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4" r:id="rId22"/>
    <p:sldId id="27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561A1-BB7F-4191-80A7-7EF7C325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1EEB37-3631-4BCD-B085-670AFA87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DA500-1564-45F7-AE0A-BB8C9E3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AAF15-0449-438D-B323-88600D29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BD0BE-28C9-4CAA-8898-ADFE5B78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8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2D4AC-90DF-4CE0-9B8C-35C0170B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0FA245-09FD-44FB-81CC-632D6EB0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055E8-16E9-4631-9094-0419EC46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99897-F24B-45CC-A799-C2AEE9BC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7850C-8928-4DD4-9AB9-FC66BA59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F06FC2-B3A0-425D-B2B0-CE009984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249DB5-418D-4914-8EE3-E5247B56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C8F78-8A41-4181-8ED0-C2A758E5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A1389-204C-4515-AD54-16791CED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619D6-FF9B-400D-9B5F-67D7007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1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CA85D-CCEF-441F-A856-03ED5672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76AD1-4567-4EA4-A7C1-6824000F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F05116-A4F3-4CBF-B4A9-97E29DDE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CBE80-2260-4F50-9B16-5A488EB0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13E0A-29EB-4069-B286-25E4B2FB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5B82E-1577-47AD-8765-D9B523E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24CB7-7CB2-462E-B3FE-36BEB787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6B0C1-B36E-4E93-8510-2B009644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474AA-A94C-40D2-BE42-2098F19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4A61-E12D-4B99-BFEF-AAE3937F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1E9E-4B2F-4502-A671-0C55C6C0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056F-DE11-4383-BB1E-D0BD79E1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E06579-CDA6-4334-8DBD-C0993589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2755F-7C06-4FC9-8D3B-382AA1B4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6C8F9-7983-4108-830C-918F6102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4B2C7-22B9-4A18-BE61-D912BAB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C1817-7214-4B03-A149-97B1FE5D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324BA-3F4C-4669-B55C-54A27F7F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915C5-5913-484F-9576-DB080262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A8EE1A-6113-4906-87C8-F098D925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BD8D61-65B8-4A36-892D-7240E65F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66AB6F-BFA4-4C4E-8883-D41DE385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EBA1AC-67E6-4CE6-8157-C7286A18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7F9D2E-C74A-450C-B6F4-087A7AE4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22FFE-290E-4929-A8A6-5A9BDBB0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43588-9FF0-42E2-9A80-CCAEF93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37BB7-B4CA-494C-AA57-2E9617A4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E6DF15-9A88-47B4-AF5E-ADD6A484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1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3E847B-A627-4111-8B41-E74E73E9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DB3C4-6F78-417B-8B60-9C2ACB34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CC1B4B-C898-4004-9562-7AB0E837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87410-8151-4AD7-AF2A-B8B96D3A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6F736-98B7-43A5-8023-D5C4BE74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A0BF0A-E842-421A-A591-E4027A0E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8C8D46-3E9D-4137-9532-2090AC95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4884D-4047-4B04-A832-6173AAA4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D47EB7-08DF-4576-8B8C-E728564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5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16FA7-5E70-4C71-8332-21FAAA16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222F12-88BF-4581-A341-58DDE83D5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DBE6C-4C21-467F-AD6C-15E645E0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43A6E-AFBD-47FE-9F8A-2A068A01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A05D4-C2D7-4987-B0AF-370C250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142589-C5E8-4324-8EAD-983C2AD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4B8AEC-53FA-45FC-907A-40904F7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5634F4-CF57-4172-9F70-93CD56E6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5B5DC-6F63-4643-A4E3-D4CB7B5AB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0270-84A7-4851-BFC9-CB31302941A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932C64-855C-4BA0-8830-407AD9D81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EE913-0C94-47FC-AC0C-015B683B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00B3-4502-4A5B-9BD2-520A64F0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9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A852C-5912-4B09-BCE4-71190B548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6273EF-9B12-4960-9BB7-188A7DDA9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Jointure et mots clé utiles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0C514D-E610-41F2-A3FA-73CCD80C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4837"/>
            <a:ext cx="9077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9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MAX()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A96119-8D5F-438E-8B1C-053F4BFCD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30362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MAX()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 de la surface la plus élevée et du nom du bâtiment possédant cet appartement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 » , MAX(</a:t>
            </a:r>
            <a:r>
              <a:rPr lang="fr-FR" dirty="0" err="1">
                <a:latin typeface="Consolas" panose="020B0609020204030204" pitchFamily="49" charset="0"/>
              </a:rPr>
              <a:t>appartement.app_surface</a:t>
            </a:r>
            <a:r>
              <a:rPr lang="fr-FR" dirty="0">
                <a:latin typeface="Consolas" panose="020B0609020204030204" pitchFamily="49" charset="0"/>
              </a:rPr>
              <a:t>) AS « surface la plus élevée»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(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INNER JOIN appartement ON </a:t>
            </a:r>
            <a:r>
              <a:rPr lang="fr-FR" dirty="0" err="1">
                <a:latin typeface="Consolas" panose="020B0609020204030204" pitchFamily="49" charset="0"/>
              </a:rPr>
              <a:t>batiment.bat_id</a:t>
            </a:r>
            <a:r>
              <a:rPr lang="fr-FR" dirty="0">
                <a:latin typeface="Consolas" panose="020B0609020204030204" pitchFamily="49" charset="0"/>
              </a:rPr>
              <a:t> = 	</a:t>
            </a:r>
            <a:r>
              <a:rPr lang="fr-FR" dirty="0" err="1">
                <a:latin typeface="Consolas" panose="020B0609020204030204" pitchFamily="49" charset="0"/>
              </a:rPr>
              <a:t>appartement.bat_id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576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HAVING et SUM()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6165D1-EA5E-4110-AB94-E6943423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131018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HAVING et SUM()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noms de bâtiment dont la surface totale des appartements dépasse 500m²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(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INNER JOIN appartement ON </a:t>
            </a:r>
            <a:r>
              <a:rPr lang="fr-FR" dirty="0" err="1">
                <a:latin typeface="Consolas" panose="020B0609020204030204" pitchFamily="49" charset="0"/>
              </a:rPr>
              <a:t>batiment.bat_id</a:t>
            </a:r>
            <a:r>
              <a:rPr lang="fr-FR" dirty="0">
                <a:latin typeface="Consolas" panose="020B0609020204030204" pitchFamily="49" charset="0"/>
              </a:rPr>
              <a:t> = 	</a:t>
            </a:r>
            <a:r>
              <a:rPr lang="fr-FR" dirty="0" err="1">
                <a:latin typeface="Consolas" panose="020B0609020204030204" pitchFamily="49" charset="0"/>
              </a:rPr>
              <a:t>appartement.bat_id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HAVING SUM(</a:t>
            </a:r>
            <a:r>
              <a:rPr lang="fr-FR" dirty="0" err="1">
                <a:latin typeface="Consolas" panose="020B0609020204030204" pitchFamily="49" charset="0"/>
              </a:rPr>
              <a:t>appartement.appart_surface</a:t>
            </a:r>
            <a:r>
              <a:rPr lang="fr-FR" dirty="0">
                <a:latin typeface="Consolas" panose="020B0609020204030204" pitchFamily="49" charset="0"/>
              </a:rPr>
              <a:t>) &gt; 500</a:t>
            </a:r>
          </a:p>
        </p:txBody>
      </p:sp>
    </p:spTree>
    <p:extLst>
      <p:ext uri="{BB962C8B-B14F-4D97-AF65-F5344CB8AC3E}">
        <p14:creationId xmlns:p14="http://schemas.microsoft.com/office/powerpoint/2010/main" val="386312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LIMIT - GROUP BY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439941-389D-45CF-BFE6-59231889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38217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LIMIT - GROUP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5 premiers nom de bâtiment en commençant par la lettre Z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GROUP BY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DESC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LIMIT 5</a:t>
            </a:r>
          </a:p>
        </p:txBody>
      </p:sp>
    </p:spTree>
    <p:extLst>
      <p:ext uri="{BB962C8B-B14F-4D97-AF65-F5344CB8AC3E}">
        <p14:creationId xmlns:p14="http://schemas.microsoft.com/office/powerpoint/2010/main" val="89825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LIMIT - GROUP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du 10eme au 15eme premiers nom de bâtiments en commençant par la lettre 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GROUP BY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ASC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LIMIT 5 OFFSET 10</a:t>
            </a:r>
          </a:p>
        </p:txBody>
      </p:sp>
    </p:spTree>
    <p:extLst>
      <p:ext uri="{BB962C8B-B14F-4D97-AF65-F5344CB8AC3E}">
        <p14:creationId xmlns:p14="http://schemas.microsoft.com/office/powerpoint/2010/main" val="55879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LIKE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D5CA36-3C63-4A7F-8217-C873BC2F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80900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nom de bâtiments commençant par la lettre 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WHERE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LIKE `E%`</a:t>
            </a:r>
          </a:p>
        </p:txBody>
      </p:sp>
    </p:spTree>
    <p:extLst>
      <p:ext uri="{BB962C8B-B14F-4D97-AF65-F5344CB8AC3E}">
        <p14:creationId xmlns:p14="http://schemas.microsoft.com/office/powerpoint/2010/main" val="167444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nom de bâtiments finissant par la lettre 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WHERE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LIKE `%E`</a:t>
            </a:r>
          </a:p>
        </p:txBody>
      </p:sp>
    </p:spTree>
    <p:extLst>
      <p:ext uri="{BB962C8B-B14F-4D97-AF65-F5344CB8AC3E}">
        <p14:creationId xmlns:p14="http://schemas.microsoft.com/office/powerpoint/2010/main" val="27618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AEDF0-1220-4B40-9D52-C2A06C8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 de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EC1A61-6EBD-4844-9DC9-DE252503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972469"/>
            <a:ext cx="5429250" cy="4057650"/>
          </a:xfrm>
        </p:spPr>
      </p:pic>
    </p:spTree>
    <p:extLst>
      <p:ext uri="{BB962C8B-B14F-4D97-AF65-F5344CB8AC3E}">
        <p14:creationId xmlns:p14="http://schemas.microsoft.com/office/powerpoint/2010/main" val="13969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LIKE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nom de bâtiments comprenant le mot FLEUR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WHERE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LIKE `%FLEUR%`</a:t>
            </a:r>
          </a:p>
        </p:txBody>
      </p:sp>
    </p:spTree>
    <p:extLst>
      <p:ext uri="{BB962C8B-B14F-4D97-AF65-F5344CB8AC3E}">
        <p14:creationId xmlns:p14="http://schemas.microsoft.com/office/powerpoint/2010/main" val="184739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GROUP CONCAT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2BA8D6-66DE-4E16-86CB-7C09D04C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18814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GROUP CONCAT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Obtenir le nom d’un immeuble et tous les noms de bâtiment associé à l’immeuble sur une seule ligne séparés par un </a:t>
            </a:r>
            <a:r>
              <a:rPr lang="fr-FR" dirty="0" err="1"/>
              <a:t>underscore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immeuble.imm_name</a:t>
            </a:r>
            <a:r>
              <a:rPr lang="fr-FR" dirty="0">
                <a:latin typeface="Consolas" panose="020B0609020204030204" pitchFamily="49" charset="0"/>
              </a:rPr>
              <a:t> AS « Nom d’immeuble » , GROUP_CONCAT(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SEPARATOR `_` ) 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		AS « Noms de </a:t>
            </a:r>
            <a:r>
              <a:rPr lang="fr-FR" dirty="0" err="1">
                <a:latin typeface="Consolas" panose="020B0609020204030204" pitchFamily="49" charset="0"/>
              </a:rPr>
              <a:t>batiments</a:t>
            </a:r>
            <a:r>
              <a:rPr lang="fr-FR" dirty="0">
                <a:latin typeface="Consolas" panose="020B0609020204030204" pitchFamily="49" charset="0"/>
              </a:rPr>
              <a:t> associé 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(immeuble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INNER JOIN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 ON </a:t>
            </a:r>
            <a:r>
              <a:rPr lang="fr-FR" dirty="0" err="1">
                <a:latin typeface="Consolas" panose="020B0609020204030204" pitchFamily="49" charset="0"/>
              </a:rPr>
              <a:t>immeuble.imm_id</a:t>
            </a:r>
            <a:r>
              <a:rPr lang="fr-FR" dirty="0">
                <a:latin typeface="Consolas" panose="020B0609020204030204" pitchFamily="49" charset="0"/>
              </a:rPr>
              <a:t> = 	</a:t>
            </a:r>
            <a:r>
              <a:rPr lang="fr-FR" dirty="0" err="1">
                <a:latin typeface="Consolas" panose="020B0609020204030204" pitchFamily="49" charset="0"/>
              </a:rPr>
              <a:t>batiment.imm_id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90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 de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0C87D0-D586-4441-B306-16C09F442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24314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Jointure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noms d’immeubles et des noms de bâtiments associés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</a:t>
            </a:r>
            <a:r>
              <a:rPr lang="fr-FR" dirty="0" err="1">
                <a:latin typeface="Consolas" panose="020B0609020204030204" pitchFamily="49" charset="0"/>
              </a:rPr>
              <a:t>immeuble.imm_name</a:t>
            </a:r>
            <a:r>
              <a:rPr lang="fr-FR" dirty="0">
                <a:latin typeface="Consolas" panose="020B0609020204030204" pitchFamily="49" charset="0"/>
              </a:rPr>
              <a:t> AS « nom d’immeuble », </a:t>
            </a:r>
            <a:r>
              <a:rPr lang="fr-FR" dirty="0" err="1">
                <a:latin typeface="Consolas" panose="020B0609020204030204" pitchFamily="49" charset="0"/>
              </a:rPr>
              <a:t>batiment.bat_name</a:t>
            </a:r>
            <a:r>
              <a:rPr lang="fr-FR" dirty="0">
                <a:latin typeface="Consolas" panose="020B0609020204030204" pitchFamily="49" charset="0"/>
              </a:rPr>
              <a:t> AS « nom de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 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(immeuble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INNER JOIN </a:t>
            </a:r>
            <a:r>
              <a:rPr lang="fr-FR" dirty="0" err="1">
                <a:latin typeface="Consolas" panose="020B0609020204030204" pitchFamily="49" charset="0"/>
              </a:rPr>
              <a:t>batiment</a:t>
            </a:r>
            <a:r>
              <a:rPr lang="fr-FR" dirty="0">
                <a:latin typeface="Consolas" panose="020B0609020204030204" pitchFamily="49" charset="0"/>
              </a:rPr>
              <a:t> ON </a:t>
            </a:r>
            <a:r>
              <a:rPr lang="fr-FR" dirty="0" err="1">
                <a:latin typeface="Consolas" panose="020B0609020204030204" pitchFamily="49" charset="0"/>
              </a:rPr>
              <a:t>immeuble.imm_id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batiment.imm_id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7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5AADD-6C43-44CE-8013-4C393A7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autres jointures (LEFT JOIN)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AD6FC5-29C8-4008-9031-FD095937E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864786"/>
            <a:ext cx="3809524" cy="227301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E6F288-304A-4581-BEBA-BF97E5ED83F6}"/>
              </a:ext>
            </a:extLst>
          </p:cNvPr>
          <p:cNvSpPr txBox="1"/>
          <p:nvPr/>
        </p:nvSpPr>
        <p:spPr>
          <a:xfrm>
            <a:off x="838200" y="5624623"/>
            <a:ext cx="1083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jointure externe pour retourner tous les enregistrements de la table de gauche (LEFT = gauche) même si la condition n’est pas vérifié dans l’autre table. Elle s’écrit parfois </a:t>
            </a:r>
            <a:r>
              <a:rPr lang="fr-FR" b="1" i="0" dirty="0">
                <a:solidFill>
                  <a:srgbClr val="373737"/>
                </a:solidFill>
                <a:effectLst/>
                <a:latin typeface="Helvetica Neue"/>
              </a:rPr>
              <a:t>LEFT OUTER JOIN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98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5AADD-6C43-44CE-8013-4C393A7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autres jointures (RIGHT JOIN)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E6F288-304A-4581-BEBA-BF97E5ED83F6}"/>
              </a:ext>
            </a:extLst>
          </p:cNvPr>
          <p:cNvSpPr txBox="1"/>
          <p:nvPr/>
        </p:nvSpPr>
        <p:spPr>
          <a:xfrm>
            <a:off x="838200" y="5624623"/>
            <a:ext cx="1083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jointure externe pour retourner tous les enregistrements de la table de droite (RIGHT = droite) même si la condition n’est pas vérifié dans l’autre table. Elle s’écrit parfois </a:t>
            </a:r>
            <a:r>
              <a:rPr lang="fr-FR" b="1" i="0" dirty="0">
                <a:solidFill>
                  <a:srgbClr val="373737"/>
                </a:solidFill>
                <a:effectLst/>
                <a:latin typeface="Helvetica Neue"/>
              </a:rPr>
              <a:t>RIGHT OUTER JOIN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913A4F-4474-4DFD-BE7D-D8652865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864786"/>
            <a:ext cx="3809524" cy="2273016"/>
          </a:xfrm>
        </p:spPr>
      </p:pic>
    </p:spTree>
    <p:extLst>
      <p:ext uri="{BB962C8B-B14F-4D97-AF65-F5344CB8AC3E}">
        <p14:creationId xmlns:p14="http://schemas.microsoft.com/office/powerpoint/2010/main" val="92075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5AADD-6C43-44CE-8013-4C393A7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autres jointures (FULL JOIN)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E6F288-304A-4581-BEBA-BF97E5ED83F6}"/>
              </a:ext>
            </a:extLst>
          </p:cNvPr>
          <p:cNvSpPr txBox="1"/>
          <p:nvPr/>
        </p:nvSpPr>
        <p:spPr>
          <a:xfrm>
            <a:off x="838200" y="5624623"/>
            <a:ext cx="1083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jointure externe pour retourner les résultats quand la condition est vrai dans au moins une des 2 tables. Elle s’écrit parfois </a:t>
            </a:r>
            <a:r>
              <a:rPr lang="fr-FR" b="1" i="0" dirty="0">
                <a:solidFill>
                  <a:srgbClr val="373737"/>
                </a:solidFill>
                <a:effectLst/>
                <a:latin typeface="Helvetica Neue"/>
              </a:rPr>
              <a:t>FULL OUTER JOIN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6B7CAF0-F681-4246-8DB0-3400D0411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864786"/>
            <a:ext cx="3809524" cy="2273016"/>
          </a:xfrm>
        </p:spPr>
      </p:pic>
    </p:spTree>
    <p:extLst>
      <p:ext uri="{BB962C8B-B14F-4D97-AF65-F5344CB8AC3E}">
        <p14:creationId xmlns:p14="http://schemas.microsoft.com/office/powerpoint/2010/main" val="278161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7CAD-D8E9-4EFF-8437-3A5D440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COUNT()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952713-CA9A-4FA0-8B58-D4B4A05A3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12" y="1986756"/>
            <a:ext cx="5667375" cy="4029075"/>
          </a:xfrm>
        </p:spPr>
      </p:pic>
    </p:spTree>
    <p:extLst>
      <p:ext uri="{BB962C8B-B14F-4D97-AF65-F5344CB8AC3E}">
        <p14:creationId xmlns:p14="http://schemas.microsoft.com/office/powerpoint/2010/main" val="28904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723A-616B-45B2-B216-DBF9E9C6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COUNT()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9C41E-162B-4A5B-BD9F-DD70C2C3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d’immeubles contenu dans la base de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SELECT COUNT(</a:t>
            </a:r>
            <a:r>
              <a:rPr lang="fr-FR" dirty="0" err="1">
                <a:latin typeface="Consolas" panose="020B0609020204030204" pitchFamily="49" charset="0"/>
              </a:rPr>
              <a:t>immeuble.imm_id</a:t>
            </a:r>
            <a:r>
              <a:rPr lang="fr-FR" dirty="0">
                <a:latin typeface="Consolas" panose="020B0609020204030204" pitchFamily="49" charset="0"/>
              </a:rPr>
              <a:t>) AS « nombre d’immeuble »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FROM immeuble</a:t>
            </a:r>
          </a:p>
        </p:txBody>
      </p:sp>
    </p:spTree>
    <p:extLst>
      <p:ext uri="{BB962C8B-B14F-4D97-AF65-F5344CB8AC3E}">
        <p14:creationId xmlns:p14="http://schemas.microsoft.com/office/powerpoint/2010/main" val="3430329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662</Words>
  <Application>Microsoft Office PowerPoint</Application>
  <PresentationFormat>Grand écran</PresentationFormat>
  <Paragraphs>79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Helvetica Neue</vt:lpstr>
      <vt:lpstr>Thème Office</vt:lpstr>
      <vt:lpstr>SQL</vt:lpstr>
      <vt:lpstr>MCD de travail</vt:lpstr>
      <vt:lpstr>MLD de travail</vt:lpstr>
      <vt:lpstr>Jointure</vt:lpstr>
      <vt:lpstr>Les autres jointures (LEFT JOIN)</vt:lpstr>
      <vt:lpstr>Les autres jointures (RIGHT JOIN)</vt:lpstr>
      <vt:lpstr>Les autres jointures (FULL JOIN)</vt:lpstr>
      <vt:lpstr>Le mot clé COUNT()</vt:lpstr>
      <vt:lpstr>Le mot clé COUNT()</vt:lpstr>
      <vt:lpstr>Le mot clé MAX()</vt:lpstr>
      <vt:lpstr>Le mot clé MAX()</vt:lpstr>
      <vt:lpstr>Le mot clé HAVING et SUM()</vt:lpstr>
      <vt:lpstr>Le mot clé HAVING et SUM()</vt:lpstr>
      <vt:lpstr>Le mot clé LIMIT - GROUP BY</vt:lpstr>
      <vt:lpstr>Le mot clé LIMIT - GROUP BY</vt:lpstr>
      <vt:lpstr>Le mot clé LIMIT - GROUP BY</vt:lpstr>
      <vt:lpstr>Le mot clé LIKE</vt:lpstr>
      <vt:lpstr>Le mot clé LIKE</vt:lpstr>
      <vt:lpstr>Le mot clé LIKE</vt:lpstr>
      <vt:lpstr>Le mot clé LIKE</vt:lpstr>
      <vt:lpstr>Le mot clé GROUP CONCAT</vt:lpstr>
      <vt:lpstr>Le mot clé GROUP CONCAT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acs</dc:creator>
  <cp:lastModifiedBy>acs</cp:lastModifiedBy>
  <cp:revision>12</cp:revision>
  <dcterms:created xsi:type="dcterms:W3CDTF">2020-08-06T11:54:30Z</dcterms:created>
  <dcterms:modified xsi:type="dcterms:W3CDTF">2020-09-30T14:13:00Z</dcterms:modified>
</cp:coreProperties>
</file>