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5"/>
  </p:notesMasterIdLst>
  <p:handoutMasterIdLst>
    <p:handoutMasterId r:id="rId76"/>
  </p:handoutMasterIdLst>
  <p:sldIdLst>
    <p:sldId id="256" r:id="rId5"/>
    <p:sldId id="2076137897" r:id="rId6"/>
    <p:sldId id="2076137681" r:id="rId7"/>
    <p:sldId id="287" r:id="rId8"/>
    <p:sldId id="2076137693" r:id="rId9"/>
    <p:sldId id="2076137697" r:id="rId10"/>
    <p:sldId id="2076137896" r:id="rId11"/>
    <p:sldId id="2076137767" r:id="rId12"/>
    <p:sldId id="2076137901" r:id="rId13"/>
    <p:sldId id="2076137783" r:id="rId14"/>
    <p:sldId id="2076137899" r:id="rId15"/>
    <p:sldId id="2076137898" r:id="rId16"/>
    <p:sldId id="2076137765" r:id="rId17"/>
    <p:sldId id="2076137784" r:id="rId18"/>
    <p:sldId id="2076137900" r:id="rId19"/>
    <p:sldId id="2076137919" r:id="rId20"/>
    <p:sldId id="2076137682" r:id="rId21"/>
    <p:sldId id="2076137920" r:id="rId22"/>
    <p:sldId id="2076137921" r:id="rId23"/>
    <p:sldId id="2076137922" r:id="rId24"/>
    <p:sldId id="2076137923" r:id="rId25"/>
    <p:sldId id="2076137683" r:id="rId26"/>
    <p:sldId id="2076137952" r:id="rId27"/>
    <p:sldId id="2076137903" r:id="rId28"/>
    <p:sldId id="2076137904" r:id="rId29"/>
    <p:sldId id="2076137902" r:id="rId30"/>
    <p:sldId id="2076137905" r:id="rId31"/>
    <p:sldId id="2076137906" r:id="rId32"/>
    <p:sldId id="2076137907" r:id="rId33"/>
    <p:sldId id="2076137908" r:id="rId34"/>
    <p:sldId id="2076137909" r:id="rId35"/>
    <p:sldId id="2076137911" r:id="rId36"/>
    <p:sldId id="2076137910" r:id="rId37"/>
    <p:sldId id="2076137912" r:id="rId38"/>
    <p:sldId id="2076137913" r:id="rId39"/>
    <p:sldId id="2076137914" r:id="rId40"/>
    <p:sldId id="2076137916" r:id="rId41"/>
    <p:sldId id="2076137915" r:id="rId42"/>
    <p:sldId id="2076137917" r:id="rId43"/>
    <p:sldId id="2076137924" r:id="rId44"/>
    <p:sldId id="2076137925" r:id="rId45"/>
    <p:sldId id="2076137918" r:id="rId46"/>
    <p:sldId id="2076137958" r:id="rId47"/>
    <p:sldId id="2076137927" r:id="rId48"/>
    <p:sldId id="2076137928" r:id="rId49"/>
    <p:sldId id="2076137929" r:id="rId50"/>
    <p:sldId id="2076137930" r:id="rId51"/>
    <p:sldId id="2076137932" r:id="rId52"/>
    <p:sldId id="2076137931" r:id="rId53"/>
    <p:sldId id="2076137935" r:id="rId54"/>
    <p:sldId id="2076137936" r:id="rId55"/>
    <p:sldId id="2076137934" r:id="rId56"/>
    <p:sldId id="2076137938" r:id="rId57"/>
    <p:sldId id="2076137939" r:id="rId58"/>
    <p:sldId id="2076137940" r:id="rId59"/>
    <p:sldId id="2076137944" r:id="rId60"/>
    <p:sldId id="2076137951" r:id="rId61"/>
    <p:sldId id="2076137937" r:id="rId62"/>
    <p:sldId id="2076137946" r:id="rId63"/>
    <p:sldId id="2076137947" r:id="rId64"/>
    <p:sldId id="2076137948" r:id="rId65"/>
    <p:sldId id="2076137949" r:id="rId66"/>
    <p:sldId id="2076137953" r:id="rId67"/>
    <p:sldId id="2076137954" r:id="rId68"/>
    <p:sldId id="2076137955" r:id="rId69"/>
    <p:sldId id="2076137950" r:id="rId70"/>
    <p:sldId id="2076137956" r:id="rId71"/>
    <p:sldId id="2076137957" r:id="rId72"/>
    <p:sldId id="2076137941" r:id="rId73"/>
    <p:sldId id="2076137943" r:id="rId74"/>
  </p:sldIdLst>
  <p:sldSz cx="12192000" cy="6858000"/>
  <p:notesSz cx="6858000" cy="9144000"/>
  <p:custDataLst>
    <p:tags r:id="rId7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B51F852-F330-4D61-B68E-0A51C55407BE}">
          <p14:sldIdLst>
            <p14:sldId id="256"/>
            <p14:sldId id="2076137897"/>
            <p14:sldId id="2076137681"/>
            <p14:sldId id="287"/>
          </p14:sldIdLst>
        </p14:section>
        <p14:section name="Introduction to Data Engineering" id="{440A5791-F304-4BCA-B1F1-01A72F628F65}">
          <p14:sldIdLst>
            <p14:sldId id="2076137693"/>
            <p14:sldId id="2076137697"/>
            <p14:sldId id="2076137896"/>
            <p14:sldId id="2076137767"/>
          </p14:sldIdLst>
        </p14:section>
        <p14:section name="Concept of ETL/ELT" id="{AD4CFF17-1399-4B76-BF14-D79596073154}">
          <p14:sldIdLst>
            <p14:sldId id="2076137901"/>
            <p14:sldId id="2076137783"/>
            <p14:sldId id="2076137899"/>
            <p14:sldId id="2076137898"/>
            <p14:sldId id="2076137765"/>
            <p14:sldId id="2076137784"/>
          </p14:sldIdLst>
        </p14:section>
        <p14:section name="Environment Set-up" id="{402957B7-4325-4CA2-87BC-EF2192D591BD}">
          <p14:sldIdLst>
            <p14:sldId id="2076137900"/>
            <p14:sldId id="2076137919"/>
            <p14:sldId id="2076137682"/>
            <p14:sldId id="2076137920"/>
            <p14:sldId id="2076137921"/>
            <p14:sldId id="2076137922"/>
            <p14:sldId id="2076137923"/>
            <p14:sldId id="2076137683"/>
            <p14:sldId id="2076137952"/>
          </p14:sldIdLst>
        </p14:section>
        <p14:section name="Data Pipeline" id="{DC393071-4682-4675-B56C-64170D3E0113}">
          <p14:sldIdLst>
            <p14:sldId id="2076137903"/>
            <p14:sldId id="2076137904"/>
            <p14:sldId id="2076137902"/>
            <p14:sldId id="2076137905"/>
            <p14:sldId id="2076137906"/>
            <p14:sldId id="2076137907"/>
            <p14:sldId id="2076137908"/>
            <p14:sldId id="2076137909"/>
            <p14:sldId id="2076137911"/>
            <p14:sldId id="2076137910"/>
          </p14:sldIdLst>
        </p14:section>
        <p14:section name="Data Pipelines Using Airflow" id="{B47CD955-8237-4562-9527-A7E480E58B92}">
          <p14:sldIdLst>
            <p14:sldId id="2076137912"/>
            <p14:sldId id="2076137913"/>
            <p14:sldId id="2076137914"/>
            <p14:sldId id="2076137916"/>
            <p14:sldId id="2076137915"/>
            <p14:sldId id="2076137917"/>
            <p14:sldId id="2076137924"/>
            <p14:sldId id="2076137925"/>
            <p14:sldId id="2076137918"/>
            <p14:sldId id="2076137958"/>
            <p14:sldId id="2076137927"/>
            <p14:sldId id="2076137928"/>
            <p14:sldId id="2076137929"/>
          </p14:sldIdLst>
        </p14:section>
        <p14:section name="DESP" id="{094FEB98-CABD-41EC-B020-FFCFAAC31D95}">
          <p14:sldIdLst>
            <p14:sldId id="2076137930"/>
            <p14:sldId id="2076137932"/>
            <p14:sldId id="2076137931"/>
            <p14:sldId id="2076137935"/>
            <p14:sldId id="2076137936"/>
            <p14:sldId id="2076137934"/>
            <p14:sldId id="2076137938"/>
            <p14:sldId id="2076137939"/>
            <p14:sldId id="2076137940"/>
            <p14:sldId id="2076137944"/>
            <p14:sldId id="2076137951"/>
            <p14:sldId id="2076137937"/>
            <p14:sldId id="2076137946"/>
            <p14:sldId id="2076137947"/>
            <p14:sldId id="2076137948"/>
            <p14:sldId id="2076137949"/>
            <p14:sldId id="2076137953"/>
            <p14:sldId id="2076137954"/>
            <p14:sldId id="2076137955"/>
            <p14:sldId id="2076137950"/>
            <p14:sldId id="2076137956"/>
            <p14:sldId id="2076137957"/>
            <p14:sldId id="2076137941"/>
            <p14:sldId id="20761379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14" autoAdjust="0"/>
    <p:restoredTop sz="93848" autoAdjust="0"/>
  </p:normalViewPr>
  <p:slideViewPr>
    <p:cSldViewPr snapToGrid="0">
      <p:cViewPr>
        <p:scale>
          <a:sx n="60" d="100"/>
          <a:sy n="60" d="100"/>
        </p:scale>
        <p:origin x="2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FF7A1-DFC3-4CFD-B21C-02A140213D2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A114FF-7CC2-4466-91E1-0B71A60C8067}">
      <dgm:prSet/>
      <dgm:spPr/>
      <dgm:t>
        <a:bodyPr/>
        <a:lstStyle/>
        <a:p>
          <a:r>
            <a:rPr lang="en-US" dirty="0" smtClean="0">
              <a:cs typeface="Calibri"/>
            </a:rPr>
            <a:t>Introduction to Data Engineering</a:t>
          </a:r>
          <a:endParaRPr lang="en-US" dirty="0"/>
        </a:p>
      </dgm:t>
    </dgm:pt>
    <dgm:pt modelId="{5FB12584-8E9C-4AA5-9724-C445E35D4604}" type="parTrans" cxnId="{840B42AF-2A11-4C4C-9D10-49D3DAE54C08}">
      <dgm:prSet/>
      <dgm:spPr/>
      <dgm:t>
        <a:bodyPr/>
        <a:lstStyle/>
        <a:p>
          <a:endParaRPr lang="en-US"/>
        </a:p>
      </dgm:t>
    </dgm:pt>
    <dgm:pt modelId="{C8610D0C-A902-4192-90BB-D1FF27EFE63A}" type="sibTrans" cxnId="{840B42AF-2A11-4C4C-9D10-49D3DAE54C08}">
      <dgm:prSet/>
      <dgm:spPr/>
      <dgm:t>
        <a:bodyPr/>
        <a:lstStyle/>
        <a:p>
          <a:endParaRPr lang="en-US"/>
        </a:p>
      </dgm:t>
    </dgm:pt>
    <dgm:pt modelId="{78CF129B-D4A2-4C56-B8F4-8B90C6D4F3F4}">
      <dgm:prSet/>
      <dgm:spPr/>
      <dgm:t>
        <a:bodyPr/>
        <a:lstStyle/>
        <a:p>
          <a:r>
            <a:rPr lang="en-US" dirty="0" smtClean="0">
              <a:cs typeface="Calibri"/>
            </a:rPr>
            <a:t>Environmental  Set-up</a:t>
          </a:r>
          <a:endParaRPr lang="en-US" dirty="0">
            <a:cs typeface="Calibri"/>
          </a:endParaRPr>
        </a:p>
      </dgm:t>
    </dgm:pt>
    <dgm:pt modelId="{FE96C78A-2FA1-438C-BC5D-253686CAD3A1}" type="parTrans" cxnId="{9D12EFF7-08B5-4B4E-BCBC-E40922F7B0E3}">
      <dgm:prSet/>
      <dgm:spPr/>
      <dgm:t>
        <a:bodyPr/>
        <a:lstStyle/>
        <a:p>
          <a:endParaRPr lang="en-GB"/>
        </a:p>
      </dgm:t>
    </dgm:pt>
    <dgm:pt modelId="{1B13AA56-C153-4877-B248-3842A7F9C728}" type="sibTrans" cxnId="{9D12EFF7-08B5-4B4E-BCBC-E40922F7B0E3}">
      <dgm:prSet/>
      <dgm:spPr/>
      <dgm:t>
        <a:bodyPr/>
        <a:lstStyle/>
        <a:p>
          <a:endParaRPr lang="en-GB"/>
        </a:p>
      </dgm:t>
    </dgm:pt>
    <dgm:pt modelId="{8B3A06DD-1230-4378-A2C6-36019A45A36B}">
      <dgm:prSet/>
      <dgm:spPr/>
      <dgm:t>
        <a:bodyPr/>
        <a:lstStyle/>
        <a:p>
          <a:r>
            <a:rPr lang="en-US" spc="-5" dirty="0" smtClean="0">
              <a:cs typeface="Calibri"/>
            </a:rPr>
            <a:t>ETL Activities </a:t>
          </a:r>
          <a:endParaRPr lang="en-US" spc="-5" dirty="0">
            <a:cs typeface="Calibri"/>
          </a:endParaRPr>
        </a:p>
      </dgm:t>
    </dgm:pt>
    <dgm:pt modelId="{4231CB04-FFF9-4713-8195-6424DA8951FB}" type="parTrans" cxnId="{D322D335-DE5C-408B-944E-F7895696F7E2}">
      <dgm:prSet/>
      <dgm:spPr/>
      <dgm:t>
        <a:bodyPr/>
        <a:lstStyle/>
        <a:p>
          <a:endParaRPr lang="en-GB"/>
        </a:p>
      </dgm:t>
    </dgm:pt>
    <dgm:pt modelId="{1BF70BBF-C458-4A45-B7B4-B8096ED4D6E3}" type="sibTrans" cxnId="{D322D335-DE5C-408B-944E-F7895696F7E2}">
      <dgm:prSet/>
      <dgm:spPr/>
      <dgm:t>
        <a:bodyPr/>
        <a:lstStyle/>
        <a:p>
          <a:endParaRPr lang="en-GB"/>
        </a:p>
      </dgm:t>
    </dgm:pt>
    <dgm:pt modelId="{B09BEE32-D89B-45C4-9418-7DEE09108692}">
      <dgm:prSet/>
      <dgm:spPr/>
      <dgm:t>
        <a:bodyPr/>
        <a:lstStyle/>
        <a:p>
          <a:r>
            <a:rPr lang="en-US" spc="-5" dirty="0" smtClean="0">
              <a:cs typeface="Calibri"/>
            </a:rPr>
            <a:t>Apache Airflow</a:t>
          </a:r>
          <a:endParaRPr lang="en-US" spc="-5" dirty="0">
            <a:cs typeface="Calibri"/>
          </a:endParaRPr>
        </a:p>
      </dgm:t>
    </dgm:pt>
    <dgm:pt modelId="{DC886778-288B-4DE2-BD35-55435E096CFC}" type="parTrans" cxnId="{21041CB8-6F07-4551-B3EC-57E0382C0761}">
      <dgm:prSet/>
      <dgm:spPr/>
      <dgm:t>
        <a:bodyPr/>
        <a:lstStyle/>
        <a:p>
          <a:endParaRPr lang="en-GB"/>
        </a:p>
      </dgm:t>
    </dgm:pt>
    <dgm:pt modelId="{836FF786-77CB-49F3-B067-47E6280F407E}" type="sibTrans" cxnId="{21041CB8-6F07-4551-B3EC-57E0382C0761}">
      <dgm:prSet/>
      <dgm:spPr/>
      <dgm:t>
        <a:bodyPr/>
        <a:lstStyle/>
        <a:p>
          <a:endParaRPr lang="en-GB"/>
        </a:p>
      </dgm:t>
    </dgm:pt>
    <dgm:pt modelId="{43959066-E46F-4FBA-8BF1-582166DD41C7}">
      <dgm:prSet/>
      <dgm:spPr/>
      <dgm:t>
        <a:bodyPr/>
        <a:lstStyle/>
        <a:p>
          <a:r>
            <a:rPr lang="en-US" dirty="0" smtClean="0">
              <a:cs typeface="Calibri"/>
            </a:rPr>
            <a:t>ETL/ELT</a:t>
          </a:r>
          <a:endParaRPr lang="en-US" dirty="0">
            <a:cs typeface="Calibri"/>
          </a:endParaRPr>
        </a:p>
      </dgm:t>
    </dgm:pt>
    <dgm:pt modelId="{F6A7ACA7-9F3A-49D6-B844-19516E5CD9C7}" type="sibTrans" cxnId="{7E249E1E-FFF5-4B8E-AB30-4EDDFC8032A9}">
      <dgm:prSet/>
      <dgm:spPr/>
      <dgm:t>
        <a:bodyPr/>
        <a:lstStyle/>
        <a:p>
          <a:endParaRPr lang="en-GB"/>
        </a:p>
      </dgm:t>
    </dgm:pt>
    <dgm:pt modelId="{B7E7DD2D-CA2C-404E-9A6E-F25CF68E75C2}" type="parTrans" cxnId="{7E249E1E-FFF5-4B8E-AB30-4EDDFC8032A9}">
      <dgm:prSet/>
      <dgm:spPr/>
      <dgm:t>
        <a:bodyPr/>
        <a:lstStyle/>
        <a:p>
          <a:endParaRPr lang="en-GB"/>
        </a:p>
      </dgm:t>
    </dgm:pt>
    <dgm:pt modelId="{F2CFE002-0E04-42A2-870D-CAA72C94201E}">
      <dgm:prSet/>
      <dgm:spPr/>
      <dgm:t>
        <a:bodyPr/>
        <a:lstStyle/>
        <a:p>
          <a:r>
            <a:rPr lang="en-US" spc="-5" dirty="0" smtClean="0">
              <a:cs typeface="Calibri"/>
            </a:rPr>
            <a:t>Apache Kafka</a:t>
          </a:r>
          <a:endParaRPr lang="en-US" spc="-5" dirty="0">
            <a:cs typeface="Calibri"/>
          </a:endParaRPr>
        </a:p>
      </dgm:t>
    </dgm:pt>
    <dgm:pt modelId="{F3FCBE85-BCD1-4B40-8108-7021A3E2F362}" type="parTrans" cxnId="{5507C301-E5E0-4518-85D4-4703DFE70726}">
      <dgm:prSet/>
      <dgm:spPr/>
      <dgm:t>
        <a:bodyPr/>
        <a:lstStyle/>
        <a:p>
          <a:endParaRPr lang="en-US"/>
        </a:p>
      </dgm:t>
    </dgm:pt>
    <dgm:pt modelId="{A83C2E3E-9AB1-4A9A-8971-4CAD5DC2F875}" type="sibTrans" cxnId="{5507C301-E5E0-4518-85D4-4703DFE70726}">
      <dgm:prSet/>
      <dgm:spPr/>
      <dgm:t>
        <a:bodyPr/>
        <a:lstStyle/>
        <a:p>
          <a:endParaRPr lang="en-US"/>
        </a:p>
      </dgm:t>
    </dgm:pt>
    <dgm:pt modelId="{92B26352-295B-49C6-A783-BDB0BEAC8625}">
      <dgm:prSet/>
      <dgm:spPr/>
      <dgm:t>
        <a:bodyPr/>
        <a:lstStyle/>
        <a:p>
          <a:r>
            <a:rPr lang="en-US" spc="-5" dirty="0" smtClean="0">
              <a:cs typeface="Calibri"/>
            </a:rPr>
            <a:t>Apache Spark</a:t>
          </a:r>
          <a:endParaRPr lang="en-US" spc="-5" dirty="0">
            <a:cs typeface="Calibri"/>
          </a:endParaRPr>
        </a:p>
      </dgm:t>
    </dgm:pt>
    <dgm:pt modelId="{9CEAD6DD-0422-4AA3-86A3-98ACFC0247A5}" type="parTrans" cxnId="{CA9195AF-7CF2-4FB5-972C-985E5562C74C}">
      <dgm:prSet/>
      <dgm:spPr/>
      <dgm:t>
        <a:bodyPr/>
        <a:lstStyle/>
        <a:p>
          <a:endParaRPr lang="en-US"/>
        </a:p>
      </dgm:t>
    </dgm:pt>
    <dgm:pt modelId="{5DCA152B-3750-4D8F-BE8A-28DD4C47C501}" type="sibTrans" cxnId="{CA9195AF-7CF2-4FB5-972C-985E5562C74C}">
      <dgm:prSet/>
      <dgm:spPr/>
      <dgm:t>
        <a:bodyPr/>
        <a:lstStyle/>
        <a:p>
          <a:endParaRPr lang="en-US"/>
        </a:p>
      </dgm:t>
    </dgm:pt>
    <dgm:pt modelId="{6598A82D-D3CA-4C7E-B11F-8618F984FCCA}" type="pres">
      <dgm:prSet presAssocID="{5A3FF7A1-DFC3-4CFD-B21C-02A140213D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27D1C-6F1C-4A2D-A43F-489C121952CB}" type="pres">
      <dgm:prSet presAssocID="{22A114FF-7CC2-4466-91E1-0B71A60C806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74E6E-95C7-4B72-A7DD-C7D399DF68D8}" type="pres">
      <dgm:prSet presAssocID="{C8610D0C-A902-4192-90BB-D1FF27EFE63A}" presName="spacer" presStyleCnt="0"/>
      <dgm:spPr/>
    </dgm:pt>
    <dgm:pt modelId="{A2E9147C-5E8C-4C67-A137-B3BE5008FD22}" type="pres">
      <dgm:prSet presAssocID="{43959066-E46F-4FBA-8BF1-582166DD41C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9B8E9-AB18-4069-B523-39C3EF0182CB}" type="pres">
      <dgm:prSet presAssocID="{F6A7ACA7-9F3A-49D6-B844-19516E5CD9C7}" presName="spacer" presStyleCnt="0"/>
      <dgm:spPr/>
    </dgm:pt>
    <dgm:pt modelId="{8633D5BB-E25E-41A2-94DA-2366E99141EA}" type="pres">
      <dgm:prSet presAssocID="{78CF129B-D4A2-4C56-B8F4-8B90C6D4F3F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44ECC-89BE-412E-BDDE-C70C90F2C0AE}" type="pres">
      <dgm:prSet presAssocID="{1B13AA56-C153-4877-B248-3842A7F9C728}" presName="spacer" presStyleCnt="0"/>
      <dgm:spPr/>
    </dgm:pt>
    <dgm:pt modelId="{E0FDD2C8-6B02-42EC-9C6C-147A1B014AD4}" type="pres">
      <dgm:prSet presAssocID="{8B3A06DD-1230-4378-A2C6-36019A45A36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8EF9E-753E-4CDB-B596-E52F96A90C98}" type="pres">
      <dgm:prSet presAssocID="{1BF70BBF-C458-4A45-B7B4-B8096ED4D6E3}" presName="spacer" presStyleCnt="0"/>
      <dgm:spPr/>
    </dgm:pt>
    <dgm:pt modelId="{E32BB0FF-BDA5-4A15-AB16-FC14BFE1AA0C}" type="pres">
      <dgm:prSet presAssocID="{B09BEE32-D89B-45C4-9418-7DEE0910869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D01AF-9EF8-4D9E-8BE4-2CE2C9E1F453}" type="pres">
      <dgm:prSet presAssocID="{836FF786-77CB-49F3-B067-47E6280F407E}" presName="spacer" presStyleCnt="0"/>
      <dgm:spPr/>
    </dgm:pt>
    <dgm:pt modelId="{7928491D-2B03-4DC8-AC3C-D88E86CF5E5B}" type="pres">
      <dgm:prSet presAssocID="{F2CFE002-0E04-42A2-870D-CAA72C94201E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337F0-AFD3-4B1B-BF1F-B87C874CEA6B}" type="pres">
      <dgm:prSet presAssocID="{A83C2E3E-9AB1-4A9A-8971-4CAD5DC2F875}" presName="spacer" presStyleCnt="0"/>
      <dgm:spPr/>
    </dgm:pt>
    <dgm:pt modelId="{A2A78D6A-F7EB-45D3-9A40-395C9DAE0832}" type="pres">
      <dgm:prSet presAssocID="{92B26352-295B-49C6-A783-BDB0BEAC862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5E1B69-C0A4-4492-A94A-2E99D1EA9C5B}" type="presOf" srcId="{43959066-E46F-4FBA-8BF1-582166DD41C7}" destId="{A2E9147C-5E8C-4C67-A137-B3BE5008FD22}" srcOrd="0" destOrd="0" presId="urn:microsoft.com/office/officeart/2005/8/layout/vList2"/>
    <dgm:cxn modelId="{CA9195AF-7CF2-4FB5-972C-985E5562C74C}" srcId="{5A3FF7A1-DFC3-4CFD-B21C-02A140213D2B}" destId="{92B26352-295B-49C6-A783-BDB0BEAC8625}" srcOrd="6" destOrd="0" parTransId="{9CEAD6DD-0422-4AA3-86A3-98ACFC0247A5}" sibTransId="{5DCA152B-3750-4D8F-BE8A-28DD4C47C501}"/>
    <dgm:cxn modelId="{9D12EFF7-08B5-4B4E-BCBC-E40922F7B0E3}" srcId="{5A3FF7A1-DFC3-4CFD-B21C-02A140213D2B}" destId="{78CF129B-D4A2-4C56-B8F4-8B90C6D4F3F4}" srcOrd="2" destOrd="0" parTransId="{FE96C78A-2FA1-438C-BC5D-253686CAD3A1}" sibTransId="{1B13AA56-C153-4877-B248-3842A7F9C728}"/>
    <dgm:cxn modelId="{2592293A-9879-483B-A5A9-BF3CB165D2D2}" type="presOf" srcId="{78CF129B-D4A2-4C56-B8F4-8B90C6D4F3F4}" destId="{8633D5BB-E25E-41A2-94DA-2366E99141EA}" srcOrd="0" destOrd="0" presId="urn:microsoft.com/office/officeart/2005/8/layout/vList2"/>
    <dgm:cxn modelId="{21041CB8-6F07-4551-B3EC-57E0382C0761}" srcId="{5A3FF7A1-DFC3-4CFD-B21C-02A140213D2B}" destId="{B09BEE32-D89B-45C4-9418-7DEE09108692}" srcOrd="4" destOrd="0" parTransId="{DC886778-288B-4DE2-BD35-55435E096CFC}" sibTransId="{836FF786-77CB-49F3-B067-47E6280F407E}"/>
    <dgm:cxn modelId="{7E249E1E-FFF5-4B8E-AB30-4EDDFC8032A9}" srcId="{5A3FF7A1-DFC3-4CFD-B21C-02A140213D2B}" destId="{43959066-E46F-4FBA-8BF1-582166DD41C7}" srcOrd="1" destOrd="0" parTransId="{B7E7DD2D-CA2C-404E-9A6E-F25CF68E75C2}" sibTransId="{F6A7ACA7-9F3A-49D6-B844-19516E5CD9C7}"/>
    <dgm:cxn modelId="{D322D335-DE5C-408B-944E-F7895696F7E2}" srcId="{5A3FF7A1-DFC3-4CFD-B21C-02A140213D2B}" destId="{8B3A06DD-1230-4378-A2C6-36019A45A36B}" srcOrd="3" destOrd="0" parTransId="{4231CB04-FFF9-4713-8195-6424DA8951FB}" sibTransId="{1BF70BBF-C458-4A45-B7B4-B8096ED4D6E3}"/>
    <dgm:cxn modelId="{11E15341-025A-49F8-BE39-691CD8F0D57E}" type="presOf" srcId="{92B26352-295B-49C6-A783-BDB0BEAC8625}" destId="{A2A78D6A-F7EB-45D3-9A40-395C9DAE0832}" srcOrd="0" destOrd="0" presId="urn:microsoft.com/office/officeart/2005/8/layout/vList2"/>
    <dgm:cxn modelId="{9A7AA716-CE0E-4C7D-8FF3-3AAAD2C48716}" type="presOf" srcId="{8B3A06DD-1230-4378-A2C6-36019A45A36B}" destId="{E0FDD2C8-6B02-42EC-9C6C-147A1B014AD4}" srcOrd="0" destOrd="0" presId="urn:microsoft.com/office/officeart/2005/8/layout/vList2"/>
    <dgm:cxn modelId="{2863732C-B40D-4097-A335-0E09E9F912FC}" type="presOf" srcId="{B09BEE32-D89B-45C4-9418-7DEE09108692}" destId="{E32BB0FF-BDA5-4A15-AB16-FC14BFE1AA0C}" srcOrd="0" destOrd="0" presId="urn:microsoft.com/office/officeart/2005/8/layout/vList2"/>
    <dgm:cxn modelId="{840B42AF-2A11-4C4C-9D10-49D3DAE54C08}" srcId="{5A3FF7A1-DFC3-4CFD-B21C-02A140213D2B}" destId="{22A114FF-7CC2-4466-91E1-0B71A60C8067}" srcOrd="0" destOrd="0" parTransId="{5FB12584-8E9C-4AA5-9724-C445E35D4604}" sibTransId="{C8610D0C-A902-4192-90BB-D1FF27EFE63A}"/>
    <dgm:cxn modelId="{04FF5541-80A0-406D-B851-306A90C98C1B}" type="presOf" srcId="{F2CFE002-0E04-42A2-870D-CAA72C94201E}" destId="{7928491D-2B03-4DC8-AC3C-D88E86CF5E5B}" srcOrd="0" destOrd="0" presId="urn:microsoft.com/office/officeart/2005/8/layout/vList2"/>
    <dgm:cxn modelId="{5B4FB16A-AE3E-478E-B4CE-E2B9EBB8930D}" type="presOf" srcId="{5A3FF7A1-DFC3-4CFD-B21C-02A140213D2B}" destId="{6598A82D-D3CA-4C7E-B11F-8618F984FCCA}" srcOrd="0" destOrd="0" presId="urn:microsoft.com/office/officeart/2005/8/layout/vList2"/>
    <dgm:cxn modelId="{5507C301-E5E0-4518-85D4-4703DFE70726}" srcId="{5A3FF7A1-DFC3-4CFD-B21C-02A140213D2B}" destId="{F2CFE002-0E04-42A2-870D-CAA72C94201E}" srcOrd="5" destOrd="0" parTransId="{F3FCBE85-BCD1-4B40-8108-7021A3E2F362}" sibTransId="{A83C2E3E-9AB1-4A9A-8971-4CAD5DC2F875}"/>
    <dgm:cxn modelId="{6ABB67D3-779C-4D8F-81CE-060AB8AE5653}" type="presOf" srcId="{22A114FF-7CC2-4466-91E1-0B71A60C8067}" destId="{32227D1C-6F1C-4A2D-A43F-489C121952CB}" srcOrd="0" destOrd="0" presId="urn:microsoft.com/office/officeart/2005/8/layout/vList2"/>
    <dgm:cxn modelId="{E15622B0-3FC3-453F-8F97-0D024BDCAE44}" type="presParOf" srcId="{6598A82D-D3CA-4C7E-B11F-8618F984FCCA}" destId="{32227D1C-6F1C-4A2D-A43F-489C121952CB}" srcOrd="0" destOrd="0" presId="urn:microsoft.com/office/officeart/2005/8/layout/vList2"/>
    <dgm:cxn modelId="{D6536B5D-E819-44C7-84F8-08637E5F11FC}" type="presParOf" srcId="{6598A82D-D3CA-4C7E-B11F-8618F984FCCA}" destId="{C3C74E6E-95C7-4B72-A7DD-C7D399DF68D8}" srcOrd="1" destOrd="0" presId="urn:microsoft.com/office/officeart/2005/8/layout/vList2"/>
    <dgm:cxn modelId="{BAC55B08-394B-4A63-88B0-A7B770A0FAEE}" type="presParOf" srcId="{6598A82D-D3CA-4C7E-B11F-8618F984FCCA}" destId="{A2E9147C-5E8C-4C67-A137-B3BE5008FD22}" srcOrd="2" destOrd="0" presId="urn:microsoft.com/office/officeart/2005/8/layout/vList2"/>
    <dgm:cxn modelId="{1795D3F7-1B13-4E98-86AC-10E0C42C94C7}" type="presParOf" srcId="{6598A82D-D3CA-4C7E-B11F-8618F984FCCA}" destId="{5F09B8E9-AB18-4069-B523-39C3EF0182CB}" srcOrd="3" destOrd="0" presId="urn:microsoft.com/office/officeart/2005/8/layout/vList2"/>
    <dgm:cxn modelId="{3D176F96-6C52-44E1-80F7-A23FB89E5088}" type="presParOf" srcId="{6598A82D-D3CA-4C7E-B11F-8618F984FCCA}" destId="{8633D5BB-E25E-41A2-94DA-2366E99141EA}" srcOrd="4" destOrd="0" presId="urn:microsoft.com/office/officeart/2005/8/layout/vList2"/>
    <dgm:cxn modelId="{58CFC2BD-AB41-4A80-A749-435FC2533A61}" type="presParOf" srcId="{6598A82D-D3CA-4C7E-B11F-8618F984FCCA}" destId="{C3D44ECC-89BE-412E-BDDE-C70C90F2C0AE}" srcOrd="5" destOrd="0" presId="urn:microsoft.com/office/officeart/2005/8/layout/vList2"/>
    <dgm:cxn modelId="{90233892-F2C8-4BE1-A7FC-8871E5C349A9}" type="presParOf" srcId="{6598A82D-D3CA-4C7E-B11F-8618F984FCCA}" destId="{E0FDD2C8-6B02-42EC-9C6C-147A1B014AD4}" srcOrd="6" destOrd="0" presId="urn:microsoft.com/office/officeart/2005/8/layout/vList2"/>
    <dgm:cxn modelId="{C69086A8-450C-4DA7-A5FB-AA226A1523CF}" type="presParOf" srcId="{6598A82D-D3CA-4C7E-B11F-8618F984FCCA}" destId="{FE88EF9E-753E-4CDB-B596-E52F96A90C98}" srcOrd="7" destOrd="0" presId="urn:microsoft.com/office/officeart/2005/8/layout/vList2"/>
    <dgm:cxn modelId="{E1E0FA28-9478-42C7-87DB-7F2862FE27F7}" type="presParOf" srcId="{6598A82D-D3CA-4C7E-B11F-8618F984FCCA}" destId="{E32BB0FF-BDA5-4A15-AB16-FC14BFE1AA0C}" srcOrd="8" destOrd="0" presId="urn:microsoft.com/office/officeart/2005/8/layout/vList2"/>
    <dgm:cxn modelId="{91897388-6DB5-42F5-8D50-CCF33B77B9EF}" type="presParOf" srcId="{6598A82D-D3CA-4C7E-B11F-8618F984FCCA}" destId="{A58D01AF-9EF8-4D9E-8BE4-2CE2C9E1F453}" srcOrd="9" destOrd="0" presId="urn:microsoft.com/office/officeart/2005/8/layout/vList2"/>
    <dgm:cxn modelId="{2C5FFDA4-2FCD-4714-8366-60D616ACA848}" type="presParOf" srcId="{6598A82D-D3CA-4C7E-B11F-8618F984FCCA}" destId="{7928491D-2B03-4DC8-AC3C-D88E86CF5E5B}" srcOrd="10" destOrd="0" presId="urn:microsoft.com/office/officeart/2005/8/layout/vList2"/>
    <dgm:cxn modelId="{5C18C822-213D-4203-83CD-DF174C36D0A1}" type="presParOf" srcId="{6598A82D-D3CA-4C7E-B11F-8618F984FCCA}" destId="{627337F0-AFD3-4B1B-BF1F-B87C874CEA6B}" srcOrd="11" destOrd="0" presId="urn:microsoft.com/office/officeart/2005/8/layout/vList2"/>
    <dgm:cxn modelId="{D5D6C56C-3BF2-4510-ACAA-12DC91110E14}" type="presParOf" srcId="{6598A82D-D3CA-4C7E-B11F-8618F984FCCA}" destId="{A2A78D6A-F7EB-45D3-9A40-395C9DAE083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BD340-4222-4B10-972B-2399C987063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25268B4-0B75-4930-A3CE-4CBB7AF7941A}">
      <dgm:prSet phldrT="[Text]" custT="1"/>
      <dgm:spPr/>
      <dgm:t>
        <a:bodyPr/>
        <a:lstStyle/>
        <a:p>
          <a:pPr algn="l"/>
          <a:r>
            <a:rPr lang="en-US" sz="2800" dirty="0" smtClean="0"/>
            <a:t>Data, the new infrastructure</a:t>
          </a:r>
          <a:endParaRPr lang="en-GB" sz="2800" dirty="0"/>
        </a:p>
      </dgm:t>
    </dgm:pt>
    <dgm:pt modelId="{26B5AD2A-C82E-4335-B329-E9586E64E674}" type="parTrans" cxnId="{D70FA5BA-3E2C-4246-B6B8-14717E35C447}">
      <dgm:prSet/>
      <dgm:spPr/>
      <dgm:t>
        <a:bodyPr/>
        <a:lstStyle/>
        <a:p>
          <a:endParaRPr lang="en-GB"/>
        </a:p>
      </dgm:t>
    </dgm:pt>
    <dgm:pt modelId="{DC26E4D2-FC06-4827-BBB4-CE90B8336DBB}" type="sibTrans" cxnId="{D70FA5BA-3E2C-4246-B6B8-14717E35C447}">
      <dgm:prSet/>
      <dgm:spPr/>
      <dgm:t>
        <a:bodyPr/>
        <a:lstStyle/>
        <a:p>
          <a:endParaRPr lang="en-GB"/>
        </a:p>
      </dgm:t>
    </dgm:pt>
    <dgm:pt modelId="{A589626C-FC75-4192-8121-69CA07CF1834}">
      <dgm:prSet phldrT="[Text]" custT="1"/>
      <dgm:spPr/>
      <dgm:t>
        <a:bodyPr/>
        <a:lstStyle/>
        <a:p>
          <a:pPr algn="l"/>
          <a:r>
            <a:rPr lang="en-US" sz="1400" dirty="0" err="1" smtClean="0"/>
            <a:t>i</a:t>
          </a:r>
          <a:r>
            <a:rPr lang="en-US" sz="2800" dirty="0" smtClean="0"/>
            <a:t>) Informed Decision Making</a:t>
          </a:r>
          <a:br>
            <a:rPr lang="en-US" sz="2800" dirty="0" smtClean="0"/>
          </a:br>
          <a:r>
            <a:rPr lang="en-US" sz="2800" dirty="0" smtClean="0"/>
            <a:t>ii) Data Quality and Integrity</a:t>
          </a:r>
          <a:br>
            <a:rPr lang="en-US" sz="2800" dirty="0" smtClean="0"/>
          </a:br>
          <a:r>
            <a:rPr lang="en-US" sz="2800" dirty="0" smtClean="0"/>
            <a:t>iii) Scalability</a:t>
          </a:r>
          <a:br>
            <a:rPr lang="en-US" sz="2800" dirty="0" smtClean="0"/>
          </a:br>
          <a:r>
            <a:rPr lang="en-US" sz="2800" dirty="0" smtClean="0"/>
            <a:t>iv) Automation of Jobs</a:t>
          </a:r>
          <a:br>
            <a:rPr lang="en-US" sz="2800" dirty="0" smtClean="0"/>
          </a:br>
          <a:r>
            <a:rPr lang="en-US" sz="2800" dirty="0" smtClean="0"/>
            <a:t>v) Enables Innovation</a:t>
          </a:r>
          <a:r>
            <a:rPr lang="en-US" sz="1400" dirty="0" smtClean="0"/>
            <a:t/>
          </a:r>
          <a:br>
            <a:rPr lang="en-US" sz="1400" dirty="0" smtClean="0"/>
          </a:br>
          <a:endParaRPr lang="en-GB" sz="2800" dirty="0"/>
        </a:p>
      </dgm:t>
    </dgm:pt>
    <dgm:pt modelId="{D837EF8A-7D38-4F92-B2F7-6B89E772B254}" type="parTrans" cxnId="{240F2E9C-9CA1-42A0-AE1C-C70AF014F4BD}">
      <dgm:prSet/>
      <dgm:spPr/>
      <dgm:t>
        <a:bodyPr/>
        <a:lstStyle/>
        <a:p>
          <a:endParaRPr lang="en-US"/>
        </a:p>
      </dgm:t>
    </dgm:pt>
    <dgm:pt modelId="{EE5478B0-042E-43C5-AD2E-E9DC150FFE80}" type="sibTrans" cxnId="{240F2E9C-9CA1-42A0-AE1C-C70AF014F4BD}">
      <dgm:prSet/>
      <dgm:spPr/>
      <dgm:t>
        <a:bodyPr/>
        <a:lstStyle/>
        <a:p>
          <a:endParaRPr lang="en-US"/>
        </a:p>
      </dgm:t>
    </dgm:pt>
    <dgm:pt modelId="{663802F0-7A13-4003-91A1-22A5DCCA4C82}" type="pres">
      <dgm:prSet presAssocID="{AC3BD340-4222-4B10-972B-2399C9870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3DEAA-EC7D-4528-998D-BCFA5F0AB451}" type="pres">
      <dgm:prSet presAssocID="{325268B4-0B75-4930-A3CE-4CBB7AF7941A}" presName="node" presStyleLbl="node1" presStyleIdx="0" presStyleCnt="2" custScaleX="124383" custScaleY="39875" custLinFactY="13604" custLinFactNeighborX="1230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18FDF-4899-48C0-90B9-003386FD1A9D}" type="pres">
      <dgm:prSet presAssocID="{DC26E4D2-FC06-4827-BBB4-CE90B8336DBB}" presName="sibTrans" presStyleCnt="0"/>
      <dgm:spPr/>
    </dgm:pt>
    <dgm:pt modelId="{432B0710-DBE7-44FD-A351-FDF9BDCE5EDB}" type="pres">
      <dgm:prSet presAssocID="{A589626C-FC75-4192-8121-69CA07CF1834}" presName="node" presStyleLbl="node1" presStyleIdx="1" presStyleCnt="2" custScaleX="84879" custScaleY="74874" custLinFactNeighborX="834" custLinFactNeighborY="-55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0F2E9C-9CA1-42A0-AE1C-C70AF014F4BD}" srcId="{AC3BD340-4222-4B10-972B-2399C987063C}" destId="{A589626C-FC75-4192-8121-69CA07CF1834}" srcOrd="1" destOrd="0" parTransId="{D837EF8A-7D38-4F92-B2F7-6B89E772B254}" sibTransId="{EE5478B0-042E-43C5-AD2E-E9DC150FFE80}"/>
    <dgm:cxn modelId="{BF473820-4297-4928-B142-5E72EADA6A26}" type="presOf" srcId="{325268B4-0B75-4930-A3CE-4CBB7AF7941A}" destId="{1C93DEAA-EC7D-4528-998D-BCFA5F0AB451}" srcOrd="0" destOrd="0" presId="urn:microsoft.com/office/officeart/2005/8/layout/default"/>
    <dgm:cxn modelId="{D78EA507-6345-477F-B1A5-F8D0D8794894}" type="presOf" srcId="{AC3BD340-4222-4B10-972B-2399C987063C}" destId="{663802F0-7A13-4003-91A1-22A5DCCA4C82}" srcOrd="0" destOrd="0" presId="urn:microsoft.com/office/officeart/2005/8/layout/default"/>
    <dgm:cxn modelId="{D4BA0F37-E9D1-4E00-BE16-81C34AD376B6}" type="presOf" srcId="{A589626C-FC75-4192-8121-69CA07CF1834}" destId="{432B0710-DBE7-44FD-A351-FDF9BDCE5EDB}" srcOrd="0" destOrd="0" presId="urn:microsoft.com/office/officeart/2005/8/layout/default"/>
    <dgm:cxn modelId="{D70FA5BA-3E2C-4246-B6B8-14717E35C447}" srcId="{AC3BD340-4222-4B10-972B-2399C987063C}" destId="{325268B4-0B75-4930-A3CE-4CBB7AF7941A}" srcOrd="0" destOrd="0" parTransId="{26B5AD2A-C82E-4335-B329-E9586E64E674}" sibTransId="{DC26E4D2-FC06-4827-BBB4-CE90B8336DBB}"/>
    <dgm:cxn modelId="{4A91B4AF-5A20-41C5-A166-95AEA9E513A0}" type="presParOf" srcId="{663802F0-7A13-4003-91A1-22A5DCCA4C82}" destId="{1C93DEAA-EC7D-4528-998D-BCFA5F0AB451}" srcOrd="0" destOrd="0" presId="urn:microsoft.com/office/officeart/2005/8/layout/default"/>
    <dgm:cxn modelId="{57457AF0-A07E-415C-BC18-5E0F17429930}" type="presParOf" srcId="{663802F0-7A13-4003-91A1-22A5DCCA4C82}" destId="{16918FDF-4899-48C0-90B9-003386FD1A9D}" srcOrd="1" destOrd="0" presId="urn:microsoft.com/office/officeart/2005/8/layout/default"/>
    <dgm:cxn modelId="{B389BC18-4CFA-4396-9953-08220BD546CD}" type="presParOf" srcId="{663802F0-7A13-4003-91A1-22A5DCCA4C82}" destId="{432B0710-DBE7-44FD-A351-FDF9BDCE5ED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BD340-4222-4B10-972B-2399C987063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25268B4-0B75-4930-A3CE-4CBB7AF7941A}">
      <dgm:prSet phldrT="[Text]" custT="1"/>
      <dgm:spPr/>
      <dgm:t>
        <a:bodyPr/>
        <a:lstStyle/>
        <a:p>
          <a:pPr algn="l"/>
          <a:r>
            <a:rPr lang="en-US" sz="1400" b="0" i="0" dirty="0" smtClean="0"/>
            <a:t>Building the pipelines and infrastructure that bridge the gap between raw data and actionable insights</a:t>
          </a:r>
          <a:endParaRPr lang="en-GB" sz="1400" dirty="0"/>
        </a:p>
      </dgm:t>
    </dgm:pt>
    <dgm:pt modelId="{26B5AD2A-C82E-4335-B329-E9586E64E674}" type="parTrans" cxnId="{D70FA5BA-3E2C-4246-B6B8-14717E35C447}">
      <dgm:prSet/>
      <dgm:spPr/>
      <dgm:t>
        <a:bodyPr/>
        <a:lstStyle/>
        <a:p>
          <a:endParaRPr lang="en-GB"/>
        </a:p>
      </dgm:t>
    </dgm:pt>
    <dgm:pt modelId="{DC26E4D2-FC06-4827-BBB4-CE90B8336DBB}" type="sibTrans" cxnId="{D70FA5BA-3E2C-4246-B6B8-14717E35C447}">
      <dgm:prSet/>
      <dgm:spPr/>
      <dgm:t>
        <a:bodyPr/>
        <a:lstStyle/>
        <a:p>
          <a:endParaRPr lang="en-GB"/>
        </a:p>
      </dgm:t>
    </dgm:pt>
    <dgm:pt modelId="{ECFD9F94-7E38-42E1-9C2A-6FEC0F43C05B}">
      <dgm:prSet custT="1"/>
      <dgm:spPr/>
      <dgm:t>
        <a:bodyPr/>
        <a:lstStyle/>
        <a:p>
          <a:pPr algn="just"/>
          <a:r>
            <a:rPr lang="en-US" sz="1400" dirty="0" smtClean="0"/>
            <a:t>The practice of designing and building systems for collecting, storing, and analyzing data at scale. </a:t>
          </a:r>
          <a:br>
            <a:rPr lang="en-US" sz="1400" dirty="0" smtClean="0"/>
          </a:b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dirty="0" smtClean="0"/>
            <a:t>Organizations have the ability to collect massive amounts of data, and they need the right  people and technology to ensure it is in a highly usable state by the time it reaches data scientists and analysts.</a:t>
          </a:r>
          <a:endParaRPr lang="en-US" sz="1400" dirty="0"/>
        </a:p>
      </dgm:t>
    </dgm:pt>
    <dgm:pt modelId="{3675C29B-E89E-496C-8FE2-FC782A19899B}" type="parTrans" cxnId="{A9268F1D-81B3-49E6-A8AF-FAA120A00BEB}">
      <dgm:prSet/>
      <dgm:spPr/>
      <dgm:t>
        <a:bodyPr/>
        <a:lstStyle/>
        <a:p>
          <a:endParaRPr lang="en-GB"/>
        </a:p>
      </dgm:t>
    </dgm:pt>
    <dgm:pt modelId="{6E9DCCEF-1DBF-4A61-8D3B-867B8C9CFA65}" type="sibTrans" cxnId="{A9268F1D-81B3-49E6-A8AF-FAA120A00BEB}">
      <dgm:prSet/>
      <dgm:spPr/>
      <dgm:t>
        <a:bodyPr/>
        <a:lstStyle/>
        <a:p>
          <a:endParaRPr lang="en-GB"/>
        </a:p>
      </dgm:t>
    </dgm:pt>
    <dgm:pt modelId="{663802F0-7A13-4003-91A1-22A5DCCA4C82}" type="pres">
      <dgm:prSet presAssocID="{AC3BD340-4222-4B10-972B-2399C9870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3DEAA-EC7D-4528-998D-BCFA5F0AB451}" type="pres">
      <dgm:prSet presAssocID="{325268B4-0B75-4930-A3CE-4CBB7AF7941A}" presName="node" presStyleLbl="node1" presStyleIdx="0" presStyleCnt="2" custScaleX="177778" custScaleY="44847" custLinFactNeighborX="154" custLinFactNeighborY="-12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18FDF-4899-48C0-90B9-003386FD1A9D}" type="pres">
      <dgm:prSet presAssocID="{DC26E4D2-FC06-4827-BBB4-CE90B8336DBB}" presName="sibTrans" presStyleCnt="0"/>
      <dgm:spPr/>
    </dgm:pt>
    <dgm:pt modelId="{5656397B-E21B-4131-9A7E-C10B7A105DE3}" type="pres">
      <dgm:prSet presAssocID="{ECFD9F94-7E38-42E1-9C2A-6FEC0F43C05B}" presName="node" presStyleLbl="node1" presStyleIdx="1" presStyleCnt="2" custScaleX="177633" custScaleY="970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73820-4297-4928-B142-5E72EADA6A26}" type="presOf" srcId="{325268B4-0B75-4930-A3CE-4CBB7AF7941A}" destId="{1C93DEAA-EC7D-4528-998D-BCFA5F0AB451}" srcOrd="0" destOrd="0" presId="urn:microsoft.com/office/officeart/2005/8/layout/default"/>
    <dgm:cxn modelId="{F475C79E-22B3-44BC-BCD6-573443E38117}" type="presOf" srcId="{ECFD9F94-7E38-42E1-9C2A-6FEC0F43C05B}" destId="{5656397B-E21B-4131-9A7E-C10B7A105DE3}" srcOrd="0" destOrd="0" presId="urn:microsoft.com/office/officeart/2005/8/layout/default"/>
    <dgm:cxn modelId="{D78EA507-6345-477F-B1A5-F8D0D8794894}" type="presOf" srcId="{AC3BD340-4222-4B10-972B-2399C987063C}" destId="{663802F0-7A13-4003-91A1-22A5DCCA4C82}" srcOrd="0" destOrd="0" presId="urn:microsoft.com/office/officeart/2005/8/layout/default"/>
    <dgm:cxn modelId="{A9268F1D-81B3-49E6-A8AF-FAA120A00BEB}" srcId="{AC3BD340-4222-4B10-972B-2399C987063C}" destId="{ECFD9F94-7E38-42E1-9C2A-6FEC0F43C05B}" srcOrd="1" destOrd="0" parTransId="{3675C29B-E89E-496C-8FE2-FC782A19899B}" sibTransId="{6E9DCCEF-1DBF-4A61-8D3B-867B8C9CFA65}"/>
    <dgm:cxn modelId="{D70FA5BA-3E2C-4246-B6B8-14717E35C447}" srcId="{AC3BD340-4222-4B10-972B-2399C987063C}" destId="{325268B4-0B75-4930-A3CE-4CBB7AF7941A}" srcOrd="0" destOrd="0" parTransId="{26B5AD2A-C82E-4335-B329-E9586E64E674}" sibTransId="{DC26E4D2-FC06-4827-BBB4-CE90B8336DBB}"/>
    <dgm:cxn modelId="{4A91B4AF-5A20-41C5-A166-95AEA9E513A0}" type="presParOf" srcId="{663802F0-7A13-4003-91A1-22A5DCCA4C82}" destId="{1C93DEAA-EC7D-4528-998D-BCFA5F0AB451}" srcOrd="0" destOrd="0" presId="urn:microsoft.com/office/officeart/2005/8/layout/default"/>
    <dgm:cxn modelId="{32EE28C2-FEF2-43CD-A32C-E73C5E3B60AF}" type="presParOf" srcId="{663802F0-7A13-4003-91A1-22A5DCCA4C82}" destId="{16918FDF-4899-48C0-90B9-003386FD1A9D}" srcOrd="1" destOrd="0" presId="urn:microsoft.com/office/officeart/2005/8/layout/default"/>
    <dgm:cxn modelId="{611BE04B-5173-4A5E-852A-386A4388034C}" type="presParOf" srcId="{663802F0-7A13-4003-91A1-22A5DCCA4C82}" destId="{5656397B-E21B-4131-9A7E-C10B7A105DE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7D1C-6F1C-4A2D-A43F-489C121952CB}">
      <dsp:nvSpPr>
        <dsp:cNvPr id="0" name=""/>
        <dsp:cNvSpPr/>
      </dsp:nvSpPr>
      <dsp:spPr>
        <a:xfrm>
          <a:off x="0" y="66124"/>
          <a:ext cx="5184437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cs typeface="Calibri"/>
            </a:rPr>
            <a:t>Introduction to Data Engineering</a:t>
          </a:r>
          <a:endParaRPr lang="en-US" sz="2500" kern="1200" dirty="0"/>
        </a:p>
      </dsp:txBody>
      <dsp:txXfrm>
        <a:off x="28557" y="94681"/>
        <a:ext cx="5127323" cy="527886"/>
      </dsp:txXfrm>
    </dsp:sp>
    <dsp:sp modelId="{A2E9147C-5E8C-4C67-A137-B3BE5008FD22}">
      <dsp:nvSpPr>
        <dsp:cNvPr id="0" name=""/>
        <dsp:cNvSpPr/>
      </dsp:nvSpPr>
      <dsp:spPr>
        <a:xfrm>
          <a:off x="0" y="723124"/>
          <a:ext cx="5184437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cs typeface="Calibri"/>
            </a:rPr>
            <a:t>ETL/ELT</a:t>
          </a:r>
          <a:endParaRPr lang="en-US" sz="2500" kern="1200" dirty="0">
            <a:cs typeface="Calibri"/>
          </a:endParaRPr>
        </a:p>
      </dsp:txBody>
      <dsp:txXfrm>
        <a:off x="28557" y="751681"/>
        <a:ext cx="5127323" cy="527886"/>
      </dsp:txXfrm>
    </dsp:sp>
    <dsp:sp modelId="{8633D5BB-E25E-41A2-94DA-2366E99141EA}">
      <dsp:nvSpPr>
        <dsp:cNvPr id="0" name=""/>
        <dsp:cNvSpPr/>
      </dsp:nvSpPr>
      <dsp:spPr>
        <a:xfrm>
          <a:off x="0" y="1380124"/>
          <a:ext cx="5184437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cs typeface="Calibri"/>
            </a:rPr>
            <a:t>Environmental  Set-up</a:t>
          </a:r>
          <a:endParaRPr lang="en-US" sz="2500" kern="1200" dirty="0">
            <a:cs typeface="Calibri"/>
          </a:endParaRPr>
        </a:p>
      </dsp:txBody>
      <dsp:txXfrm>
        <a:off x="28557" y="1408681"/>
        <a:ext cx="5127323" cy="527886"/>
      </dsp:txXfrm>
    </dsp:sp>
    <dsp:sp modelId="{E0FDD2C8-6B02-42EC-9C6C-147A1B014AD4}">
      <dsp:nvSpPr>
        <dsp:cNvPr id="0" name=""/>
        <dsp:cNvSpPr/>
      </dsp:nvSpPr>
      <dsp:spPr>
        <a:xfrm>
          <a:off x="0" y="2037124"/>
          <a:ext cx="5184437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pc="-5" dirty="0" smtClean="0">
              <a:cs typeface="Calibri"/>
            </a:rPr>
            <a:t>ETL Activities </a:t>
          </a:r>
          <a:endParaRPr lang="en-US" sz="2500" kern="1200" spc="-5" dirty="0">
            <a:cs typeface="Calibri"/>
          </a:endParaRPr>
        </a:p>
      </dsp:txBody>
      <dsp:txXfrm>
        <a:off x="28557" y="2065681"/>
        <a:ext cx="5127323" cy="527886"/>
      </dsp:txXfrm>
    </dsp:sp>
    <dsp:sp modelId="{E32BB0FF-BDA5-4A15-AB16-FC14BFE1AA0C}">
      <dsp:nvSpPr>
        <dsp:cNvPr id="0" name=""/>
        <dsp:cNvSpPr/>
      </dsp:nvSpPr>
      <dsp:spPr>
        <a:xfrm>
          <a:off x="0" y="2694124"/>
          <a:ext cx="5184437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pc="-5" dirty="0" smtClean="0">
              <a:cs typeface="Calibri"/>
            </a:rPr>
            <a:t>Apache Airflow</a:t>
          </a:r>
          <a:endParaRPr lang="en-US" sz="2500" kern="1200" spc="-5" dirty="0">
            <a:cs typeface="Calibri"/>
          </a:endParaRPr>
        </a:p>
      </dsp:txBody>
      <dsp:txXfrm>
        <a:off x="28557" y="2722681"/>
        <a:ext cx="5127323" cy="527886"/>
      </dsp:txXfrm>
    </dsp:sp>
    <dsp:sp modelId="{7928491D-2B03-4DC8-AC3C-D88E86CF5E5B}">
      <dsp:nvSpPr>
        <dsp:cNvPr id="0" name=""/>
        <dsp:cNvSpPr/>
      </dsp:nvSpPr>
      <dsp:spPr>
        <a:xfrm>
          <a:off x="0" y="3351124"/>
          <a:ext cx="5184437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pc="-5" dirty="0" smtClean="0">
              <a:cs typeface="Calibri"/>
            </a:rPr>
            <a:t>Apache Kafka</a:t>
          </a:r>
          <a:endParaRPr lang="en-US" sz="2500" kern="1200" spc="-5" dirty="0">
            <a:cs typeface="Calibri"/>
          </a:endParaRPr>
        </a:p>
      </dsp:txBody>
      <dsp:txXfrm>
        <a:off x="28557" y="3379681"/>
        <a:ext cx="5127323" cy="527886"/>
      </dsp:txXfrm>
    </dsp:sp>
    <dsp:sp modelId="{A2A78D6A-F7EB-45D3-9A40-395C9DAE0832}">
      <dsp:nvSpPr>
        <dsp:cNvPr id="0" name=""/>
        <dsp:cNvSpPr/>
      </dsp:nvSpPr>
      <dsp:spPr>
        <a:xfrm>
          <a:off x="0" y="4008124"/>
          <a:ext cx="5184437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pc="-5" dirty="0" smtClean="0">
              <a:cs typeface="Calibri"/>
            </a:rPr>
            <a:t>Apache Spark</a:t>
          </a:r>
          <a:endParaRPr lang="en-US" sz="2500" kern="1200" spc="-5" dirty="0">
            <a:cs typeface="Calibri"/>
          </a:endParaRPr>
        </a:p>
      </dsp:txBody>
      <dsp:txXfrm>
        <a:off x="28557" y="4036681"/>
        <a:ext cx="5127323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3DEAA-EC7D-4528-998D-BCFA5F0AB451}">
      <dsp:nvSpPr>
        <dsp:cNvPr id="0" name=""/>
        <dsp:cNvSpPr/>
      </dsp:nvSpPr>
      <dsp:spPr>
        <a:xfrm>
          <a:off x="244890" y="3418378"/>
          <a:ext cx="7735327" cy="1487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Data, the new infrastructure</a:t>
          </a:r>
          <a:endParaRPr lang="en-GB" sz="2800" kern="1200" dirty="0"/>
        </a:p>
      </dsp:txBody>
      <dsp:txXfrm>
        <a:off x="244890" y="3418378"/>
        <a:ext cx="7735327" cy="1487885"/>
      </dsp:txXfrm>
    </dsp:sp>
    <dsp:sp modelId="{432B0710-DBE7-44FD-A351-FDF9BDCE5EDB}">
      <dsp:nvSpPr>
        <dsp:cNvPr id="0" name=""/>
        <dsp:cNvSpPr/>
      </dsp:nvSpPr>
      <dsp:spPr>
        <a:xfrm>
          <a:off x="1402680" y="23664"/>
          <a:ext cx="5278590" cy="2793829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</a:t>
          </a:r>
          <a:r>
            <a:rPr lang="en-US" sz="2800" kern="1200" dirty="0" smtClean="0"/>
            <a:t>) Informed Decision Making</a:t>
          </a:r>
          <a:br>
            <a:rPr lang="en-US" sz="2800" kern="1200" dirty="0" smtClean="0"/>
          </a:br>
          <a:r>
            <a:rPr lang="en-US" sz="2800" kern="1200" dirty="0" smtClean="0"/>
            <a:t>ii) Data Quality and Integrity</a:t>
          </a:r>
          <a:br>
            <a:rPr lang="en-US" sz="2800" kern="1200" dirty="0" smtClean="0"/>
          </a:br>
          <a:r>
            <a:rPr lang="en-US" sz="2800" kern="1200" dirty="0" smtClean="0"/>
            <a:t>iii) Scalability</a:t>
          </a:r>
          <a:br>
            <a:rPr lang="en-US" sz="2800" kern="1200" dirty="0" smtClean="0"/>
          </a:br>
          <a:r>
            <a:rPr lang="en-US" sz="2800" kern="1200" dirty="0" smtClean="0"/>
            <a:t>iv) Automation of Jobs</a:t>
          </a:r>
          <a:br>
            <a:rPr lang="en-US" sz="2800" kern="1200" dirty="0" smtClean="0"/>
          </a:br>
          <a:r>
            <a:rPr lang="en-US" sz="2800" kern="1200" dirty="0" smtClean="0"/>
            <a:t>v) Enables Innovation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endParaRPr lang="en-GB" sz="2800" kern="1200" dirty="0"/>
        </a:p>
      </dsp:txBody>
      <dsp:txXfrm>
        <a:off x="1402680" y="23664"/>
        <a:ext cx="5278590" cy="2793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3DEAA-EC7D-4528-998D-BCFA5F0AB451}">
      <dsp:nvSpPr>
        <dsp:cNvPr id="0" name=""/>
        <dsp:cNvSpPr/>
      </dsp:nvSpPr>
      <dsp:spPr>
        <a:xfrm>
          <a:off x="13823" y="0"/>
          <a:ext cx="7966373" cy="1205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Building the pipelines and infrastructure that bridge the gap between raw data and actionable insights</a:t>
          </a:r>
          <a:endParaRPr lang="en-GB" sz="1400" kern="1200" dirty="0"/>
        </a:p>
      </dsp:txBody>
      <dsp:txXfrm>
        <a:off x="13823" y="0"/>
        <a:ext cx="7966373" cy="1205777"/>
      </dsp:txXfrm>
    </dsp:sp>
    <dsp:sp modelId="{5656397B-E21B-4131-9A7E-C10B7A105DE3}">
      <dsp:nvSpPr>
        <dsp:cNvPr id="0" name=""/>
        <dsp:cNvSpPr/>
      </dsp:nvSpPr>
      <dsp:spPr>
        <a:xfrm>
          <a:off x="10171" y="1975879"/>
          <a:ext cx="7959875" cy="2608391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practice of designing and building systems for collecting, storing, and analyzing data at scale. </a:t>
          </a:r>
          <a:br>
            <a:rPr lang="en-US" sz="1400" kern="1200" dirty="0" smtClean="0"/>
          </a:b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kern="1200" dirty="0" smtClean="0"/>
            <a:t>Organizations have the ability to collect massive amounts of data, and they need the right  people and technology to ensure it is in a highly usable state by the time it reaches data scientists and analysts.</a:t>
          </a:r>
          <a:endParaRPr lang="en-US" sz="1400" kern="1200" dirty="0"/>
        </a:p>
      </dsp:txBody>
      <dsp:txXfrm>
        <a:off x="10171" y="1975879"/>
        <a:ext cx="7959875" cy="2608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1/31/2024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81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#copy the below </a:t>
            </a:r>
            <a:r>
              <a:rPr lang="en-US" dirty="0" err="1" smtClean="0"/>
              <a:t>docker-compose.yml</a:t>
            </a:r>
            <a:r>
              <a:rPr lang="en-US" dirty="0" smtClean="0"/>
              <a:t> file to install Airflow on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Licensed to the Apache Software Foundation (ASF) under one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or more contributor license agreements.  See the NOTICE file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distributed with this work for additional information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regarding copyright ownership.  The ASF licenses this file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to you under the Apache License, Version 2.0 (the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"License"); you may not use this file except in compliance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with the License.  You may obtain a copy of the License at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http://www.apache.org/licenses/LICENSE-2.0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Unless required by applicable law or agreed to in writing,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software distributed under the License is distributed on an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"AS IS" BASIS, WITHOUT WARRANTIES OR CONDITIONS OF ANY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KIND, either express or implied.  See the License for the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specific language governing permissions and limitations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under the License.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Basic Airflow cluster configuration for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CeleryExecutor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PostgreSQL.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WARNING: This configuration is for local development. Do not use it in a production deployment.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This configuration supports basic configuration using environment variables or an .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The following variables are supported: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AIRFLOW_IMAGE_NAME           - Docker image name used to run Airflow.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Default: apache/airflow:2.6.2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AIRFLOW_UID                  - User ID in Airflow containers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Default: 50000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AIRFLOW_PROJ_DIR             - Base path to which all the files will be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Default: 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Those configurations are useful mostly in case of standalone testing/running Airflow in test/try-out mode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_AIRFLOW_WWW_USER_USERNAME   - Username for the administrator account (if requested).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Default: 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_AIRFLOW_WWW_USER_PASSWORD   - Password for the administrator account (if requested).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Default: 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_PIP_ADDITIONAL_REQUIREMENTS - Additional PIP requirements to add when starting all containers.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Use this option ONLY for quick checks. Installing requirements at container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startup is done EVERY TIME the service is started.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A better way is to build a custom image or extend the official image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as described in https://airflow.apache.org/docs/docker-stack/build.html.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                               Default: ''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Feel free to modify this file to suit your needs.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'3.8'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x-airflow-common: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&amp;airflow-common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# In order to add custom dependencies or upgrade provider packages you can use your extended image.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# Comment the image line, place your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directory where you placed the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docker-compose.yaml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# and uncomment the "build" line below, Then run `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build` to build the images.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image: ${AIRFLOW_IMAGE_NAME:-apache/airflow:2.6.2}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# build: 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&amp;airflow-common-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AIRFLOW__CORE__EXECUTOR: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LocalExecutor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AIRFLOW__DATABASE__SQL_ALCHEMY_CONN: postgresql+psycopg2://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airflow:airflow@postgres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For backward compatibility, with Airflow &lt;2.3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AIRFLOW__CORE__SQL_ALCHEMY_CONN: postgresql+psycopg2://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airflow:airflow@postgres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AIRFLOW__CORE__FERNET_KEY: ''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AIRFLOW__CORE__DAGS_ARE_PAUSED_AT_CREATION: 'true'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AIRFLOW__CORE__LOAD_EXAMPLES: 'true'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AIRFLOW__API__AUTH_BACKENDS: 'airflow.api.auth.backend.basic_auth,airflow.api.auth.backend.session'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yamllint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rule:line-length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Use simple http server on scheduler for health checks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See https://airflow.apache.org/docs/apache-airflow/stable/administration-and-deployment/logging-monitoring/check-health.html#scheduler-health-check-server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yamllint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rule:line-length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AIRFLOW__SCHEDULER__ENABLE_HEALTH_CHECK: 'true'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WARNING: Use _PIP_ADDITIONAL_REQUIREMENTS option ONLY for a quick checks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for other purpose (development, test and especially production usage) build/extend Airflow image.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_PIP_ADDITIONAL_REQUIREMENTS: ${_PIP_ADDITIONAL_REQUIREMENTS:-}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${AIRFLOW_PROJ_DIR:-.}/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:/opt/airflow/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${AIRFLOW_PROJ_DIR:-.}/logs:/opt/airflow/logs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${AIRFLOW_PROJ_DIR:-.}/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:/opt/airflow/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${AIRFLOW_PROJ_DIR:-.}/plugins:/opt/airflow/plugins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user: "${AIRFLOW_UID:-50000}:0"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depends_on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&amp;airflow-common-depends-on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condition: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service_healthy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image: postgres:13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POSTGRES_USER: 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POSTGRES_PASSWORD: 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POSTGRES_DB: 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-volume:/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healthcheck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test: ["CMD",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pg_isready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"-U", "airflow"]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interval: 10s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retries: 5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start_period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restart: always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airflow-webserver: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&lt;&lt;: *airflow-common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command: webserver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ports: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"8080:8080"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healthcheck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test: ["CMD", "curl", "--fail", "http://localhost:8080/health"]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interval: 30s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timeout: 10s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retries: 5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start_period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restart: always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depends_on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&lt;&lt;: *airflow-common-depends-on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airflow-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condition: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service_completed_successfully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airflow-scheduler: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&lt;&lt;: *airflow-common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command: scheduler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healthcheck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test: ["CMD", "curl", "--fail", "http://localhost:8974/health"]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interval: 30s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timeout: 10s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retries: 5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start_period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restart: always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depends_on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&lt;&lt;: *airflow-common-depends-on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airflow-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condition: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service_completed_successfully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airflow-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&lt;&lt;: *airflow-common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command: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healthcheck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test: ["CMD-SHELL", 'airflow jobs check --job-type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TriggererJob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--hostname "$${HOSTNAME}"']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interval: 30s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timeout: 10s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retries: 5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start_period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30s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restart: always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depends_on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&lt;&lt;: *airflow-common-depends-on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airflow-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condition: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service_completed_successfully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airflow-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&lt;&lt;: *airflow-common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/bin/bash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yamllint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rule:line-length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command: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-c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|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"%04d%04d%04d%04d" $${1//./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airflow_version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=$$(AIRFLOW__LOGGING__LOGGING_LEVEL=INFO &amp;&amp;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airflow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airflow_version_comparable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$${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airflow_version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min_airflow_version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=2.2.0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min_airflow_version_comparable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$${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min_airflow_version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if ((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airflow_version_comparable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min_airflow_version_comparable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)); then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-e "\033[1;31mERROR!!!: Too old Airflow version $${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airflow_version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}!\e[0m"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"The minimum Airflow version supported: $${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min_airflow_version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}. Only use this or higher!"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exit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fi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if [[ -z "${AIRFLOW_UID}" ]]; then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-e "\033[1;33mWARNING!!!: AIRFLOW_UID not set!\e[0m"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"If you are on Linux, you SHOULD follow the instructions below to set 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"AIRFLOW_UID environment variable, otherwise files will be owned by root."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"For other operating systems you can get rid of the warning with manually created .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    See: https://airflow.apache.org/docs/apache-airflow/stable/howto/docker-compose/index.html#setting-the-right-airflow-user"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fi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one_meg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=1048576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=$$(($$(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_PHYS_PAGES) * 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PAGE_SIZE) 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one_meg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cpus_available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[0-9]+' 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/stat)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| tail -1 |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$$4}')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warning_resources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="false"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if ((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4000 )) ; then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-e "\033[1;33mWARNING!!!: Not enough memory available for Docker.\e[0m"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"At least 4GB of memory required. You have 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numfmt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--to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$$((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one_meg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warning_resources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fi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if ((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cpus_available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2 )); then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-e "\033[1;33mWARNING!!!: Not enough CPUS available for Docker.\e[0m"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"At least 2 CPUs recommended. You have $${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cpus_available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warning_resources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fi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if ((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one_meg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10 )); then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-e "\033[1;33mWARNING!!!: Not enough Disk space available for Docker.\e[0m"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"At least 10 GBs recommended. You have $$(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numfmt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--to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$$((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disk_available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1024 )))"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warning_resources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="true"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fi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if [[ $${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warning_resources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== "true" ]]; then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-e "\033[1;33mWARNING!!!: You have not enough resources to run Airflow (see above)!\e[0m"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"Please follow the instructions to increase amount of resources available:"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 "   https://airflow.apache.org/docs/apache-airflow/stable/howto/docker-compose/index.html#before-you-begin"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echo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fi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/sources/logs /sources/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/sources/plugins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chown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 "${AIRFLOW_UID}:0" /sources/{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logs,dags,plugins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exec 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airflow version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yamllint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rule:line-length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&lt;&lt;: *airflow-common-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_AIRFLOW_DB_UPGRADE: 'true'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_AIRFLOW_WWW_USER_CREATE: 'true'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_AIRFLOW_WWW_USER_USERNAME: ${_AIRFLOW_WWW_USER_USERNAME:-airflow}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_AIRFLOW_WWW_USER_PASSWORD: ${_AIRFLOW_WWW_USER_PASSWORD:-airflow}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_PIP_ADDITIONAL_REQUIREMENTS: ''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user: "0:0"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${AIRFLOW_PROJ_DIR:-.}:/sources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airflow-cli: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&lt;&lt;: *airflow-common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profiles: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debug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&lt;&lt;: *airflow-common-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CONNECTION_CHECK_MAX_COUNT: "0"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# Workaround for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issue. See: https://github.com/apache/airflow/issues/16252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command: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bash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-c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airflow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# You can enable flower by adding "--profile flower" option e.g.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--profile flower up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# or by explicitly targeted on the command line e.g.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up flower.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# See: https://docs.docker.com/compose/profiles/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-volume: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193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"3.8"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zookeeper: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image: zookeeper:3.8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ports: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"2181:2181"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./data/zookeeper/data:/data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./data/zookeeper/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datalog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restart: unless-stopped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image: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wurstmeister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/kafka:2.13-2.8.1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ports: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"9092:9092"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./data/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KAFKA_ADVERTISED_HOST_NAME=localhost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#10.0.0.13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KAFKA_ADVERTISED_PORT=9092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KAFKA_ZOOKEEPER_CONNECT=zookeeper:2181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JMX_PORT=10001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depends_on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zookeeper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restart: unless-stopped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image: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vimagick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ports: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"9000:9000"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ZK_HOSTS=zookeeper:2181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KAFKA_MANAGER_AUTH_ENABLED=true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KAFKA_MANAGER_USERNAME=admin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KAFKA_MANAGER_PASSWORD=admin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depends_on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zookeeper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healthcheck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test: curl -f http://127.0.0.1:9000/api/health || exit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restart: unless-stopped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812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Simply,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engineering pipeline is a structured and automated sequence of interconnected processes that efficiently ingests, transforms, and moves data from diverse sources to its destination, ensuring reliability, scalability, and end-to-end management of the data processing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002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factors that contribute to latency in data pipelines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Ingestion: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time it takes to collect and extract data from its source systems.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Transformation: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time needed to clean, format, and prepare data for analysis, often involving complex processes.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Movement: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required to transfer data between different systems or storage locations, potentially over networks.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Loading: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time it takes to load data into a destination system, such as a data warehouse or database.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time data spends waiting in queues for processing, especially in high-volume pipelines.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 Resources: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availability and speed of processors, memory, and storage can impact processing times.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Speed: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bandwidth and latency of network connections can affect data transfer times.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Multiple users or processes accessing the pipeline simultaneously can create delays.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 Scheduling: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time it takes to schedule and initiate pipeline tasks can contribute to overall latency.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Strategies to reduce data pipeline latency: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data ingestion: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efficient techniques for data collection and extraction.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transformations: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Streamline data cleaning and preparation processes.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efficient data formats: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compressed or optimized data formats for faster movement and loading.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Parallelize tasks: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Break down pipeline processes into parallel tasks to improve performance.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and tune: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Continuously monitor pipeline performance and identify bottlenecks for optimization.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of Throughput: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Meeting business needs: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Ensures timely delivery of data to meet critical insights and decision-making requirements.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optimization: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Efficient pipelines consume fewer resources and reduce operational costs.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High throughput allows for handling larger data volumes and future growth.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freshness: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Maintaining high throughput keeps data updated and relevant for timely insights.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Remember, optimizing data pipeline throughput is a continuous process, involving identifying bottlenecks, tuning components, and adapting to changing data volumes and processing needs.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1695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also emerging</a:t>
            </a:r>
            <a:r>
              <a:rPr lang="en-US" baseline="0" dirty="0" smtClean="0"/>
              <a:t> data pipeline concepts that are hybrid of the above;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i</a:t>
            </a:r>
            <a:r>
              <a:rPr lang="en-US" baseline="0" dirty="0" smtClean="0"/>
              <a:t>) Micro-batch data pipelines</a:t>
            </a:r>
          </a:p>
          <a:p>
            <a:r>
              <a:rPr lang="en-US" dirty="0" smtClean="0"/>
              <a:t>ii)</a:t>
            </a:r>
            <a:r>
              <a:rPr lang="en-US" baseline="0" dirty="0" smtClean="0"/>
              <a:t> Lambda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982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077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Open Source Data Pipelines Tools and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Python</a:t>
            </a:r>
            <a:r>
              <a:rPr lang="en-US" sz="2400" b="1" baseline="0" dirty="0" smtClean="0"/>
              <a:t> Pandas Library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baseline="0" dirty="0" smtClean="0"/>
              <a:t>	</a:t>
            </a:r>
            <a:r>
              <a:rPr lang="en-US" sz="2400" b="0" baseline="0" dirty="0" smtClean="0"/>
              <a:t>Versatile and popular programming tool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Based on </a:t>
            </a:r>
            <a:r>
              <a:rPr lang="en-US" sz="2400" b="0" baseline="0" dirty="0" err="1" smtClean="0"/>
              <a:t>dataframes</a:t>
            </a:r>
            <a:r>
              <a:rPr lang="en-US" sz="2400" b="0" baseline="0" dirty="0" smtClean="0"/>
              <a:t> (table like structure)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Great for ETL Prototyping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Doesn’t readily Scale to 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baseline="0" dirty="0" smtClean="0"/>
              <a:t> Apache airflow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baseline="0" dirty="0" smtClean="0"/>
              <a:t>	</a:t>
            </a:r>
            <a:r>
              <a:rPr lang="en-US" sz="2400" b="0" baseline="0" dirty="0" smtClean="0"/>
              <a:t>Created to programmatically author, schedule and monitor workflows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Scales to big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Powerful Integration (with cloud platforms)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baseline="0" dirty="0" err="1" smtClean="0"/>
              <a:t>Talend</a:t>
            </a:r>
            <a:r>
              <a:rPr lang="en-US" sz="2400" b="1" baseline="0" dirty="0" smtClean="0"/>
              <a:t> Open Studio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baseline="0" dirty="0" smtClean="0"/>
              <a:t>	</a:t>
            </a:r>
            <a:r>
              <a:rPr lang="en-US" sz="2400" b="0" baseline="0" dirty="0" smtClean="0"/>
              <a:t>Supports big data, data warehousing and profiling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Includes collaboration, monitoring and scheduling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Drag and Drop capability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Automatically generates Java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Integrates with many </a:t>
            </a:r>
            <a:r>
              <a:rPr lang="en-US" sz="2400" b="0" baseline="0" dirty="0" err="1" smtClean="0"/>
              <a:t>datawarehouses</a:t>
            </a:r>
            <a:endParaRPr lang="en-US" sz="2400" b="0" baseline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baseline="0" dirty="0" smtClean="0"/>
              <a:t>Panoply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baseline="0" dirty="0" smtClean="0"/>
              <a:t>	</a:t>
            </a:r>
            <a:r>
              <a:rPr lang="en-US" sz="2400" b="0" baseline="0" dirty="0" smtClean="0"/>
              <a:t>An ELT Specific platform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No-code data integration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SQL-based view creation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	</a:t>
            </a:r>
            <a:r>
              <a:rPr lang="en-US" sz="2400" b="0" baseline="0" dirty="0" err="1" smtClean="0"/>
              <a:t>Shiftss</a:t>
            </a:r>
            <a:r>
              <a:rPr lang="en-US" sz="2400" b="0" baseline="0" dirty="0" smtClean="0"/>
              <a:t> emphasis from data pipeline development to data analytics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0" baseline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baseline="0" dirty="0" smtClean="0"/>
              <a:t>Streaming Technologies Include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0" baseline="0" dirty="0" smtClean="0"/>
              <a:t>(Apache Storm, Apache Spark, Apache Kafka, Apache </a:t>
            </a:r>
            <a:r>
              <a:rPr lang="en-US" sz="2400" b="0" baseline="0" dirty="0" err="1" smtClean="0"/>
              <a:t>Samza</a:t>
            </a:r>
            <a:r>
              <a:rPr lang="en-US" sz="2400" b="0" baseline="0" dirty="0" smtClean="0"/>
              <a:t>, Azure Stream </a:t>
            </a:r>
            <a:r>
              <a:rPr lang="en-US" sz="2400" b="0" baseline="0" dirty="0" err="1" smtClean="0"/>
              <a:t>Anlytics</a:t>
            </a:r>
            <a:r>
              <a:rPr lang="en-US" sz="2400" b="0" baseline="0" dirty="0" smtClean="0"/>
              <a:t>, SQL Stream)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76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Directed Acyclic graph contains individual</a:t>
            </a:r>
            <a:r>
              <a:rPr lang="en-US" baseline="0" dirty="0" smtClean="0"/>
              <a:t> pieces of activity called tasks, which are arranged with their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239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Distributed</a:t>
            </a:r>
            <a:r>
              <a:rPr lang="en-US" b="1" baseline="0" dirty="0" smtClean="0"/>
              <a:t>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production environment Kafka  is referred to as Kafka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 cluster is made up of more than one Kafka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production, each Kafka Server is called a broker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Fault Tolerance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Ability of a system to continue operating efficiently without interruption when one or more of its components fails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Kafka cluster messages are replicated in multiple broker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Replication 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Kafka is 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Add new brokers anytime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Consumers can be increased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/>
              <a:t>High</a:t>
            </a:r>
            <a:r>
              <a:rPr lang="en-US" b="0" baseline="0" dirty="0" smtClean="0"/>
              <a:t> Throughput, it’s said to be capable of managing billions on pub/sub </a:t>
            </a:r>
            <a:r>
              <a:rPr lang="en-US" b="0" baseline="0" dirty="0" err="1" smtClean="0"/>
              <a:t>ata</a:t>
            </a:r>
            <a:r>
              <a:rPr lang="en-US" b="0" baseline="0" dirty="0" smtClean="0"/>
              <a:t> particular time.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517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 group</a:t>
            </a:r>
          </a:p>
          <a:p>
            <a:r>
              <a:rPr lang="en-US" dirty="0" smtClean="0"/>
              <a:t>Zookeeper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01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Facilitates Decision-Making: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Enables quick and informed decision-making by providing timely access to high-quality and well-organized data.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Data Processing: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Engineering optimizes the processing of large volumes of data, ensuring speed and efficiency in data operations.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Quality and Integrity: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Establishes processes to maintain data quality and integrity, ensuring that information is accurate and reliable.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Analytics and Reporting: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Creates the foundation for effective analytics and reporting by structuring data in a way that is conducive to analysis.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Designs systems that can scale with growing data volumes, accommodating increased demands on data processing and storage.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Integration: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Integrates data from diverse sources, consolidating it into a unified format for comprehensive insights.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 of ETL Processes: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 automated Extract, Transform, Load (ETL) processes for seamless data movement and transformation.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Innovation: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solid data foundation that fosters innovation by supporting emerging technologies like machine learning, artificial intelligence, and advanced analytics.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783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971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Companies that rely on Kafka for event streaming: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 uses Kafka for activity tracking, monitoring, and data integration.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utilizes Kafka for real-time event processing and streaming.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Uber: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Uber uses Kafka for real-time data streaming and analytics.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Airbnb: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Airbnb employs Kafka for tracking and analyzing user activities in real-time.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utilizes Kafka for real-time analytics and monitoring.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Walmart: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Walmart uses Kafka for real-time inventory tracking and management.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 employs Kafka for event sourcing and real-time data processing.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Cerner: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Cerner utilizes Kafka for healthcare data integration and processing.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Pinterest: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Pinterest uses Kafka for real-time data streaming and analytics.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Cisco: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Cisco employs Kafka for data integration and real-time analytics.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Goldman Sachs: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Goldman Sachs uses Kafka for financial data streaming and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55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#importing the needed library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kafka.admin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KafkaAdminClient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NewTopic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Set up Kafka admin client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admin_client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KafkaAdminClient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bootstrap_servers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='localhost:9092')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a new topic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"demo_topic_1"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num_partitions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replication_factor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admin_client.create_topics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new_topics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validate_only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=False)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}' created successfully.")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10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be using the python</a:t>
            </a:r>
            <a:r>
              <a:rPr lang="en-US" baseline="0" dirty="0" smtClean="0"/>
              <a:t> library </a:t>
            </a:r>
            <a:r>
              <a:rPr lang="en-US" baseline="0" dirty="0" err="1" smtClean="0"/>
              <a:t>kafka</a:t>
            </a:r>
            <a:r>
              <a:rPr lang="en-US" baseline="0" dirty="0" smtClean="0"/>
              <a:t>-python to run </a:t>
            </a:r>
            <a:r>
              <a:rPr lang="en-US" baseline="0" dirty="0" err="1" smtClean="0"/>
              <a:t>kafka</a:t>
            </a:r>
            <a:r>
              <a:rPr lang="en-US" baseline="0" dirty="0" smtClean="0"/>
              <a:t> as a python code</a:t>
            </a:r>
          </a:p>
          <a:p>
            <a:r>
              <a:rPr lang="en-US" baseline="0" dirty="0" smtClean="0"/>
              <a:t>Also, we’ll use the send() method to publish message, just like sending </a:t>
            </a:r>
            <a:r>
              <a:rPr lang="en-US" baseline="0" dirty="0" err="1" smtClean="0"/>
              <a:t>sms</a:t>
            </a:r>
            <a:r>
              <a:rPr lang="en-US" baseline="0" dirty="0" smtClean="0"/>
              <a:t> on mobile</a:t>
            </a:r>
          </a:p>
          <a:p>
            <a:r>
              <a:rPr lang="en-US" baseline="0" dirty="0" smtClean="0"/>
              <a:t>We’ll use the faker library to simulate some stream data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592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#importing the producer function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KafkaProducer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assigning producer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port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KafkaProducer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bootstrap_servers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='localhost:9092')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Produce messages to the topic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message = input("Enter a message to send to Kafka (or type 'exit' to stop): 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message.lower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'exit':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break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producer.send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("demo_topic_1", value=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message.encode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('utf-8'))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print("Producer stopped.")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529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298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Parallelism: Multiple consumers in a group process messages simultaneously, increasing throughput.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Scalability: Add or remove consumers easily to adjust processing power based on workload.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Tolerance: If one consumer fails, others pick up the slack, ensuring data is processed even if a consumer crashes.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Use Cases: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Consumer groups are commonly used in scenarios where large volumes of data need to be processed in real-time, such as log analysis, event streaming, and data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951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#Importing the consumer module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KafkaConsumer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Set up Kafka consumer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KafkaConsumer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("demo_topic_1",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bootstrap_servers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='localhost:9092',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group_id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='my_group',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auto_offset_reset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='earliest')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Consume messages from the topic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message in consumer: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print(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f"Received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message: 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message.value.decode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('utf-8')}")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773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**When partitions are more than one and there’s only a single consumer in the consumer group, it consumes data from each partition</a:t>
            </a:r>
            <a:r>
              <a:rPr lang="en-US" baseline="0" dirty="0" smtClean="0"/>
              <a:t> in round robin format.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============python syntax============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kafka.admin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KafkaAdminClient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NewTopic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an admin client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admin_client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KafkaAdminClient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bootstrap_servers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='localhost:9092')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Define the topic name, partition count, and replication factor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demo_topic_multi_part_rep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num_partitions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  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replication_factor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a new topic with specified partitions and replication factor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num_partitions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num_partitions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replication_factor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replication_factor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the topic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admin_client.create_topics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new_topics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validate_only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=False)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#print(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}' deleted successfully.")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f"Topic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}' with multi partition created successfully.")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314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6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16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Definition: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ETL</a:t>
            </a:r>
            <a:r>
              <a:rPr lang="en-GB" baseline="0" dirty="0" smtClean="0"/>
              <a:t> is an automated data pipeline/ engineering methodology, whereby data is acquired, prepared and processed for subsequent use in analytics environment such as data warehouse, data mart, reporting tools, advanced analytics and machine learning development.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 (Extract, Transform, Load): ETL is a data engineering process that involves extracting raw data from various sources, transforming it into a structured and usable format, and loading it into a destination system for analysis, reporting, or business intelligence purposes.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ELT (Extract, Load, Transform): ELT is a data engineering process where raw data is first loaded into a target system, and transformation occurs within that system. This approach enables data processing and analysis directly within the destination, facilitating scalability and flexibility in handling large datasets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7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4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Virtualization is done to allow your system run multiple Operating</a:t>
            </a:r>
            <a:r>
              <a:rPr lang="en-US" baseline="0" dirty="0" smtClean="0"/>
              <a:t> </a:t>
            </a:r>
            <a:r>
              <a:rPr lang="en-US" dirty="0" smtClean="0"/>
              <a:t>System simultaneously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510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hands-on guidance to WSL on your windows:</a:t>
            </a:r>
          </a:p>
          <a:p>
            <a:r>
              <a:rPr lang="en-US" dirty="0" smtClean="0"/>
              <a:t>https://learn.microsoft.com/en-us/windows/wsl/install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11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docker-compose.yml</a:t>
            </a:r>
            <a:r>
              <a:rPr lang="en-US" dirty="0" smtClean="0"/>
              <a:t> file to install </a:t>
            </a:r>
            <a:r>
              <a:rPr lang="en-US" dirty="0" err="1" smtClean="0"/>
              <a:t>postgres</a:t>
            </a:r>
            <a:r>
              <a:rPr lang="en-US" dirty="0" smtClean="0"/>
              <a:t> and </a:t>
            </a:r>
            <a:r>
              <a:rPr lang="en-US" dirty="0" err="1" smtClean="0"/>
              <a:t>pgAdmin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' 3.9'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image: postgres:16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POSTGRES_USER=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POSTGRES_PASSWORD=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choose_preferred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ports: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"5432:5432"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data:/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pg_admin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image: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dpage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/pgadmin4:8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environment: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PGADMIN_DEFAULT_EMAIL=admin@postgres.com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PGADMIN_DEFAULT_PASSWORD=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choose_preferred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PGADMIN_LISTEN_PORT=5050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ports: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 "5050:5050"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volumes: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data: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90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100794"/>
            <a:ext cx="13796710" cy="6958794"/>
            <a:chOff x="-1604709" y="-100794"/>
            <a:chExt cx="13796710" cy="69587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9880" y="-100794"/>
              <a:ext cx="12211881" cy="6958794"/>
              <a:chOff x="-19880" y="-100794"/>
              <a:chExt cx="12211881" cy="695879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47121" y="-2767795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B16FC-BCB9-FC68-EFDC-54D90692A7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93E0F2-2F21-3B27-6301-87491BD117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FEA9933-9665-7058-70E8-10B7E752F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26629A-EC7C-31FA-1D3A-BBD2F54B8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7F7453-E7BF-D1A9-34A1-2326DBECF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7F8704-DD95-3D01-AFE8-2EA1B02CB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E994E0-95F6-966C-4212-BE0F5B5CF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518960-EABE-3C8B-F061-7BFC2712FC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EBF0E-47D1-5CB5-0C83-F9A854498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5862" y="158710"/>
            <a:ext cx="2096792" cy="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45B8D0-DDE7-AAE2-F064-61B7D64C5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893038-517F-F40B-6D4D-7EB481E93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1871" y="127595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534B45-DA9F-B09C-13F9-3660A22CB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408367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417272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0D816-F28C-9E72-46AD-76F25EBC1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0F488A-2675-2473-5C74-3E0D4A68F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140" y="102394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E17420-B290-9641-49B4-2805A48553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9C6B79-086D-429F-1842-906F1FBF2D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A53DB5-9A5A-13E2-0F9C-664D3493E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867E73-A690-D729-6BAB-4BADFA1BFA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2534" y="158710"/>
            <a:ext cx="1390120" cy="5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9193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67A339-C843-7BC6-163D-5919B321E4D4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232430" y="370282"/>
            <a:ext cx="1582031" cy="5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802" y="1385455"/>
            <a:ext cx="8461700" cy="2143747"/>
          </a:xfrm>
        </p:spPr>
        <p:txBody>
          <a:bodyPr/>
          <a:lstStyle/>
          <a:p>
            <a:pPr algn="ctr"/>
            <a:r>
              <a:rPr lang="en-US" sz="5400" dirty="0" smtClean="0"/>
              <a:t>DATA ENGINEERING ESSENTIALS II</a:t>
            </a:r>
            <a:endParaRPr lang="en-US" sz="5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EC20B1-1445-B60C-AD93-65F84E0D64D1}"/>
              </a:ext>
            </a:extLst>
          </p:cNvPr>
          <p:cNvSpPr txBox="1">
            <a:spLocks/>
          </p:cNvSpPr>
          <p:nvPr/>
        </p:nvSpPr>
        <p:spPr>
          <a:xfrm>
            <a:off x="4943179" y="4253205"/>
            <a:ext cx="8461700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5400" i="1" dirty="0" smtClean="0"/>
              <a:t>FEBRUARY, 2024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714F-777A-DE23-DD68-FCE7BA7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smtClean="0"/>
              <a:t>ETL/ELT- Objectives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F3CFF-3B16-5D24-B5E7-502DC9F0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179872" y="1946786"/>
            <a:ext cx="76886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Objectives</a:t>
            </a:r>
          </a:p>
          <a:p>
            <a:endParaRPr lang="en-US" sz="30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/>
                </a:solidFill>
              </a:rPr>
              <a:t>Understand the Concept of ETL/ELT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/>
                </a:solidFill>
              </a:rPr>
              <a:t>Describe Data Extraction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/>
                </a:solidFill>
              </a:rPr>
              <a:t>Describe Data Transformation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/>
                </a:solidFill>
              </a:rPr>
              <a:t>Describe Data Loading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/>
                </a:solidFill>
              </a:rPr>
              <a:t>Understand Use Cases of ETL/ELT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714F-777A-DE23-DD68-FCE7BA7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smtClean="0"/>
              <a:t>ETL/ELT- </a:t>
            </a:r>
            <a:r>
              <a:rPr lang="en-GB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F3CFF-3B16-5D24-B5E7-502DC9F0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26" y="1872257"/>
            <a:ext cx="10083920" cy="38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714F-777A-DE23-DD68-FCE7BA7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smtClean="0"/>
              <a:t>ETL/ELT- Use Cases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F3CFF-3B16-5D24-B5E7-502DC9F0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725920" y="2274570"/>
            <a:ext cx="45262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Use Cases For ELT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Historical Data </a:t>
            </a:r>
            <a:r>
              <a:rPr lang="en-US" sz="2000" b="1" dirty="0" smtClean="0">
                <a:solidFill>
                  <a:schemeClr val="bg1"/>
                </a:solidFill>
              </a:rPr>
              <a:t>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</a:rPr>
              <a:t>Migration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Cloud-Based Data </a:t>
            </a:r>
            <a:r>
              <a:rPr lang="en-US" sz="2000" b="1" dirty="0" smtClean="0">
                <a:solidFill>
                  <a:schemeClr val="bg1"/>
                </a:solidFill>
              </a:rPr>
              <a:t>Lakes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Flexibility and </a:t>
            </a:r>
            <a:r>
              <a:rPr lang="en-US" sz="2000" b="1" dirty="0" smtClean="0">
                <a:solidFill>
                  <a:schemeClr val="bg1"/>
                </a:solidFill>
              </a:rPr>
              <a:t>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Real-time </a:t>
            </a:r>
            <a:r>
              <a:rPr lang="en-US" sz="2000" b="1" dirty="0" smtClean="0">
                <a:solidFill>
                  <a:schemeClr val="bg1"/>
                </a:solidFill>
              </a:rPr>
              <a:t>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Incremental Data Updates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980" y="2274570"/>
            <a:ext cx="45262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Use Cases For ETL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Historical Data </a:t>
            </a:r>
            <a:r>
              <a:rPr lang="en-US" sz="2000" b="1" dirty="0" smtClean="0">
                <a:solidFill>
                  <a:schemeClr val="bg1"/>
                </a:solidFill>
              </a:rPr>
              <a:t>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Data </a:t>
            </a:r>
            <a:r>
              <a:rPr lang="en-US" sz="2000" b="1" dirty="0" smtClean="0">
                <a:solidFill>
                  <a:schemeClr val="bg1"/>
                </a:solidFill>
              </a:rPr>
              <a:t>Migration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Data Warehousing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Business </a:t>
            </a:r>
            <a:r>
              <a:rPr lang="en-US" sz="2000" b="1" dirty="0">
                <a:solidFill>
                  <a:schemeClr val="bg1"/>
                </a:solidFill>
              </a:rPr>
              <a:t>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Data </a:t>
            </a:r>
            <a:r>
              <a:rPr lang="en-US" sz="2000" b="1" dirty="0">
                <a:solidFill>
                  <a:schemeClr val="bg1"/>
                </a:solidFill>
              </a:rPr>
              <a:t>Cleaning and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Master Data </a:t>
            </a:r>
            <a:r>
              <a:rPr lang="en-US" sz="2000" b="1" dirty="0" smtClean="0">
                <a:solidFill>
                  <a:schemeClr val="bg1"/>
                </a:solidFill>
              </a:rPr>
              <a:t>Management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00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ETL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2200274"/>
            <a:ext cx="8659090" cy="3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80131"/>
          </a:xfrm>
        </p:spPr>
        <p:txBody>
          <a:bodyPr/>
          <a:lstStyle/>
          <a:p>
            <a:r>
              <a:rPr lang="en-US" sz="2800" dirty="0" smtClean="0"/>
              <a:t>ETL Implementation in an Enterprise Data Warehouse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543" y="1514168"/>
            <a:ext cx="9772014" cy="45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241" y="3429000"/>
            <a:ext cx="5610085" cy="1243584"/>
          </a:xfrm>
        </p:spPr>
        <p:txBody>
          <a:bodyPr anchor="ctr">
            <a:normAutofit/>
          </a:bodyPr>
          <a:lstStyle/>
          <a:p>
            <a:r>
              <a:rPr lang="en-US" sz="4200" dirty="0"/>
              <a:t>Environment Set-up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D37F7FCB-CAD5-20D9-7384-40F6EDDAB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26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Environment Set -up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1789471"/>
            <a:ext cx="973085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Objectives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Install Docker on PC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Install PostgreSQL and </a:t>
            </a:r>
            <a:r>
              <a:rPr lang="en-US" sz="2400" dirty="0" err="1" smtClean="0">
                <a:solidFill>
                  <a:schemeClr val="bg1"/>
                </a:solidFill>
              </a:rPr>
              <a:t>PgAdmin</a:t>
            </a:r>
            <a:r>
              <a:rPr lang="en-US" sz="2400" dirty="0" smtClean="0">
                <a:solidFill>
                  <a:schemeClr val="bg1"/>
                </a:solidFill>
              </a:rPr>
              <a:t> on Docker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Install Airflow on Docker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Install </a:t>
            </a:r>
            <a:r>
              <a:rPr lang="en-US" sz="2400" dirty="0" err="1" smtClean="0">
                <a:solidFill>
                  <a:schemeClr val="bg1"/>
                </a:solidFill>
              </a:rPr>
              <a:t>Ananconda</a:t>
            </a:r>
            <a:r>
              <a:rPr lang="en-US" sz="2400" dirty="0" smtClean="0">
                <a:solidFill>
                  <a:schemeClr val="bg1"/>
                </a:solidFill>
              </a:rPr>
              <a:t> on Docker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Environment </a:t>
            </a:r>
            <a:r>
              <a:rPr lang="en-US" b="1" kern="1200" spc="-70" baseline="0" dirty="0" smtClean="0">
                <a:latin typeface="+mj-lt"/>
                <a:ea typeface="+mj-ea"/>
                <a:cs typeface="+mj-cs"/>
              </a:rPr>
              <a:t>Set-up (Enabling Virtualization)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4501" y="1527716"/>
            <a:ext cx="470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Check if you’ve Virtualization Enabled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500" y="1994731"/>
            <a:ext cx="5542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Search ‘Task manager’ from search panel and open the Task Manager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Navigate to the Performance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Confirm if Virtualization is enabled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044173"/>
            <a:ext cx="5135108" cy="3145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3857" y="1527716"/>
            <a:ext cx="470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Enabling Virtualization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5114" y="1927826"/>
            <a:ext cx="557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 the steps below to have virtualization enabled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5114" y="2377086"/>
            <a:ext cx="58238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Go to settings from the start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Navigate to and click Update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Navigate to and click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Click Restart now (below Advanced Startup)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Click on Troubleshoot &gt;&gt; Advanced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Select UEFI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Click on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Navigate to Advance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Enable Virtualization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Press F10 to save your new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Continue Restart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Check if you’ve virtualization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5114" y="5670295"/>
            <a:ext cx="50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Congratulations on taking the first setup step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Environment </a:t>
            </a:r>
            <a:r>
              <a:rPr lang="en-US" b="1" kern="1200" spc="-70" baseline="0" dirty="0" smtClean="0">
                <a:latin typeface="+mj-lt"/>
                <a:ea typeface="+mj-ea"/>
                <a:cs typeface="+mj-cs"/>
              </a:rPr>
              <a:t>Set-up (Enabling WSL -2)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4500" y="1567543"/>
            <a:ext cx="5390243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Enter features into windows search button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Select Turn On windows features on or off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Navigate down and tick the field to enable windows Subsystem for Linux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Click OK to save the new setting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Restart the PC if prompted to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22" y="1567543"/>
            <a:ext cx="5113478" cy="4509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238" y="5594095"/>
            <a:ext cx="50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Congratulations on completing the next setup step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Environment </a:t>
            </a:r>
            <a:r>
              <a:rPr lang="en-US" b="1" kern="1200" spc="-70" baseline="0" dirty="0" smtClean="0">
                <a:latin typeface="+mj-lt"/>
                <a:ea typeface="+mj-ea"/>
                <a:cs typeface="+mj-cs"/>
              </a:rPr>
              <a:t>Set-up (Download</a:t>
            </a:r>
            <a:r>
              <a:rPr lang="en-US" b="1" kern="1200" spc="-70" dirty="0" smtClean="0">
                <a:latin typeface="+mj-lt"/>
                <a:ea typeface="+mj-ea"/>
                <a:cs typeface="+mj-cs"/>
              </a:rPr>
              <a:t> and Install Docker</a:t>
            </a:r>
            <a:r>
              <a:rPr lang="en-US" b="1" kern="1200" spc="-70" baseline="0" dirty="0" smtClean="0">
                <a:latin typeface="+mj-lt"/>
                <a:ea typeface="+mj-ea"/>
                <a:cs typeface="+mj-cs"/>
              </a:rPr>
              <a:t>)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1582993"/>
            <a:ext cx="6919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Click the below link for a comprehensive guide on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installation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      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://docs.docker.com/desktop/install/windows-install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Double click the .exe file to install Docker Desktop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Follow the prompt to have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installed.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37" y="2044658"/>
            <a:ext cx="2849305" cy="2730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38" y="5594095"/>
            <a:ext cx="50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Congratulations on completing the next setup step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305" y="579210"/>
            <a:ext cx="8461700" cy="2143747"/>
          </a:xfrm>
        </p:spPr>
        <p:txBody>
          <a:bodyPr/>
          <a:lstStyle/>
          <a:p>
            <a:pPr algn="ctr"/>
            <a:r>
              <a:rPr lang="en-US" sz="5400" dirty="0" smtClean="0"/>
              <a:t>DATA ENGINEERING WITH Python And Spark</a:t>
            </a:r>
            <a:endParaRPr lang="en-US" sz="5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EC20B1-1445-B60C-AD93-65F84E0D64D1}"/>
              </a:ext>
            </a:extLst>
          </p:cNvPr>
          <p:cNvSpPr txBox="1">
            <a:spLocks/>
          </p:cNvSpPr>
          <p:nvPr/>
        </p:nvSpPr>
        <p:spPr>
          <a:xfrm>
            <a:off x="6213987" y="4253205"/>
            <a:ext cx="6538452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5400" i="1" dirty="0" smtClean="0"/>
              <a:t>FEBRUARY, 2024</a:t>
            </a:r>
            <a:endParaRPr lang="en-US" sz="5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3274143"/>
            <a:ext cx="4847303" cy="273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9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800" b="1" kern="1200" spc="-70" baseline="0" dirty="0">
                <a:latin typeface="+mj-lt"/>
                <a:ea typeface="+mj-ea"/>
                <a:cs typeface="+mj-cs"/>
              </a:rPr>
              <a:t>Environment </a:t>
            </a:r>
            <a:r>
              <a:rPr lang="en-US" sz="2800" b="1" kern="1200" spc="-70" baseline="0" dirty="0" smtClean="0">
                <a:latin typeface="+mj-lt"/>
                <a:ea typeface="+mj-ea"/>
                <a:cs typeface="+mj-cs"/>
              </a:rPr>
              <a:t>Set-up (</a:t>
            </a:r>
            <a:r>
              <a:rPr lang="en-US" sz="2800" b="1" kern="1200" spc="-70" baseline="0" dirty="0" err="1" smtClean="0">
                <a:latin typeface="+mj-lt"/>
                <a:ea typeface="+mj-ea"/>
                <a:cs typeface="+mj-cs"/>
              </a:rPr>
              <a:t>docker-compose.yml</a:t>
            </a:r>
            <a:r>
              <a:rPr lang="en-US" sz="2800" b="1" kern="1200" spc="-70" dirty="0" smtClean="0">
                <a:latin typeface="+mj-lt"/>
                <a:ea typeface="+mj-ea"/>
                <a:cs typeface="+mj-cs"/>
              </a:rPr>
              <a:t> file</a:t>
            </a:r>
            <a:r>
              <a:rPr lang="en-US" sz="2800" b="1" kern="1200" spc="-70" baseline="0" dirty="0" smtClean="0">
                <a:latin typeface="+mj-lt"/>
                <a:ea typeface="+mj-ea"/>
                <a:cs typeface="+mj-cs"/>
              </a:rPr>
              <a:t>)</a:t>
            </a:r>
            <a:endParaRPr lang="en-US" sz="2800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500" y="1225302"/>
            <a:ext cx="63200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Navigate to new directories on your terminal (VS Code)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</a:t>
            </a:r>
            <a:r>
              <a:rPr lang="en-US" dirty="0" err="1" smtClean="0">
                <a:solidFill>
                  <a:schemeClr val="bg1"/>
                </a:solidFill>
              </a:rPr>
              <a:t>docker-compose.yml</a:t>
            </a:r>
            <a:r>
              <a:rPr lang="en-US" dirty="0" smtClean="0">
                <a:solidFill>
                  <a:schemeClr val="bg1"/>
                </a:solidFill>
              </a:rPr>
              <a:t> file as shown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Copy a sample of </a:t>
            </a:r>
            <a:r>
              <a:rPr lang="en-US" dirty="0" err="1" smtClean="0">
                <a:solidFill>
                  <a:schemeClr val="bg1"/>
                </a:solidFill>
              </a:rPr>
              <a:t>yml</a:t>
            </a:r>
            <a:r>
              <a:rPr lang="en-US" dirty="0" smtClean="0">
                <a:solidFill>
                  <a:schemeClr val="bg1"/>
                </a:solidFill>
              </a:rPr>
              <a:t> file from footnote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Ensure Docker Desktop is up running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Set the </a:t>
            </a:r>
            <a:r>
              <a:rPr lang="en-US" dirty="0" err="1" smtClean="0">
                <a:solidFill>
                  <a:schemeClr val="bg1"/>
                </a:solidFill>
              </a:rPr>
              <a:t>Postgres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gAdmin</a:t>
            </a:r>
            <a:r>
              <a:rPr lang="en-US" dirty="0" smtClean="0">
                <a:solidFill>
                  <a:schemeClr val="bg1"/>
                </a:solidFill>
              </a:rPr>
              <a:t> password (in the .</a:t>
            </a:r>
            <a:r>
              <a:rPr lang="en-US" dirty="0" err="1" smtClean="0">
                <a:solidFill>
                  <a:schemeClr val="bg1"/>
                </a:solidFill>
              </a:rPr>
              <a:t>yml</a:t>
            </a:r>
            <a:r>
              <a:rPr lang="en-US" dirty="0" smtClean="0">
                <a:solidFill>
                  <a:schemeClr val="bg1"/>
                </a:solidFill>
              </a:rPr>
              <a:t> file) to your preferred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Enter the command ‘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up’ to pull the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image and start the container.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81" y="1435509"/>
            <a:ext cx="4392560" cy="2458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781" y="4056705"/>
            <a:ext cx="4392560" cy="2095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500" y="5663697"/>
            <a:ext cx="50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Congratulations on completing the next setup step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800" b="1" kern="1200" spc="-70" baseline="0" dirty="0">
                <a:latin typeface="+mj-lt"/>
                <a:ea typeface="+mj-ea"/>
                <a:cs typeface="+mj-cs"/>
              </a:rPr>
              <a:t>Environment </a:t>
            </a:r>
            <a:r>
              <a:rPr lang="en-US" sz="2800" b="1" kern="1200" spc="-70" baseline="0" dirty="0" smtClean="0">
                <a:latin typeface="+mj-lt"/>
                <a:ea typeface="+mj-ea"/>
                <a:cs typeface="+mj-cs"/>
              </a:rPr>
              <a:t>Set-up (</a:t>
            </a:r>
            <a:r>
              <a:rPr lang="en-US" sz="2800" b="1" kern="1200" spc="-70" baseline="0" dirty="0" err="1" smtClean="0">
                <a:latin typeface="+mj-lt"/>
                <a:ea typeface="+mj-ea"/>
                <a:cs typeface="+mj-cs"/>
              </a:rPr>
              <a:t>docker-compose.yml</a:t>
            </a:r>
            <a:r>
              <a:rPr lang="en-US" sz="2800" b="1" kern="1200" spc="-70" dirty="0" smtClean="0">
                <a:latin typeface="+mj-lt"/>
                <a:ea typeface="+mj-ea"/>
                <a:cs typeface="+mj-cs"/>
              </a:rPr>
              <a:t> file</a:t>
            </a:r>
            <a:r>
              <a:rPr lang="en-US" sz="2800" b="1" kern="1200" spc="-70" baseline="0" dirty="0" smtClean="0">
                <a:latin typeface="+mj-lt"/>
                <a:ea typeface="+mj-ea"/>
                <a:cs typeface="+mj-cs"/>
              </a:rPr>
              <a:t>)</a:t>
            </a:r>
            <a:endParaRPr lang="en-US" sz="2800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500" y="1225302"/>
            <a:ext cx="632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Create and Navigate to new directory(airflow) on your terminal (VS Code)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Create a </a:t>
            </a:r>
            <a:r>
              <a:rPr lang="en-US" sz="1400" dirty="0" err="1" smtClean="0">
                <a:solidFill>
                  <a:schemeClr val="bg1"/>
                </a:solidFill>
              </a:rPr>
              <a:t>docker-compose.yml</a:t>
            </a:r>
            <a:r>
              <a:rPr lang="en-US" sz="1400" dirty="0" smtClean="0">
                <a:solidFill>
                  <a:schemeClr val="bg1"/>
                </a:solidFill>
              </a:rPr>
              <a:t> file as shown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Copy a sample of </a:t>
            </a:r>
            <a:r>
              <a:rPr lang="en-US" sz="1400" dirty="0" err="1" smtClean="0">
                <a:solidFill>
                  <a:schemeClr val="bg1"/>
                </a:solidFill>
              </a:rPr>
              <a:t>yml</a:t>
            </a:r>
            <a:r>
              <a:rPr lang="en-US" sz="1400" dirty="0" smtClean="0">
                <a:solidFill>
                  <a:schemeClr val="bg1"/>
                </a:solidFill>
              </a:rPr>
              <a:t> file from footnote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Ensure Docker Desktop is up running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Enter the command </a:t>
            </a:r>
            <a:r>
              <a:rPr lang="en-US" sz="1400" dirty="0" err="1" smtClean="0">
                <a:solidFill>
                  <a:schemeClr val="bg1"/>
                </a:solidFill>
              </a:rPr>
              <a:t>mkdir</a:t>
            </a:r>
            <a:r>
              <a:rPr lang="en-US" sz="1400" dirty="0" smtClean="0">
                <a:solidFill>
                  <a:schemeClr val="bg1"/>
                </a:solidFill>
              </a:rPr>
              <a:t> ./</a:t>
            </a:r>
            <a:r>
              <a:rPr lang="en-US" sz="1400" dirty="0" err="1" smtClean="0">
                <a:solidFill>
                  <a:schemeClr val="bg1"/>
                </a:solidFill>
              </a:rPr>
              <a:t>config</a:t>
            </a:r>
            <a:r>
              <a:rPr lang="en-US" sz="1400" dirty="0" smtClean="0">
                <a:solidFill>
                  <a:schemeClr val="bg1"/>
                </a:solidFill>
              </a:rPr>
              <a:t> ./</a:t>
            </a:r>
            <a:r>
              <a:rPr lang="en-US" sz="1400" dirty="0" err="1" smtClean="0">
                <a:solidFill>
                  <a:schemeClr val="bg1"/>
                </a:solidFill>
              </a:rPr>
              <a:t>dags</a:t>
            </a:r>
            <a:r>
              <a:rPr lang="en-US" sz="1400" dirty="0" smtClean="0">
                <a:solidFill>
                  <a:schemeClr val="bg1"/>
                </a:solidFill>
              </a:rPr>
              <a:t> ./logs ./plugins in the terminal to create the subdirectories as shown.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Set the airflow log in credential (in the .</a:t>
            </a:r>
            <a:r>
              <a:rPr lang="en-US" sz="1400" dirty="0" err="1" smtClean="0">
                <a:solidFill>
                  <a:schemeClr val="bg1"/>
                </a:solidFill>
              </a:rPr>
              <a:t>yml</a:t>
            </a:r>
            <a:r>
              <a:rPr lang="en-US" sz="1400" dirty="0" smtClean="0">
                <a:solidFill>
                  <a:schemeClr val="bg1"/>
                </a:solidFill>
              </a:rPr>
              <a:t> file) to your preferred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Enter the command ‘</a:t>
            </a:r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r>
              <a:rPr lang="en-US" sz="1400" dirty="0" smtClean="0">
                <a:solidFill>
                  <a:schemeClr val="bg1"/>
                </a:solidFill>
              </a:rPr>
              <a:t>-compose up’ to pull the </a:t>
            </a:r>
            <a:r>
              <a:rPr lang="en-US" sz="1400" dirty="0" err="1" smtClean="0">
                <a:solidFill>
                  <a:schemeClr val="bg1"/>
                </a:solidFill>
              </a:rPr>
              <a:t>docker</a:t>
            </a:r>
            <a:r>
              <a:rPr lang="en-US" sz="1400" dirty="0" smtClean="0">
                <a:solidFill>
                  <a:schemeClr val="bg1"/>
                </a:solidFill>
              </a:rPr>
              <a:t> image and start the container.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81" y="4328955"/>
            <a:ext cx="4392560" cy="1822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500" y="5668744"/>
            <a:ext cx="50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Congratulations on completing the next setup step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781" y="1513839"/>
            <a:ext cx="4392560" cy="26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Environment </a:t>
            </a:r>
            <a:r>
              <a:rPr lang="en-US" b="1" kern="1200" spc="-70" baseline="0" dirty="0" smtClean="0">
                <a:latin typeface="+mj-lt"/>
                <a:ea typeface="+mj-ea"/>
                <a:cs typeface="+mj-cs"/>
              </a:rPr>
              <a:t>Set-up (</a:t>
            </a:r>
            <a:r>
              <a:rPr lang="en-US" b="1" kern="1200" spc="-70" baseline="0" dirty="0" err="1" smtClean="0">
                <a:latin typeface="+mj-lt"/>
                <a:ea typeface="+mj-ea"/>
                <a:cs typeface="+mj-cs"/>
              </a:rPr>
              <a:t>jupyter</a:t>
            </a:r>
            <a:r>
              <a:rPr lang="en-US" b="1" kern="1200" spc="-70" baseline="0" dirty="0" smtClean="0">
                <a:latin typeface="+mj-lt"/>
                <a:ea typeface="+mj-ea"/>
                <a:cs typeface="+mj-cs"/>
              </a:rPr>
              <a:t> notebook)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500" y="1750749"/>
            <a:ext cx="5234940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Click the below link to navigate </a:t>
            </a:r>
            <a:r>
              <a:rPr lang="en-US" sz="1400" dirty="0" err="1" smtClean="0">
                <a:solidFill>
                  <a:schemeClr val="bg1"/>
                </a:solidFill>
              </a:rPr>
              <a:t>navigate</a:t>
            </a:r>
            <a:r>
              <a:rPr lang="en-US" sz="1400" dirty="0" smtClean="0">
                <a:solidFill>
                  <a:schemeClr val="bg1"/>
                </a:solidFill>
              </a:rPr>
              <a:t> to </a:t>
            </a:r>
            <a:r>
              <a:rPr lang="en-US" sz="1400" dirty="0">
                <a:solidFill>
                  <a:schemeClr val="bg1"/>
                </a:solidFill>
              </a:rPr>
              <a:t>anaconda cloudhttps://anaconda.cloud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Sign up with your email to use anaconda utility on cloud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Click to start </a:t>
            </a:r>
            <a:r>
              <a:rPr lang="en-US" sz="1400" dirty="0" err="1" smtClean="0">
                <a:solidFill>
                  <a:schemeClr val="bg1"/>
                </a:solidFill>
              </a:rPr>
              <a:t>jupyter</a:t>
            </a:r>
            <a:r>
              <a:rPr lang="en-US" sz="1400" dirty="0" smtClean="0">
                <a:solidFill>
                  <a:schemeClr val="bg1"/>
                </a:solidFill>
              </a:rPr>
              <a:t> notebook.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00" y="5668744"/>
            <a:ext cx="50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Congratulations on completing the Environment Set-up Module.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745673"/>
            <a:ext cx="10807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and navigate to a new working directory through your VS 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</a:t>
            </a:r>
            <a:r>
              <a:rPr lang="en-US" dirty="0" err="1" smtClean="0">
                <a:solidFill>
                  <a:schemeClr val="bg1"/>
                </a:solidFill>
              </a:rPr>
              <a:t>docker-compose.yml</a:t>
            </a:r>
            <a:r>
              <a:rPr lang="en-US" dirty="0" smtClean="0">
                <a:solidFill>
                  <a:schemeClr val="bg1"/>
                </a:solidFill>
              </a:rPr>
              <a:t> file in the directory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Copy and paste the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file in the footnote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Open a new terminal in your current working directory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Ensure that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desktop is running by entering the command: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</a:t>
            </a:r>
            <a:r>
              <a:rPr lang="en-US" dirty="0" smtClean="0">
                <a:solidFill>
                  <a:schemeClr val="bg1"/>
                </a:solidFill>
              </a:rPr>
              <a:t> in the terminal.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 your terminal, enter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up –d (this allows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to fetch images of the application in your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compose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Environment </a:t>
            </a:r>
            <a:r>
              <a:rPr lang="en-US" b="1" kern="1200" spc="-70" baseline="0" dirty="0" smtClean="0">
                <a:latin typeface="+mj-lt"/>
                <a:ea typeface="+mj-ea"/>
                <a:cs typeface="+mj-cs"/>
              </a:rPr>
              <a:t>Set-up (Zookeeper, Kafka, CMAK)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0" y="5755704"/>
            <a:ext cx="501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Congratulations on completing the Environment Set-up Module.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D37F7FCB-CAD5-20D9-7384-40F6EDDAB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24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 txBox="1">
            <a:spLocks/>
          </p:cNvSpPr>
          <p:nvPr/>
        </p:nvSpPr>
        <p:spPr>
          <a:xfrm>
            <a:off x="6581915" y="3684639"/>
            <a:ext cx="5610085" cy="12435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/>
              <a:t>Data Pipelines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0640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Data Pipelines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1789471"/>
            <a:ext cx="97308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Objectives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the term Data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Data Pipeline Performance (latency and throughput)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Batch And Stream Data Pipelines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Use Cases of Batch and Stream Data Pipelines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Data Pipeline Tools and Technologies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Data Pipelines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 txBox="1">
            <a:spLocks/>
          </p:cNvSpPr>
          <p:nvPr/>
        </p:nvSpPr>
        <p:spPr>
          <a:xfrm>
            <a:off x="6581915" y="3684639"/>
            <a:ext cx="5610085" cy="12435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58" y="1978546"/>
            <a:ext cx="8593394" cy="32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Pipeline?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317522" y="4011562"/>
            <a:ext cx="78005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Automated Workflow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Series of connected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Output of one process is the input of the next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encrypted-tbn0.gstatic.com/images?q=tbn:ANd9GcS5jGxZbO477qtXSw-dT-gPybADptAKKHJ9p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2" y="2047004"/>
            <a:ext cx="8229601" cy="169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0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Performance Consideration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591774"/>
          </a:xfrm>
        </p:spPr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591774"/>
          </a:xfrm>
        </p:spPr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2272937"/>
            <a:ext cx="5603603" cy="2497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63" y="2272936"/>
            <a:ext cx="5281886" cy="249799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178731" y="4885509"/>
            <a:ext cx="0" cy="142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500" y="4885510"/>
            <a:ext cx="5603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Data pipeline latency refers to the amount of time it takes for data to move through a pipeline, from its source to its destination.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8763" y="4885509"/>
            <a:ext cx="528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Data pipeline throughput refers to the rate at which </a:t>
            </a:r>
            <a:r>
              <a:rPr lang="en-US" dirty="0" smtClean="0">
                <a:solidFill>
                  <a:schemeClr val="bg1"/>
                </a:solidFill>
              </a:rPr>
              <a:t>data successfully </a:t>
            </a:r>
            <a:r>
              <a:rPr lang="en-US" dirty="0">
                <a:solidFill>
                  <a:schemeClr val="bg1"/>
                </a:solidFill>
              </a:rPr>
              <a:t>flows through the pipeline, measured in units per time. It reflects the processing capacity and efficiency 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149625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Batch VS Stream Data Pipelines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>
            <a:stCxn id="4100" idx="2"/>
          </p:cNvCxnSpPr>
          <p:nvPr/>
        </p:nvCxnSpPr>
        <p:spPr>
          <a:xfrm flipH="1">
            <a:off x="6051549" y="3795823"/>
            <a:ext cx="1" cy="23497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Batch Processing vs Stream Processing in Microsoft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95" y="1672782"/>
            <a:ext cx="11315109" cy="212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3995" y="4071173"/>
            <a:ext cx="5453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When datasets needs to be extracted and operated on as one big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System operates periodically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They can also be trigger initiated (based on size or other 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Suitable when latest data isn’t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Typical choice when accuracy is critical.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3371" y="4039786"/>
            <a:ext cx="545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Ingests data packets in rapid succession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Records/events get processed as they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 real time communication of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Streaming involves the concept of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(publishing and subscription)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756A73EC-41B9-40C6-8285-74824B7FDFF0}"/>
              </a:ext>
            </a:extLst>
          </p:cNvPr>
          <p:cNvGrpSpPr/>
          <p:nvPr/>
        </p:nvGrpSpPr>
        <p:grpSpPr>
          <a:xfrm>
            <a:off x="4381500" y="804735"/>
            <a:ext cx="7653074" cy="5654122"/>
            <a:chOff x="1" y="-1"/>
            <a:chExt cx="12218732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19B0C9-82A8-4B27-AE74-DA286E1082E6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DEF94FD5-55D3-435E-8C50-878FF807CA1C}"/>
                </a:ext>
              </a:extLst>
            </p:cNvPr>
            <p:cNvGrpSpPr/>
            <p:nvPr/>
          </p:nvGrpSpPr>
          <p:grpSpPr>
            <a:xfrm>
              <a:off x="10972800" y="2133599"/>
              <a:ext cx="1245933" cy="2428876"/>
              <a:chOff x="10972800" y="2133599"/>
              <a:chExt cx="1245933" cy="242887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8769BDF-B25A-4DCD-9E3B-DF5121586CE8}"/>
                  </a:ext>
                </a:extLst>
              </p:cNvPr>
              <p:cNvSpPr/>
              <p:nvPr/>
            </p:nvSpPr>
            <p:spPr>
              <a:xfrm>
                <a:off x="10972800" y="2133599"/>
                <a:ext cx="1219200" cy="2428876"/>
              </a:xfrm>
              <a:custGeom>
                <a:avLst/>
                <a:gdLst>
                  <a:gd name="connsiteX0" fmla="*/ 1214438 w 1219200"/>
                  <a:gd name="connsiteY0" fmla="*/ 0 h 2428876"/>
                  <a:gd name="connsiteX1" fmla="*/ 1219200 w 1219200"/>
                  <a:gd name="connsiteY1" fmla="*/ 241 h 2428876"/>
                  <a:gd name="connsiteX2" fmla="*/ 1219200 w 1219200"/>
                  <a:gd name="connsiteY2" fmla="*/ 2428636 h 2428876"/>
                  <a:gd name="connsiteX3" fmla="*/ 1214438 w 1219200"/>
                  <a:gd name="connsiteY3" fmla="*/ 2428876 h 2428876"/>
                  <a:gd name="connsiteX4" fmla="*/ 0 w 1219200"/>
                  <a:gd name="connsiteY4" fmla="*/ 1214438 h 2428876"/>
                  <a:gd name="connsiteX5" fmla="*/ 1214438 w 1219200"/>
                  <a:gd name="connsiteY5" fmla="*/ 0 h 242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9200" h="2428876">
                    <a:moveTo>
                      <a:pt x="1214438" y="0"/>
                    </a:moveTo>
                    <a:lnTo>
                      <a:pt x="1219200" y="241"/>
                    </a:lnTo>
                    <a:lnTo>
                      <a:pt x="1219200" y="2428636"/>
                    </a:lnTo>
                    <a:lnTo>
                      <a:pt x="1214438" y="2428876"/>
                    </a:lnTo>
                    <a:cubicBezTo>
                      <a:pt x="543722" y="2428876"/>
                      <a:pt x="0" y="1885154"/>
                      <a:pt x="0" y="1214438"/>
                    </a:cubicBezTo>
                    <a:cubicBezTo>
                      <a:pt x="0" y="543722"/>
                      <a:pt x="543722" y="0"/>
                      <a:pt x="121443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AC006B-ABC0-4070-89B5-4A927713C5CC}"/>
                  </a:ext>
                </a:extLst>
              </p:cNvPr>
              <p:cNvSpPr txBox="1"/>
              <p:nvPr/>
            </p:nvSpPr>
            <p:spPr>
              <a:xfrm rot="16200000">
                <a:off x="10900764" y="2959101"/>
                <a:ext cx="1874284" cy="76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 smtClean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Facilitator</a:t>
                </a:r>
                <a:endParaRPr lang="en-US" sz="25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1C707-0840-4C91-A8C3-C944237460D2}"/>
              </a:ext>
            </a:extLst>
          </p:cNvPr>
          <p:cNvSpPr/>
          <p:nvPr/>
        </p:nvSpPr>
        <p:spPr>
          <a:xfrm>
            <a:off x="-171450" y="-145277"/>
            <a:ext cx="4552949" cy="71461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57708AAC-19E0-4ECD-BD63-768A59A7C1F8}"/>
              </a:ext>
            </a:extLst>
          </p:cNvPr>
          <p:cNvSpPr/>
          <p:nvPr/>
        </p:nvSpPr>
        <p:spPr>
          <a:xfrm>
            <a:off x="174171" y="1105786"/>
            <a:ext cx="2694837" cy="5077299"/>
          </a:xfrm>
          <a:custGeom>
            <a:avLst/>
            <a:gdLst>
              <a:gd name="connsiteX0" fmla="*/ 2171700 w 2235200"/>
              <a:gd name="connsiteY0" fmla="*/ 0 h 4343400"/>
              <a:gd name="connsiteX1" fmla="*/ 2235200 w 2235200"/>
              <a:gd name="connsiteY1" fmla="*/ 3207 h 4343400"/>
              <a:gd name="connsiteX2" fmla="*/ 2076656 w 2235200"/>
              <a:gd name="connsiteY2" fmla="*/ 11212 h 4343400"/>
              <a:gd name="connsiteX3" fmla="*/ 127000 w 2235200"/>
              <a:gd name="connsiteY3" fmla="*/ 2171700 h 4343400"/>
              <a:gd name="connsiteX4" fmla="*/ 2076656 w 2235200"/>
              <a:gd name="connsiteY4" fmla="*/ 4332188 h 4343400"/>
              <a:gd name="connsiteX5" fmla="*/ 2235200 w 2235200"/>
              <a:gd name="connsiteY5" fmla="*/ 4340194 h 4343400"/>
              <a:gd name="connsiteX6" fmla="*/ 2171700 w 2235200"/>
              <a:gd name="connsiteY6" fmla="*/ 4343400 h 4343400"/>
              <a:gd name="connsiteX7" fmla="*/ 0 w 2235200"/>
              <a:gd name="connsiteY7" fmla="*/ 2171700 h 4343400"/>
              <a:gd name="connsiteX8" fmla="*/ 2171700 w 2235200"/>
              <a:gd name="connsiteY8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5200" h="4343400">
                <a:moveTo>
                  <a:pt x="2171700" y="0"/>
                </a:moveTo>
                <a:lnTo>
                  <a:pt x="2235200" y="3207"/>
                </a:lnTo>
                <a:lnTo>
                  <a:pt x="2076656" y="11212"/>
                </a:lnTo>
                <a:cubicBezTo>
                  <a:pt x="981563" y="122425"/>
                  <a:pt x="127000" y="1047265"/>
                  <a:pt x="127000" y="2171700"/>
                </a:cubicBezTo>
                <a:cubicBezTo>
                  <a:pt x="127000" y="3296135"/>
                  <a:pt x="981563" y="4220975"/>
                  <a:pt x="2076656" y="4332188"/>
                </a:cubicBezTo>
                <a:lnTo>
                  <a:pt x="2235200" y="4340194"/>
                </a:lnTo>
                <a:lnTo>
                  <a:pt x="2171700" y="4343400"/>
                </a:lnTo>
                <a:cubicBezTo>
                  <a:pt x="972303" y="4343400"/>
                  <a:pt x="0" y="3371097"/>
                  <a:pt x="0" y="2171700"/>
                </a:cubicBezTo>
                <a:cubicBezTo>
                  <a:pt x="0" y="972303"/>
                  <a:pt x="972303" y="0"/>
                  <a:pt x="217170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19DDC3-80D5-4399-93BA-7504B28DE085}"/>
              </a:ext>
            </a:extLst>
          </p:cNvPr>
          <p:cNvSpPr/>
          <p:nvPr/>
        </p:nvSpPr>
        <p:spPr>
          <a:xfrm>
            <a:off x="2485065" y="961204"/>
            <a:ext cx="952500" cy="9525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D5971B-48FF-437C-80BF-124B87205BB7}"/>
              </a:ext>
            </a:extLst>
          </p:cNvPr>
          <p:cNvSpPr>
            <a:spLocks noGrp="1"/>
          </p:cNvSpPr>
          <p:nvPr/>
        </p:nvSpPr>
        <p:spPr>
          <a:xfrm>
            <a:off x="5801710" y="1575345"/>
            <a:ext cx="4797784" cy="32594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C017D-F14E-4516-BBE6-32BD5C3013AA}"/>
              </a:ext>
            </a:extLst>
          </p:cNvPr>
          <p:cNvSpPr txBox="1"/>
          <p:nvPr/>
        </p:nvSpPr>
        <p:spPr>
          <a:xfrm>
            <a:off x="6692393" y="1507091"/>
            <a:ext cx="325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ctr" defTabSz="914400">
              <a:lnSpc>
                <a:spcPct val="90000"/>
              </a:lnSpc>
              <a:spcBef>
                <a:spcPts val="930"/>
              </a:spcBef>
            </a:pPr>
            <a:r>
              <a:rPr lang="en-US" sz="2000" b="1" dirty="0" smtClean="0"/>
              <a:t>FASASI KAMORUDEEN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801710" y="2425129"/>
            <a:ext cx="4915909" cy="2956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/>
              <a:t>Driven by data's potential, I transitioned from analyzing numbers to building the pipelines that unlock them. As a data engineer with 3+ years in </a:t>
            </a:r>
            <a:r>
              <a:rPr lang="en-US" b="1" dirty="0" smtClean="0"/>
              <a:t>analytics with </a:t>
            </a:r>
            <a:r>
              <a:rPr lang="en-US" b="1" dirty="0"/>
              <a:t>passion for crafting efficient systems, I'm excited to guide you through this data engineering workshop!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6" b="16123"/>
          <a:stretch/>
        </p:blipFill>
        <p:spPr>
          <a:xfrm>
            <a:off x="1233376" y="2132378"/>
            <a:ext cx="2856463" cy="31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684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Use Cases of Batch and Stream Data Pipelines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6011056" y="1364105"/>
            <a:ext cx="40494" cy="47815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897" y="2641080"/>
            <a:ext cx="5453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Periodic data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Transaction history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Processing of customers’ orders and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Mid to long range sales or weather forecasting.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4195" y="2641080"/>
            <a:ext cx="5453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Capturing and analyzing social media 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Streaming of sport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Stock </a:t>
            </a:r>
            <a:r>
              <a:rPr lang="en-US" sz="2000" dirty="0">
                <a:solidFill>
                  <a:schemeClr val="bg1"/>
                </a:solidFill>
              </a:rPr>
              <a:t>m</a:t>
            </a:r>
            <a:r>
              <a:rPr lang="en-US" sz="2000" dirty="0" smtClean="0">
                <a:solidFill>
                  <a:schemeClr val="bg1"/>
                </a:solidFill>
              </a:rPr>
              <a:t>arket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Recommender systems.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500" y="1722662"/>
            <a:ext cx="313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Batch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4556" y="1722662"/>
            <a:ext cx="179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Stream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Pipelines Tools and Technologies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 txBox="1">
            <a:spLocks/>
          </p:cNvSpPr>
          <p:nvPr/>
        </p:nvSpPr>
        <p:spPr>
          <a:xfrm>
            <a:off x="6581915" y="3684639"/>
            <a:ext cx="5610085" cy="12435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sp>
        <p:nvSpPr>
          <p:cNvPr id="3" name="TextBox 2"/>
          <p:cNvSpPr txBox="1"/>
          <p:nvPr/>
        </p:nvSpPr>
        <p:spPr>
          <a:xfrm>
            <a:off x="444498" y="1650380"/>
            <a:ext cx="11747501" cy="369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Features of Modern Data Pipeline Tools</a:t>
            </a: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Automation: Fully Automated 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Ease of Use: ETL rule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Drag and Drop (No code data flows)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Transformation Support (Assistance with complex calculations)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Security and Compliance – Data Encryption and compliance with regulations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Common Data Pipelines Tools and Technologies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 txBox="1">
            <a:spLocks/>
          </p:cNvSpPr>
          <p:nvPr/>
        </p:nvSpPr>
        <p:spPr>
          <a:xfrm>
            <a:off x="6581915" y="3684639"/>
            <a:ext cx="5610085" cy="12435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34466"/>
            <a:ext cx="2857500" cy="9860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26" y="1635799"/>
            <a:ext cx="3601146" cy="1323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00" y="3270872"/>
            <a:ext cx="2364678" cy="1657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27" y="3337548"/>
            <a:ext cx="3601146" cy="15906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27" y="5246655"/>
            <a:ext cx="6589750" cy="866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529679"/>
            <a:ext cx="28575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97" y="1635366"/>
            <a:ext cx="2364678" cy="13274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2920428"/>
            <a:ext cx="2857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Data Pipelines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 txBox="1">
            <a:spLocks/>
          </p:cNvSpPr>
          <p:nvPr/>
        </p:nvSpPr>
        <p:spPr>
          <a:xfrm>
            <a:off x="6581915" y="3684639"/>
            <a:ext cx="5610085" cy="12435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58" y="1978546"/>
            <a:ext cx="8593394" cy="32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D37F7FCB-CAD5-20D9-7384-40F6EDDAB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34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 txBox="1">
            <a:spLocks/>
          </p:cNvSpPr>
          <p:nvPr/>
        </p:nvSpPr>
        <p:spPr>
          <a:xfrm>
            <a:off x="5384799" y="4263759"/>
            <a:ext cx="6807201" cy="12435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/>
              <a:t>Data Pipelines With Airflow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1653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Data Pipelines With Airflow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1789471"/>
            <a:ext cx="9730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Objectives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the Concept of DAG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the Components of Airflow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Task and Operators in Airflow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Airflow DAG Components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Hands on: Build data pipelines with code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Direct Acyclic Graph (DAG)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" y="2032000"/>
            <a:ext cx="4462780" cy="3627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5440" y="2164080"/>
            <a:ext cx="3007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Loops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Components of Airflow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" y="1683834"/>
            <a:ext cx="5642516" cy="4181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0834" y="1512529"/>
            <a:ext cx="42327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Executor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Webserver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User Interface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DAG Directory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Metadata DB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Airflow Task And Operators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4499" y="1583472"/>
            <a:ext cx="554223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Common Airflow Operators include: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PythonOperator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BashOperator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EmailOperator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HttpSensor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SqlOperator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S</a:t>
            </a:r>
            <a:r>
              <a:rPr lang="en-US" sz="2000" b="1" dirty="0" err="1" smtClean="0">
                <a:solidFill>
                  <a:schemeClr val="bg1"/>
                </a:solidFill>
              </a:rPr>
              <a:t>qlSensor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9717" y="1583472"/>
            <a:ext cx="5558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Operators are used to define what each task in your DAG does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9717" y="3311912"/>
            <a:ext cx="5558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Tasks (nodes in DAG) are define with python code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DAG Definition Components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4500" y="1815123"/>
            <a:ext cx="5421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Apache Airflow DAG is a python script consisting of the following logical blocks: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Library Imports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DAG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DAG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Task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Task Pipeline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4" name="Content Placeholder 3" descr="Group of young people huddling in gym">
            <a:extLst>
              <a:ext uri="{FF2B5EF4-FFF2-40B4-BE49-F238E27FC236}">
                <a16:creationId xmlns:a16="http://schemas.microsoft.com/office/drawing/2014/main" id="{C01486AB-36A5-9BD6-CEE8-C2A3E965D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2119470"/>
            <a:ext cx="5184775" cy="3455672"/>
          </a:xfrm>
        </p:spPr>
      </p:pic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8559FF57-C145-B0E6-3898-163F35D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863388"/>
              </p:ext>
            </p:extLst>
          </p:nvPr>
        </p:nvGraphicFramePr>
        <p:xfrm>
          <a:off x="6474163" y="1517715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3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Navigating the Airflow UI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6" y="1513490"/>
            <a:ext cx="11077904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Navigating the Airflow UI (Graph View of a DAG)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1" y="1660635"/>
            <a:ext cx="10384220" cy="47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Creating Your First Airflow DAG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500" y="1424763"/>
            <a:ext cx="10560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Navigate to the directory where you pulled the airflow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f </a:t>
            </a:r>
            <a:r>
              <a:rPr lang="en-US" dirty="0">
                <a:solidFill>
                  <a:schemeClr val="bg1"/>
                </a:solidFill>
              </a:rPr>
              <a:t>not exist already </a:t>
            </a:r>
            <a:r>
              <a:rPr lang="en-US" dirty="0" smtClean="0">
                <a:solidFill>
                  <a:schemeClr val="bg1"/>
                </a:solidFill>
              </a:rPr>
              <a:t>, create a sub directory for dag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by running  the command “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./dag” in your 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new python file in the dag folder and give it your preferred name (hint: my_first_dag.py)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Copy and paste the python syntax in the footnote to the new python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Ensure your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desktop is running the airflow container by running the command “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ps</a:t>
            </a:r>
            <a:r>
              <a:rPr lang="en-US" dirty="0" smtClean="0">
                <a:solidFill>
                  <a:schemeClr val="bg1"/>
                </a:solidFill>
              </a:rPr>
              <a:t>” in your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Airflow Data Pipeline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8569" y="2875280"/>
            <a:ext cx="5145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Hands -On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Airflow Data Pipeline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8569" y="2875280"/>
            <a:ext cx="5145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Hands -On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Airflow Data Pipeline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8569" y="2875280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Exercise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Apache Airflow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500" y="1595120"/>
            <a:ext cx="462534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Features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Powerful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to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7940" y="1595119"/>
            <a:ext cx="46253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Use Cases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Workflow </a:t>
            </a:r>
            <a:r>
              <a:rPr lang="en-US" dirty="0" smtClean="0">
                <a:solidFill>
                  <a:schemeClr val="bg1"/>
                </a:solidFill>
              </a:rPr>
              <a:t>Automation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Pipeline Orchestration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Migration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Scheduled Reporting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Monitoring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870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D37F7FCB-CAD5-20D9-7384-40F6EDDAB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47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 txBox="1">
            <a:spLocks/>
          </p:cNvSpPr>
          <p:nvPr/>
        </p:nvSpPr>
        <p:spPr>
          <a:xfrm>
            <a:off x="3830320" y="4263759"/>
            <a:ext cx="8361680" cy="12435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Distributed Event Streaming Platform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882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/>
              <a:t>Distributed Event Streaming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1840271"/>
            <a:ext cx="10203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Objectives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Event and Event Streaming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Understand the Architecture of ESP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Introduction to Apache Kafka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Core components of Apache Kafka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Hands on: Build Event Streaming Pipeline With Kafka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Events and Event Streaming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500" y="1584960"/>
            <a:ext cx="383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an Event?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500" y="2258568"/>
            <a:ext cx="5028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Happening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Continuous 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Record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0" y="4040171"/>
            <a:ext cx="527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record of notable </a:t>
            </a:r>
            <a:r>
              <a:rPr lang="en-US" dirty="0">
                <a:solidFill>
                  <a:schemeClr val="bg1"/>
                </a:solidFill>
              </a:rPr>
              <a:t>occurrence or change in a system that is captured, processed, and often propagated in real-time for actionable insights and fast responses.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9321" y="1584960"/>
            <a:ext cx="4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Examples of 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9321" y="2194560"/>
            <a:ext cx="4498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ser interactions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System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GPS Coordinate of a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Temperature of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sensor </a:t>
            </a:r>
            <a:r>
              <a:rPr lang="en-US" dirty="0" smtClean="0">
                <a:solidFill>
                  <a:schemeClr val="bg1"/>
                </a:solidFill>
              </a:rPr>
              <a:t>readings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9321" y="4040170"/>
            <a:ext cx="530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Streaming is the continuous communication of events between a source and a destination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241" y="3429000"/>
            <a:ext cx="5610085" cy="1243584"/>
          </a:xfrm>
        </p:spPr>
        <p:txBody>
          <a:bodyPr anchor="ctr">
            <a:normAutofit/>
          </a:bodyPr>
          <a:lstStyle/>
          <a:p>
            <a:r>
              <a:rPr lang="en-US" sz="4200" dirty="0"/>
              <a:t>Introduction to Data </a:t>
            </a:r>
            <a:r>
              <a:rPr lang="en-US" sz="4200" dirty="0" smtClean="0"/>
              <a:t>Engineering</a:t>
            </a:r>
            <a:endParaRPr lang="en-US" sz="4200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D37F7FCB-CAD5-20D9-7384-40F6EDDAB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5" y="2212848"/>
            <a:ext cx="4611515" cy="34838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500" y="1380226"/>
            <a:ext cx="498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Sources</a:t>
            </a:r>
          </a:p>
        </p:txBody>
      </p:sp>
    </p:spTree>
    <p:extLst>
      <p:ext uri="{BB962C8B-B14F-4D97-AF65-F5344CB8AC3E}">
        <p14:creationId xmlns:p14="http://schemas.microsoft.com/office/powerpoint/2010/main" val="21085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DESP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500" y="2139696"/>
            <a:ext cx="1073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robust and scalable infrastructure designed to handle the ingestion, processing, and distribution of real-time events across a distributed computing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500" y="1541764"/>
            <a:ext cx="926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Are Distributed Event Streaming Platforms?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6079006" y="3063240"/>
            <a:ext cx="33988" cy="31264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" y="3063240"/>
            <a:ext cx="5212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Fault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Low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 and Sub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Robust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Real-time Processing etc.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280" y="3063239"/>
            <a:ext cx="5212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IoT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behavior </a:t>
            </a:r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Operational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Digital City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Basic DESP Architecture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0" y="1844057"/>
            <a:ext cx="10018039" cy="37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err="1" smtClean="0"/>
              <a:t>DrillDown</a:t>
            </a:r>
            <a:r>
              <a:rPr lang="en-US" dirty="0" smtClean="0"/>
              <a:t> -DES Platform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300779"/>
            <a:ext cx="4930394" cy="25638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37459" y="1652017"/>
            <a:ext cx="335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Broker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1652018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Streaming Platform 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59" y="2308568"/>
            <a:ext cx="4914742" cy="2556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500" y="5144037"/>
            <a:ext cx="454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Event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Event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Analytic and Query Engine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7459" y="5144037"/>
            <a:ext cx="454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Consumption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Popular </a:t>
            </a:r>
            <a:r>
              <a:rPr lang="en-US" dirty="0"/>
              <a:t>Event Streaming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3" y="3082688"/>
            <a:ext cx="176593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71" y="4804552"/>
            <a:ext cx="2493073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18" y="3145060"/>
            <a:ext cx="2569464" cy="1275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6" y="3145060"/>
            <a:ext cx="1751266" cy="140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2" y="4804552"/>
            <a:ext cx="2569464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70" y="1613556"/>
            <a:ext cx="2493074" cy="1297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2" y="1613557"/>
            <a:ext cx="2240280" cy="12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Kafka?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24" y="1800815"/>
            <a:ext cx="5935676" cy="40045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499" y="1616148"/>
            <a:ext cx="4893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Simply a messaging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Act as a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Distributed platform /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9" y="3354169"/>
            <a:ext cx="4456483" cy="24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56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634158"/>
            <a:ext cx="8503920" cy="44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Kafka and Zookeeper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745673"/>
            <a:ext cx="1080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Ensure </a:t>
            </a: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desktop is running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Navigate to the </a:t>
            </a:r>
            <a:r>
              <a:rPr lang="en-US" dirty="0" err="1" smtClean="0">
                <a:solidFill>
                  <a:schemeClr val="bg1"/>
                </a:solidFill>
              </a:rPr>
              <a:t>kafka</a:t>
            </a:r>
            <a:r>
              <a:rPr lang="en-US" dirty="0" smtClean="0">
                <a:solidFill>
                  <a:schemeClr val="bg1"/>
                </a:solidFill>
              </a:rPr>
              <a:t> container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Click the on button if currently stopped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07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 smtClean="0"/>
              <a:t>Apache Kafka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134663"/>
            <a:ext cx="4090924" cy="1778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1463041"/>
            <a:ext cx="34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Architecture of Apache Kafka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0" y="4507992"/>
            <a:ext cx="409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Zookeeper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Producer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Topic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227064" y="1463041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 Features of Apache Kafka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7064" y="2134662"/>
            <a:ext cx="3913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Distributed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Fault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Persistency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00" y="4096513"/>
            <a:ext cx="245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Core Components: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7064" y="4096513"/>
            <a:ext cx="4261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Use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Activity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Real-time event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Real-time activity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Inventory tracking and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5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And Partition in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2148841"/>
            <a:ext cx="543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Kafka topic is a category </a:t>
            </a:r>
            <a:r>
              <a:rPr lang="en-US" dirty="0" smtClean="0">
                <a:solidFill>
                  <a:schemeClr val="bg1"/>
                </a:solidFill>
              </a:rPr>
              <a:t>to which particular types of </a:t>
            </a:r>
            <a:r>
              <a:rPr lang="en-US" dirty="0">
                <a:solidFill>
                  <a:schemeClr val="bg1"/>
                </a:solidFill>
              </a:rPr>
              <a:t>records are published by producers and from which records are consumed by consumers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3458789"/>
            <a:ext cx="543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Producers publish message to Kafka topic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Possibility of multi subscriber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There’s replication of each topic in each node of the cluster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500" y="1380226"/>
            <a:ext cx="312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Topic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0460" y="1380226"/>
            <a:ext cx="312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Partition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080" y="2148841"/>
            <a:ext cx="543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</a:t>
            </a:r>
            <a:r>
              <a:rPr lang="en-US" dirty="0" smtClean="0">
                <a:solidFill>
                  <a:schemeClr val="bg1"/>
                </a:solidFill>
              </a:rPr>
              <a:t>partitions; breaking down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data for scalability</a:t>
            </a:r>
            <a:r>
              <a:rPr lang="en-US" dirty="0">
                <a:solidFill>
                  <a:schemeClr val="bg1"/>
                </a:solidFill>
              </a:rPr>
              <a:t>, allowing messages to be processed concurrently.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8445" y="3458789"/>
            <a:ext cx="543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Scalability: </a:t>
            </a:r>
            <a:r>
              <a:rPr lang="en-US" dirty="0" smtClean="0">
                <a:solidFill>
                  <a:schemeClr val="bg1"/>
                </a:solidFill>
              </a:rPr>
              <a:t>Enables Kafka to </a:t>
            </a:r>
            <a:r>
              <a:rPr lang="en-US" dirty="0">
                <a:solidFill>
                  <a:schemeClr val="bg1"/>
                </a:solidFill>
              </a:rPr>
              <a:t>handle larger data volumes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Possibility of multi subscriber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Replication and fault tolerance.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1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b="1" kern="1200" spc="-70" dirty="0" smtClean="0"/>
              <a:t>Data Engineering</a:t>
            </a:r>
            <a:br>
              <a:rPr lang="en-US" b="1" kern="1200" spc="-70" dirty="0" smtClean="0"/>
            </a:br>
            <a:r>
              <a:rPr lang="en-US" b="1" kern="1200" spc="-70" baseline="0" dirty="0" smtClean="0"/>
              <a:t> </a:t>
            </a:r>
            <a:endParaRPr lang="en-US" b="1" kern="1200" spc="-70" baseline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0605A9-6839-9FF7-B43B-300B31738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882026"/>
              </p:ext>
            </p:extLst>
          </p:nvPr>
        </p:nvGraphicFramePr>
        <p:xfrm>
          <a:off x="4211782" y="1773936"/>
          <a:ext cx="7980218" cy="490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3" y="1966921"/>
            <a:ext cx="4209097" cy="31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Kafka Topic and Partition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1544595"/>
            <a:ext cx="1009581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kafka</a:t>
            </a:r>
            <a:r>
              <a:rPr lang="en-US" dirty="0" smtClean="0">
                <a:solidFill>
                  <a:schemeClr val="bg1"/>
                </a:solidFill>
              </a:rPr>
              <a:t>-python with the command pip install </a:t>
            </a:r>
            <a:r>
              <a:rPr lang="en-US" dirty="0" err="1" smtClean="0">
                <a:solidFill>
                  <a:schemeClr val="bg1"/>
                </a:solidFill>
              </a:rPr>
              <a:t>kafka</a:t>
            </a:r>
            <a:r>
              <a:rPr lang="en-US" dirty="0" smtClean="0">
                <a:solidFill>
                  <a:schemeClr val="bg1"/>
                </a:solidFill>
              </a:rPr>
              <a:t>-python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new python file in your working directory and give it a name (hint: producer_1.py)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Copy the python script in the footnote to your new python 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Execute the python 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Congratulations you’ve created your first Kafka topic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97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in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499" y="1592494"/>
            <a:ext cx="1121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Kafka producers, any object that’s capable of publishing stream of messages (continuously) to Kafka topic.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2835667"/>
            <a:ext cx="5011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Important Configurations of Kafka Producer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ootstrap_servers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Value_serializer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40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Hands-on; Creating your first Kafka Producer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1544595"/>
            <a:ext cx="10095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new python file in your working directory and give it a name (hint: producer_1.py)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Copy the python script in the footnote to your new python 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Execute the python file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Now, you’re ready to publish data into your topic (demo_topic_1)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Congratulations you’ve created your first Kafka producer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17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in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499" y="1592494"/>
            <a:ext cx="1121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Kafka consumers, components of the Kafka architecture that’s subscribes to and capable of consuming stream of messages (continuously) from Kafka topic.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2835667"/>
            <a:ext cx="5584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Important Configurations of Kafka Producer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Bootstrap_servers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Consumer group (</a:t>
            </a:r>
            <a:r>
              <a:rPr lang="en-US" dirty="0" err="1" smtClean="0">
                <a:solidFill>
                  <a:schemeClr val="bg1"/>
                </a:solidFill>
              </a:rPr>
              <a:t>group_id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Value_deserializer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Group in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592494"/>
            <a:ext cx="5370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Groups of Kafka consumers working together to consume messages from a topic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Like coworkers sharing tasks - no duplicate work, and faster processing!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F57CF-EBDD-B7DF-DD50-A154F29268F9}"/>
              </a:ext>
            </a:extLst>
          </p:cNvPr>
          <p:cNvCxnSpPr/>
          <p:nvPr/>
        </p:nvCxnSpPr>
        <p:spPr>
          <a:xfrm>
            <a:off x="5986732" y="1380226"/>
            <a:ext cx="0" cy="480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66" y="1592494"/>
            <a:ext cx="4530904" cy="2095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65" y="3852809"/>
            <a:ext cx="4530905" cy="20137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500" y="3346820"/>
            <a:ext cx="4717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Why use them?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601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Hands-on; Creating your first Kafka Consumer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1544595"/>
            <a:ext cx="10095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new python file in your working directory and give it a name (hint: consumer_1.py)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Copy the python script in the footnote to your new python 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Execute the python file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Now, you’re ready to consume data from your topic (demo_topic_1) in real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Congratulations you’ve created your first Kafka consumer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00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Navigating the Kafka Manager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3478569" y="2875280"/>
            <a:ext cx="5145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Hands -On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Working with streaming data using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2217953"/>
            <a:ext cx="6733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Kafka Topic with multiple partitions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Demonstrating single consumer against multiple partition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Demonstrating multiple consumer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Understanding Kafka Manager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Copy the python </a:t>
            </a:r>
            <a:r>
              <a:rPr lang="en-US" dirty="0" err="1" smtClean="0">
                <a:solidFill>
                  <a:schemeClr val="bg1"/>
                </a:solidFill>
              </a:rPr>
              <a:t>sytnax</a:t>
            </a:r>
            <a:r>
              <a:rPr lang="en-US" dirty="0" smtClean="0">
                <a:solidFill>
                  <a:schemeClr val="bg1"/>
                </a:solidFill>
              </a:rPr>
              <a:t> in the footnote for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Working with streaming data using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78416" y="2530548"/>
            <a:ext cx="1080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Demonstrating a real life scenario using the faker library to simulate </a:t>
            </a:r>
            <a:r>
              <a:rPr lang="en-US" dirty="0" err="1" smtClean="0">
                <a:solidFill>
                  <a:schemeClr val="bg1"/>
                </a:solidFill>
              </a:rPr>
              <a:t>realtime</a:t>
            </a:r>
            <a:r>
              <a:rPr lang="en-US" dirty="0" smtClean="0">
                <a:solidFill>
                  <a:schemeClr val="bg1"/>
                </a:solidFill>
              </a:rPr>
              <a:t> logging for a logistics company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Working with streaming data using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3478569" y="2875280"/>
            <a:ext cx="5145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Hands -On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b="1" kern="1200" spc="-70" baseline="0" dirty="0" smtClean="0"/>
              <a:t> is</a:t>
            </a:r>
            <a:r>
              <a:rPr lang="en-US" b="1" kern="1200" spc="-70" dirty="0" smtClean="0"/>
              <a:t> Data Engineering</a:t>
            </a:r>
            <a:br>
              <a:rPr lang="en-US" b="1" kern="1200" spc="-70" dirty="0" smtClean="0"/>
            </a:br>
            <a:r>
              <a:rPr lang="en-US" b="1" kern="1200" spc="-70" baseline="0" dirty="0" smtClean="0"/>
              <a:t> </a:t>
            </a:r>
            <a:endParaRPr lang="en-US" b="1" kern="1200" spc="-70" baseline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0605A9-6839-9FF7-B43B-300B31738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443314"/>
              </p:ext>
            </p:extLst>
          </p:nvPr>
        </p:nvGraphicFramePr>
        <p:xfrm>
          <a:off x="4211782" y="1773936"/>
          <a:ext cx="7980218" cy="490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5" y="1773936"/>
            <a:ext cx="3650819" cy="45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Working with streaming data using Kafka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3478569" y="2875280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Exercise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A9597A3-F889-28F6-C26D-F544EF6B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smtClean="0"/>
              <a:t>Examples Of  Data Engineering Tools/Platforms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C1078-22D4-93B9-B7E2-8596B829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E4ED1E-EA8E-42F1-2352-3DBE8C6D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1965" y="1517715"/>
            <a:ext cx="5876636" cy="465924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These are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 of the tools/Frameworks will be discussing in this class: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700" b="1" dirty="0" smtClean="0">
                <a:solidFill>
                  <a:schemeClr val="bg1"/>
                </a:solidFill>
              </a:rPr>
              <a:t>Apache Airflow</a:t>
            </a:r>
          </a:p>
          <a:p>
            <a:pPr lvl="1"/>
            <a:r>
              <a:rPr lang="en-US" sz="1700" b="1" dirty="0">
                <a:solidFill>
                  <a:schemeClr val="bg1"/>
                </a:solidFill>
              </a:rPr>
              <a:t>Apache </a:t>
            </a:r>
            <a:r>
              <a:rPr lang="en-US" sz="1700" b="1" dirty="0" smtClean="0">
                <a:solidFill>
                  <a:schemeClr val="bg1"/>
                </a:solidFill>
              </a:rPr>
              <a:t>Kafka</a:t>
            </a:r>
          </a:p>
          <a:p>
            <a:pPr lvl="1"/>
            <a:r>
              <a:rPr lang="en-US" sz="1700" b="1" dirty="0">
                <a:solidFill>
                  <a:schemeClr val="bg1"/>
                </a:solidFill>
              </a:rPr>
              <a:t>Apache Spark</a:t>
            </a: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SSIS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Azure Data Factory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Apache </a:t>
            </a:r>
            <a:r>
              <a:rPr lang="en-US" sz="1700" dirty="0" err="1" smtClean="0">
                <a:solidFill>
                  <a:schemeClr val="bg1"/>
                </a:solidFill>
              </a:rPr>
              <a:t>Nifi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Apache Hive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err="1" smtClean="0">
                <a:solidFill>
                  <a:schemeClr val="bg1"/>
                </a:solidFill>
              </a:rPr>
              <a:t>Talend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Amazon Redshift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err="1" smtClean="0">
                <a:solidFill>
                  <a:schemeClr val="bg1"/>
                </a:solidFill>
              </a:rPr>
              <a:t>Databricks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Azure synapse</a:t>
            </a:r>
            <a:endParaRPr lang="en-US" sz="1700" dirty="0">
              <a:solidFill>
                <a:schemeClr val="bg1"/>
              </a:solidFill>
            </a:endParaRPr>
          </a:p>
          <a:p>
            <a:pPr lvl="1"/>
            <a:r>
              <a:rPr lang="en-US" sz="1700" dirty="0" smtClean="0">
                <a:solidFill>
                  <a:schemeClr val="bg1"/>
                </a:solidFill>
              </a:rPr>
              <a:t>Apache Flume etc.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16" y="1911927"/>
            <a:ext cx="2842348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CE2E86-4570-3ADD-A854-76599B0A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241" y="3429000"/>
            <a:ext cx="5610085" cy="1243584"/>
          </a:xfrm>
        </p:spPr>
        <p:txBody>
          <a:bodyPr anchor="ctr">
            <a:normAutofit/>
          </a:bodyPr>
          <a:lstStyle/>
          <a:p>
            <a:r>
              <a:rPr lang="en-US" sz="4200" dirty="0" smtClean="0"/>
              <a:t>ETL / ELT Concepts</a:t>
            </a:r>
            <a:endParaRPr lang="en-US" sz="4200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D37F7FCB-CAD5-20D9-7384-40F6EDDAB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70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28868</TotalTime>
  <Words>7409</Words>
  <Application>Microsoft Office PowerPoint</Application>
  <PresentationFormat>Widescreen</PresentationFormat>
  <Paragraphs>995</Paragraphs>
  <Slides>70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Tahoma</vt:lpstr>
      <vt:lpstr>Times New Roman</vt:lpstr>
      <vt:lpstr>Trade Gothic LT Pro</vt:lpstr>
      <vt:lpstr>Trebuchet MS</vt:lpstr>
      <vt:lpstr>Tw Cen MT</vt:lpstr>
      <vt:lpstr>Office Theme</vt:lpstr>
      <vt:lpstr>DATA ENGINEERING ESSENTIALS II</vt:lpstr>
      <vt:lpstr>DATA ENGINEERING WITH Python And Spark</vt:lpstr>
      <vt:lpstr>PowerPoint Presentation</vt:lpstr>
      <vt:lpstr>Content</vt:lpstr>
      <vt:lpstr>Introduction to Data Engineering</vt:lpstr>
      <vt:lpstr>Why Data Engineering  </vt:lpstr>
      <vt:lpstr>What is Data Engineering  </vt:lpstr>
      <vt:lpstr>Examples Of  Data Engineering Tools/Platforms</vt:lpstr>
      <vt:lpstr>ETL / ELT Concepts</vt:lpstr>
      <vt:lpstr>Introduction to ETL/ELT- Objectives</vt:lpstr>
      <vt:lpstr>Introduction to ETL/ELT- Definition</vt:lpstr>
      <vt:lpstr>Introduction to ETL/ELT- Use Cases</vt:lpstr>
      <vt:lpstr>Sample ETL Architecture</vt:lpstr>
      <vt:lpstr>ETL Implementation in an Enterprise Data Warehouse</vt:lpstr>
      <vt:lpstr>Environment Set-up</vt:lpstr>
      <vt:lpstr>Environment Set -up</vt:lpstr>
      <vt:lpstr>Environment Set-up (Enabling Virtualization)</vt:lpstr>
      <vt:lpstr>Environment Set-up (Enabling WSL -2)</vt:lpstr>
      <vt:lpstr>Environment Set-up (Download and Install Docker)</vt:lpstr>
      <vt:lpstr>Environment Set-up (docker-compose.yml file)</vt:lpstr>
      <vt:lpstr>Environment Set-up (docker-compose.yml file)</vt:lpstr>
      <vt:lpstr>Environment Set-up (jupyter notebook)</vt:lpstr>
      <vt:lpstr>Environment Set-up (Zookeeper, Kafka, CMAK)</vt:lpstr>
      <vt:lpstr>PowerPoint Presentation</vt:lpstr>
      <vt:lpstr>Data Pipelines</vt:lpstr>
      <vt:lpstr>Data Pipelines</vt:lpstr>
      <vt:lpstr>What is a Data Pipeline?</vt:lpstr>
      <vt:lpstr>Pipeline Performance Consideration</vt:lpstr>
      <vt:lpstr>Batch VS Stream Data Pipelines</vt:lpstr>
      <vt:lpstr>Use Cases of Batch and Stream Data Pipelines</vt:lpstr>
      <vt:lpstr>Data Pipelines Tools and Technologies</vt:lpstr>
      <vt:lpstr>Common Data Pipelines Tools and Technologies</vt:lpstr>
      <vt:lpstr>Data Pipelines</vt:lpstr>
      <vt:lpstr>PowerPoint Presentation</vt:lpstr>
      <vt:lpstr>Data Pipelines With Airflow</vt:lpstr>
      <vt:lpstr>Direct Acyclic Graph (DAG)</vt:lpstr>
      <vt:lpstr>Components of Airflow</vt:lpstr>
      <vt:lpstr>Airflow Task And Operators</vt:lpstr>
      <vt:lpstr>DAG Definition Components</vt:lpstr>
      <vt:lpstr>Navigating the Airflow UI</vt:lpstr>
      <vt:lpstr>Navigating the Airflow UI (Graph View of a DAG)</vt:lpstr>
      <vt:lpstr>Creating Your First Airflow DAG</vt:lpstr>
      <vt:lpstr>Airflow Data Pipeline</vt:lpstr>
      <vt:lpstr>Airflow Data Pipeline</vt:lpstr>
      <vt:lpstr>Airflow Data Pipeline</vt:lpstr>
      <vt:lpstr>Apache Airflow</vt:lpstr>
      <vt:lpstr>PowerPoint Presentation</vt:lpstr>
      <vt:lpstr>Distributed Event Streaming Platform</vt:lpstr>
      <vt:lpstr>Events and Event Streaming</vt:lpstr>
      <vt:lpstr>Event Sources</vt:lpstr>
      <vt:lpstr>DESP</vt:lpstr>
      <vt:lpstr>Basic DESP Architecture</vt:lpstr>
      <vt:lpstr>DrillDown -DES Platform</vt:lpstr>
      <vt:lpstr>Popular Event Streaming Platform</vt:lpstr>
      <vt:lpstr>What is Kafka?</vt:lpstr>
      <vt:lpstr>Kafka Architecture</vt:lpstr>
      <vt:lpstr>Start Kafka and Zookeeper</vt:lpstr>
      <vt:lpstr>Apache Kafka Overview</vt:lpstr>
      <vt:lpstr>Topic And Partition in Kafka</vt:lpstr>
      <vt:lpstr>Creating a Kafka Topic and Partition</vt:lpstr>
      <vt:lpstr>Producers in Kafka</vt:lpstr>
      <vt:lpstr>Hands-on; Creating your first Kafka Producer</vt:lpstr>
      <vt:lpstr>Consumers in Kafka</vt:lpstr>
      <vt:lpstr>Consumer Group in Kafka</vt:lpstr>
      <vt:lpstr>Hands-on; Creating your first Kafka Consumer</vt:lpstr>
      <vt:lpstr>Hands-on Navigating the Kafka Manager UI</vt:lpstr>
      <vt:lpstr>Hands-on Working with streaming data using Kafka</vt:lpstr>
      <vt:lpstr>Hands-on Working with streaming data using Kafka</vt:lpstr>
      <vt:lpstr>Hands-on Working with streaming data using Kafka</vt:lpstr>
      <vt:lpstr>Hands-on Working with streaming data using 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</dc:title>
  <dc:creator>FarsH</dc:creator>
  <cp:lastModifiedBy>Windows User</cp:lastModifiedBy>
  <cp:revision>305</cp:revision>
  <dcterms:created xsi:type="dcterms:W3CDTF">2022-08-01T02:35:15Z</dcterms:created>
  <dcterms:modified xsi:type="dcterms:W3CDTF">2024-02-01T07:15:40Z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