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media/image22.jpg" ContentType="image/jpeg"/>
  <Override PartName="/ppt/notesSlides/notesSlide28.xml" ContentType="application/vnd.openxmlformats-officedocument.presentationml.notesSlide+xml"/>
  <Override PartName="/ppt/media/image23.jpg" ContentType="image/jpeg"/>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media/image26.jpg" ContentType="image/jpeg"/>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media/image30.jpg" ContentType="image/jpeg"/>
  <Override PartName="/ppt/notesSlides/notesSlide36.xml" ContentType="application/vnd.openxmlformats-officedocument.presentationml.notesSlide+xml"/>
  <Override PartName="/ppt/notesSlides/notesSlide37.xml" ContentType="application/vnd.openxmlformats-officedocument.presentationml.notesSlide+xml"/>
  <Override PartName="/ppt/media/image32.jpg" ContentType="image/jpeg"/>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media/image36.jpg" ContentType="image/jpeg"/>
  <Override PartName="/ppt/notesSlides/notesSlide42.xml" ContentType="application/vnd.openxmlformats-officedocument.presentationml.notesSlide+xml"/>
  <Override PartName="/ppt/media/image37.jpg" ContentType="image/jpeg"/>
  <Override PartName="/ppt/notesSlides/notesSlide43.xml" ContentType="application/vnd.openxmlformats-officedocument.presentationml.notesSlide+xml"/>
  <Override PartName="/ppt/media/image38.jpg" ContentType="image/jpeg"/>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media/image41.jpg" ContentType="image/jpeg"/>
  <Override PartName="/ppt/notesSlides/notesSlide47.xml" ContentType="application/vnd.openxmlformats-officedocument.presentationml.notesSlide+xml"/>
  <Override PartName="/ppt/media/image42.jpg" ContentType="image/jpeg"/>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media/image46.jpg" ContentType="image/jpeg"/>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2"/>
  </p:notesMasterIdLst>
  <p:sldIdLst>
    <p:sldId id="256" r:id="rId2"/>
    <p:sldId id="257" r:id="rId3"/>
    <p:sldId id="258" r:id="rId4"/>
    <p:sldId id="261" r:id="rId5"/>
    <p:sldId id="259" r:id="rId6"/>
    <p:sldId id="262" r:id="rId7"/>
    <p:sldId id="263" r:id="rId8"/>
    <p:sldId id="264" r:id="rId9"/>
    <p:sldId id="272" r:id="rId10"/>
    <p:sldId id="265" r:id="rId11"/>
    <p:sldId id="311" r:id="rId12"/>
    <p:sldId id="312" r:id="rId13"/>
    <p:sldId id="313" r:id="rId14"/>
    <p:sldId id="314" r:id="rId15"/>
    <p:sldId id="315" r:id="rId16"/>
    <p:sldId id="316" r:id="rId17"/>
    <p:sldId id="317" r:id="rId18"/>
    <p:sldId id="318" r:id="rId19"/>
    <p:sldId id="266" r:id="rId20"/>
    <p:sldId id="273" r:id="rId21"/>
    <p:sldId id="267" r:id="rId22"/>
    <p:sldId id="268" r:id="rId23"/>
    <p:sldId id="274" r:id="rId24"/>
    <p:sldId id="269"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41" autoAdjust="0"/>
  </p:normalViewPr>
  <p:slideViewPr>
    <p:cSldViewPr snapToGrid="0">
      <p:cViewPr>
        <p:scale>
          <a:sx n="100" d="100"/>
          <a:sy n="100" d="100"/>
        </p:scale>
        <p:origin x="300" y="-3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671777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112023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940106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156139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473777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35859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630435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770933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397060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0943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the parent topics one by one. This particular learning outcome has 4 parent topics.</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532582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772540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778188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823997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403774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720518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108340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072922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83153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63365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956602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567368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942923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748561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489993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0914899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60313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986858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217947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82312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212104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620052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6816055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275474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8221621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1705565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3147312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177036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8439268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817599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931447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2722733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1174129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0392806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5250847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1684584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147289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1501131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0908043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6289016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45314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8060508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064796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190586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338184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289168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Bootstrap</a:t>
            </a:r>
            <a:endParaRPr dirty="0"/>
          </a:p>
        </p:txBody>
      </p:sp>
      <p:sp>
        <p:nvSpPr>
          <p:cNvPr id="62" name="Google Shape;62;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(6 hours)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to use Bootstrap</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139700" indent="0">
              <a:buNone/>
            </a:pPr>
            <a:r>
              <a:rPr lang="en-US" dirty="0"/>
              <a:t>There are two ways to include Bootstrap on the website. </a:t>
            </a:r>
          </a:p>
          <a:p>
            <a:r>
              <a:rPr lang="en-US" dirty="0"/>
              <a:t>Include Bootstrap from the CDN link.</a:t>
            </a:r>
          </a:p>
          <a:p>
            <a:r>
              <a:rPr lang="en-US" dirty="0"/>
              <a:t>Download Bootstrap from getbootstrap.com and use it.</a:t>
            </a:r>
          </a:p>
          <a:p>
            <a:pPr marL="457200" lvl="0" indent="-317500" algn="l" rtl="0">
              <a:spcBef>
                <a:spcPts val="1600"/>
              </a:spcBef>
              <a:spcAft>
                <a:spcPts val="0"/>
              </a:spcAft>
              <a:buSzPts val="1400"/>
              <a:buChar char="●"/>
            </a:pP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https://www.yogihosting.com/wp-content/uploads/2016/12/how-to-use-bootstrap.png </a:t>
            </a:r>
            <a:endParaRPr dirty="0"/>
          </a:p>
        </p:txBody>
      </p:sp>
      <p:pic>
        <p:nvPicPr>
          <p:cNvPr id="5122" name="Picture 2" descr="How to Use Bootstrap to Create Responsive Design">
            <a:extLst>
              <a:ext uri="{FF2B5EF4-FFF2-40B4-BE49-F238E27FC236}">
                <a16:creationId xmlns:a16="http://schemas.microsoft.com/office/drawing/2014/main" id="{59A39C7A-03C0-4294-9921-F0C51FE18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54900"/>
            <a:ext cx="4572000" cy="295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9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Grid</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Bootstrap's grid system allows up to 12 columns  across the page</a:t>
            </a:r>
          </a:p>
          <a:p>
            <a:r>
              <a:rPr lang="en-US" dirty="0"/>
              <a:t>You can divide the container in rows and each row  in columns with space multiple of the 12</a:t>
            </a: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://img.glyphs.co/</a:t>
            </a:r>
            <a:r>
              <a:rPr lang="en-IN" dirty="0" err="1"/>
              <a:t>img?q</a:t>
            </a:r>
            <a:r>
              <a:rPr lang="en-IN" dirty="0"/>
              <a:t>=85&amp;w=900&amp;src=aHR0cDovL3MzLm1lZGlhbG9vdC5jb20vYmxvZy1pbWFnZXMvZ3JpZC1sYXlvdXRzLTEuanBn</a:t>
            </a:r>
          </a:p>
          <a:p>
            <a:pPr marL="0" lvl="0" indent="0" algn="l" rtl="0">
              <a:spcBef>
                <a:spcPts val="0"/>
              </a:spcBef>
              <a:spcAft>
                <a:spcPts val="1600"/>
              </a:spcAft>
              <a:buNone/>
            </a:pPr>
            <a:endParaRPr dirty="0"/>
          </a:p>
        </p:txBody>
      </p:sp>
      <p:pic>
        <p:nvPicPr>
          <p:cNvPr id="7" name="Picture 2" descr="How to Use Grid Layouts with WordPress and Bootstrap 3.0 — Medialoot">
            <a:extLst>
              <a:ext uri="{FF2B5EF4-FFF2-40B4-BE49-F238E27FC236}">
                <a16:creationId xmlns:a16="http://schemas.microsoft.com/office/drawing/2014/main" id="{C4D3911F-ABF7-4D26-9E67-7705B071A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83" y="1769525"/>
            <a:ext cx="4623618" cy="240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90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Grid</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In this example, we divide the space inside  the container in 1 row and this row in 3 columns with  the same side. 4+4+4 = 12</a:t>
            </a:r>
          </a:p>
          <a:p>
            <a:r>
              <a:rPr lang="en-US" dirty="0"/>
              <a:t>You can use any combination that the sum be equal  to 12.</a:t>
            </a: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://img.glyphs.co/</a:t>
            </a:r>
            <a:r>
              <a:rPr lang="en-IN" dirty="0" err="1"/>
              <a:t>img?q</a:t>
            </a:r>
            <a:r>
              <a:rPr lang="en-IN" dirty="0"/>
              <a:t>=85&amp;w=900&amp;src=aHR0cDovL3MzLm1lZGlhbG9vdC5jb20vYmxvZy1pbWFnZXMvZ3JpZC1sYXlvdXRzLTEuanBn</a:t>
            </a:r>
          </a:p>
          <a:p>
            <a:pPr marL="0" lvl="0" indent="0" algn="l" rtl="0">
              <a:spcBef>
                <a:spcPts val="0"/>
              </a:spcBef>
              <a:spcAft>
                <a:spcPts val="1600"/>
              </a:spcAft>
              <a:buNone/>
            </a:pPr>
            <a:endParaRPr dirty="0"/>
          </a:p>
        </p:txBody>
      </p:sp>
      <p:pic>
        <p:nvPicPr>
          <p:cNvPr id="7" name="Picture 2" descr="How to Use Grid Layouts with WordPress and Bootstrap 3.0 — Medialoot">
            <a:extLst>
              <a:ext uri="{FF2B5EF4-FFF2-40B4-BE49-F238E27FC236}">
                <a16:creationId xmlns:a16="http://schemas.microsoft.com/office/drawing/2014/main" id="{C4D3911F-ABF7-4D26-9E67-7705B071A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83" y="1769525"/>
            <a:ext cx="4623618" cy="240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12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Tables</a:t>
            </a:r>
            <a:endParaRPr dirty="0"/>
          </a:p>
        </p:txBody>
      </p:sp>
      <p:sp>
        <p:nvSpPr>
          <p:cNvPr id="84" name="Google Shape;84;p16"/>
          <p:cNvSpPr txBox="1">
            <a:spLocks noGrp="1"/>
          </p:cNvSpPr>
          <p:nvPr>
            <p:ph type="body" idx="2"/>
          </p:nvPr>
        </p:nvSpPr>
        <p:spPr>
          <a:xfrm>
            <a:off x="358175" y="2972287"/>
            <a:ext cx="3837000" cy="1753800"/>
          </a:xfrm>
          <a:prstGeom prst="rect">
            <a:avLst/>
          </a:prstGeom>
        </p:spPr>
        <p:txBody>
          <a:bodyPr spcFirstLastPara="1" wrap="square" lIns="91425" tIns="91425" rIns="91425" bIns="91425" anchor="ctr" anchorCtr="0">
            <a:noAutofit/>
          </a:bodyPr>
          <a:lstStyle/>
          <a:p>
            <a:pPr marL="285750" indent="-285750"/>
            <a:r>
              <a:rPr lang="en-US" dirty="0"/>
              <a:t>4 main classes:</a:t>
            </a:r>
          </a:p>
          <a:p>
            <a:pPr marL="0" indent="0">
              <a:buNone/>
            </a:pPr>
            <a:r>
              <a:rPr lang="en-US" dirty="0"/>
              <a:t>	.table</a:t>
            </a:r>
          </a:p>
          <a:p>
            <a:pPr marL="0" indent="0">
              <a:buNone/>
            </a:pPr>
            <a:r>
              <a:rPr lang="en-US" dirty="0"/>
              <a:t>	.table-striped</a:t>
            </a:r>
          </a:p>
          <a:p>
            <a:pPr marL="0" indent="0">
              <a:buNone/>
            </a:pPr>
            <a:r>
              <a:rPr lang="en-US" dirty="0"/>
              <a:t>	.table-bordered</a:t>
            </a:r>
          </a:p>
          <a:p>
            <a:pPr marL="0" indent="0">
              <a:buNone/>
            </a:pPr>
            <a:r>
              <a:rPr lang="en-US" dirty="0"/>
              <a:t>	.table-hover</a:t>
            </a:r>
          </a:p>
          <a:p>
            <a:pPr marL="285750" indent="-285750"/>
            <a:r>
              <a:rPr lang="en-US" dirty="0"/>
              <a:t>5 contextual classes:</a:t>
            </a:r>
          </a:p>
          <a:p>
            <a:pPr marL="0" indent="0">
              <a:buNone/>
            </a:pPr>
            <a:r>
              <a:rPr lang="en-US" dirty="0"/>
              <a:t>	.active</a:t>
            </a:r>
          </a:p>
          <a:p>
            <a:pPr marL="0" indent="0">
              <a:buNone/>
            </a:pPr>
            <a:r>
              <a:rPr lang="en-US" dirty="0"/>
              <a:t>	.success</a:t>
            </a:r>
          </a:p>
          <a:p>
            <a:pPr marL="0" indent="0">
              <a:buNone/>
            </a:pPr>
            <a:r>
              <a:rPr lang="en-US" dirty="0"/>
              <a:t>	.info</a:t>
            </a:r>
          </a:p>
          <a:p>
            <a:pPr marL="0" indent="0">
              <a:buNone/>
            </a:pPr>
            <a:r>
              <a:rPr lang="en-US" dirty="0"/>
              <a:t>	.warning</a:t>
            </a:r>
          </a:p>
          <a:p>
            <a:pPr marL="0" indent="0">
              <a:buNone/>
            </a:pPr>
            <a:r>
              <a:rPr lang="en-US" dirty="0"/>
              <a:t>	.danger</a:t>
            </a:r>
          </a:p>
          <a:p>
            <a:pPr marL="285750" indent="-285750"/>
            <a:endParaRPr lang="en-IN"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
        <p:nvSpPr>
          <p:cNvPr id="8" name="object 6">
            <a:extLst>
              <a:ext uri="{FF2B5EF4-FFF2-40B4-BE49-F238E27FC236}">
                <a16:creationId xmlns:a16="http://schemas.microsoft.com/office/drawing/2014/main" id="{400BA9F1-21E4-47B0-B4D3-AAA4B9595AE2}"/>
              </a:ext>
            </a:extLst>
          </p:cNvPr>
          <p:cNvSpPr/>
          <p:nvPr/>
        </p:nvSpPr>
        <p:spPr>
          <a:xfrm>
            <a:off x="4572001" y="1774449"/>
            <a:ext cx="4572000" cy="2603916"/>
          </a:xfrm>
          <a:prstGeom prst="rect">
            <a:avLst/>
          </a:prstGeom>
          <a:blipFill>
            <a:blip r:embed="rId3" cstate="print"/>
            <a:srcRect/>
            <a:stretch>
              <a:fillRect t="-25250"/>
            </a:stretch>
          </a:blipFill>
        </p:spPr>
        <p:txBody>
          <a:bodyPr wrap="square" lIns="0" tIns="0" rIns="0" bIns="0" rtlCol="0"/>
          <a:lstStyle/>
          <a:p>
            <a:endParaRPr dirty="0"/>
          </a:p>
        </p:txBody>
      </p:sp>
    </p:spTree>
    <p:extLst>
      <p:ext uri="{BB962C8B-B14F-4D97-AF65-F5344CB8AC3E}">
        <p14:creationId xmlns:p14="http://schemas.microsoft.com/office/powerpoint/2010/main" val="1909976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Images</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rtl="0"/>
            <a:r>
              <a:rPr lang="en-US" sz="1400" i="0" u="none" strike="noStrike" kern="1200" baseline="0" dirty="0">
                <a:solidFill>
                  <a:schemeClr val="tx1"/>
                </a:solidFill>
                <a:latin typeface="Arial" panose="020B0604020202020204" pitchFamily="34" charset="0"/>
              </a:rPr>
              <a:t>Three main classes:</a:t>
            </a:r>
          </a:p>
          <a:p>
            <a:pPr marL="139700" indent="0" rtl="0">
              <a:buSzPts val="3200"/>
              <a:buNone/>
            </a:pPr>
            <a:r>
              <a:rPr lang="en-US" sz="1400" i="0" u="none" strike="noStrike" kern="1200" baseline="0" dirty="0">
                <a:solidFill>
                  <a:schemeClr val="tx1"/>
                </a:solidFill>
                <a:latin typeface="Arial" panose="020B0604020202020204" pitchFamily="34" charset="0"/>
              </a:rPr>
              <a:t>	. </a:t>
            </a:r>
            <a:r>
              <a:rPr lang="en-US" sz="1400" i="0" u="none" strike="noStrike" kern="1200" baseline="0" dirty="0" err="1">
                <a:solidFill>
                  <a:schemeClr val="tx1"/>
                </a:solidFill>
                <a:latin typeface="Arial" panose="020B0604020202020204" pitchFamily="34" charset="0"/>
              </a:rPr>
              <a:t>img</a:t>
            </a:r>
            <a:r>
              <a:rPr lang="en-US" sz="1400" i="0" u="none" strike="noStrike" kern="1200" baseline="0" dirty="0">
                <a:solidFill>
                  <a:schemeClr val="tx1"/>
                </a:solidFill>
                <a:latin typeface="Arial" panose="020B0604020202020204" pitchFamily="34" charset="0"/>
              </a:rPr>
              <a:t>-rounded</a:t>
            </a:r>
          </a:p>
          <a:p>
            <a:pPr marL="139700" indent="0" rtl="0">
              <a:buSzPts val="3200"/>
              <a:buNone/>
            </a:pPr>
            <a:r>
              <a:rPr lang="en-US" sz="1400" i="0" u="none" strike="noStrike" kern="1200" baseline="0" dirty="0">
                <a:solidFill>
                  <a:schemeClr val="tx1"/>
                </a:solidFill>
                <a:latin typeface="Arial" panose="020B0604020202020204" pitchFamily="34" charset="0"/>
              </a:rPr>
              <a:t>	. </a:t>
            </a:r>
            <a:r>
              <a:rPr lang="en-US" sz="1400" i="0" u="none" strike="noStrike" kern="1200" baseline="0" dirty="0" err="1">
                <a:solidFill>
                  <a:schemeClr val="tx1"/>
                </a:solidFill>
                <a:latin typeface="Arial" panose="020B0604020202020204" pitchFamily="34" charset="0"/>
              </a:rPr>
              <a:t>img</a:t>
            </a:r>
            <a:r>
              <a:rPr lang="en-US" sz="1400" i="0" u="none" strike="noStrike" kern="1200" baseline="0" dirty="0">
                <a:solidFill>
                  <a:schemeClr val="tx1"/>
                </a:solidFill>
                <a:latin typeface="Arial" panose="020B0604020202020204" pitchFamily="34" charset="0"/>
              </a:rPr>
              <a:t>-circle</a:t>
            </a:r>
          </a:p>
          <a:p>
            <a:pPr marL="139700" indent="0" rtl="0">
              <a:buSzPts val="3200"/>
              <a:buNone/>
            </a:pPr>
            <a:r>
              <a:rPr lang="en-US" sz="1400" i="0" u="none" strike="noStrike" kern="1200" baseline="0" dirty="0">
                <a:solidFill>
                  <a:schemeClr val="tx1"/>
                </a:solidFill>
                <a:latin typeface="Arial" panose="020B0604020202020204" pitchFamily="34" charset="0"/>
              </a:rPr>
              <a:t>	. </a:t>
            </a:r>
            <a:r>
              <a:rPr lang="en-US" sz="1400" i="0" u="none" strike="noStrike" kern="1200" baseline="0" dirty="0" err="1">
                <a:solidFill>
                  <a:schemeClr val="tx1"/>
                </a:solidFill>
                <a:latin typeface="Arial" panose="020B0604020202020204" pitchFamily="34" charset="0"/>
              </a:rPr>
              <a:t>img</a:t>
            </a:r>
            <a:r>
              <a:rPr lang="en-US" sz="1400" i="0" u="none" strike="noStrike" kern="1200" baseline="0" dirty="0">
                <a:solidFill>
                  <a:schemeClr val="tx1"/>
                </a:solidFill>
                <a:latin typeface="Arial" panose="020B0604020202020204" pitchFamily="34" charset="0"/>
              </a:rPr>
              <a:t>-thumbnail</a:t>
            </a:r>
          </a:p>
        </p:txBody>
      </p:sp>
      <p:sp>
        <p:nvSpPr>
          <p:cNvPr id="8" name="object 3">
            <a:extLst>
              <a:ext uri="{FF2B5EF4-FFF2-40B4-BE49-F238E27FC236}">
                <a16:creationId xmlns:a16="http://schemas.microsoft.com/office/drawing/2014/main" id="{FBCF9B2D-4536-45DB-816D-783CF8AA5FF1}"/>
              </a:ext>
            </a:extLst>
          </p:cNvPr>
          <p:cNvSpPr/>
          <p:nvPr/>
        </p:nvSpPr>
        <p:spPr>
          <a:xfrm>
            <a:off x="4572001" y="1452488"/>
            <a:ext cx="4572000" cy="2560823"/>
          </a:xfrm>
          <a:prstGeom prst="rect">
            <a:avLst/>
          </a:prstGeom>
          <a:blipFill>
            <a:blip r:embed="rId3" cstate="print"/>
            <a:srcRect/>
            <a:stretch>
              <a:fillRect t="-10974" b="-1"/>
            </a:stretch>
          </a:blipFill>
        </p:spPr>
        <p:txBody>
          <a:bodyPr wrap="square" lIns="0" tIns="0" rIns="0" bIns="0" rtlCol="0"/>
          <a:lstStyle/>
          <a:p>
            <a:endParaRPr/>
          </a:p>
        </p:txBody>
      </p:sp>
    </p:spTree>
    <p:extLst>
      <p:ext uri="{BB962C8B-B14F-4D97-AF65-F5344CB8AC3E}">
        <p14:creationId xmlns:p14="http://schemas.microsoft.com/office/powerpoint/2010/main" val="1980558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Alerts</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rtl="0"/>
            <a:r>
              <a:rPr lang="en-US" sz="1400" i="0" u="none" strike="noStrike" kern="1200" baseline="0" dirty="0">
                <a:solidFill>
                  <a:schemeClr val="tx1"/>
                </a:solidFill>
                <a:latin typeface="Arial" panose="020B0604020202020204" pitchFamily="34" charset="0"/>
              </a:rPr>
              <a:t>Bootstrap provides an easy way to create  predefined alert messages</a:t>
            </a:r>
          </a:p>
          <a:p>
            <a:pPr rtl="0"/>
            <a:r>
              <a:rPr lang="en-US" sz="1400" i="0" u="none" strike="noStrike" kern="1200" baseline="0" dirty="0">
                <a:solidFill>
                  <a:schemeClr val="tx1"/>
                </a:solidFill>
                <a:latin typeface="Arial" panose="020B0604020202020204" pitchFamily="34" charset="0"/>
              </a:rPr>
              <a:t>Alerts are created with the .alert class, followed by  one of the four contextual classes</a:t>
            </a:r>
          </a:p>
          <a:p>
            <a:pPr marL="139700" indent="0" rtl="0">
              <a:buNone/>
            </a:pPr>
            <a:r>
              <a:rPr lang="en-US" kern="1200" dirty="0">
                <a:solidFill>
                  <a:schemeClr val="tx1"/>
                </a:solidFill>
                <a:latin typeface="Arial" panose="020B0604020202020204" pitchFamily="34" charset="0"/>
              </a:rPr>
              <a:t>	</a:t>
            </a:r>
            <a:r>
              <a:rPr lang="en-US" i="0" u="none" strike="noStrike" kern="1200" baseline="0" dirty="0">
                <a:solidFill>
                  <a:schemeClr val="tx1"/>
                </a:solidFill>
                <a:latin typeface="Arial" panose="020B0604020202020204" pitchFamily="34" charset="0"/>
              </a:rPr>
              <a:t>.alert-success</a:t>
            </a:r>
          </a:p>
          <a:p>
            <a:pPr marL="139700" indent="0" rtl="0">
              <a:buNone/>
            </a:pPr>
            <a:r>
              <a:rPr lang="en-US" sz="1400" i="0" u="none" strike="noStrike" kern="1200" baseline="0" dirty="0">
                <a:solidFill>
                  <a:schemeClr val="tx1"/>
                </a:solidFill>
                <a:latin typeface="Arial" panose="020B0604020202020204" pitchFamily="34" charset="0"/>
              </a:rPr>
              <a:t>	.alert-info</a:t>
            </a:r>
          </a:p>
          <a:p>
            <a:pPr marL="139700" indent="0" rtl="0">
              <a:buNone/>
            </a:pPr>
            <a:r>
              <a:rPr lang="en-US" sz="1400" i="0" u="none" strike="noStrike" kern="1200" baseline="0" dirty="0">
                <a:solidFill>
                  <a:schemeClr val="tx1"/>
                </a:solidFill>
                <a:latin typeface="Arial" panose="020B0604020202020204" pitchFamily="34" charset="0"/>
              </a:rPr>
              <a:t>	.alert-warning</a:t>
            </a:r>
          </a:p>
          <a:p>
            <a:pPr marL="139700" indent="0" rtl="0">
              <a:buNone/>
            </a:pPr>
            <a:r>
              <a:rPr lang="en-US" sz="1400" i="0" u="none" strike="noStrike" kern="1200" baseline="0" dirty="0">
                <a:solidFill>
                  <a:schemeClr val="tx1"/>
                </a:solidFill>
                <a:latin typeface="Arial" panose="020B0604020202020204" pitchFamily="34" charset="0"/>
              </a:rPr>
              <a:t>	.alert-danger</a:t>
            </a:r>
          </a:p>
        </p:txBody>
      </p:sp>
      <p:pic>
        <p:nvPicPr>
          <p:cNvPr id="10242" name="Picture 2" descr="Bootstrap alert with 5 online demos">
            <a:extLst>
              <a:ext uri="{FF2B5EF4-FFF2-40B4-BE49-F238E27FC236}">
                <a16:creationId xmlns:a16="http://schemas.microsoft.com/office/drawing/2014/main" id="{95498B8B-872F-427B-B227-B0994F01B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0178"/>
            <a:ext cx="4596754" cy="308610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85;p16">
            <a:extLst>
              <a:ext uri="{FF2B5EF4-FFF2-40B4-BE49-F238E27FC236}">
                <a16:creationId xmlns:a16="http://schemas.microsoft.com/office/drawing/2014/main" id="{55D86242-7A22-4417-ACA2-AB2328BFE7EC}"/>
              </a:ext>
            </a:extLst>
          </p:cNvPr>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://www.jquery-az.com/wp-content/uploads/2015/12/16.0_1-Bootstrap-alerts-simple.png </a:t>
            </a:r>
            <a:endParaRPr dirty="0"/>
          </a:p>
        </p:txBody>
      </p:sp>
    </p:spTree>
    <p:extLst>
      <p:ext uri="{BB962C8B-B14F-4D97-AF65-F5344CB8AC3E}">
        <p14:creationId xmlns:p14="http://schemas.microsoft.com/office/powerpoint/2010/main" val="308362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Buttons</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a:p>
            <a:pPr rtl="0"/>
            <a:r>
              <a:rPr lang="en-US" sz="1400" i="0" u="none" strike="noStrike" kern="1200" baseline="0" dirty="0">
                <a:solidFill>
                  <a:schemeClr val="tx1"/>
                </a:solidFill>
                <a:latin typeface="Arial" panose="020B0604020202020204" pitchFamily="34" charset="0"/>
              </a:rPr>
              <a:t>Bootstrap provides seven styles of buttons:</a:t>
            </a:r>
          </a:p>
          <a:p>
            <a:pPr rtl="0"/>
            <a:r>
              <a:rPr lang="en-US" sz="1400" i="0" u="none" strike="noStrike" kern="1200" baseline="0" dirty="0">
                <a:solidFill>
                  <a:schemeClr val="tx1"/>
                </a:solidFill>
                <a:latin typeface="Arial" panose="020B0604020202020204" pitchFamily="34" charset="0"/>
              </a:rPr>
              <a:t>To achieve the button styles, Bootstrap has the following contextual classes:</a:t>
            </a:r>
          </a:p>
          <a:p>
            <a:pPr marL="139700" indent="0" rtl="0">
              <a:buNone/>
            </a:pPr>
            <a:r>
              <a:rPr lang="en-US" i="0" u="none" strike="noStrike" kern="1200" baseline="0" dirty="0">
                <a:solidFill>
                  <a:schemeClr val="tx1"/>
                </a:solidFill>
                <a:latin typeface="Arial" panose="020B0604020202020204" pitchFamily="34" charset="0"/>
              </a:rPr>
              <a:t>	.</a:t>
            </a:r>
            <a:r>
              <a:rPr lang="en-US" i="0" u="none" strike="noStrike" kern="1200" baseline="0" dirty="0" err="1">
                <a:solidFill>
                  <a:schemeClr val="tx1"/>
                </a:solidFill>
                <a:latin typeface="Arial" panose="020B0604020202020204" pitchFamily="34" charset="0"/>
              </a:rPr>
              <a:t>btn</a:t>
            </a:r>
            <a:r>
              <a:rPr lang="en-US" i="0" u="none" strike="noStrike" kern="1200" baseline="0" dirty="0">
                <a:solidFill>
                  <a:schemeClr val="tx1"/>
                </a:solidFill>
                <a:latin typeface="Arial" panose="020B0604020202020204" pitchFamily="34" charset="0"/>
              </a:rPr>
              <a:t>-default</a:t>
            </a:r>
          </a:p>
          <a:p>
            <a:pPr marL="139700" indent="0" rtl="0">
              <a:buNone/>
            </a:pPr>
            <a:r>
              <a:rPr lang="en-US" i="0" u="none" strike="noStrike" kern="1200" baseline="0" dirty="0">
                <a:solidFill>
                  <a:schemeClr val="tx1"/>
                </a:solidFill>
                <a:latin typeface="Arial" panose="020B0604020202020204" pitchFamily="34" charset="0"/>
              </a:rPr>
              <a:t>	.</a:t>
            </a:r>
            <a:r>
              <a:rPr lang="en-US" i="0" u="none" strike="noStrike" kern="1200" baseline="0" dirty="0" err="1">
                <a:solidFill>
                  <a:schemeClr val="tx1"/>
                </a:solidFill>
                <a:latin typeface="Arial" panose="020B0604020202020204" pitchFamily="34" charset="0"/>
              </a:rPr>
              <a:t>btn</a:t>
            </a:r>
            <a:r>
              <a:rPr lang="en-US" i="0" u="none" strike="noStrike" kern="1200" baseline="0" dirty="0">
                <a:solidFill>
                  <a:schemeClr val="tx1"/>
                </a:solidFill>
                <a:latin typeface="Arial" panose="020B0604020202020204" pitchFamily="34" charset="0"/>
              </a:rPr>
              <a:t>-primary</a:t>
            </a:r>
          </a:p>
          <a:p>
            <a:pPr marL="139700" indent="0" rtl="0">
              <a:buNone/>
            </a:pPr>
            <a:r>
              <a:rPr lang="en-US" i="0" u="none" strike="noStrike" kern="1200" baseline="0" dirty="0">
                <a:solidFill>
                  <a:schemeClr val="tx1"/>
                </a:solidFill>
                <a:latin typeface="Arial" panose="020B0604020202020204" pitchFamily="34" charset="0"/>
              </a:rPr>
              <a:t>	.</a:t>
            </a:r>
            <a:r>
              <a:rPr lang="en-US" i="0" u="none" strike="noStrike" kern="1200" baseline="0" dirty="0" err="1">
                <a:solidFill>
                  <a:schemeClr val="tx1"/>
                </a:solidFill>
                <a:latin typeface="Arial" panose="020B0604020202020204" pitchFamily="34" charset="0"/>
              </a:rPr>
              <a:t>btn</a:t>
            </a:r>
            <a:r>
              <a:rPr lang="en-US" i="0" u="none" strike="noStrike" kern="1200" baseline="0" dirty="0">
                <a:solidFill>
                  <a:schemeClr val="tx1"/>
                </a:solidFill>
                <a:latin typeface="Arial" panose="020B0604020202020204" pitchFamily="34" charset="0"/>
              </a:rPr>
              <a:t>-success</a:t>
            </a:r>
          </a:p>
          <a:p>
            <a:pPr marL="139700" indent="0" rtl="0">
              <a:buNone/>
            </a:pPr>
            <a:r>
              <a:rPr lang="en-US" i="0" u="none" strike="noStrike" kern="1200" baseline="0" dirty="0">
                <a:solidFill>
                  <a:schemeClr val="tx1"/>
                </a:solidFill>
                <a:latin typeface="Arial" panose="020B0604020202020204" pitchFamily="34" charset="0"/>
              </a:rPr>
              <a:t>	.</a:t>
            </a:r>
            <a:r>
              <a:rPr lang="en-US" i="0" u="none" strike="noStrike" kern="1200" baseline="0" dirty="0" err="1">
                <a:solidFill>
                  <a:schemeClr val="tx1"/>
                </a:solidFill>
                <a:latin typeface="Arial" panose="020B0604020202020204" pitchFamily="34" charset="0"/>
              </a:rPr>
              <a:t>btn</a:t>
            </a:r>
            <a:r>
              <a:rPr lang="en-US" i="0" u="none" strike="noStrike" kern="1200" baseline="0" dirty="0">
                <a:solidFill>
                  <a:schemeClr val="tx1"/>
                </a:solidFill>
                <a:latin typeface="Arial" panose="020B0604020202020204" pitchFamily="34" charset="0"/>
              </a:rPr>
              <a:t>-info</a:t>
            </a:r>
          </a:p>
          <a:p>
            <a:pPr marL="139700" indent="0" rtl="0">
              <a:buNone/>
            </a:pPr>
            <a:r>
              <a:rPr lang="en-US" i="0" u="none" strike="noStrike" kern="1200" baseline="0" dirty="0">
                <a:solidFill>
                  <a:schemeClr val="tx1"/>
                </a:solidFill>
                <a:latin typeface="Arial" panose="020B0604020202020204" pitchFamily="34" charset="0"/>
              </a:rPr>
              <a:t>	.</a:t>
            </a:r>
            <a:r>
              <a:rPr lang="en-US" i="0" u="none" strike="noStrike" kern="1200" baseline="0" dirty="0" err="1">
                <a:solidFill>
                  <a:schemeClr val="tx1"/>
                </a:solidFill>
                <a:latin typeface="Arial" panose="020B0604020202020204" pitchFamily="34" charset="0"/>
              </a:rPr>
              <a:t>btn</a:t>
            </a:r>
            <a:r>
              <a:rPr lang="en-US" i="0" u="none" strike="noStrike" kern="1200" baseline="0" dirty="0">
                <a:solidFill>
                  <a:schemeClr val="tx1"/>
                </a:solidFill>
                <a:latin typeface="Arial" panose="020B0604020202020204" pitchFamily="34" charset="0"/>
              </a:rPr>
              <a:t>-warning</a:t>
            </a:r>
          </a:p>
          <a:p>
            <a:pPr marL="139700" indent="0" rtl="0">
              <a:buNone/>
            </a:pPr>
            <a:r>
              <a:rPr lang="en-US" i="0" u="none" strike="noStrike" kern="1200" baseline="0" dirty="0">
                <a:solidFill>
                  <a:schemeClr val="tx1"/>
                </a:solidFill>
                <a:latin typeface="Arial" panose="020B0604020202020204" pitchFamily="34" charset="0"/>
              </a:rPr>
              <a:t>	.</a:t>
            </a:r>
            <a:r>
              <a:rPr lang="en-US" i="0" u="none" strike="noStrike" kern="1200" baseline="0" dirty="0" err="1">
                <a:solidFill>
                  <a:schemeClr val="tx1"/>
                </a:solidFill>
                <a:latin typeface="Arial" panose="020B0604020202020204" pitchFamily="34" charset="0"/>
              </a:rPr>
              <a:t>btn</a:t>
            </a:r>
            <a:r>
              <a:rPr lang="en-US" i="0" u="none" strike="noStrike" kern="1200" baseline="0" dirty="0">
                <a:solidFill>
                  <a:schemeClr val="tx1"/>
                </a:solidFill>
                <a:latin typeface="Arial" panose="020B0604020202020204" pitchFamily="34" charset="0"/>
              </a:rPr>
              <a:t>-danger</a:t>
            </a:r>
          </a:p>
          <a:p>
            <a:pPr marL="139700" indent="0" rtl="0">
              <a:buNone/>
            </a:pPr>
            <a:r>
              <a:rPr lang="en-US" i="0" u="none" strike="noStrike" kern="1200" baseline="0" dirty="0">
                <a:solidFill>
                  <a:schemeClr val="tx1"/>
                </a:solidFill>
                <a:latin typeface="Arial" panose="020B0604020202020204" pitchFamily="34" charset="0"/>
              </a:rPr>
              <a:t>	.</a:t>
            </a:r>
            <a:r>
              <a:rPr lang="en-US" i="0" u="none" strike="noStrike" kern="1200" baseline="0" dirty="0" err="1">
                <a:solidFill>
                  <a:schemeClr val="tx1"/>
                </a:solidFill>
                <a:latin typeface="Arial" panose="020B0604020202020204" pitchFamily="34" charset="0"/>
              </a:rPr>
              <a:t>btn</a:t>
            </a:r>
            <a:r>
              <a:rPr lang="en-US" i="0" u="none" strike="noStrike" kern="1200" baseline="0" dirty="0">
                <a:solidFill>
                  <a:schemeClr val="tx1"/>
                </a:solidFill>
                <a:latin typeface="Arial" panose="020B0604020202020204" pitchFamily="34" charset="0"/>
              </a:rPr>
              <a:t>-link</a:t>
            </a:r>
          </a:p>
        </p:txBody>
      </p:sp>
      <p:pic>
        <p:nvPicPr>
          <p:cNvPr id="9218" name="Picture 2" descr="Angular Buttons - Bootstrap 4 &amp;amp; Material Design. Examples &amp;amp; tutorial. -  Material Design for Bootstrap">
            <a:extLst>
              <a:ext uri="{FF2B5EF4-FFF2-40B4-BE49-F238E27FC236}">
                <a16:creationId xmlns:a16="http://schemas.microsoft.com/office/drawing/2014/main" id="{9F8CBB35-ACF2-4645-96AC-16A352BED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71599"/>
            <a:ext cx="4572000" cy="3022169"/>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85;p16">
            <a:extLst>
              <a:ext uri="{FF2B5EF4-FFF2-40B4-BE49-F238E27FC236}">
                <a16:creationId xmlns:a16="http://schemas.microsoft.com/office/drawing/2014/main" id="{6A27DE2C-A4B4-4727-9D03-253B37E22023}"/>
              </a:ext>
            </a:extLst>
          </p:cNvPr>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://mdbcdn.b-cdn.net/</a:t>
            </a:r>
            <a:r>
              <a:rPr lang="en-IN" dirty="0" err="1"/>
              <a:t>wp</a:t>
            </a:r>
            <a:r>
              <a:rPr lang="en-IN" dirty="0"/>
              <a:t>-content/uploads/2015/08/buttons1.jpg </a:t>
            </a:r>
            <a:endParaRPr dirty="0"/>
          </a:p>
        </p:txBody>
      </p:sp>
    </p:spTree>
    <p:extLst>
      <p:ext uri="{BB962C8B-B14F-4D97-AF65-F5344CB8AC3E}">
        <p14:creationId xmlns:p14="http://schemas.microsoft.com/office/powerpoint/2010/main" val="4212780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Labels</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Labels are used to provide information about  something.</a:t>
            </a:r>
          </a:p>
          <a:p>
            <a:r>
              <a:rPr lang="en-US" dirty="0"/>
              <a:t>Bootstrap create labels with colorful backgrounds to  highlight the text inside the label.</a:t>
            </a: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://dyclassroom.com/image/topic/bootstrap/labels-badges/labels.png</a:t>
            </a:r>
          </a:p>
          <a:p>
            <a:pPr marL="0" lvl="0" indent="0" algn="l" rtl="0">
              <a:spcBef>
                <a:spcPts val="0"/>
              </a:spcBef>
              <a:spcAft>
                <a:spcPts val="1600"/>
              </a:spcAft>
              <a:buNone/>
            </a:pPr>
            <a:r>
              <a:rPr lang="en-IN" dirty="0"/>
              <a:t> </a:t>
            </a:r>
            <a:endParaRPr dirty="0"/>
          </a:p>
        </p:txBody>
      </p:sp>
      <p:pic>
        <p:nvPicPr>
          <p:cNvPr id="6" name="Picture 2" descr="Bootstrap - Labels and Badges - Bootstrap - DYclassroom | Have fun learning  :-)">
            <a:extLst>
              <a:ext uri="{FF2B5EF4-FFF2-40B4-BE49-F238E27FC236}">
                <a16:creationId xmlns:a16="http://schemas.microsoft.com/office/drawing/2014/main" id="{F864878D-B134-4B01-8519-A31366AE0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4950" y="1495586"/>
            <a:ext cx="4659050" cy="314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98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Labels</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Use the .label class, followed by one of the six  contextual classes</a:t>
            </a:r>
          </a:p>
          <a:p>
            <a:pPr marL="139700" indent="0">
              <a:buNone/>
            </a:pPr>
            <a:r>
              <a:rPr lang="en-US" dirty="0"/>
              <a:t>	.label-default</a:t>
            </a:r>
          </a:p>
          <a:p>
            <a:pPr marL="139700" indent="0">
              <a:buNone/>
            </a:pPr>
            <a:r>
              <a:rPr lang="en-US" dirty="0"/>
              <a:t>	.label-primary</a:t>
            </a:r>
          </a:p>
          <a:p>
            <a:pPr marL="139700" indent="0">
              <a:buNone/>
            </a:pPr>
            <a:r>
              <a:rPr lang="en-US" dirty="0"/>
              <a:t>	.label-success</a:t>
            </a:r>
          </a:p>
          <a:p>
            <a:pPr marL="139700" indent="0">
              <a:buNone/>
            </a:pPr>
            <a:r>
              <a:rPr lang="en-US" dirty="0"/>
              <a:t>	.label-info</a:t>
            </a:r>
          </a:p>
          <a:p>
            <a:pPr marL="139700" indent="0">
              <a:buNone/>
            </a:pPr>
            <a:r>
              <a:rPr lang="en-US" dirty="0"/>
              <a:t>	.label-warning </a:t>
            </a:r>
          </a:p>
          <a:p>
            <a:pPr marL="139700" indent="0">
              <a:buNone/>
            </a:pPr>
            <a:r>
              <a:rPr lang="en-US" dirty="0"/>
              <a:t>	.label-danger</a:t>
            </a:r>
          </a:p>
        </p:txBody>
      </p:sp>
      <p:sp>
        <p:nvSpPr>
          <p:cNvPr id="8" name="Google Shape;85;p16">
            <a:extLst>
              <a:ext uri="{FF2B5EF4-FFF2-40B4-BE49-F238E27FC236}">
                <a16:creationId xmlns:a16="http://schemas.microsoft.com/office/drawing/2014/main" id="{8E12FBEE-D86E-4E81-8F27-D51F3BED7D96}"/>
              </a:ext>
            </a:extLst>
          </p:cNvPr>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://dyclassroom.com/image/topic/bootstrap/labels-badges/labels.png</a:t>
            </a:r>
          </a:p>
          <a:p>
            <a:pPr marL="0" lvl="0" indent="0" algn="l" rtl="0">
              <a:spcBef>
                <a:spcPts val="0"/>
              </a:spcBef>
              <a:spcAft>
                <a:spcPts val="1600"/>
              </a:spcAft>
              <a:buNone/>
            </a:pPr>
            <a:r>
              <a:rPr lang="en-IN" dirty="0"/>
              <a:t> </a:t>
            </a:r>
            <a:endParaRPr dirty="0"/>
          </a:p>
        </p:txBody>
      </p:sp>
      <p:pic>
        <p:nvPicPr>
          <p:cNvPr id="9" name="Picture 2" descr="Bootstrap - Labels and Badges - Bootstrap - DYclassroom | Have fun learning  :-)">
            <a:extLst>
              <a:ext uri="{FF2B5EF4-FFF2-40B4-BE49-F238E27FC236}">
                <a16:creationId xmlns:a16="http://schemas.microsoft.com/office/drawing/2014/main" id="{50398B72-F3DF-4380-A364-DD84BCE38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4950" y="1495586"/>
            <a:ext cx="4659050" cy="314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667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Components</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Bootstrap provides a variety of customizable and reusable components which makes the development faster and easier. </a:t>
            </a:r>
          </a:p>
          <a:p>
            <a:r>
              <a:rPr lang="en-US" dirty="0"/>
              <a:t>They are heavily based on the base modifier nomenclature i.e. the base class has many groups of shared properties together while the modifier class has a group of individual styles.</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endParaRPr dirty="0"/>
          </a:p>
        </p:txBody>
      </p:sp>
      <p:sp>
        <p:nvSpPr>
          <p:cNvPr id="6" name="Google Shape;85;p16">
            <a:extLst>
              <a:ext uri="{FF2B5EF4-FFF2-40B4-BE49-F238E27FC236}">
                <a16:creationId xmlns:a16="http://schemas.microsoft.com/office/drawing/2014/main" id="{D6F0E849-B7A1-4633-B82B-0EDCB65CDD8D}"/>
              </a:ext>
            </a:extLst>
          </p:cNvPr>
          <p:cNvSpPr txBox="1">
            <a:spLocks/>
          </p:cNvSpPr>
          <p:nvPr/>
        </p:nvSpPr>
        <p:spPr>
          <a:xfrm>
            <a:off x="5074950" y="4772275"/>
            <a:ext cx="3397500" cy="1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fr-FR"/>
              <a:t>Image: https://media.geeksforgeeks.org/wp-content/uploads/20210819203105/202108199-660x372.jpg </a:t>
            </a:r>
            <a:endParaRPr lang="fr-FR" dirty="0"/>
          </a:p>
        </p:txBody>
      </p:sp>
      <p:pic>
        <p:nvPicPr>
          <p:cNvPr id="7" name="Picture 6" descr="Explain the components of Bootstrap - GeeksforGeeks">
            <a:extLst>
              <a:ext uri="{FF2B5EF4-FFF2-40B4-BE49-F238E27FC236}">
                <a16:creationId xmlns:a16="http://schemas.microsoft.com/office/drawing/2014/main" id="{B84928F0-A089-444D-A686-4E8D55DF3E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690713"/>
            <a:ext cx="4553262" cy="2524825"/>
          </a:xfrm>
          <a:prstGeom prst="rect">
            <a:avLst/>
          </a:prstGeom>
          <a:noFill/>
          <a:ln>
            <a:noFill/>
          </a:ln>
        </p:spPr>
      </p:pic>
    </p:spTree>
    <p:extLst>
      <p:ext uri="{BB962C8B-B14F-4D97-AF65-F5344CB8AC3E}">
        <p14:creationId xmlns:p14="http://schemas.microsoft.com/office/powerpoint/2010/main" val="262346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will discuss:</a:t>
            </a:r>
            <a:endParaRPr/>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dirty="0"/>
              <a:t>Overview of Bootstrap</a:t>
            </a:r>
            <a:endParaRPr dirty="0"/>
          </a:p>
          <a:p>
            <a:pPr marL="457200" lvl="0" indent="-342900" algn="l" rtl="0">
              <a:spcBef>
                <a:spcPts val="0"/>
              </a:spcBef>
              <a:spcAft>
                <a:spcPts val="0"/>
              </a:spcAft>
              <a:buSzPts val="1800"/>
              <a:buChar char="●"/>
            </a:pPr>
            <a:r>
              <a:rPr lang="en-IN" dirty="0"/>
              <a:t>Bootstrap Container</a:t>
            </a:r>
          </a:p>
          <a:p>
            <a:pPr marL="457200" lvl="0" indent="-342900" algn="l" rtl="0">
              <a:spcBef>
                <a:spcPts val="0"/>
              </a:spcBef>
              <a:spcAft>
                <a:spcPts val="0"/>
              </a:spcAft>
              <a:buSzPts val="1800"/>
              <a:buChar char="●"/>
            </a:pPr>
            <a:r>
              <a:rPr lang="en-IN" dirty="0"/>
              <a:t>Bootstrap Components</a:t>
            </a:r>
          </a:p>
          <a:p>
            <a:pPr marL="457200" lvl="0" indent="-342900" algn="l" rtl="0">
              <a:spcBef>
                <a:spcPts val="0"/>
              </a:spcBef>
              <a:spcAft>
                <a:spcPts val="0"/>
              </a:spcAft>
              <a:buSzPts val="1800"/>
              <a:buChar char="●"/>
            </a:pPr>
            <a:r>
              <a:rPr lang="en-IN" dirty="0"/>
              <a:t>Advance Bootstrap Components</a:t>
            </a:r>
          </a:p>
          <a:p>
            <a:pPr marL="457200" lvl="0" indent="-342900" algn="l" rtl="0">
              <a:spcBef>
                <a:spcPts val="0"/>
              </a:spcBef>
              <a:spcAft>
                <a:spcPts val="0"/>
              </a:spcAft>
              <a:buSzPts val="1800"/>
              <a:buChar char="●"/>
            </a:pPr>
            <a:r>
              <a:rPr lang="en-IN" dirty="0"/>
              <a:t>Bootstrap 5 Utilities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List of Components</a:t>
            </a:r>
            <a:endParaRPr dirty="0"/>
          </a:p>
        </p:txBody>
      </p:sp>
      <p:sp>
        <p:nvSpPr>
          <p:cNvPr id="84" name="Google Shape;84;p16"/>
          <p:cNvSpPr txBox="1">
            <a:spLocks noGrp="1"/>
          </p:cNvSpPr>
          <p:nvPr>
            <p:ph type="body" idx="2"/>
          </p:nvPr>
        </p:nvSpPr>
        <p:spPr>
          <a:xfrm>
            <a:off x="358175" y="2792438"/>
            <a:ext cx="3837000" cy="1753800"/>
          </a:xfrm>
          <a:prstGeom prst="rect">
            <a:avLst/>
          </a:prstGeom>
        </p:spPr>
        <p:txBody>
          <a:bodyPr spcFirstLastPara="1" wrap="square" lIns="91425" tIns="91425" rIns="91425" bIns="91425" anchor="ctr" anchorCtr="0">
            <a:noAutofit/>
          </a:bodyPr>
          <a:lstStyle/>
          <a:p>
            <a:pPr marL="0" indent="0">
              <a:buNone/>
            </a:pPr>
            <a:endParaRPr lang="en-IN" dirty="0"/>
          </a:p>
          <a:p>
            <a:r>
              <a:rPr lang="en-US" dirty="0"/>
              <a:t>Jumbotron </a:t>
            </a:r>
          </a:p>
          <a:p>
            <a:r>
              <a:rPr lang="en-US" dirty="0"/>
              <a:t>Alerts</a:t>
            </a:r>
          </a:p>
          <a:p>
            <a:r>
              <a:rPr lang="en-US" dirty="0"/>
              <a:t>Buttons</a:t>
            </a:r>
          </a:p>
          <a:p>
            <a:r>
              <a:rPr lang="en-US" dirty="0"/>
              <a:t>Button group</a:t>
            </a:r>
          </a:p>
          <a:p>
            <a:r>
              <a:rPr lang="en-US" dirty="0"/>
              <a:t>Badge</a:t>
            </a:r>
          </a:p>
          <a:p>
            <a:r>
              <a:rPr lang="en-US" dirty="0"/>
              <a:t>Progress Bar</a:t>
            </a:r>
          </a:p>
          <a:p>
            <a:r>
              <a:rPr lang="en-US" dirty="0"/>
              <a:t>Spinner</a:t>
            </a:r>
          </a:p>
          <a:p>
            <a:r>
              <a:rPr lang="en-US" dirty="0" err="1"/>
              <a:t>Scrollspy</a:t>
            </a:r>
            <a:endParaRPr lang="en-US" dirty="0"/>
          </a:p>
          <a:p>
            <a:r>
              <a:rPr lang="en-US" dirty="0"/>
              <a:t>List group</a:t>
            </a:r>
          </a:p>
          <a:p>
            <a:r>
              <a:rPr lang="en-US" dirty="0"/>
              <a:t>Card</a:t>
            </a:r>
          </a:p>
          <a:p>
            <a:r>
              <a:rPr lang="en-US" dirty="0"/>
              <a:t>Dropdown</a:t>
            </a:r>
          </a:p>
          <a:p>
            <a:pPr marL="139700" indent="0">
              <a:buNone/>
            </a:pPr>
            <a:endParaRPr lang="en-US"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https://media.geeksforgeeks.org/wp-content/uploads/20210819203105/202108199-660x372.jpg </a:t>
            </a:r>
            <a:endParaRPr dirty="0"/>
          </a:p>
        </p:txBody>
      </p:sp>
      <p:pic>
        <p:nvPicPr>
          <p:cNvPr id="6" name="Picture 5" descr="Explain the components of Bootstrap - GeeksforGeeks">
            <a:extLst>
              <a:ext uri="{FF2B5EF4-FFF2-40B4-BE49-F238E27FC236}">
                <a16:creationId xmlns:a16="http://schemas.microsoft.com/office/drawing/2014/main" id="{88F7EB92-8B6A-4CB0-B9FE-25B4D646E7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690713"/>
            <a:ext cx="4553262" cy="2524825"/>
          </a:xfrm>
          <a:prstGeom prst="rect">
            <a:avLst/>
          </a:prstGeom>
          <a:noFill/>
          <a:ln>
            <a:noFill/>
          </a:ln>
        </p:spPr>
      </p:pic>
    </p:spTree>
    <p:extLst>
      <p:ext uri="{BB962C8B-B14F-4D97-AF65-F5344CB8AC3E}">
        <p14:creationId xmlns:p14="http://schemas.microsoft.com/office/powerpoint/2010/main" val="3048248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List of Components</a:t>
            </a:r>
            <a:endParaRPr dirty="0"/>
          </a:p>
        </p:txBody>
      </p:sp>
      <p:sp>
        <p:nvSpPr>
          <p:cNvPr id="84" name="Google Shape;84;p16"/>
          <p:cNvSpPr txBox="1">
            <a:spLocks noGrp="1"/>
          </p:cNvSpPr>
          <p:nvPr>
            <p:ph type="body" idx="2"/>
          </p:nvPr>
        </p:nvSpPr>
        <p:spPr>
          <a:xfrm>
            <a:off x="358175" y="2808708"/>
            <a:ext cx="3837000" cy="1753800"/>
          </a:xfrm>
          <a:prstGeom prst="rect">
            <a:avLst/>
          </a:prstGeom>
        </p:spPr>
        <p:txBody>
          <a:bodyPr spcFirstLastPara="1" wrap="square" lIns="91425" tIns="91425" rIns="91425" bIns="91425" anchor="ctr" anchorCtr="0">
            <a:noAutofit/>
          </a:bodyPr>
          <a:lstStyle/>
          <a:p>
            <a:r>
              <a:rPr lang="en-US" dirty="0" err="1"/>
              <a:t>Navs</a:t>
            </a:r>
            <a:endParaRPr lang="en-US" dirty="0"/>
          </a:p>
          <a:p>
            <a:r>
              <a:rPr lang="en-US" dirty="0"/>
              <a:t>Navbar</a:t>
            </a:r>
          </a:p>
          <a:p>
            <a:r>
              <a:rPr lang="en-US" dirty="0"/>
              <a:t>Forms</a:t>
            </a:r>
          </a:p>
          <a:p>
            <a:r>
              <a:rPr lang="en-US" dirty="0"/>
              <a:t>Input groups</a:t>
            </a:r>
          </a:p>
          <a:p>
            <a:r>
              <a:rPr lang="en-US" dirty="0"/>
              <a:t>Toast</a:t>
            </a:r>
          </a:p>
          <a:p>
            <a:r>
              <a:rPr lang="en-US" dirty="0"/>
              <a:t>Tooltip</a:t>
            </a:r>
          </a:p>
          <a:p>
            <a:r>
              <a:rPr lang="en-US" dirty="0"/>
              <a:t>Popovers</a:t>
            </a:r>
          </a:p>
          <a:p>
            <a:r>
              <a:rPr lang="en-US" dirty="0"/>
              <a:t>Collapse</a:t>
            </a:r>
          </a:p>
          <a:p>
            <a:r>
              <a:rPr lang="en-US" dirty="0"/>
              <a:t>Modal</a:t>
            </a:r>
          </a:p>
          <a:p>
            <a:r>
              <a:rPr lang="en-US" dirty="0"/>
              <a:t>Pagination</a:t>
            </a:r>
          </a:p>
          <a:p>
            <a:r>
              <a:rPr lang="en-US" dirty="0"/>
              <a:t>Media object</a:t>
            </a: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endParaRPr dirty="0"/>
          </a:p>
        </p:txBody>
      </p:sp>
      <p:sp>
        <p:nvSpPr>
          <p:cNvPr id="6" name="Google Shape;85;p16">
            <a:extLst>
              <a:ext uri="{FF2B5EF4-FFF2-40B4-BE49-F238E27FC236}">
                <a16:creationId xmlns:a16="http://schemas.microsoft.com/office/drawing/2014/main" id="{2944B360-73FD-4D3F-9A96-951CB4BB1D9A}"/>
              </a:ext>
            </a:extLst>
          </p:cNvPr>
          <p:cNvSpPr txBox="1">
            <a:spLocks/>
          </p:cNvSpPr>
          <p:nvPr/>
        </p:nvSpPr>
        <p:spPr>
          <a:xfrm>
            <a:off x="5074950" y="4772275"/>
            <a:ext cx="3397500" cy="1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fr-FR" dirty="0"/>
              <a:t>Image: https://media.geeksforgeeks.org/wp-content/uploads/20210819203105/202108199-660x372.jpg </a:t>
            </a:r>
          </a:p>
        </p:txBody>
      </p:sp>
      <p:pic>
        <p:nvPicPr>
          <p:cNvPr id="7" name="Picture 6" descr="Explain the components of Bootstrap - GeeksforGeeks">
            <a:extLst>
              <a:ext uri="{FF2B5EF4-FFF2-40B4-BE49-F238E27FC236}">
                <a16:creationId xmlns:a16="http://schemas.microsoft.com/office/drawing/2014/main" id="{75D95F61-094F-4DA4-9920-7CA25B777E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690713"/>
            <a:ext cx="4553262" cy="2524825"/>
          </a:xfrm>
          <a:prstGeom prst="rect">
            <a:avLst/>
          </a:prstGeom>
          <a:noFill/>
          <a:ln>
            <a:noFill/>
          </a:ln>
        </p:spPr>
      </p:pic>
    </p:spTree>
    <p:extLst>
      <p:ext uri="{BB962C8B-B14F-4D97-AF65-F5344CB8AC3E}">
        <p14:creationId xmlns:p14="http://schemas.microsoft.com/office/powerpoint/2010/main" val="742921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4" name="Google Shape;84;p16"/>
          <p:cNvSpPr txBox="1">
            <a:spLocks noGrp="1"/>
          </p:cNvSpPr>
          <p:nvPr>
            <p:ph type="body" idx="2"/>
          </p:nvPr>
        </p:nvSpPr>
        <p:spPr>
          <a:xfrm>
            <a:off x="254075" y="2676200"/>
            <a:ext cx="3837000" cy="1753800"/>
          </a:xfrm>
          <a:prstGeom prst="rect">
            <a:avLst/>
          </a:prstGeom>
        </p:spPr>
        <p:txBody>
          <a:bodyPr spcFirstLastPara="1" wrap="square" lIns="91425" tIns="91425" rIns="91425" bIns="91425" anchor="ctr" anchorCtr="0">
            <a:noAutofit/>
          </a:bodyPr>
          <a:lstStyle/>
          <a:p>
            <a:pPr marL="0" indent="0">
              <a:buNone/>
            </a:pPr>
            <a:endParaRPr dirty="0"/>
          </a:p>
          <a:p>
            <a:r>
              <a:rPr lang="en" dirty="0"/>
              <a:t>Accessibility</a:t>
            </a:r>
          </a:p>
          <a:p>
            <a:r>
              <a:rPr lang="en" dirty="0"/>
              <a:t>Breadcrumbs</a:t>
            </a:r>
          </a:p>
          <a:p>
            <a:r>
              <a:rPr lang="en" dirty="0"/>
              <a:t>Calendar</a:t>
            </a:r>
          </a:p>
          <a:p>
            <a:r>
              <a:rPr lang="en" dirty="0"/>
              <a:t>Carousel</a:t>
            </a:r>
          </a:p>
          <a:p>
            <a:r>
              <a:rPr lang="en" dirty="0"/>
              <a:t>Checkbox</a:t>
            </a:r>
          </a:p>
          <a:p>
            <a:r>
              <a:rPr lang="en" dirty="0"/>
              <a:t>Color Picker</a:t>
            </a:r>
          </a:p>
          <a:p>
            <a:r>
              <a:rPr lang="en" dirty="0"/>
              <a:t>Combobox</a:t>
            </a:r>
          </a:p>
          <a:p>
            <a:r>
              <a:rPr lang="en" dirty="0"/>
              <a:t>Contact Form</a:t>
            </a:r>
          </a:p>
          <a:p>
            <a:r>
              <a:rPr lang="en" dirty="0"/>
              <a:t>Datepicker</a:t>
            </a:r>
          </a:p>
          <a:p>
            <a:r>
              <a:rPr lang="en" dirty="0"/>
              <a:t>Dialogue boxes &amp; alerts</a:t>
            </a:r>
          </a:p>
          <a:p>
            <a:r>
              <a:rPr lang="en" dirty="0"/>
              <a:t>File upload</a:t>
            </a: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://cdn.educba.com/academy/</a:t>
            </a:r>
            <a:r>
              <a:rPr lang="en-IN" dirty="0" err="1"/>
              <a:t>wp</a:t>
            </a:r>
            <a:r>
              <a:rPr lang="en-IN" dirty="0"/>
              <a:t>-content/uploads/2019/07/Bootstrap-Components.png </a:t>
            </a:r>
            <a:endParaRPr dirty="0"/>
          </a:p>
        </p:txBody>
      </p:sp>
      <p:pic>
        <p:nvPicPr>
          <p:cNvPr id="15362" name="Picture 2" descr="Bootstrap Components | Know Top 11 Useful Components of Bootstrap">
            <a:extLst>
              <a:ext uri="{FF2B5EF4-FFF2-40B4-BE49-F238E27FC236}">
                <a16:creationId xmlns:a16="http://schemas.microsoft.com/office/drawing/2014/main" id="{53BB3E7C-9425-409A-852B-C2144CC45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26500"/>
            <a:ext cx="4527550" cy="260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31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4" name="Google Shape;84;p16"/>
          <p:cNvSpPr txBox="1">
            <a:spLocks noGrp="1"/>
          </p:cNvSpPr>
          <p:nvPr>
            <p:ph type="body" idx="2"/>
          </p:nvPr>
        </p:nvSpPr>
        <p:spPr>
          <a:xfrm>
            <a:off x="358175" y="2855203"/>
            <a:ext cx="3837000" cy="1753800"/>
          </a:xfrm>
          <a:prstGeom prst="rect">
            <a:avLst/>
          </a:prstGeom>
        </p:spPr>
        <p:txBody>
          <a:bodyPr spcFirstLastPara="1" wrap="square" lIns="91425" tIns="91425" rIns="91425" bIns="91425" anchor="ctr" anchorCtr="0">
            <a:noAutofit/>
          </a:bodyPr>
          <a:lstStyle/>
          <a:p>
            <a:pPr marL="0" indent="0">
              <a:buNone/>
            </a:pPr>
            <a:endParaRPr dirty="0"/>
          </a:p>
          <a:p>
            <a:r>
              <a:rPr lang="en" dirty="0"/>
              <a:t>Form validation</a:t>
            </a:r>
          </a:p>
          <a:p>
            <a:r>
              <a:rPr lang="en" dirty="0"/>
              <a:t>Image gallery</a:t>
            </a:r>
          </a:p>
          <a:p>
            <a:r>
              <a:rPr lang="en" dirty="0"/>
              <a:t>In-place editing</a:t>
            </a:r>
          </a:p>
          <a:p>
            <a:r>
              <a:rPr lang="en" dirty="0"/>
              <a:t>Layout Grid</a:t>
            </a:r>
          </a:p>
          <a:p>
            <a:r>
              <a:rPr lang="en" dirty="0"/>
              <a:t>Magnify</a:t>
            </a:r>
          </a:p>
          <a:p>
            <a:r>
              <a:rPr lang="en" dirty="0"/>
              <a:t>Modal windows</a:t>
            </a:r>
          </a:p>
          <a:p>
            <a:r>
              <a:rPr lang="en" dirty="0"/>
              <a:t>Navigation</a:t>
            </a:r>
          </a:p>
          <a:p>
            <a:r>
              <a:rPr lang="en" dirty="0"/>
              <a:t>Pagination</a:t>
            </a:r>
          </a:p>
          <a:p>
            <a:r>
              <a:rPr lang="en" dirty="0"/>
              <a:t>Progress bars</a:t>
            </a:r>
          </a:p>
          <a:p>
            <a:r>
              <a:rPr lang="en" dirty="0"/>
              <a:t>Ratings</a:t>
            </a:r>
          </a:p>
          <a:p>
            <a:r>
              <a:rPr lang="en-IN" dirty="0"/>
              <a:t>S</a:t>
            </a:r>
            <a:r>
              <a:rPr lang="en" dirty="0"/>
              <a:t>ocial Buttons</a:t>
            </a:r>
          </a:p>
          <a:p>
            <a:r>
              <a:rPr lang="en" dirty="0"/>
              <a:t>Tabs</a:t>
            </a:r>
          </a:p>
          <a:p>
            <a:pPr marL="457200" lvl="0" indent="-317500" algn="l" rtl="0">
              <a:spcBef>
                <a:spcPts val="1600"/>
              </a:spcBef>
              <a:spcAft>
                <a:spcPts val="0"/>
              </a:spcAft>
              <a:buSzPts val="1400"/>
              <a:buChar char="●"/>
            </a:pP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a:t>
            </a:r>
            <a:endParaRPr dirty="0"/>
          </a:p>
        </p:txBody>
      </p:sp>
      <p:sp>
        <p:nvSpPr>
          <p:cNvPr id="6" name="Google Shape;85;p16">
            <a:extLst>
              <a:ext uri="{FF2B5EF4-FFF2-40B4-BE49-F238E27FC236}">
                <a16:creationId xmlns:a16="http://schemas.microsoft.com/office/drawing/2014/main" id="{BA696E9E-2731-4586-966D-3C92E5E328A1}"/>
              </a:ext>
            </a:extLst>
          </p:cNvPr>
          <p:cNvSpPr txBox="1">
            <a:spLocks/>
          </p:cNvSpPr>
          <p:nvPr/>
        </p:nvSpPr>
        <p:spPr>
          <a:xfrm>
            <a:off x="5074950" y="4772275"/>
            <a:ext cx="3397500" cy="1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en-IN"/>
              <a:t>Image:https://cdn.educba.com/academy/wp-content/uploads/2019/07/Bootstrap-Components.png </a:t>
            </a:r>
            <a:endParaRPr lang="en-IN" dirty="0"/>
          </a:p>
        </p:txBody>
      </p:sp>
      <p:pic>
        <p:nvPicPr>
          <p:cNvPr id="7" name="Picture 2" descr="Bootstrap Components | Know Top 11 Useful Components of Bootstrap">
            <a:extLst>
              <a:ext uri="{FF2B5EF4-FFF2-40B4-BE49-F238E27FC236}">
                <a16:creationId xmlns:a16="http://schemas.microsoft.com/office/drawing/2014/main" id="{D24E9555-7F77-4A64-827E-296147E19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26500"/>
            <a:ext cx="4527550" cy="260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59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Accessibility</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IN" dirty="0"/>
              <a:t>This plugin adds accessibility mark-up to the default components of Bootstrap. Components include: Alert, Tooltip, Popover, Modal Dialog, Dropdown Menu, Tab Panel, Collapse and Carousel.</a:t>
            </a:r>
            <a:endParaRPr dirty="0"/>
          </a:p>
        </p:txBody>
      </p:sp>
      <p:sp>
        <p:nvSpPr>
          <p:cNvPr id="85" name="Google Shape;85;p16"/>
          <p:cNvSpPr txBox="1">
            <a:spLocks noGrp="1"/>
          </p:cNvSpPr>
          <p:nvPr>
            <p:ph type="body" idx="3"/>
          </p:nvPr>
        </p:nvSpPr>
        <p:spPr>
          <a:xfrm>
            <a:off x="4981960" y="4563048"/>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://bs-uploads.toptal.io/blackfish-uploads/components/</a:t>
            </a:r>
            <a:r>
              <a:rPr lang="en-IN" dirty="0" err="1"/>
              <a:t>seo</a:t>
            </a:r>
            <a:r>
              <a:rPr lang="en-IN" dirty="0"/>
              <a:t>/content/</a:t>
            </a:r>
            <a:r>
              <a:rPr lang="en-IN" dirty="0" err="1"/>
              <a:t>og_image_file</a:t>
            </a:r>
            <a:r>
              <a:rPr lang="en-IN" dirty="0"/>
              <a:t>/</a:t>
            </a:r>
            <a:r>
              <a:rPr lang="en-IN" dirty="0" err="1"/>
              <a:t>og_image</a:t>
            </a:r>
            <a:r>
              <a:rPr lang="en-IN" dirty="0"/>
              <a:t>/906545/REDESIGN-Speeding-up-Application-Development-with-Bootstrap-Luke_Social-3b49f4c2abf94e39b2f311ed9f0c3785.png </a:t>
            </a:r>
            <a:endParaRPr dirty="0"/>
          </a:p>
        </p:txBody>
      </p:sp>
      <p:pic>
        <p:nvPicPr>
          <p:cNvPr id="6146" name="Picture 2" descr="Application Development Best Practices with Bootstrap | Toptal">
            <a:extLst>
              <a:ext uri="{FF2B5EF4-FFF2-40B4-BE49-F238E27FC236}">
                <a16:creationId xmlns:a16="http://schemas.microsoft.com/office/drawing/2014/main" id="{171BA7CF-06C9-40AE-B1E0-94DB11F35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33593"/>
            <a:ext cx="4572000" cy="285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04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Breadcrumbs</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A Bootstrap JavaScript plugin that allows you to programmatically manipulate breadcrumb navigation.</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https://www.jquery-az.com/wp-content/uploads/2018/01/21-2-Bootstrap-4-breadcrumb-styles.png </a:t>
            </a:r>
            <a:endParaRPr dirty="0"/>
          </a:p>
        </p:txBody>
      </p:sp>
      <p:pic>
        <p:nvPicPr>
          <p:cNvPr id="7170" name="Picture 2" descr="Bootstrap 4 Breadcrumbs: 5 different styles">
            <a:extLst>
              <a:ext uri="{FF2B5EF4-FFF2-40B4-BE49-F238E27FC236}">
                <a16:creationId xmlns:a16="http://schemas.microsoft.com/office/drawing/2014/main" id="{40CE7F78-41F1-4279-9C2F-DF9E1634B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54900"/>
            <a:ext cx="457200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239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Calendar</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A Full view calendar based on Bootstrap.</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https://www.drupal.org/files/project-images/Twitter Bootstrap jQuery Calendar.png</a:t>
            </a:r>
            <a:endParaRPr dirty="0"/>
          </a:p>
        </p:txBody>
      </p:sp>
      <p:pic>
        <p:nvPicPr>
          <p:cNvPr id="6" name="Picture 5" descr="Bootstrap Calendar | Drupal.org">
            <a:extLst>
              <a:ext uri="{FF2B5EF4-FFF2-40B4-BE49-F238E27FC236}">
                <a16:creationId xmlns:a16="http://schemas.microsoft.com/office/drawing/2014/main" id="{7091EC39-0475-4DA3-A47B-B06B5448A7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1712563"/>
            <a:ext cx="4548753" cy="2462487"/>
          </a:xfrm>
          <a:prstGeom prst="rect">
            <a:avLst/>
          </a:prstGeom>
          <a:noFill/>
          <a:ln>
            <a:noFill/>
          </a:ln>
        </p:spPr>
      </p:pic>
    </p:spTree>
    <p:extLst>
      <p:ext uri="{BB962C8B-B14F-4D97-AF65-F5344CB8AC3E}">
        <p14:creationId xmlns:p14="http://schemas.microsoft.com/office/powerpoint/2010/main" val="2407980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Carousel</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A collection of plugins for displaying a carousel in </a:t>
            </a:r>
            <a:r>
              <a:rPr lang="en-US" dirty="0" err="1"/>
              <a:t>fullscreen</a:t>
            </a:r>
            <a:r>
              <a:rPr lang="en-US" dirty="0"/>
              <a:t> modal window.</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https://mdbcdn.b-cdn.net/wp-content/uploads/2017/12/carousel.jpg </a:t>
            </a:r>
            <a:endParaRPr dirty="0"/>
          </a:p>
        </p:txBody>
      </p:sp>
      <p:pic>
        <p:nvPicPr>
          <p:cNvPr id="6" name="Picture 5" descr="Bootstrap 4 Carousel - examples, tutorial &amp;amp; advanced usage - Material  Design for Bootstrap">
            <a:extLst>
              <a:ext uri="{FF2B5EF4-FFF2-40B4-BE49-F238E27FC236}">
                <a16:creationId xmlns:a16="http://schemas.microsoft.com/office/drawing/2014/main" id="{A3F3FDDF-2244-4096-AF2C-0ED84F962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08050"/>
            <a:ext cx="4572000" cy="2667000"/>
          </a:xfrm>
          <a:prstGeom prst="rect">
            <a:avLst/>
          </a:prstGeom>
        </p:spPr>
      </p:pic>
    </p:spTree>
    <p:extLst>
      <p:ext uri="{BB962C8B-B14F-4D97-AF65-F5344CB8AC3E}">
        <p14:creationId xmlns:p14="http://schemas.microsoft.com/office/powerpoint/2010/main" val="2004231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Checkbox</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A jQuery plugin for replacing the default checkboxes and radio inputs.</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https://mdbcdn.b-cdn.net/wp-content/uploads/2017/07/bootstrap-checkbox.jpg </a:t>
            </a:r>
            <a:endParaRPr dirty="0"/>
          </a:p>
        </p:txBody>
      </p:sp>
      <p:pic>
        <p:nvPicPr>
          <p:cNvPr id="6" name="Picture 5" descr="Bootstrap 4 Checkbox - examples &amp;amp; tutorial. Basic &amp;amp; advanced usage -  Material Design for Bootstrap">
            <a:extLst>
              <a:ext uri="{FF2B5EF4-FFF2-40B4-BE49-F238E27FC236}">
                <a16:creationId xmlns:a16="http://schemas.microsoft.com/office/drawing/2014/main" id="{AFB9FBA5-6C7B-4DD1-8E4C-9DD4D2661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67375"/>
            <a:ext cx="4590094" cy="2432050"/>
          </a:xfrm>
          <a:prstGeom prst="rect">
            <a:avLst/>
          </a:prstGeom>
        </p:spPr>
      </p:pic>
    </p:spTree>
    <p:extLst>
      <p:ext uri="{BB962C8B-B14F-4D97-AF65-F5344CB8AC3E}">
        <p14:creationId xmlns:p14="http://schemas.microsoft.com/office/powerpoint/2010/main" val="3371619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Color Picker</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A very simple and lightweight (200 lines of JavaScript and 100 lines of CSS) jQuery color picker for Bootstrap.</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https://freefrontend.com/assets/img/jquery-color-picker-plugins/jquery-simplecolorpicker.png </a:t>
            </a:r>
            <a:endParaRPr dirty="0"/>
          </a:p>
        </p:txBody>
      </p:sp>
      <p:pic>
        <p:nvPicPr>
          <p:cNvPr id="6" name="Picture 5" descr="TOP 19 jQuery Color Picker Plugins - Gpkumar.com">
            <a:extLst>
              <a:ext uri="{FF2B5EF4-FFF2-40B4-BE49-F238E27FC236}">
                <a16:creationId xmlns:a16="http://schemas.microsoft.com/office/drawing/2014/main" id="{E47F2062-5877-40BC-833A-358E0B7412D2}"/>
              </a:ext>
            </a:extLst>
          </p:cNvPr>
          <p:cNvPicPr>
            <a:picLocks noChangeAspect="1"/>
          </p:cNvPicPr>
          <p:nvPr/>
        </p:nvPicPr>
        <p:blipFill rotWithShape="1">
          <a:blip r:embed="rId3">
            <a:extLst>
              <a:ext uri="{28A0092B-C50C-407E-A947-70E740481C1C}">
                <a14:useLocalDpi xmlns:a14="http://schemas.microsoft.com/office/drawing/2010/main" val="0"/>
              </a:ext>
            </a:extLst>
          </a:blip>
          <a:srcRect l="21795" t="26772" r="12393" b="26659"/>
          <a:stretch/>
        </p:blipFill>
        <p:spPr bwMode="auto">
          <a:xfrm>
            <a:off x="4572000" y="2027749"/>
            <a:ext cx="4572000" cy="231177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8857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Bootstrap</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Bootstrap is a free front-end framework.</a:t>
            </a:r>
          </a:p>
          <a:p>
            <a:pPr marL="457200" lvl="0" indent="-317500" algn="l" rtl="0">
              <a:spcBef>
                <a:spcPts val="0"/>
              </a:spcBef>
              <a:spcAft>
                <a:spcPts val="0"/>
              </a:spcAft>
              <a:buSzPts val="1400"/>
              <a:buChar char="●"/>
            </a:pPr>
            <a:r>
              <a:rPr lang="en-US" dirty="0"/>
              <a:t>Bootstrap include HTML and CSS based design templates.</a:t>
            </a:r>
          </a:p>
          <a:p>
            <a:pPr marL="457200" lvl="0" indent="-317500" algn="l" rtl="0">
              <a:spcBef>
                <a:spcPts val="0"/>
              </a:spcBef>
              <a:spcAft>
                <a:spcPts val="0"/>
              </a:spcAft>
              <a:buSzPts val="1400"/>
              <a:buChar char="●"/>
            </a:pPr>
            <a:r>
              <a:rPr lang="en-US" dirty="0"/>
              <a:t>It’s also free!</a:t>
            </a:r>
          </a:p>
          <a:p>
            <a:pPr marL="457200" lvl="0" indent="-317500" algn="l" rtl="0">
              <a:spcBef>
                <a:spcPts val="0"/>
              </a:spcBef>
              <a:spcAft>
                <a:spcPts val="0"/>
              </a:spcAft>
              <a:buSzPts val="1400"/>
              <a:buChar char="●"/>
            </a:pPr>
            <a:r>
              <a:rPr lang="en-US" dirty="0"/>
              <a:t>Bootstrap also gives you the ability to easily create responsive designs. </a:t>
            </a:r>
          </a:p>
          <a:p>
            <a:pPr marL="0" lvl="0" indent="0" algn="l" rtl="0">
              <a:spcBef>
                <a:spcPts val="1600"/>
              </a:spcBef>
              <a:spcAft>
                <a:spcPts val="1600"/>
              </a:spcAft>
              <a:buNone/>
            </a:pP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https://www.drupal.org/files/project-images/bootstrap-stack.png</a:t>
            </a:r>
          </a:p>
          <a:p>
            <a:pPr marL="0" lvl="0" indent="0" algn="l" rtl="0">
              <a:spcBef>
                <a:spcPts val="0"/>
              </a:spcBef>
              <a:spcAft>
                <a:spcPts val="1600"/>
              </a:spcAft>
              <a:buNone/>
            </a:pPr>
            <a:endParaRPr dirty="0"/>
          </a:p>
        </p:txBody>
      </p:sp>
      <p:pic>
        <p:nvPicPr>
          <p:cNvPr id="7" name="Picture 2" descr="Views Bootstrap | Drupal.org">
            <a:extLst>
              <a:ext uri="{FF2B5EF4-FFF2-40B4-BE49-F238E27FC236}">
                <a16:creationId xmlns:a16="http://schemas.microsoft.com/office/drawing/2014/main" id="{4E984DF0-EF99-4561-993E-278975B74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485" y="1048730"/>
            <a:ext cx="4334523" cy="31300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Combobox</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A </a:t>
            </a:r>
            <a:r>
              <a:rPr lang="en-US" dirty="0" err="1"/>
              <a:t>combobox</a:t>
            </a:r>
            <a:r>
              <a:rPr lang="en-US" dirty="0"/>
              <a:t> plugin that integrates well with Bootstrap.</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https://jquery-plugins.net/image/plugin/bootstrap-combobox.png </a:t>
            </a:r>
            <a:endParaRPr dirty="0"/>
          </a:p>
        </p:txBody>
      </p:sp>
      <p:pic>
        <p:nvPicPr>
          <p:cNvPr id="6" name="Picture 5" descr="Bootstrap Combobox | jQuery Plugins">
            <a:extLst>
              <a:ext uri="{FF2B5EF4-FFF2-40B4-BE49-F238E27FC236}">
                <a16:creationId xmlns:a16="http://schemas.microsoft.com/office/drawing/2014/main" id="{8717A813-588D-45F3-8627-58022FC11AA8}"/>
              </a:ext>
            </a:extLst>
          </p:cNvPr>
          <p:cNvPicPr>
            <a:picLocks noChangeAspect="1"/>
          </p:cNvPicPr>
          <p:nvPr/>
        </p:nvPicPr>
        <p:blipFill rotWithShape="1">
          <a:blip r:embed="rId3">
            <a:extLst>
              <a:ext uri="{28A0092B-C50C-407E-A947-70E740481C1C}">
                <a14:useLocalDpi xmlns:a14="http://schemas.microsoft.com/office/drawing/2010/main" val="0"/>
              </a:ext>
            </a:extLst>
          </a:blip>
          <a:srcRect b="7708"/>
          <a:stretch/>
        </p:blipFill>
        <p:spPr bwMode="auto">
          <a:xfrm>
            <a:off x="4572000" y="1354900"/>
            <a:ext cx="4528389" cy="28130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0373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Contact Form</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IN" dirty="0"/>
              <a:t>Bootstrap-Contact – A simple PHP contact form using Bootstrap and the jQuery validation plugin.</a:t>
            </a:r>
          </a:p>
          <a:p>
            <a:pPr marL="457200" lvl="0" indent="-317500" algn="l" rtl="0">
              <a:spcBef>
                <a:spcPts val="1600"/>
              </a:spcBef>
              <a:spcAft>
                <a:spcPts val="0"/>
              </a:spcAft>
              <a:buSzPts val="1400"/>
              <a:buChar char="●"/>
            </a:pPr>
            <a:r>
              <a:rPr lang="en-IN" dirty="0"/>
              <a:t>jQuery </a:t>
            </a:r>
            <a:r>
              <a:rPr lang="en-IN" dirty="0" err="1"/>
              <a:t>Gridform</a:t>
            </a:r>
            <a:r>
              <a:rPr lang="en-IN" dirty="0"/>
              <a:t> – A jQuery plugin for creating complex table-based forms with Bootstrap.</a:t>
            </a: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://www.htmllion.com/img/jquery-plugins/jQuery-gridly.jpg </a:t>
            </a:r>
            <a:endParaRPr dirty="0"/>
          </a:p>
        </p:txBody>
      </p:sp>
      <p:pic>
        <p:nvPicPr>
          <p:cNvPr id="6" name="Picture 5" descr="Best jQuery Grid Plugins - HTML Lion">
            <a:extLst>
              <a:ext uri="{FF2B5EF4-FFF2-40B4-BE49-F238E27FC236}">
                <a16:creationId xmlns:a16="http://schemas.microsoft.com/office/drawing/2014/main" id="{E150EF56-DA1E-4FB8-974F-D64D78ABF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80325"/>
            <a:ext cx="4572000" cy="3048000"/>
          </a:xfrm>
          <a:prstGeom prst="rect">
            <a:avLst/>
          </a:prstGeom>
        </p:spPr>
      </p:pic>
    </p:spTree>
    <p:extLst>
      <p:ext uri="{BB962C8B-B14F-4D97-AF65-F5344CB8AC3E}">
        <p14:creationId xmlns:p14="http://schemas.microsoft.com/office/powerpoint/2010/main" val="3991742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Datepicker</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A plugin for adding a </a:t>
            </a:r>
            <a:r>
              <a:rPr lang="en-US" dirty="0" err="1"/>
              <a:t>datepicker</a:t>
            </a:r>
            <a:r>
              <a:rPr lang="en-US" dirty="0"/>
              <a:t> field to any element.</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://formden.com/static/assets/</a:t>
            </a:r>
            <a:r>
              <a:rPr lang="en-IN" dirty="0" err="1"/>
              <a:t>img</a:t>
            </a:r>
            <a:r>
              <a:rPr lang="en-IN" dirty="0"/>
              <a:t>/posts/date-picker/example_date.png </a:t>
            </a:r>
            <a:endParaRPr dirty="0"/>
          </a:p>
        </p:txBody>
      </p:sp>
      <p:pic>
        <p:nvPicPr>
          <p:cNvPr id="6" name="Picture 5" descr="Tutorial: Add a Date Picker to a Bootstrap Form | Formden.com">
            <a:extLst>
              <a:ext uri="{FF2B5EF4-FFF2-40B4-BE49-F238E27FC236}">
                <a16:creationId xmlns:a16="http://schemas.microsoft.com/office/drawing/2014/main" id="{C994A683-2771-4E56-88FC-E4415FDA2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385" y="1628721"/>
            <a:ext cx="4539615" cy="2413000"/>
          </a:xfrm>
          <a:prstGeom prst="rect">
            <a:avLst/>
          </a:prstGeom>
        </p:spPr>
      </p:pic>
    </p:spTree>
    <p:extLst>
      <p:ext uri="{BB962C8B-B14F-4D97-AF65-F5344CB8AC3E}">
        <p14:creationId xmlns:p14="http://schemas.microsoft.com/office/powerpoint/2010/main" val="306967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Date Range Picker</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This date range picker component creates a drop-down from which you can select a range of dates.</a:t>
            </a:r>
            <a:endParaRPr dirty="0"/>
          </a:p>
        </p:txBody>
      </p:sp>
      <p:sp>
        <p:nvSpPr>
          <p:cNvPr id="85" name="Google Shape;85;p16"/>
          <p:cNvSpPr txBox="1">
            <a:spLocks noGrp="1"/>
          </p:cNvSpPr>
          <p:nvPr>
            <p:ph type="body" idx="3"/>
          </p:nvPr>
        </p:nvSpPr>
        <p:spPr>
          <a:xfrm>
            <a:off x="4943215" y="4563048"/>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https://camo.githubusercontent.com/d7265660ea14a97c52ab3f6ce8684294b1df30892fcbd596f2c961ca8d1bfce2/68747470733a2f2f692e696d6775722e636f6d2f5554526c6161722e706e67 </a:t>
            </a:r>
            <a:endParaRPr dirty="0"/>
          </a:p>
        </p:txBody>
      </p:sp>
      <p:pic>
        <p:nvPicPr>
          <p:cNvPr id="6" name="Picture 5" descr="GitHub - dangrossman/daterangepicker: JavaScript Date Range, Date and Time  Picker Component">
            <a:extLst>
              <a:ext uri="{FF2B5EF4-FFF2-40B4-BE49-F238E27FC236}">
                <a16:creationId xmlns:a16="http://schemas.microsoft.com/office/drawing/2014/main" id="{94C2CF43-F9FB-4D07-BF52-7391B7192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67374"/>
            <a:ext cx="4572000" cy="2787649"/>
          </a:xfrm>
          <a:prstGeom prst="rect">
            <a:avLst/>
          </a:prstGeom>
        </p:spPr>
      </p:pic>
    </p:spTree>
    <p:extLst>
      <p:ext uri="{BB962C8B-B14F-4D97-AF65-F5344CB8AC3E}">
        <p14:creationId xmlns:p14="http://schemas.microsoft.com/office/powerpoint/2010/main" val="58649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Dialogue Boxes &amp; alerts</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Bootstrap Confirmation – A plugin that replaces popovers with confirmation dialogs.</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https://i.stack.imgur.com/cut2D.png</a:t>
            </a:r>
            <a:endParaRPr dirty="0"/>
          </a:p>
        </p:txBody>
      </p:sp>
      <p:pic>
        <p:nvPicPr>
          <p:cNvPr id="6" name="Picture 5" descr="jquery - Twitter BootStrap Confirmation not working for dynamically  generated elements - Stack Overflow">
            <a:extLst>
              <a:ext uri="{FF2B5EF4-FFF2-40B4-BE49-F238E27FC236}">
                <a16:creationId xmlns:a16="http://schemas.microsoft.com/office/drawing/2014/main" id="{9BEB0959-FF5F-40CB-86DB-34D9F3112BDF}"/>
              </a:ext>
            </a:extLst>
          </p:cNvPr>
          <p:cNvPicPr>
            <a:picLocks noChangeAspect="1"/>
          </p:cNvPicPr>
          <p:nvPr/>
        </p:nvPicPr>
        <p:blipFill rotWithShape="1">
          <a:blip r:embed="rId3">
            <a:extLst>
              <a:ext uri="{28A0092B-C50C-407E-A947-70E740481C1C}">
                <a14:useLocalDpi xmlns:a14="http://schemas.microsoft.com/office/drawing/2010/main" val="0"/>
              </a:ext>
            </a:extLst>
          </a:blip>
          <a:srcRect t="4250" b="2251"/>
          <a:stretch/>
        </p:blipFill>
        <p:spPr bwMode="auto">
          <a:xfrm>
            <a:off x="4577812" y="1454042"/>
            <a:ext cx="4521200" cy="272100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2329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File Upload</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jQuery File Upload – A file upload widget which features multiple file selection, drag &amp; drop, progress bars, validation and preview images.</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://www.drupal.org/files/project-images/jquery_file_upload.jpg </a:t>
            </a:r>
            <a:endParaRPr dirty="0"/>
          </a:p>
        </p:txBody>
      </p:sp>
      <p:pic>
        <p:nvPicPr>
          <p:cNvPr id="6" name="Picture 5" descr="jQuery File Upload | Drupal.org">
            <a:extLst>
              <a:ext uri="{FF2B5EF4-FFF2-40B4-BE49-F238E27FC236}">
                <a16:creationId xmlns:a16="http://schemas.microsoft.com/office/drawing/2014/main" id="{85AAC2EA-420E-403B-8C73-27DBF4188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1501700"/>
            <a:ext cx="4550775" cy="2673350"/>
          </a:xfrm>
          <a:prstGeom prst="rect">
            <a:avLst/>
          </a:prstGeom>
        </p:spPr>
      </p:pic>
    </p:spTree>
    <p:extLst>
      <p:ext uri="{BB962C8B-B14F-4D97-AF65-F5344CB8AC3E}">
        <p14:creationId xmlns:p14="http://schemas.microsoft.com/office/powerpoint/2010/main" val="415317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Form Validation</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err="1"/>
              <a:t>BootstrapValidator</a:t>
            </a:r>
            <a:r>
              <a:rPr lang="en-US" dirty="0"/>
              <a:t> – A jQuery plugin for </a:t>
            </a:r>
            <a:r>
              <a:rPr lang="en-US" dirty="0" err="1"/>
              <a:t>vaildating</a:t>
            </a:r>
            <a:r>
              <a:rPr lang="en-US" dirty="0"/>
              <a:t> forms within Bootstrap.</a:t>
            </a:r>
            <a:endParaRPr dirty="0"/>
          </a:p>
        </p:txBody>
      </p:sp>
      <p:sp>
        <p:nvSpPr>
          <p:cNvPr id="85" name="Google Shape;85;p16"/>
          <p:cNvSpPr txBox="1">
            <a:spLocks noGrp="1"/>
          </p:cNvSpPr>
          <p:nvPr>
            <p:ph type="body" idx="3"/>
          </p:nvPr>
        </p:nvSpPr>
        <p:spPr>
          <a:xfrm>
            <a:off x="5074950" y="4687034"/>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://i0.wp.com/www.cssscript.com/wp-content/uploads/2021/02/Bootstrap-Form-Validation-Library-Without-jQuery-Native-Validator.png?fit=602%2C448&amp;ssl=1 </a:t>
            </a:r>
            <a:endParaRPr dirty="0"/>
          </a:p>
        </p:txBody>
      </p:sp>
      <p:pic>
        <p:nvPicPr>
          <p:cNvPr id="6" name="Picture 5" descr="Bootstrap Form Validation Library Without jQuery - Native Validator | CSS  Script">
            <a:extLst>
              <a:ext uri="{FF2B5EF4-FFF2-40B4-BE49-F238E27FC236}">
                <a16:creationId xmlns:a16="http://schemas.microsoft.com/office/drawing/2014/main" id="{892A24B6-5B25-4BD1-80FC-6984729CA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430418"/>
            <a:ext cx="4572000" cy="2645636"/>
          </a:xfrm>
          <a:prstGeom prst="rect">
            <a:avLst/>
          </a:prstGeom>
        </p:spPr>
      </p:pic>
    </p:spTree>
    <p:extLst>
      <p:ext uri="{BB962C8B-B14F-4D97-AF65-F5344CB8AC3E}">
        <p14:creationId xmlns:p14="http://schemas.microsoft.com/office/powerpoint/2010/main" val="3559272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Image Gallery</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This plugin shows images and videos in the modal dialog of the Bootstrap. </a:t>
            </a:r>
          </a:p>
          <a:p>
            <a:r>
              <a:rPr lang="en-US" dirty="0"/>
              <a:t>It features swipe, mouse &amp; keyboard navigation, transition effects, Fullscreen support and on-demand content loading.</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https://mdbcdn.b-cdn.net/wp-content/uploads/2017/09/gallery-fb.jpg</a:t>
            </a:r>
            <a:endParaRPr dirty="0"/>
          </a:p>
        </p:txBody>
      </p:sp>
      <p:pic>
        <p:nvPicPr>
          <p:cNvPr id="6" name="Picture 5" descr="Bootstrap 4 Gallery - examples &amp;amp; tutorial. Basic &amp;amp; advanced usage -  Material Design for Bootstrap">
            <a:extLst>
              <a:ext uri="{FF2B5EF4-FFF2-40B4-BE49-F238E27FC236}">
                <a16:creationId xmlns:a16="http://schemas.microsoft.com/office/drawing/2014/main" id="{1B589FFF-A946-4603-8889-3663DBEEB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87400"/>
            <a:ext cx="4538182" cy="2787650"/>
          </a:xfrm>
          <a:prstGeom prst="rect">
            <a:avLst/>
          </a:prstGeom>
        </p:spPr>
      </p:pic>
    </p:spTree>
    <p:extLst>
      <p:ext uri="{BB962C8B-B14F-4D97-AF65-F5344CB8AC3E}">
        <p14:creationId xmlns:p14="http://schemas.microsoft.com/office/powerpoint/2010/main" val="4040989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In-Place Editing</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X-editable – A library that allows you to create editable elements on your Bootstrap page.</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http://www.webappers.com/img/2012/12/editable-fields.png </a:t>
            </a:r>
            <a:endParaRPr dirty="0"/>
          </a:p>
        </p:txBody>
      </p:sp>
      <p:pic>
        <p:nvPicPr>
          <p:cNvPr id="6" name="Picture 5" descr="In-Place Editing with Twitter Bootstrap and jQuery | Web Resources |  WebAppers">
            <a:extLst>
              <a:ext uri="{FF2B5EF4-FFF2-40B4-BE49-F238E27FC236}">
                <a16:creationId xmlns:a16="http://schemas.microsoft.com/office/drawing/2014/main" id="{D5299550-DB10-42F7-AF13-3B4CA7314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67374"/>
            <a:ext cx="4530373" cy="2493181"/>
          </a:xfrm>
          <a:prstGeom prst="rect">
            <a:avLst/>
          </a:prstGeom>
        </p:spPr>
      </p:pic>
    </p:spTree>
    <p:extLst>
      <p:ext uri="{BB962C8B-B14F-4D97-AF65-F5344CB8AC3E}">
        <p14:creationId xmlns:p14="http://schemas.microsoft.com/office/powerpoint/2010/main" val="473066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Layout Grid</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err="1"/>
              <a:t>jQDrawBootstrapGrid</a:t>
            </a:r>
            <a:r>
              <a:rPr lang="en-US" dirty="0"/>
              <a:t> – A simple jQuery plugin that draws grid columns to a Bootstrap enabled layout.</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https://www.webwash.net/wp-content/uploads/2018/01/d8-bootstrap-layouts-feature.png</a:t>
            </a:r>
            <a:endParaRPr dirty="0"/>
          </a:p>
        </p:txBody>
      </p:sp>
      <p:pic>
        <p:nvPicPr>
          <p:cNvPr id="6" name="Picture 5" descr="How to Implement Layouts using Bootstrap Layouts in Drupal 8 - WebWash">
            <a:extLst>
              <a:ext uri="{FF2B5EF4-FFF2-40B4-BE49-F238E27FC236}">
                <a16:creationId xmlns:a16="http://schemas.microsoft.com/office/drawing/2014/main" id="{BDB6C232-32AB-499B-8340-501E5C38E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83341"/>
            <a:ext cx="4572000" cy="2625187"/>
          </a:xfrm>
          <a:prstGeom prst="rect">
            <a:avLst/>
          </a:prstGeom>
        </p:spPr>
      </p:pic>
    </p:spTree>
    <p:extLst>
      <p:ext uri="{BB962C8B-B14F-4D97-AF65-F5344CB8AC3E}">
        <p14:creationId xmlns:p14="http://schemas.microsoft.com/office/powerpoint/2010/main" val="176165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History of Bootstrap</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a:p>
            <a:r>
              <a:rPr lang="en-US" dirty="0"/>
              <a:t>Bootstrap was developed by Mark Otto and Jacob Thornton at Twitter. It was released as an open source product in August 2011 on GitHub.</a:t>
            </a:r>
          </a:p>
          <a:p>
            <a:r>
              <a:rPr lang="en-US" dirty="0"/>
              <a:t>In June 2014 Bootstrap was the No.1 project on GitHub.</a:t>
            </a:r>
          </a:p>
        </p:txBody>
      </p:sp>
      <p:sp>
        <p:nvSpPr>
          <p:cNvPr id="85" name="Google Shape;85;p16"/>
          <p:cNvSpPr txBox="1">
            <a:spLocks noGrp="1"/>
          </p:cNvSpPr>
          <p:nvPr>
            <p:ph type="body" idx="3"/>
          </p:nvPr>
        </p:nvSpPr>
        <p:spPr>
          <a:xfrm>
            <a:off x="4943214" y="4563048"/>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https://image.slidesharecdn.com/introducebootstrap3todevelopresponsivedesignapplication-141202141108-conversion-gate01/95/introduce-bootstrap-3-to-develop-responsive-design-application-21-638.jpg?cb=1417611004</a:t>
            </a:r>
          </a:p>
          <a:p>
            <a:pPr marL="0" lvl="0" indent="0" algn="l" rtl="0">
              <a:spcBef>
                <a:spcPts val="0"/>
              </a:spcBef>
              <a:spcAft>
                <a:spcPts val="1600"/>
              </a:spcAft>
              <a:buNone/>
            </a:pPr>
            <a:r>
              <a:rPr lang="en-IN" dirty="0"/>
              <a:t> </a:t>
            </a:r>
            <a:endParaRPr dirty="0"/>
          </a:p>
        </p:txBody>
      </p:sp>
      <p:pic>
        <p:nvPicPr>
          <p:cNvPr id="6" name="Picture 2" descr="The Bootstrap history Copyright 2014">
            <a:extLst>
              <a:ext uri="{FF2B5EF4-FFF2-40B4-BE49-F238E27FC236}">
                <a16:creationId xmlns:a16="http://schemas.microsoft.com/office/drawing/2014/main" id="{F2C908C4-C36E-4835-A959-DCA5D8856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76243"/>
            <a:ext cx="4609032"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260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Magnify</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A JS plugin for adding a magnifying glass to images on mouseover.</a:t>
            </a:r>
            <a:endParaRPr dirty="0"/>
          </a:p>
        </p:txBody>
      </p:sp>
      <p:sp>
        <p:nvSpPr>
          <p:cNvPr id="85" name="Google Shape;85;p16"/>
          <p:cNvSpPr txBox="1">
            <a:spLocks noGrp="1"/>
          </p:cNvSpPr>
          <p:nvPr>
            <p:ph type="body" idx="3"/>
          </p:nvPr>
        </p:nvSpPr>
        <p:spPr>
          <a:xfrm>
            <a:off x="4888971" y="4400316"/>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https://camo.githubusercontent.com/9dca757e32e3a73c530bae322463bda634071a20d75e4e4e4307181f922cfb57/68747470733a2f2f7261772e6769746875622e636f6d2f6d617263617562652f626f6f7473747261702d6d61676e6966792f6d61737465722f6578616d706c652f73637265656e73686f742e706e67</a:t>
            </a:r>
            <a:endParaRPr dirty="0"/>
          </a:p>
        </p:txBody>
      </p:sp>
      <p:pic>
        <p:nvPicPr>
          <p:cNvPr id="6" name="Picture 5" descr="GitHub - marcaube/bootstrap-magnify: Small bootstrap js plugin to enhance  porte-folios and image galleries.">
            <a:extLst>
              <a:ext uri="{FF2B5EF4-FFF2-40B4-BE49-F238E27FC236}">
                <a16:creationId xmlns:a16="http://schemas.microsoft.com/office/drawing/2014/main" id="{8701D825-821F-4579-967C-732D2F3F7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33475"/>
            <a:ext cx="4572000" cy="2876550"/>
          </a:xfrm>
          <a:prstGeom prst="rect">
            <a:avLst/>
          </a:prstGeom>
        </p:spPr>
      </p:pic>
    </p:spTree>
    <p:extLst>
      <p:ext uri="{BB962C8B-B14F-4D97-AF65-F5344CB8AC3E}">
        <p14:creationId xmlns:p14="http://schemas.microsoft.com/office/powerpoint/2010/main" val="4079856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Maodal Window</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This plugin extends Bootstrap’s native modals to provide additional functionality (responsive, stackable, Ajax…).</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://mdbcdn.b-cdn.net/</a:t>
            </a:r>
            <a:r>
              <a:rPr lang="en-IN" dirty="0" err="1"/>
              <a:t>wp</a:t>
            </a:r>
            <a:r>
              <a:rPr lang="en-IN" dirty="0"/>
              <a:t>-content/uploads/2018/02/modal-examples.jpg </a:t>
            </a:r>
            <a:endParaRPr dirty="0"/>
          </a:p>
        </p:txBody>
      </p:sp>
      <p:pic>
        <p:nvPicPr>
          <p:cNvPr id="6" name="Picture 5" descr="Bootstrap 4 Modal examples &amp;amp; templates - Material Design for Bootstrap">
            <a:extLst>
              <a:ext uri="{FF2B5EF4-FFF2-40B4-BE49-F238E27FC236}">
                <a16:creationId xmlns:a16="http://schemas.microsoft.com/office/drawing/2014/main" id="{F4DD80B5-C750-4143-8B1E-D42459544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67375"/>
            <a:ext cx="4572000" cy="2768600"/>
          </a:xfrm>
          <a:prstGeom prst="rect">
            <a:avLst/>
          </a:prstGeom>
        </p:spPr>
      </p:pic>
    </p:spTree>
    <p:extLst>
      <p:ext uri="{BB962C8B-B14F-4D97-AF65-F5344CB8AC3E}">
        <p14:creationId xmlns:p14="http://schemas.microsoft.com/office/powerpoint/2010/main" val="2083754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Navigation</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Contextmenu</a:t>
            </a:r>
            <a:r>
              <a:rPr lang="en-US" dirty="0"/>
              <a:t> – A context menu plugin for Bootstrap.</a:t>
            </a: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://www.codehim.com/wp-content/uploads/2019/08/context-menu-bootstrap.jpg </a:t>
            </a:r>
            <a:endParaRPr dirty="0"/>
          </a:p>
        </p:txBody>
      </p:sp>
      <p:pic>
        <p:nvPicPr>
          <p:cNvPr id="6" name="Picture 5" descr="Bootstrap Context Menu with Submenu on Right Click — CodeHim">
            <a:extLst>
              <a:ext uri="{FF2B5EF4-FFF2-40B4-BE49-F238E27FC236}">
                <a16:creationId xmlns:a16="http://schemas.microsoft.com/office/drawing/2014/main" id="{51A7FF1C-72A1-479A-9127-867F7647F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817444"/>
            <a:ext cx="4572000" cy="2357605"/>
          </a:xfrm>
          <a:prstGeom prst="rect">
            <a:avLst/>
          </a:prstGeom>
        </p:spPr>
      </p:pic>
    </p:spTree>
    <p:extLst>
      <p:ext uri="{BB962C8B-B14F-4D97-AF65-F5344CB8AC3E}">
        <p14:creationId xmlns:p14="http://schemas.microsoft.com/office/powerpoint/2010/main" val="2238788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Pagination</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err="1"/>
              <a:t>bootpag</a:t>
            </a:r>
            <a:r>
              <a:rPr lang="en-US" dirty="0"/>
              <a:t> – A jQuery plugin helps you create dynamic pagination with Bootstrap.</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://mdbcdn.b-cdn.net/</a:t>
            </a:r>
            <a:r>
              <a:rPr lang="en-IN" dirty="0" err="1"/>
              <a:t>wp</a:t>
            </a:r>
            <a:r>
              <a:rPr lang="en-IN" dirty="0"/>
              <a:t>-content/uploads/2016/08/pagination.jpg </a:t>
            </a:r>
            <a:endParaRPr dirty="0"/>
          </a:p>
        </p:txBody>
      </p:sp>
      <p:pic>
        <p:nvPicPr>
          <p:cNvPr id="6" name="Picture 5" descr="Bootstrap 4 Pagination - examples &amp;amp; tutorial. Basic &amp;amp; advanced usage -  Material Design for Bootstrap">
            <a:extLst>
              <a:ext uri="{FF2B5EF4-FFF2-40B4-BE49-F238E27FC236}">
                <a16:creationId xmlns:a16="http://schemas.microsoft.com/office/drawing/2014/main" id="{7AFD2ED0-0559-43A2-A36A-7ADEDBD74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25550"/>
            <a:ext cx="4572000" cy="3036484"/>
          </a:xfrm>
          <a:prstGeom prst="rect">
            <a:avLst/>
          </a:prstGeom>
        </p:spPr>
      </p:pic>
    </p:spTree>
    <p:extLst>
      <p:ext uri="{BB962C8B-B14F-4D97-AF65-F5344CB8AC3E}">
        <p14:creationId xmlns:p14="http://schemas.microsoft.com/office/powerpoint/2010/main" val="38095747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Progress Bar</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IN" dirty="0"/>
              <a:t>Bootstrap </a:t>
            </a:r>
            <a:r>
              <a:rPr lang="en-IN" dirty="0" err="1"/>
              <a:t>Progressbar</a:t>
            </a:r>
            <a:r>
              <a:rPr lang="en-IN" dirty="0"/>
              <a:t> – A multi-</a:t>
            </a:r>
            <a:r>
              <a:rPr lang="en-IN" dirty="0" err="1"/>
              <a:t>color</a:t>
            </a:r>
            <a:r>
              <a:rPr lang="en-IN" dirty="0"/>
              <a:t> progress bar component for Bootstrap.</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://www.jquery-az.com/wp-content/uploads/2018/01/19-2-Bootstra-4p-progress-colors.png </a:t>
            </a:r>
            <a:endParaRPr dirty="0"/>
          </a:p>
        </p:txBody>
      </p:sp>
      <p:pic>
        <p:nvPicPr>
          <p:cNvPr id="6" name="Picture 5" descr="Bootstrap 4 Progress bar (With 6 Examples)">
            <a:extLst>
              <a:ext uri="{FF2B5EF4-FFF2-40B4-BE49-F238E27FC236}">
                <a16:creationId xmlns:a16="http://schemas.microsoft.com/office/drawing/2014/main" id="{EA7D7291-753B-4157-88FA-C6EB69BC3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67375"/>
            <a:ext cx="4572000" cy="2482850"/>
          </a:xfrm>
          <a:prstGeom prst="rect">
            <a:avLst/>
          </a:prstGeom>
        </p:spPr>
      </p:pic>
    </p:spTree>
    <p:extLst>
      <p:ext uri="{BB962C8B-B14F-4D97-AF65-F5344CB8AC3E}">
        <p14:creationId xmlns:p14="http://schemas.microsoft.com/office/powerpoint/2010/main" val="425792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Ratings</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Bootstrap Star Rating – A jQuery star rating plugin for Bootstrap that supports fractional star fill and RTL input support.</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://www.itsolutionstuff.com/upload/bootstrap-rating.png </a:t>
            </a:r>
            <a:endParaRPr dirty="0"/>
          </a:p>
        </p:txBody>
      </p:sp>
      <p:pic>
        <p:nvPicPr>
          <p:cNvPr id="6" name="Picture 5" descr="Bootstrap star rating example using bootstrap-star-rating plugin -  ItSolutionStuff.com">
            <a:extLst>
              <a:ext uri="{FF2B5EF4-FFF2-40B4-BE49-F238E27FC236}">
                <a16:creationId xmlns:a16="http://schemas.microsoft.com/office/drawing/2014/main" id="{8BAA4D16-B21B-483E-8D85-98DCF8A9D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19911"/>
            <a:ext cx="4445000" cy="2520950"/>
          </a:xfrm>
          <a:prstGeom prst="rect">
            <a:avLst/>
          </a:prstGeom>
        </p:spPr>
      </p:pic>
    </p:spTree>
    <p:extLst>
      <p:ext uri="{BB962C8B-B14F-4D97-AF65-F5344CB8AC3E}">
        <p14:creationId xmlns:p14="http://schemas.microsoft.com/office/powerpoint/2010/main" val="3789583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Social buttons</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Social Buttons for Bootstrap – A pure CSS social sign-in button library.</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://designmodo.com/</a:t>
            </a:r>
            <a:r>
              <a:rPr lang="en-IN" dirty="0" err="1"/>
              <a:t>wp</a:t>
            </a:r>
            <a:r>
              <a:rPr lang="en-IN" dirty="0"/>
              <a:t>-content/uploads/2019/08/6-Social-Buttons-for-Bootstrap.jpg </a:t>
            </a:r>
            <a:endParaRPr dirty="0"/>
          </a:p>
        </p:txBody>
      </p:sp>
      <p:pic>
        <p:nvPicPr>
          <p:cNvPr id="6" name="Picture 5" descr="Bootstrap Buttons Guide: Examples and Tutorials - Designmodo">
            <a:extLst>
              <a:ext uri="{FF2B5EF4-FFF2-40B4-BE49-F238E27FC236}">
                <a16:creationId xmlns:a16="http://schemas.microsoft.com/office/drawing/2014/main" id="{642CDC1E-B65C-471F-BC38-6B8DB5911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67375"/>
            <a:ext cx="4572000" cy="2795398"/>
          </a:xfrm>
          <a:prstGeom prst="rect">
            <a:avLst/>
          </a:prstGeom>
        </p:spPr>
      </p:pic>
    </p:spTree>
    <p:extLst>
      <p:ext uri="{BB962C8B-B14F-4D97-AF65-F5344CB8AC3E}">
        <p14:creationId xmlns:p14="http://schemas.microsoft.com/office/powerpoint/2010/main" val="1887117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Advance Bootstrap Components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Tabs</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Tabcordion.js – A simple jQuery plugin that transforms a set of Bootstrap tabs into a Bootstrap accordion.</a:t>
            </a:r>
            <a:endParaRPr dirty="0"/>
          </a:p>
        </p:txBody>
      </p:sp>
      <p:sp>
        <p:nvSpPr>
          <p:cNvPr id="85" name="Google Shape;85;p16"/>
          <p:cNvSpPr txBox="1">
            <a:spLocks noGrp="1"/>
          </p:cNvSpPr>
          <p:nvPr>
            <p:ph type="body" idx="3"/>
          </p:nvPr>
        </p:nvSpPr>
        <p:spPr>
          <a:xfrm>
            <a:off x="5005207" y="467928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://images.saymedia-content.com/.image/</a:t>
            </a:r>
            <a:r>
              <a:rPr lang="en-IN" dirty="0" err="1"/>
              <a:t>t_share</a:t>
            </a:r>
            <a:r>
              <a:rPr lang="en-IN" dirty="0"/>
              <a:t>/MTc0Mjk3NDI1Njk4MzY2OTcy/apply-custom-styles-to-bootastrap-tabs-step-by-step.jpg </a:t>
            </a:r>
            <a:endParaRPr dirty="0"/>
          </a:p>
        </p:txBody>
      </p:sp>
      <p:pic>
        <p:nvPicPr>
          <p:cNvPr id="6" name="Picture 5" descr="How to Style Bootstrap Tabs Step-by-Step - TurboFuture">
            <a:extLst>
              <a:ext uri="{FF2B5EF4-FFF2-40B4-BE49-F238E27FC236}">
                <a16:creationId xmlns:a16="http://schemas.microsoft.com/office/drawing/2014/main" id="{900A0F06-EF05-45FC-8049-6076438C7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58066"/>
            <a:ext cx="4572000" cy="2619466"/>
          </a:xfrm>
          <a:prstGeom prst="rect">
            <a:avLst/>
          </a:prstGeom>
        </p:spPr>
      </p:pic>
    </p:spTree>
    <p:extLst>
      <p:ext uri="{BB962C8B-B14F-4D97-AF65-F5344CB8AC3E}">
        <p14:creationId xmlns:p14="http://schemas.microsoft.com/office/powerpoint/2010/main" val="1919822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5 Utilities</a:t>
            </a:r>
            <a:endParaRPr dirty="0"/>
          </a:p>
        </p:txBody>
      </p:sp>
      <p:sp>
        <p:nvSpPr>
          <p:cNvPr id="84" name="Google Shape;84;p16"/>
          <p:cNvSpPr txBox="1">
            <a:spLocks noGrp="1"/>
          </p:cNvSpPr>
          <p:nvPr>
            <p:ph type="body" idx="2"/>
          </p:nvPr>
        </p:nvSpPr>
        <p:spPr>
          <a:xfrm>
            <a:off x="358175" y="267620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 dirty="0"/>
              <a:t>Background</a:t>
            </a:r>
          </a:p>
          <a:p>
            <a:r>
              <a:rPr lang="en" dirty="0"/>
              <a:t>Borders</a:t>
            </a:r>
          </a:p>
          <a:p>
            <a:r>
              <a:rPr lang="en-IN" dirty="0"/>
              <a:t>C</a:t>
            </a:r>
            <a:r>
              <a:rPr lang="en" dirty="0"/>
              <a:t>olor</a:t>
            </a:r>
          </a:p>
          <a:p>
            <a:r>
              <a:rPr lang="en" dirty="0"/>
              <a:t>Display</a:t>
            </a:r>
          </a:p>
          <a:p>
            <a:r>
              <a:rPr lang="en" dirty="0"/>
              <a:t>Flex</a:t>
            </a:r>
          </a:p>
          <a:p>
            <a:r>
              <a:rPr lang="en" dirty="0"/>
              <a:t>Interactions</a:t>
            </a:r>
          </a:p>
          <a:p>
            <a:r>
              <a:rPr lang="en" dirty="0"/>
              <a:t>Overflow</a:t>
            </a:r>
          </a:p>
          <a:p>
            <a:r>
              <a:rPr lang="en" dirty="0"/>
              <a:t>Position</a:t>
            </a:r>
          </a:p>
          <a:p>
            <a:r>
              <a:rPr lang="en" dirty="0"/>
              <a:t>Box shadow</a:t>
            </a:r>
          </a:p>
          <a:p>
            <a:r>
              <a:rPr lang="en" dirty="0"/>
              <a:t>Sizing</a:t>
            </a:r>
          </a:p>
          <a:p>
            <a:r>
              <a:rPr lang="en" dirty="0"/>
              <a:t>Text</a:t>
            </a: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://i.ytimg.com/vi/8scGjrkLkNI/maxresdefault.jpg </a:t>
            </a:r>
            <a:endParaRPr dirty="0"/>
          </a:p>
        </p:txBody>
      </p:sp>
      <p:pic>
        <p:nvPicPr>
          <p:cNvPr id="8194" name="Picture 2" descr="Getting Started with Bootstrap 5: Part 3, Utility Classes - YouTube">
            <a:extLst>
              <a:ext uri="{FF2B5EF4-FFF2-40B4-BE49-F238E27FC236}">
                <a16:creationId xmlns:a16="http://schemas.microsoft.com/office/drawing/2014/main" id="{A8D7FFA5-4CE3-4846-B19F-8435CCD8B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81566"/>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24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5 Utilities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Background</a:t>
            </a:r>
            <a:endParaRPr dirty="0"/>
          </a:p>
        </p:txBody>
      </p:sp>
      <p:sp>
        <p:nvSpPr>
          <p:cNvPr id="84" name="Google Shape;84;p16"/>
          <p:cNvSpPr txBox="1">
            <a:spLocks noGrp="1"/>
          </p:cNvSpPr>
          <p:nvPr>
            <p:ph type="body" idx="2"/>
          </p:nvPr>
        </p:nvSpPr>
        <p:spPr>
          <a:xfrm>
            <a:off x="358175" y="267620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With bootstrap, it’s easy to add some background-color CSS rule in an element to convey a specific connotation using its predefined contextual background color classes which follow its built-in theme colors. </a:t>
            </a:r>
          </a:p>
          <a:p>
            <a:r>
              <a:rPr lang="en-US" dirty="0"/>
              <a:t>These are composed of a subset of color palettes for generating color schemes.</a:t>
            </a:r>
            <a:endParaRPr lang="en"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://designmodo.com/</a:t>
            </a:r>
            <a:r>
              <a:rPr lang="en-IN" dirty="0" err="1"/>
              <a:t>wp</a:t>
            </a:r>
            <a:r>
              <a:rPr lang="en-IN" dirty="0"/>
              <a:t>-content/uploads/2021/04/1.png </a:t>
            </a:r>
            <a:endParaRPr dirty="0"/>
          </a:p>
        </p:txBody>
      </p:sp>
      <p:pic>
        <p:nvPicPr>
          <p:cNvPr id="6" name="Picture 5" descr="A Beginner&amp;#39;s Guide to the Latest Bootstrap 5 Utilities - Designmodo">
            <a:extLst>
              <a:ext uri="{FF2B5EF4-FFF2-40B4-BE49-F238E27FC236}">
                <a16:creationId xmlns:a16="http://schemas.microsoft.com/office/drawing/2014/main" id="{023B43CE-5739-4886-ABCD-F0ACB8BB26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11084"/>
            <a:ext cx="4572000" cy="2918915"/>
          </a:xfrm>
          <a:prstGeom prst="rect">
            <a:avLst/>
          </a:prstGeom>
          <a:noFill/>
          <a:ln>
            <a:noFill/>
          </a:ln>
        </p:spPr>
      </p:pic>
    </p:spTree>
    <p:extLst>
      <p:ext uri="{BB962C8B-B14F-4D97-AF65-F5344CB8AC3E}">
        <p14:creationId xmlns:p14="http://schemas.microsoft.com/office/powerpoint/2010/main" val="280050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 use Bootstrap</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US" dirty="0"/>
              <a:t>Mobile first approach</a:t>
            </a:r>
          </a:p>
          <a:p>
            <a:pPr marL="457200" lvl="0" indent="-317500" algn="l" rtl="0">
              <a:spcBef>
                <a:spcPts val="0"/>
              </a:spcBef>
              <a:spcAft>
                <a:spcPts val="0"/>
              </a:spcAft>
              <a:buSzPts val="1400"/>
              <a:buChar char="●"/>
            </a:pPr>
            <a:r>
              <a:rPr lang="en-US" dirty="0"/>
              <a:t>Browser support</a:t>
            </a:r>
          </a:p>
          <a:p>
            <a:pPr marL="457200" lvl="0" indent="-317500" algn="l" rtl="0">
              <a:spcBef>
                <a:spcPts val="0"/>
              </a:spcBef>
              <a:spcAft>
                <a:spcPts val="0"/>
              </a:spcAft>
              <a:buSzPts val="1400"/>
              <a:buChar char="●"/>
            </a:pPr>
            <a:r>
              <a:rPr lang="en-US" dirty="0"/>
              <a:t>Easy to get started</a:t>
            </a:r>
          </a:p>
          <a:p>
            <a:pPr marL="457200" lvl="0" indent="-317500" algn="l" rtl="0">
              <a:spcBef>
                <a:spcPts val="0"/>
              </a:spcBef>
              <a:spcAft>
                <a:spcPts val="0"/>
              </a:spcAft>
              <a:buSzPts val="1400"/>
              <a:buChar char="●"/>
            </a:pPr>
            <a:r>
              <a:rPr lang="en-US" dirty="0"/>
              <a:t>Responsive design</a:t>
            </a: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https://www.bootstrapdash.com/wp-content/uploads/2017/06/why-should-you-use-bootstrap.png </a:t>
            </a:r>
          </a:p>
          <a:p>
            <a:pPr marL="0" lvl="0" indent="0" algn="l" rtl="0">
              <a:spcBef>
                <a:spcPts val="0"/>
              </a:spcBef>
              <a:spcAft>
                <a:spcPts val="1600"/>
              </a:spcAft>
              <a:buNone/>
            </a:pPr>
            <a:r>
              <a:rPr lang="en-IN" dirty="0"/>
              <a:t> </a:t>
            </a:r>
            <a:endParaRPr dirty="0"/>
          </a:p>
        </p:txBody>
      </p:sp>
      <p:pic>
        <p:nvPicPr>
          <p:cNvPr id="6" name="Picture 2" descr="Why Should You Use Bootstrap | Bootstrapdash">
            <a:extLst>
              <a:ext uri="{FF2B5EF4-FFF2-40B4-BE49-F238E27FC236}">
                <a16:creationId xmlns:a16="http://schemas.microsoft.com/office/drawing/2014/main" id="{7FCCE72D-4A7A-468A-B70D-1B55C9381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727" y="658572"/>
            <a:ext cx="4161688" cy="36951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5 Utilities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Borders</a:t>
            </a:r>
            <a:endParaRPr dirty="0"/>
          </a:p>
        </p:txBody>
      </p:sp>
      <p:sp>
        <p:nvSpPr>
          <p:cNvPr id="84" name="Google Shape;84;p16"/>
          <p:cNvSpPr txBox="1">
            <a:spLocks noGrp="1"/>
          </p:cNvSpPr>
          <p:nvPr>
            <p:ph type="body" idx="2"/>
          </p:nvPr>
        </p:nvSpPr>
        <p:spPr>
          <a:xfrm>
            <a:off x="358175" y="267620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Another CSS style that is regularly used in any layout design is border. The border properties allow you to define the style, width, and color of an element’s border. </a:t>
            </a:r>
          </a:p>
          <a:p>
            <a:r>
              <a:rPr lang="en-US" dirty="0"/>
              <a:t>With bootstrap, you can quickly style the border and border-radius of an element by using the predefined border utility classes.</a:t>
            </a:r>
            <a:endParaRPr lang="en"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https://designmodo.com/wp-content/uploads/2021/04/4.png</a:t>
            </a:r>
            <a:endParaRPr dirty="0"/>
          </a:p>
        </p:txBody>
      </p:sp>
      <p:pic>
        <p:nvPicPr>
          <p:cNvPr id="6" name="Picture 5" descr="A Beginner&amp;#39;s Guide to the Latest Bootstrap 5 Utilities - Designmodo">
            <a:extLst>
              <a:ext uri="{FF2B5EF4-FFF2-40B4-BE49-F238E27FC236}">
                <a16:creationId xmlns:a16="http://schemas.microsoft.com/office/drawing/2014/main" id="{6DE2A667-C5B2-45D9-A434-A8AC97008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67375"/>
            <a:ext cx="4542480" cy="2667000"/>
          </a:xfrm>
          <a:prstGeom prst="rect">
            <a:avLst/>
          </a:prstGeom>
        </p:spPr>
      </p:pic>
    </p:spTree>
    <p:extLst>
      <p:ext uri="{BB962C8B-B14F-4D97-AF65-F5344CB8AC3E}">
        <p14:creationId xmlns:p14="http://schemas.microsoft.com/office/powerpoint/2010/main" val="965841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5 Utilities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Color</a:t>
            </a:r>
            <a:endParaRPr dirty="0"/>
          </a:p>
        </p:txBody>
      </p:sp>
      <p:sp>
        <p:nvSpPr>
          <p:cNvPr id="84" name="Google Shape;84;p16"/>
          <p:cNvSpPr txBox="1">
            <a:spLocks noGrp="1"/>
          </p:cNvSpPr>
          <p:nvPr>
            <p:ph type="body" idx="2"/>
          </p:nvPr>
        </p:nvSpPr>
        <p:spPr>
          <a:xfrm>
            <a:off x="358175" y="267620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You can also apply the same contextual colors that we used for the background and border color to every text element through bootstrap text color utility classes. </a:t>
            </a:r>
          </a:p>
          <a:p>
            <a:r>
              <a:rPr lang="en-US" dirty="0"/>
              <a:t>These are frequently used for conveying meaning for a particular action or situation on your website or app.</a:t>
            </a:r>
            <a:endParaRPr lang="en"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https://www.bitdegree.org/learn/storage/media/images/7383b588-563f-4117-82bd-4c866b5490bd.jpg </a:t>
            </a:r>
            <a:endParaRPr dirty="0"/>
          </a:p>
        </p:txBody>
      </p:sp>
      <p:pic>
        <p:nvPicPr>
          <p:cNvPr id="6" name="Picture 5" descr="Bootstrap Colors: Learn to Change Bootstrap Background Color">
            <a:extLst>
              <a:ext uri="{FF2B5EF4-FFF2-40B4-BE49-F238E27FC236}">
                <a16:creationId xmlns:a16="http://schemas.microsoft.com/office/drawing/2014/main" id="{616709E5-8A46-4A41-873F-C6AB036C01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67375"/>
            <a:ext cx="4595247" cy="2559050"/>
          </a:xfrm>
          <a:prstGeom prst="rect">
            <a:avLst/>
          </a:prstGeom>
        </p:spPr>
      </p:pic>
    </p:spTree>
    <p:extLst>
      <p:ext uri="{BB962C8B-B14F-4D97-AF65-F5344CB8AC3E}">
        <p14:creationId xmlns:p14="http://schemas.microsoft.com/office/powerpoint/2010/main" val="2451245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5 Utilities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Display</a:t>
            </a:r>
            <a:endParaRPr dirty="0"/>
          </a:p>
        </p:txBody>
      </p:sp>
      <p:sp>
        <p:nvSpPr>
          <p:cNvPr id="84" name="Google Shape;84;p16"/>
          <p:cNvSpPr txBox="1">
            <a:spLocks noGrp="1"/>
          </p:cNvSpPr>
          <p:nvPr>
            <p:ph type="body" idx="2"/>
          </p:nvPr>
        </p:nvSpPr>
        <p:spPr>
          <a:xfrm>
            <a:off x="358175" y="267620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Another helpful set of bootstrap utility classes that lets you easily and responsively toggle display value of a specific element in a specific breakpoint or viewport are the display utility classes.</a:t>
            </a:r>
          </a:p>
          <a:p>
            <a:pPr marL="139700" indent="0">
              <a:buNone/>
            </a:pPr>
            <a:endParaRPr lang="en"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://designmodo.com/</a:t>
            </a:r>
            <a:r>
              <a:rPr lang="en-IN" dirty="0" err="1"/>
              <a:t>wp</a:t>
            </a:r>
            <a:r>
              <a:rPr lang="en-IN" dirty="0"/>
              <a:t>-content/uploads/2021/04/10.png </a:t>
            </a:r>
            <a:endParaRPr dirty="0"/>
          </a:p>
        </p:txBody>
      </p:sp>
      <p:pic>
        <p:nvPicPr>
          <p:cNvPr id="6" name="Picture 5" descr="A Beginner&amp;#39;s Guide to the Latest Bootstrap 5 Utilities - Designmodo">
            <a:extLst>
              <a:ext uri="{FF2B5EF4-FFF2-40B4-BE49-F238E27FC236}">
                <a16:creationId xmlns:a16="http://schemas.microsoft.com/office/drawing/2014/main" id="{1484AD53-EDE8-40EE-95E4-4E8AB2390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54900"/>
            <a:ext cx="4572000" cy="2917190"/>
          </a:xfrm>
          <a:prstGeom prst="rect">
            <a:avLst/>
          </a:prstGeom>
        </p:spPr>
      </p:pic>
    </p:spTree>
    <p:extLst>
      <p:ext uri="{BB962C8B-B14F-4D97-AF65-F5344CB8AC3E}">
        <p14:creationId xmlns:p14="http://schemas.microsoft.com/office/powerpoint/2010/main" val="3045606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5 Utilities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Flex</a:t>
            </a:r>
            <a:endParaRPr dirty="0"/>
          </a:p>
        </p:txBody>
      </p:sp>
      <p:sp>
        <p:nvSpPr>
          <p:cNvPr id="84" name="Google Shape;84;p16"/>
          <p:cNvSpPr txBox="1">
            <a:spLocks noGrp="1"/>
          </p:cNvSpPr>
          <p:nvPr>
            <p:ph type="body" idx="2"/>
          </p:nvPr>
        </p:nvSpPr>
        <p:spPr>
          <a:xfrm>
            <a:off x="358175" y="267620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Flexbox offers a better way to organize elements in a web page in a predictable manner. </a:t>
            </a:r>
          </a:p>
          <a:p>
            <a:r>
              <a:rPr lang="en-US" dirty="0"/>
              <a:t>While it sometimes performs like a float, it offers a lot more than that such as reordering elements and avoiding known issues of float.</a:t>
            </a:r>
            <a:endParaRPr lang="en"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://s1.o7planning.com/</a:t>
            </a:r>
            <a:r>
              <a:rPr lang="en-IN" dirty="0" err="1"/>
              <a:t>en</a:t>
            </a:r>
            <a:r>
              <a:rPr lang="en-IN" dirty="0"/>
              <a:t>/12023/images/22980304.png </a:t>
            </a:r>
            <a:endParaRPr dirty="0"/>
          </a:p>
        </p:txBody>
      </p:sp>
      <p:pic>
        <p:nvPicPr>
          <p:cNvPr id="6" name="Picture 5" descr="Bootstrap Flex">
            <a:extLst>
              <a:ext uri="{FF2B5EF4-FFF2-40B4-BE49-F238E27FC236}">
                <a16:creationId xmlns:a16="http://schemas.microsoft.com/office/drawing/2014/main" id="{1A947365-9FD0-4B16-9AA4-CCAAFD589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756" y="1354900"/>
            <a:ext cx="4626244" cy="3075100"/>
          </a:xfrm>
          <a:prstGeom prst="rect">
            <a:avLst/>
          </a:prstGeom>
        </p:spPr>
      </p:pic>
    </p:spTree>
    <p:extLst>
      <p:ext uri="{BB962C8B-B14F-4D97-AF65-F5344CB8AC3E}">
        <p14:creationId xmlns:p14="http://schemas.microsoft.com/office/powerpoint/2010/main" val="2709158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5 Utilities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Interactions</a:t>
            </a:r>
            <a:endParaRPr dirty="0"/>
          </a:p>
        </p:txBody>
      </p:sp>
      <p:sp>
        <p:nvSpPr>
          <p:cNvPr id="84" name="Google Shape;84;p16"/>
          <p:cNvSpPr txBox="1">
            <a:spLocks noGrp="1"/>
          </p:cNvSpPr>
          <p:nvPr>
            <p:ph type="body" idx="2"/>
          </p:nvPr>
        </p:nvSpPr>
        <p:spPr>
          <a:xfrm>
            <a:off x="358175" y="267620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R="0" algn="l" rtl="0"/>
            <a:r>
              <a:rPr lang="en-US" sz="1400" b="0" i="0" u="none" strike="noStrike" baseline="0" dirty="0">
                <a:latin typeface="Times New Roman" panose="02020603050405020304" pitchFamily="18" charset="0"/>
              </a:rPr>
              <a:t>Bootstrap 5 also provides CSS property controls that allow users to interact with content. </a:t>
            </a:r>
          </a:p>
          <a:p>
            <a:pPr marR="0" algn="l" rtl="0"/>
            <a:r>
              <a:rPr lang="en-US" sz="1400" b="0" i="0" u="none" strike="noStrike" baseline="0" dirty="0">
                <a:latin typeface="Times New Roman" panose="02020603050405020304" pitchFamily="18" charset="0"/>
              </a:rPr>
              <a:t>This determines whether the user can select text or not and if a specific pointer event is active in a text element. </a:t>
            </a:r>
          </a:p>
          <a:p>
            <a:pPr marR="0" algn="l" rtl="0"/>
            <a:r>
              <a:rPr lang="en-US" sz="1400" b="0" i="0" u="none" strike="noStrike" baseline="0" dirty="0">
                <a:latin typeface="Times New Roman" panose="02020603050405020304" pitchFamily="18" charset="0"/>
              </a:rPr>
              <a:t>This doesn’t have any effect on content loaded as part of a browser’s user interface except in textboxes.</a:t>
            </a: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https://designmodo.com/wp-content/uploads/2021/04/14.png</a:t>
            </a:r>
            <a:endParaRPr dirty="0"/>
          </a:p>
        </p:txBody>
      </p:sp>
      <p:pic>
        <p:nvPicPr>
          <p:cNvPr id="6" name="Picture 5" descr="A Beginner&amp;#39;s Guide to the Latest Bootstrap 5 Utilities - Designmodo">
            <a:extLst>
              <a:ext uri="{FF2B5EF4-FFF2-40B4-BE49-F238E27FC236}">
                <a16:creationId xmlns:a16="http://schemas.microsoft.com/office/drawing/2014/main" id="{7262B392-9276-46C1-857A-6D448F3C7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004232"/>
            <a:ext cx="4572000" cy="2425768"/>
          </a:xfrm>
          <a:prstGeom prst="rect">
            <a:avLst/>
          </a:prstGeom>
        </p:spPr>
      </p:pic>
    </p:spTree>
    <p:extLst>
      <p:ext uri="{BB962C8B-B14F-4D97-AF65-F5344CB8AC3E}">
        <p14:creationId xmlns:p14="http://schemas.microsoft.com/office/powerpoint/2010/main" val="18920638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5 Utilities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Overflow</a:t>
            </a:r>
            <a:endParaRPr dirty="0"/>
          </a:p>
        </p:txBody>
      </p:sp>
      <p:sp>
        <p:nvSpPr>
          <p:cNvPr id="84" name="Google Shape;84;p16"/>
          <p:cNvSpPr txBox="1">
            <a:spLocks noGrp="1"/>
          </p:cNvSpPr>
          <p:nvPr>
            <p:ph type="body" idx="2"/>
          </p:nvPr>
        </p:nvSpPr>
        <p:spPr>
          <a:xfrm>
            <a:off x="358175" y="267620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With bootstrap, it’s also easy to set your preferred behavior for an element’s overflow using the overflow utility classes. For instance, when an element’s content is too big to fit in its container context, you can specify whether to clip content in both directions or add a scrollbar on it.</a:t>
            </a:r>
            <a:endParaRPr lang="en"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://designmodo.com/</a:t>
            </a:r>
            <a:r>
              <a:rPr lang="en-IN" dirty="0" err="1"/>
              <a:t>wp</a:t>
            </a:r>
            <a:r>
              <a:rPr lang="en-IN" dirty="0"/>
              <a:t>-content/uploads/2021/04/16.png </a:t>
            </a:r>
            <a:endParaRPr dirty="0"/>
          </a:p>
        </p:txBody>
      </p:sp>
      <p:pic>
        <p:nvPicPr>
          <p:cNvPr id="6" name="Picture 5" descr="A Beginner&amp;#39;s Guide to the Latest Bootstrap 5 Utilities - Designmodo">
            <a:extLst>
              <a:ext uri="{FF2B5EF4-FFF2-40B4-BE49-F238E27FC236}">
                <a16:creationId xmlns:a16="http://schemas.microsoft.com/office/drawing/2014/main" id="{8EC68477-6E7F-49FD-B82C-E0F3BF9ED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490" y="1940200"/>
            <a:ext cx="4588510" cy="2489800"/>
          </a:xfrm>
          <a:prstGeom prst="rect">
            <a:avLst/>
          </a:prstGeom>
        </p:spPr>
      </p:pic>
    </p:spTree>
    <p:extLst>
      <p:ext uri="{BB962C8B-B14F-4D97-AF65-F5344CB8AC3E}">
        <p14:creationId xmlns:p14="http://schemas.microsoft.com/office/powerpoint/2010/main" val="2924943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5 Utilities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Position</a:t>
            </a:r>
            <a:endParaRPr dirty="0"/>
          </a:p>
        </p:txBody>
      </p:sp>
      <p:sp>
        <p:nvSpPr>
          <p:cNvPr id="84" name="Google Shape;84;p16"/>
          <p:cNvSpPr txBox="1">
            <a:spLocks noGrp="1"/>
          </p:cNvSpPr>
          <p:nvPr>
            <p:ph type="body" idx="2"/>
          </p:nvPr>
        </p:nvSpPr>
        <p:spPr>
          <a:xfrm>
            <a:off x="358175" y="267620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Another useful set of bootstrap utility classes are the position utilities. </a:t>
            </a:r>
          </a:p>
          <a:p>
            <a:r>
              <a:rPr lang="en-US" dirty="0"/>
              <a:t>These classes allow you to define the type of positioning method and final location you want an element to behave in a web page.</a:t>
            </a:r>
            <a:endParaRPr lang="en"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://designmodo.com/</a:t>
            </a:r>
            <a:r>
              <a:rPr lang="en-IN" dirty="0" err="1"/>
              <a:t>wp</a:t>
            </a:r>
            <a:r>
              <a:rPr lang="en-IN" dirty="0"/>
              <a:t>-content/uploads/2021/04/18.png </a:t>
            </a:r>
            <a:endParaRPr dirty="0"/>
          </a:p>
        </p:txBody>
      </p:sp>
      <p:pic>
        <p:nvPicPr>
          <p:cNvPr id="6" name="Picture 5" descr="A Beginner&amp;#39;s Guide to the Latest Bootstrap 5 Utilities - Designmodo">
            <a:extLst>
              <a:ext uri="{FF2B5EF4-FFF2-40B4-BE49-F238E27FC236}">
                <a16:creationId xmlns:a16="http://schemas.microsoft.com/office/drawing/2014/main" id="{9B544218-6E00-4122-BDD9-E39129C24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704782"/>
            <a:ext cx="4526251" cy="3725218"/>
          </a:xfrm>
          <a:prstGeom prst="rect">
            <a:avLst/>
          </a:prstGeom>
        </p:spPr>
      </p:pic>
    </p:spTree>
    <p:extLst>
      <p:ext uri="{BB962C8B-B14F-4D97-AF65-F5344CB8AC3E}">
        <p14:creationId xmlns:p14="http://schemas.microsoft.com/office/powerpoint/2010/main" val="1715103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5 Utilities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Box Shadow</a:t>
            </a:r>
            <a:endParaRPr dirty="0"/>
          </a:p>
        </p:txBody>
      </p:sp>
      <p:sp>
        <p:nvSpPr>
          <p:cNvPr id="84" name="Google Shape;84;p16"/>
          <p:cNvSpPr txBox="1">
            <a:spLocks noGrp="1"/>
          </p:cNvSpPr>
          <p:nvPr>
            <p:ph type="body" idx="2"/>
          </p:nvPr>
        </p:nvSpPr>
        <p:spPr>
          <a:xfrm>
            <a:off x="358175" y="267620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With the box-shadow CSS property, you can cast shadow effects around an element’s frame which is determined by X and Y offsets. </a:t>
            </a:r>
          </a:p>
          <a:p>
            <a:r>
              <a:rPr lang="en-US" dirty="0"/>
              <a:t>Bootstrap 5 also has its own out-of-the-box utility classes to quickly add box shadows to your elements.</a:t>
            </a:r>
            <a:endParaRPr lang="en"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://designmodo.com/</a:t>
            </a:r>
            <a:r>
              <a:rPr lang="en-IN" dirty="0" err="1"/>
              <a:t>wp</a:t>
            </a:r>
            <a:r>
              <a:rPr lang="en-IN" dirty="0"/>
              <a:t>-content/uploads/2021/04/20.png </a:t>
            </a:r>
            <a:endParaRPr dirty="0"/>
          </a:p>
        </p:txBody>
      </p:sp>
      <p:pic>
        <p:nvPicPr>
          <p:cNvPr id="6" name="Picture 5" descr="A Beginner&amp;#39;s Guide to the Latest Bootstrap 5 Utilities - Designmodo">
            <a:extLst>
              <a:ext uri="{FF2B5EF4-FFF2-40B4-BE49-F238E27FC236}">
                <a16:creationId xmlns:a16="http://schemas.microsoft.com/office/drawing/2014/main" id="{A1FA6B23-246A-4F6D-95F6-07B3C6597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822325"/>
            <a:ext cx="4602252" cy="2470706"/>
          </a:xfrm>
          <a:prstGeom prst="rect">
            <a:avLst/>
          </a:prstGeom>
        </p:spPr>
      </p:pic>
    </p:spTree>
    <p:extLst>
      <p:ext uri="{BB962C8B-B14F-4D97-AF65-F5344CB8AC3E}">
        <p14:creationId xmlns:p14="http://schemas.microsoft.com/office/powerpoint/2010/main" val="34903155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5 Utilities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Sizing</a:t>
            </a:r>
            <a:endParaRPr dirty="0"/>
          </a:p>
        </p:txBody>
      </p:sp>
      <p:sp>
        <p:nvSpPr>
          <p:cNvPr id="84" name="Google Shape;84;p16"/>
          <p:cNvSpPr txBox="1">
            <a:spLocks noGrp="1"/>
          </p:cNvSpPr>
          <p:nvPr>
            <p:ph type="body" idx="2"/>
          </p:nvPr>
        </p:nvSpPr>
        <p:spPr>
          <a:xfrm>
            <a:off x="358175" y="267620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One of the important factors in web design is the responsive sizes of each element that can span or shrink in size across different screen resolutions or viewport widths.</a:t>
            </a:r>
          </a:p>
          <a:p>
            <a:endParaRPr lang="en"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https://designmodo.com/wp-content/uploads/2021/04/22.png</a:t>
            </a:r>
            <a:endParaRPr dirty="0"/>
          </a:p>
        </p:txBody>
      </p:sp>
      <p:pic>
        <p:nvPicPr>
          <p:cNvPr id="6" name="Picture 5" descr="A Beginner&amp;#39;s Guide to the Latest Bootstrap 5 Utilities - Designmodo">
            <a:extLst>
              <a:ext uri="{FF2B5EF4-FFF2-40B4-BE49-F238E27FC236}">
                <a16:creationId xmlns:a16="http://schemas.microsoft.com/office/drawing/2014/main" id="{E14231D2-2731-47E4-946E-B8E841F3A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691884"/>
            <a:ext cx="4572000" cy="3965357"/>
          </a:xfrm>
          <a:prstGeom prst="rect">
            <a:avLst/>
          </a:prstGeom>
        </p:spPr>
      </p:pic>
    </p:spTree>
    <p:extLst>
      <p:ext uri="{BB962C8B-B14F-4D97-AF65-F5344CB8AC3E}">
        <p14:creationId xmlns:p14="http://schemas.microsoft.com/office/powerpoint/2010/main" val="36681633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5 Utilities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Spacing</a:t>
            </a:r>
            <a:endParaRPr dirty="0"/>
          </a:p>
        </p:txBody>
      </p:sp>
      <p:sp>
        <p:nvSpPr>
          <p:cNvPr id="84" name="Google Shape;84;p16"/>
          <p:cNvSpPr txBox="1">
            <a:spLocks noGrp="1"/>
          </p:cNvSpPr>
          <p:nvPr>
            <p:ph type="body" idx="2"/>
          </p:nvPr>
        </p:nvSpPr>
        <p:spPr>
          <a:xfrm>
            <a:off x="358175" y="267620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Bootstrap offers a variety of shorthand responsive margin, padding, and gap utility classes to modify an element position or appearance. </a:t>
            </a:r>
          </a:p>
          <a:p>
            <a:r>
              <a:rPr lang="en-US" dirty="0"/>
              <a:t>The standard measurement for each margin, padding and gap classes are ranging from .25rem to 3rem.</a:t>
            </a:r>
            <a:endParaRPr lang="en"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https://designmodo.com/wp-content/uploads/2021/04/24.png</a:t>
            </a:r>
            <a:endParaRPr dirty="0"/>
          </a:p>
        </p:txBody>
      </p:sp>
      <p:pic>
        <p:nvPicPr>
          <p:cNvPr id="6" name="Picture 5" descr="A Beginner&amp;#39;s Guide to the Latest Bootstrap 5 Utilities - Designmodo">
            <a:extLst>
              <a:ext uri="{FF2B5EF4-FFF2-40B4-BE49-F238E27FC236}">
                <a16:creationId xmlns:a16="http://schemas.microsoft.com/office/drawing/2014/main" id="{A867ECCC-3235-4A4E-85CD-848EDCCCC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1" y="548199"/>
            <a:ext cx="4643432" cy="4093543"/>
          </a:xfrm>
          <a:prstGeom prst="rect">
            <a:avLst/>
          </a:prstGeom>
        </p:spPr>
      </p:pic>
    </p:spTree>
    <p:extLst>
      <p:ext uri="{BB962C8B-B14F-4D97-AF65-F5344CB8AC3E}">
        <p14:creationId xmlns:p14="http://schemas.microsoft.com/office/powerpoint/2010/main" val="2828408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Advantages of Bootstrap</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a:p>
            <a:r>
              <a:rPr lang="en-US" dirty="0"/>
              <a:t>Saving time</a:t>
            </a:r>
          </a:p>
          <a:p>
            <a:r>
              <a:rPr lang="en-US" dirty="0"/>
              <a:t>Easy to use</a:t>
            </a:r>
          </a:p>
          <a:p>
            <a:r>
              <a:rPr lang="en-US" dirty="0"/>
              <a:t>Responsive Design</a:t>
            </a:r>
          </a:p>
          <a:p>
            <a:r>
              <a:rPr lang="en-US" dirty="0"/>
              <a:t>Cross Browser Compatibility</a:t>
            </a:r>
          </a:p>
          <a:p>
            <a:r>
              <a:rPr lang="en-US" dirty="0"/>
              <a:t>Open Source</a:t>
            </a:r>
          </a:p>
          <a:p>
            <a:r>
              <a:rPr lang="en-US" dirty="0"/>
              <a:t>Customization</a:t>
            </a: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https://pbs.twimg.com/media/EonHh_wUwAEcsP2?format=png&amp;name=large: </a:t>
            </a:r>
            <a:endParaRPr dirty="0"/>
          </a:p>
        </p:txBody>
      </p:sp>
      <p:pic>
        <p:nvPicPr>
          <p:cNvPr id="1028" name="Picture 4" descr="Alea IT Solutions on Twitter: &amp;quot;Advantages of Bootstrap..... @AleaIT  #bootstrap4 #bootstrap5 #css3 #cssgrid #webdesiging #css #security #cloud  #devops #cloudsecurity #kubernetes #cloudcomputing #cloudcomputing  #cybersecurity #microsoft #infosec ...">
            <a:extLst>
              <a:ext uri="{FF2B5EF4-FFF2-40B4-BE49-F238E27FC236}">
                <a16:creationId xmlns:a16="http://schemas.microsoft.com/office/drawing/2014/main" id="{98A630C0-87B7-4175-BB58-2AC7CB193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47614"/>
            <a:ext cx="4572000" cy="2927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5783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5 Utilities</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Text</a:t>
            </a:r>
            <a:endParaRPr dirty="0"/>
          </a:p>
        </p:txBody>
      </p:sp>
      <p:sp>
        <p:nvSpPr>
          <p:cNvPr id="84" name="Google Shape;84;p16"/>
          <p:cNvSpPr txBox="1">
            <a:spLocks noGrp="1"/>
          </p:cNvSpPr>
          <p:nvPr>
            <p:ph type="body" idx="2"/>
          </p:nvPr>
        </p:nvSpPr>
        <p:spPr>
          <a:xfrm>
            <a:off x="358175" y="267620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Bootstrap 5 also added a few new extra utility classes for common text or link control. </a:t>
            </a:r>
          </a:p>
          <a:p>
            <a:r>
              <a:rPr lang="en-US" dirty="0"/>
              <a:t>With these classes, you can easily realign text to components, wrap text, modify the font size or weight, transform case and more.</a:t>
            </a:r>
            <a:endParaRPr lang="en"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https://s1.o7planning.com/en/12071/images/24027841.gif </a:t>
            </a:r>
            <a:endParaRPr dirty="0"/>
          </a:p>
        </p:txBody>
      </p:sp>
      <p:pic>
        <p:nvPicPr>
          <p:cNvPr id="6" name="Picture 5" descr="Bootstrap Text">
            <a:extLst>
              <a:ext uri="{FF2B5EF4-FFF2-40B4-BE49-F238E27FC236}">
                <a16:creationId xmlns:a16="http://schemas.microsoft.com/office/drawing/2014/main" id="{0CF57B78-27D9-4518-8E6C-43CF60AD4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9241" y="1399850"/>
            <a:ext cx="4476750" cy="2552700"/>
          </a:xfrm>
          <a:prstGeom prst="rect">
            <a:avLst/>
          </a:prstGeom>
        </p:spPr>
      </p:pic>
    </p:spTree>
    <p:extLst>
      <p:ext uri="{BB962C8B-B14F-4D97-AF65-F5344CB8AC3E}">
        <p14:creationId xmlns:p14="http://schemas.microsoft.com/office/powerpoint/2010/main" val="321436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Bootstrap</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Container</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indent="0">
              <a:buNone/>
            </a:pPr>
            <a:endParaRPr lang="en-IN" dirty="0"/>
          </a:p>
          <a:p>
            <a:r>
              <a:rPr lang="en-US" dirty="0"/>
              <a:t>Fixed Container</a:t>
            </a:r>
          </a:p>
          <a:p>
            <a:r>
              <a:rPr lang="en-US" dirty="0"/>
              <a:t>Fluid Container</a:t>
            </a:r>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https://www.jquery-az.com/wp-content/uploads/2016/11/12.1-Bootstrap-container.png</a:t>
            </a:r>
            <a:endParaRPr dirty="0"/>
          </a:p>
        </p:txBody>
      </p:sp>
      <p:pic>
        <p:nvPicPr>
          <p:cNvPr id="2050" name="Picture 2" descr="Bootstrap container and container-fluid: what is the difference?">
            <a:extLst>
              <a:ext uri="{FF2B5EF4-FFF2-40B4-BE49-F238E27FC236}">
                <a16:creationId xmlns:a16="http://schemas.microsoft.com/office/drawing/2014/main" id="{0F3AE0C7-8B8A-47BE-ACA2-78C6CD24D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233003"/>
            <a:ext cx="4565722"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2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Container</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Fixed Container</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The .container class provides a responsive fixed width container.</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https://www.tutorialandexample.com/wp-content/uploads/2020/04/Bootstrap-4-Layout-1.png: </a:t>
            </a:r>
            <a:endParaRPr dirty="0"/>
          </a:p>
        </p:txBody>
      </p:sp>
      <p:pic>
        <p:nvPicPr>
          <p:cNvPr id="3074" name="Picture 2" descr="Bootstrap 4 Layout - Tutorial And Example">
            <a:extLst>
              <a:ext uri="{FF2B5EF4-FFF2-40B4-BE49-F238E27FC236}">
                <a16:creationId xmlns:a16="http://schemas.microsoft.com/office/drawing/2014/main" id="{D26F9667-5393-4924-8E97-04C0EE62C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50569"/>
            <a:ext cx="4572000" cy="2456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82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 Container</a:t>
            </a:r>
            <a:endParaRPr dirty="0"/>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Fluid Container</a:t>
            </a:r>
            <a:endParaRPr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The .container-fluid class provides a full-width container which spans the entire width of the viewport.</a:t>
            </a:r>
          </a:p>
          <a:p>
            <a:r>
              <a:rPr lang="en-US" dirty="0"/>
              <a:t>In the below example, the div with class “container-fluid” will take-up the complete width of the viewport and will expand or shrink when ever the viewport is resized. </a:t>
            </a:r>
            <a:endParaRPr dirty="0"/>
          </a:p>
        </p:txBody>
      </p:sp>
      <p:sp>
        <p:nvSpPr>
          <p:cNvPr id="85" name="Google Shape;85;p16"/>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Image:https</a:t>
            </a:r>
            <a:r>
              <a:rPr lang="en-IN" dirty="0"/>
              <a:t>://i.ytimg.com/vi/fPdJ3I-jemc/maxresdefault.jpg </a:t>
            </a:r>
            <a:endParaRPr dirty="0"/>
          </a:p>
        </p:txBody>
      </p:sp>
      <p:pic>
        <p:nvPicPr>
          <p:cNvPr id="4098" name="Picture 2" descr="Container And Container-Fluid In HTML CSS | Difference between Container &amp;amp;  Container-Fluid - YouTube">
            <a:extLst>
              <a:ext uri="{FF2B5EF4-FFF2-40B4-BE49-F238E27FC236}">
                <a16:creationId xmlns:a16="http://schemas.microsoft.com/office/drawing/2014/main" id="{A3A95680-A174-4C58-A585-34676AAC6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658318"/>
            <a:ext cx="4572000" cy="2890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807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4921</Words>
  <Application>Microsoft Office PowerPoint</Application>
  <PresentationFormat>On-screen Show (16:9)</PresentationFormat>
  <Paragraphs>715</Paragraphs>
  <Slides>60</Slides>
  <Notes>60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60</vt:i4>
      </vt:variant>
    </vt:vector>
  </HeadingPairs>
  <TitlesOfParts>
    <vt:vector size="63" baseType="lpstr">
      <vt:lpstr>Arial</vt:lpstr>
      <vt:lpstr>Times New Roman</vt:lpstr>
      <vt:lpstr>Simple Light</vt:lpstr>
      <vt:lpstr>Bootstrap</vt:lpstr>
      <vt:lpstr>In this section, we will discuss:</vt:lpstr>
      <vt:lpstr>Overview of Bootstrap</vt:lpstr>
      <vt:lpstr>Overview of Bootstrap</vt:lpstr>
      <vt:lpstr>Overview of Bootstrap</vt:lpstr>
      <vt:lpstr>Overview of Bootstrap</vt:lpstr>
      <vt:lpstr>Overview of Bootstrap</vt:lpstr>
      <vt:lpstr>Bootstrap Container</vt:lpstr>
      <vt:lpstr>Bootstrap Container</vt:lpstr>
      <vt:lpstr>Overview of Bootstrap</vt:lpstr>
      <vt:lpstr>Overview of Bootstrap</vt:lpstr>
      <vt:lpstr>Overview of Bootstrap</vt:lpstr>
      <vt:lpstr>Overview of Bootstrap</vt:lpstr>
      <vt:lpstr>Overview of Bootstrap</vt:lpstr>
      <vt:lpstr>Overview of Bootstrap</vt:lpstr>
      <vt:lpstr>Overview of Bootstrap</vt:lpstr>
      <vt:lpstr>Overview of Bootstrap</vt:lpstr>
      <vt:lpstr>Overview of Bootstrap</vt:lpstr>
      <vt:lpstr>Overview of Bootstrap</vt:lpstr>
      <vt:lpstr>Bootstrap Components</vt:lpstr>
      <vt:lpstr>Bootstrap Components</vt:lpstr>
      <vt:lpstr>Bootstrap Components</vt:lpstr>
      <vt:lpstr>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Advance Bootstrap Components</vt:lpstr>
      <vt:lpstr>Overview of Bootstrap</vt:lpstr>
      <vt:lpstr>Bootstrap 5 Utilities</vt:lpstr>
      <vt:lpstr>Bootstrap 5 Utilities</vt:lpstr>
      <vt:lpstr>Bootstrap 5 Utilities</vt:lpstr>
      <vt:lpstr>Bootstrap 5 Utilities</vt:lpstr>
      <vt:lpstr>Bootstrap 5 Utilities</vt:lpstr>
      <vt:lpstr>Bootstrap 5 Utilities</vt:lpstr>
      <vt:lpstr>Bootstrap 5 Utilities</vt:lpstr>
      <vt:lpstr>Bootstrap 5 Utilities</vt:lpstr>
      <vt:lpstr>Bootstrap 5 Utilities</vt:lpstr>
      <vt:lpstr>Bootstrap 5 Utilities</vt:lpstr>
      <vt:lpstr>Bootstrap 5 Utilities</vt:lpstr>
      <vt:lpstr>Bootstrap 5 Utilities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Able to create simple web pages using HTML5 </dc:title>
  <dc:creator>Deepika Singh</dc:creator>
  <cp:lastModifiedBy>Deepika Singh</cp:lastModifiedBy>
  <cp:revision>3</cp:revision>
  <dcterms:modified xsi:type="dcterms:W3CDTF">2022-02-26T11:03:12Z</dcterms:modified>
</cp:coreProperties>
</file>