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A3F"/>
    <a:srgbClr val="EFC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internet_technologies/internet_overview.ht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The learning outcome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Duration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086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624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868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8150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52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8417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1518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6266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7849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026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2821f090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2821f090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Mention the parent topics one by one. This particular learning outcome has 4 parent topics.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6995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3703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270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322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7735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865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1013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1176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453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58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49435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48583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7046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5657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0394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58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9137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5578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0878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4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50607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83483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3325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1732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9116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4175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2758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66301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5593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0676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97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5242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2470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03013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3377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17475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7737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6051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80304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78661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98300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95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29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194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Left (White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 - Parent Topic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Subtitle - Subtopic 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Description in bullets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Right (Grey Color Space):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Body Text - Relevant image (with source)/code snippet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Put reference links in Speaker Notes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21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821f090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821f090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(White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- Parent Topic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 - Subtopic 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Description in bullets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(Grey Color Space):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Body Text - Relevant image (with source)/code snippet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reference links in Speaker 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https://www.tutorialspoint.com/internet_technologies/internet_overview.htm/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17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3975" y="161800"/>
            <a:ext cx="774075" cy="3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56" y="161800"/>
            <a:ext cx="791594" cy="3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body" idx="3"/>
          </p:nvPr>
        </p:nvSpPr>
        <p:spPr>
          <a:xfrm>
            <a:off x="5074950" y="4772275"/>
            <a:ext cx="3397500" cy="1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160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160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160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1600"/>
              </a:spcBef>
              <a:spcAft>
                <a:spcPts val="160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(30 hours)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Variables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Variable?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pPr marL="139700" indent="0">
              <a:buNone/>
            </a:pPr>
            <a:r>
              <a:rPr lang="en-US" dirty="0"/>
              <a:t>Variables are used to store data, like string of text, numbers, etc. The data or value stored in the variables can be set, updated, and retrieved whenever needed. </a:t>
            </a:r>
          </a:p>
          <a:p>
            <a:pPr marL="139700" indent="0">
              <a:buNone/>
            </a:pPr>
            <a:r>
              <a:rPr lang="en-IN" dirty="0"/>
              <a:t>Example: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var name = "Peter Parker";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var age = 21;</a:t>
            </a:r>
          </a:p>
          <a:p>
            <a:pPr marL="4572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var isMarried = false;</a:t>
            </a:r>
          </a:p>
          <a:p>
            <a:endParaRPr lang="en-IN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663226"/>
            <a:ext cx="3397500" cy="48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https://lh3.googleusercontent.com/-YXC3gtpMlko/X3HA5DHH6MI/AAAAAAAAB3Q/VYM81zAFldY-cItuj7GMYA0Xy7Fy0GWBgCLcBGAsYHQ/image.png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775D-B4BF-4661-A79C-FA1B6C94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43" y="1270562"/>
            <a:ext cx="38290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98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Variables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Declaring Multiple Variables at Once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These are the following rules for naming a JavaScript variable:</a:t>
            </a:r>
          </a:p>
          <a:p>
            <a:r>
              <a:rPr lang="en-US" dirty="0"/>
              <a:t>A variable name must start with a letter, underscore (_), or dollar sign ($).</a:t>
            </a:r>
          </a:p>
          <a:p>
            <a:r>
              <a:rPr lang="en-US" dirty="0"/>
              <a:t>A variable name cannot start with a number.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663226"/>
            <a:ext cx="3397500" cy="48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https://miro.medium.com/max/600/1*o960btjPmdMY5468NIcaGA.jpeg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5EA59-AAEE-4E88-8A25-A27D5D7F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1297687"/>
            <a:ext cx="3397500" cy="25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6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Variables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Declaring Multiple Variables at Once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variable name can only contain alpha-numeric characters (A-z, 0-9) and underscores.</a:t>
            </a:r>
          </a:p>
          <a:p>
            <a:r>
              <a:rPr lang="en-US" dirty="0"/>
              <a:t>A variable name cannot contain spaces.</a:t>
            </a:r>
          </a:p>
          <a:p>
            <a:r>
              <a:rPr lang="en-US" dirty="0"/>
              <a:t>A variable name cannot be a JavaScript keyword or a JavaScript reserved word.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663226"/>
            <a:ext cx="3397500" cy="48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https://miro.medium.com/max/600/1*o960btjPmdMY5468NIcaGA.jpeg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5EA59-AAEE-4E88-8A25-A27D5D7F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1297687"/>
            <a:ext cx="3397500" cy="25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4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Datatype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JavaScript is dynamic and loosely typed language. It means you don't require to specify a type of a variable. A variable in JavaScript can be assigned any type of value, as shown in the following 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663226"/>
            <a:ext cx="3397500" cy="48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https://images.techopedia.com/definition/term-image/3929/javascript-js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834A0F-C23E-40F7-9007-82343597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48" r="7344" b="31269"/>
          <a:stretch/>
        </p:blipFill>
        <p:spPr>
          <a:xfrm>
            <a:off x="4844727" y="1785937"/>
            <a:ext cx="3820836" cy="157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1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Datatype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Datatype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Non-Primitive Data Types</a:t>
            </a:r>
          </a:p>
          <a:p>
            <a:endParaRPr lang="en-US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663226"/>
            <a:ext cx="3397500" cy="48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https://miro.medium.com/max/839/1*EJVSM8Mtm6kPmPYMTP5gug.png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9C8AF-E343-47B3-A6BB-B84731EBA3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" b="7834"/>
          <a:stretch/>
        </p:blipFill>
        <p:spPr bwMode="auto">
          <a:xfrm>
            <a:off x="4895216" y="1780699"/>
            <a:ext cx="3864810" cy="23983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5285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Datatype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Primitive Datatypes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primitive data types are the lowest level of the data value in JavaScript. The typeof operator can be used with primitive data types to know the type of a value.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D89744-B0E0-4D8C-891B-FB07CD31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59980"/>
              </p:ext>
            </p:extLst>
          </p:nvPr>
        </p:nvGraphicFramePr>
        <p:xfrm>
          <a:off x="4714875" y="826926"/>
          <a:ext cx="4264820" cy="3653419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14413">
                  <a:extLst>
                    <a:ext uri="{9D8B030D-6E8A-4147-A177-3AD203B41FA5}">
                      <a16:colId xmlns:a16="http://schemas.microsoft.com/office/drawing/2014/main" val="1279350996"/>
                    </a:ext>
                  </a:extLst>
                </a:gridCol>
                <a:gridCol w="3250407">
                  <a:extLst>
                    <a:ext uri="{9D8B030D-6E8A-4147-A177-3AD203B41FA5}">
                      <a16:colId xmlns:a16="http://schemas.microsoft.com/office/drawing/2014/main" val="4197668447"/>
                    </a:ext>
                  </a:extLst>
                </a:gridCol>
              </a:tblGrid>
              <a:tr h="259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Data Type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408358631"/>
                  </a:ext>
                </a:extLst>
              </a:tr>
              <a:tr h="423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String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String is a textual content wrapped inside ' ' or " " or ` ` (tick sign).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 'Hello World!', "This is a string", etc.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1034277343"/>
                  </a:ext>
                </a:extLst>
              </a:tr>
              <a:tr h="4104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Number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Number is a numeric value.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Example: 100, 4521983, etc.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1784854540"/>
                  </a:ext>
                </a:extLst>
              </a:tr>
              <a:tr h="423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BigInt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BigInt is a numeric value in the arbitrary precision format.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Example: 453889879865131n, 200n, etc.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692699261"/>
                  </a:ext>
                </a:extLst>
              </a:tr>
              <a:tr h="3586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Boolean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Boolean is a logical data type that has only two values, true or false.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3182023411"/>
                  </a:ext>
                </a:extLst>
              </a:tr>
              <a:tr h="4231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Null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 null value denotes an absence of value.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Example: var str = null;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900293369"/>
                  </a:ext>
                </a:extLst>
              </a:tr>
              <a:tr h="855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Undefined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undefined is the default value of a variable that has not been assigned any value.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 In the variable declaration, var str;, there is no value assigned to str. So, the type of str can be check using typeof(str) which will return undefined.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348" marR="35348" marT="0" marB="0"/>
                </a:tc>
                <a:extLst>
                  <a:ext uri="{0D108BD9-81ED-4DB2-BD59-A6C34878D82A}">
                    <a16:rowId xmlns:a16="http://schemas.microsoft.com/office/drawing/2014/main" val="489120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38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Datatype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Non-Primitive Datatypes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non-primitive data types contain some kind of structure with primitive data.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C8AB0A-C171-4880-AED2-3E9B5731F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35183"/>
              </p:ext>
            </p:extLst>
          </p:nvPr>
        </p:nvGraphicFramePr>
        <p:xfrm>
          <a:off x="4714453" y="1265087"/>
          <a:ext cx="4175472" cy="339813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28379">
                  <a:extLst>
                    <a:ext uri="{9D8B030D-6E8A-4147-A177-3AD203B41FA5}">
                      <a16:colId xmlns:a16="http://schemas.microsoft.com/office/drawing/2014/main" val="2817405471"/>
                    </a:ext>
                  </a:extLst>
                </a:gridCol>
                <a:gridCol w="3147093">
                  <a:extLst>
                    <a:ext uri="{9D8B030D-6E8A-4147-A177-3AD203B41FA5}">
                      <a16:colId xmlns:a16="http://schemas.microsoft.com/office/drawing/2014/main" val="812603869"/>
                    </a:ext>
                  </a:extLst>
                </a:gridCol>
              </a:tblGrid>
              <a:tr h="85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Type	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1716828288"/>
                  </a:ext>
                </a:extLst>
              </a:tr>
              <a:tr h="96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Object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 object holds multiple values in terms of properties and methods.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 person =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firstName: "James",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lastName: "Bond",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age: 15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};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1475020555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Date object represents date &amp; time including days, months, years, hours, minutes, seconds and milliseconds.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 var today = new Date("25 July 2021");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3543787564"/>
                  </a:ext>
                </a:extLst>
              </a:tr>
              <a:tr h="654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Array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 array stores multiple values using special syntax.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Example: var </a:t>
                      </a:r>
                      <a:r>
                        <a:rPr lang="en-IN" sz="1200" dirty="0" err="1">
                          <a:effectLst/>
                        </a:rPr>
                        <a:t>nums</a:t>
                      </a:r>
                      <a:r>
                        <a:rPr lang="en-IN" sz="1200" dirty="0">
                          <a:effectLst/>
                        </a:rPr>
                        <a:t> = [1, 2, 3, 4];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305215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32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Datatype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Non-Primitive Datatypes 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non-primitive data types contain some kind of structure with primitive data.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C8AB0A-C171-4880-AED2-3E9B5731F260}"/>
              </a:ext>
            </a:extLst>
          </p:cNvPr>
          <p:cNvGraphicFramePr>
            <a:graphicFrameLocks noGrp="1"/>
          </p:cNvGraphicFramePr>
          <p:nvPr/>
        </p:nvGraphicFramePr>
        <p:xfrm>
          <a:off x="4714453" y="1265087"/>
          <a:ext cx="4175472" cy="339813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28379">
                  <a:extLst>
                    <a:ext uri="{9D8B030D-6E8A-4147-A177-3AD203B41FA5}">
                      <a16:colId xmlns:a16="http://schemas.microsoft.com/office/drawing/2014/main" val="2817405471"/>
                    </a:ext>
                  </a:extLst>
                </a:gridCol>
                <a:gridCol w="3147093">
                  <a:extLst>
                    <a:ext uri="{9D8B030D-6E8A-4147-A177-3AD203B41FA5}">
                      <a16:colId xmlns:a16="http://schemas.microsoft.com/office/drawing/2014/main" val="812603869"/>
                    </a:ext>
                  </a:extLst>
                </a:gridCol>
              </a:tblGrid>
              <a:tr h="85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Data Type	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1716828288"/>
                  </a:ext>
                </a:extLst>
              </a:tr>
              <a:tr h="966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Object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 object holds multiple values in terms of properties and methods.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var person = {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firstName: "James",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lastName: "Bond",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    age: 15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            };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1475020555"/>
                  </a:ext>
                </a:extLst>
              </a:tr>
              <a:tr h="7477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Date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Date object represents date &amp; time including days, months, years, hours, minutes, seconds and milliseconds.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Example: var today = new Date("25 July 2021");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3543787564"/>
                  </a:ext>
                </a:extLst>
              </a:tr>
              <a:tr h="6549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</a:rPr>
                        <a:t>Array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An array stores multiple values using special syntax.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Example: var </a:t>
                      </a:r>
                      <a:r>
                        <a:rPr lang="en-IN" sz="1200" dirty="0" err="1">
                          <a:effectLst/>
                        </a:rPr>
                        <a:t>nums</a:t>
                      </a:r>
                      <a:r>
                        <a:rPr lang="en-IN" sz="1200" dirty="0">
                          <a:effectLst/>
                        </a:rPr>
                        <a:t> = [1, 2, 3, 4];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462" marR="38462" marT="0" marB="0"/>
                </a:tc>
                <a:extLst>
                  <a:ext uri="{0D108BD9-81ED-4DB2-BD59-A6C34878D82A}">
                    <a16:rowId xmlns:a16="http://schemas.microsoft.com/office/drawing/2014/main" val="305215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63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JavaScript Operator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An operator performs some operation on single or multiple operands (data value) and produces a result. </a:t>
            </a:r>
          </a:p>
          <a:p>
            <a:r>
              <a:rPr lang="en-US" dirty="0"/>
              <a:t>Syntax:</a:t>
            </a:r>
          </a:p>
          <a:p>
            <a:pPr marL="139700" indent="0">
              <a:buNone/>
            </a:pPr>
            <a:r>
              <a:rPr lang="en-US" dirty="0"/>
              <a:t>&lt;Left operand&gt; operator &lt;right operand&gt;</a:t>
            </a:r>
          </a:p>
          <a:p>
            <a:pPr marL="139700" indent="0">
              <a:buNone/>
            </a:pPr>
            <a:r>
              <a:rPr lang="en-US" dirty="0"/>
              <a:t>&lt;Left operand&gt; operator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190DE-4C53-416A-84DF-34DCEC5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621632"/>
            <a:ext cx="4264819" cy="1287794"/>
          </a:xfrm>
          <a:prstGeom prst="rect">
            <a:avLst/>
          </a:prstGeom>
        </p:spPr>
      </p:pic>
      <p:sp>
        <p:nvSpPr>
          <p:cNvPr id="13" name="Google Shape;77;p15">
            <a:extLst>
              <a:ext uri="{FF2B5EF4-FFF2-40B4-BE49-F238E27FC236}">
                <a16:creationId xmlns:a16="http://schemas.microsoft.com/office/drawing/2014/main" id="{578A1393-36D0-454B-8C35-41B0BE7DAA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https://www.bookofnetwork.com/images/javascript-images/JS_Type-of-Operators_17Sep16_1822.png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231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Arithmetic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Arithmetic operators are used to perform arithmetic operations on the operands. </a:t>
            </a:r>
          </a:p>
        </p:txBody>
      </p:sp>
      <p:sp>
        <p:nvSpPr>
          <p:cNvPr id="13" name="Google Shape;77;p15">
            <a:extLst>
              <a:ext uri="{FF2B5EF4-FFF2-40B4-BE49-F238E27FC236}">
                <a16:creationId xmlns:a16="http://schemas.microsoft.com/office/drawing/2014/main" id="{578A1393-36D0-454B-8C35-41B0BE7DAA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https://www.bookofnetwork.com/images/javascript-images/JS_Type-of-Operators_17Sep16_1822.png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C0779B-EDA4-44AF-A884-12F7793F0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565090"/>
              </p:ext>
            </p:extLst>
          </p:nvPr>
        </p:nvGraphicFramePr>
        <p:xfrm>
          <a:off x="4689476" y="1223262"/>
          <a:ext cx="4311650" cy="1973076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48896">
                  <a:extLst>
                    <a:ext uri="{9D8B030D-6E8A-4147-A177-3AD203B41FA5}">
                      <a16:colId xmlns:a16="http://schemas.microsoft.com/office/drawing/2014/main" val="4179518340"/>
                    </a:ext>
                  </a:extLst>
                </a:gridCol>
                <a:gridCol w="1205353">
                  <a:extLst>
                    <a:ext uri="{9D8B030D-6E8A-4147-A177-3AD203B41FA5}">
                      <a16:colId xmlns:a16="http://schemas.microsoft.com/office/drawing/2014/main" val="2899230819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1955762780"/>
                    </a:ext>
                  </a:extLst>
                </a:gridCol>
              </a:tblGrid>
              <a:tr h="39783">
                <a:tc>
                  <a:txBody>
                    <a:bodyPr/>
                    <a:lstStyle/>
                    <a:p>
                      <a:pPr marL="0" lvl="2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Example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901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+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Addition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10+20 = 30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45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-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Subtraction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20-10 = 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641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*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Multiplication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10*20 = 200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8717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/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Division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20/10 =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80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%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Modulus (Remainder)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20%10 =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706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++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Increment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a++; Now a = 11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146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--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Decrement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a--; Now a = 9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85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1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section, we will discuss: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143975" y="1186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Introduction to JavaScript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Javascript Datatype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Javascript Condition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JavaScript Array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dirty="0"/>
              <a:t>JavaScript Function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JavaScript comparison operator compares the two operands.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97686D-3357-4FC0-A25F-0A7B33B2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48202"/>
              </p:ext>
            </p:extLst>
          </p:nvPr>
        </p:nvGraphicFramePr>
        <p:xfrm>
          <a:off x="4996369" y="713500"/>
          <a:ext cx="3704430" cy="267214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54350">
                  <a:extLst>
                    <a:ext uri="{9D8B030D-6E8A-4147-A177-3AD203B41FA5}">
                      <a16:colId xmlns:a16="http://schemas.microsoft.com/office/drawing/2014/main" val="1437140886"/>
                    </a:ext>
                  </a:extLst>
                </a:gridCol>
                <a:gridCol w="1764506">
                  <a:extLst>
                    <a:ext uri="{9D8B030D-6E8A-4147-A177-3AD203B41FA5}">
                      <a16:colId xmlns:a16="http://schemas.microsoft.com/office/drawing/2014/main" val="3276303241"/>
                    </a:ext>
                  </a:extLst>
                </a:gridCol>
                <a:gridCol w="1185574">
                  <a:extLst>
                    <a:ext uri="{9D8B030D-6E8A-4147-A177-3AD203B41FA5}">
                      <a16:colId xmlns:a16="http://schemas.microsoft.com/office/drawing/2014/main" val="3366509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Example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9009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==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Is equal to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10==20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8543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===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Identical (equal and of same type)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10==20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39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!=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Not equal to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10!=20 = true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5928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!==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Not Identical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20!==20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6585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&gt;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Greater than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20&gt;10 = true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24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&gt;=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Greater than or equal to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20&gt;=10 = true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385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&lt;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Less than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20&lt;10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31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&lt;=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</a:pPr>
                      <a:r>
                        <a:rPr lang="en-IN" sz="1200" dirty="0">
                          <a:effectLst/>
                        </a:rPr>
                        <a:t>Less than or equal to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ts val="1875"/>
                        </a:lnSpc>
                        <a:spcBef>
                          <a:spcPts val="3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20&lt;=10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13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Bitwise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bitwise operators perform bitwise operations on operands.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AD9BDF-9A5A-4797-AAAB-96CA98E1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35718"/>
              </p:ext>
            </p:extLst>
          </p:nvPr>
        </p:nvGraphicFramePr>
        <p:xfrm>
          <a:off x="4771550" y="1084941"/>
          <a:ext cx="3993831" cy="334995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757713">
                  <a:extLst>
                    <a:ext uri="{9D8B030D-6E8A-4147-A177-3AD203B41FA5}">
                      <a16:colId xmlns:a16="http://schemas.microsoft.com/office/drawing/2014/main" val="289085996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1970244187"/>
                    </a:ext>
                  </a:extLst>
                </a:gridCol>
                <a:gridCol w="1207293">
                  <a:extLst>
                    <a:ext uri="{9D8B030D-6E8A-4147-A177-3AD203B41FA5}">
                      <a16:colId xmlns:a16="http://schemas.microsoft.com/office/drawing/2014/main" val="3836414568"/>
                    </a:ext>
                  </a:extLst>
                </a:gridCol>
              </a:tblGrid>
              <a:tr h="35798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Example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2396017"/>
                  </a:ext>
                </a:extLst>
              </a:tr>
              <a:tr h="54455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&amp;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AND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(10==20 &amp; 20==33)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392570"/>
                  </a:ext>
                </a:extLst>
              </a:tr>
              <a:tr h="54455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|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(10==20 | 20==33)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611445"/>
                  </a:ext>
                </a:extLst>
              </a:tr>
              <a:tr h="54455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^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XOR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(10==20 ^ 20==33)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128300"/>
                  </a:ext>
                </a:extLst>
              </a:tr>
              <a:tr h="171417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~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NOT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(~10) = -10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48668"/>
                  </a:ext>
                </a:extLst>
              </a:tr>
              <a:tr h="35798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&lt;&lt;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Left Shift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(10&lt;&lt;2) = 40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413911"/>
                  </a:ext>
                </a:extLst>
              </a:tr>
              <a:tr h="35798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&gt;&gt;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Right Shift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(10&gt;&gt;2) =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8719804"/>
                  </a:ext>
                </a:extLst>
              </a:tr>
              <a:tr h="35798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&gt;&gt;&gt;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Bitwise Right Shift with Zero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(10&gt;&gt;&gt;2) = 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607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52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Logical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following operators are known as JavaScript logical operators.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7D99E5-67E4-439E-BA20-96D67C1D0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29759"/>
              </p:ext>
            </p:extLst>
          </p:nvPr>
        </p:nvGraphicFramePr>
        <p:xfrm>
          <a:off x="4972209" y="1630720"/>
          <a:ext cx="3837000" cy="1319648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017755">
                  <a:extLst>
                    <a:ext uri="{9D8B030D-6E8A-4147-A177-3AD203B41FA5}">
                      <a16:colId xmlns:a16="http://schemas.microsoft.com/office/drawing/2014/main" val="3674857917"/>
                    </a:ext>
                  </a:extLst>
                </a:gridCol>
                <a:gridCol w="1319908">
                  <a:extLst>
                    <a:ext uri="{9D8B030D-6E8A-4147-A177-3AD203B41FA5}">
                      <a16:colId xmlns:a16="http://schemas.microsoft.com/office/drawing/2014/main" val="1649587748"/>
                    </a:ext>
                  </a:extLst>
                </a:gridCol>
                <a:gridCol w="1499337">
                  <a:extLst>
                    <a:ext uri="{9D8B030D-6E8A-4147-A177-3AD203B41FA5}">
                      <a16:colId xmlns:a16="http://schemas.microsoft.com/office/drawing/2014/main" val="753475129"/>
                    </a:ext>
                  </a:extLst>
                </a:gridCol>
              </a:tblGrid>
              <a:tr h="21364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Example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444224"/>
                  </a:ext>
                </a:extLst>
              </a:tr>
              <a:tr h="446178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&amp;&amp;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Logical AND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(10==20 &amp;&amp; 20==33)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601988"/>
                  </a:ext>
                </a:extLst>
              </a:tr>
              <a:tr h="446178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||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Logical 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(10==20 || 20==33) = false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758494"/>
                  </a:ext>
                </a:extLst>
              </a:tr>
              <a:tr h="213646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!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Logical Not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!(10==20) = true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95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22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Assignment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following operators are known as JavaScript assignment operators.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BA9B3-BD1B-4686-9956-3678F6D1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8097"/>
              </p:ext>
            </p:extLst>
          </p:nvPr>
        </p:nvGraphicFramePr>
        <p:xfrm>
          <a:off x="4844727" y="1564962"/>
          <a:ext cx="4045201" cy="24041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279711">
                  <a:extLst>
                    <a:ext uri="{9D8B030D-6E8A-4147-A177-3AD203B41FA5}">
                      <a16:colId xmlns:a16="http://schemas.microsoft.com/office/drawing/2014/main" val="2495047196"/>
                    </a:ext>
                  </a:extLst>
                </a:gridCol>
                <a:gridCol w="1079355">
                  <a:extLst>
                    <a:ext uri="{9D8B030D-6E8A-4147-A177-3AD203B41FA5}">
                      <a16:colId xmlns:a16="http://schemas.microsoft.com/office/drawing/2014/main" val="128844697"/>
                    </a:ext>
                  </a:extLst>
                </a:gridCol>
                <a:gridCol w="1686135">
                  <a:extLst>
                    <a:ext uri="{9D8B030D-6E8A-4147-A177-3AD203B41FA5}">
                      <a16:colId xmlns:a16="http://schemas.microsoft.com/office/drawing/2014/main" val="4078082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Operator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Description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Example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57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10+10 = 20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21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+=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Add and 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a+=20; Now a = 30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4947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-=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Subtract and 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a=20; a-=10; Now a = 10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557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*=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Multiply and 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a*=20; Now a = 200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618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/=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Divide and 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a/=2; Now a = 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753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%=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 dirty="0">
                          <a:effectLst/>
                        </a:rPr>
                        <a:t>Modulus and assign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var a=10; a%=2; Now a = 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00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9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Types of Javascript Operators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Special Operators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following operators are known as JavaScript special operators.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88B1A-1EA0-40FC-AD81-C0E9E07A3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85032"/>
              </p:ext>
            </p:extLst>
          </p:nvPr>
        </p:nvGraphicFramePr>
        <p:xfrm>
          <a:off x="4750752" y="1268768"/>
          <a:ext cx="4228941" cy="3404494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187946">
                  <a:extLst>
                    <a:ext uri="{9D8B030D-6E8A-4147-A177-3AD203B41FA5}">
                      <a16:colId xmlns:a16="http://schemas.microsoft.com/office/drawing/2014/main" val="307722735"/>
                    </a:ext>
                  </a:extLst>
                </a:gridCol>
                <a:gridCol w="3040995">
                  <a:extLst>
                    <a:ext uri="{9D8B030D-6E8A-4147-A177-3AD203B41FA5}">
                      <a16:colId xmlns:a16="http://schemas.microsoft.com/office/drawing/2014/main" val="2880485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Operator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407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(?:)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Conditional Operator returns value based on the condition. It is like if-else.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3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,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Comma Operator allows multiple expressions to be evaluated as single statement.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7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delete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Delete Operator deletes a property from the object.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05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In Operator checks if object has the given property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252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instanceof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checks if the object is an instance of given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7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new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creates an instance (object)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69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typeof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checks the type of object.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93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void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it discards the expression's return value.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9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yield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checks what is returned in a generator by the generator's iterator.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53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03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If-else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JavaScript if-else statement is used to execute the code whether condition is true or false. There are three forms of if statement in JavaScript.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If Statement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If else statement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if else if statement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88B1A-1EA0-40FC-AD81-C0E9E07A39A7}"/>
              </a:ext>
            </a:extLst>
          </p:cNvPr>
          <p:cNvGraphicFramePr>
            <a:graphicFrameLocks noGrp="1"/>
          </p:cNvGraphicFramePr>
          <p:nvPr/>
        </p:nvGraphicFramePr>
        <p:xfrm>
          <a:off x="4750752" y="1268768"/>
          <a:ext cx="4228941" cy="3404494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187946">
                  <a:extLst>
                    <a:ext uri="{9D8B030D-6E8A-4147-A177-3AD203B41FA5}">
                      <a16:colId xmlns:a16="http://schemas.microsoft.com/office/drawing/2014/main" val="307722735"/>
                    </a:ext>
                  </a:extLst>
                </a:gridCol>
                <a:gridCol w="3040995">
                  <a:extLst>
                    <a:ext uri="{9D8B030D-6E8A-4147-A177-3AD203B41FA5}">
                      <a16:colId xmlns:a16="http://schemas.microsoft.com/office/drawing/2014/main" val="28804853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Operator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0407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(?:)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Conditional Operator returns value based on the condition. It is like if-else.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3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,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Comma Operator allows multiple expressions to be evaluated as single statement.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7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delete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Delete Operator deletes a property from the object.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053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in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In Operator checks if object has the given property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252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instanceof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checks if the object is an instance of given type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972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new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creates an instance (object)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69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typeof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checks the type of object.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931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void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it discards the expression's return value.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79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</a:pPr>
                      <a:r>
                        <a:rPr lang="en-IN" sz="1200">
                          <a:effectLst/>
                        </a:rPr>
                        <a:t>yield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</a:rPr>
                        <a:t>checks what is returned in a generator by the generator's iterator.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153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07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It evaluates the content only if expression is true. </a:t>
            </a:r>
          </a:p>
          <a:p>
            <a:pPr marL="139700" indent="0">
              <a:buNone/>
            </a:pPr>
            <a:r>
              <a:rPr lang="en-US" dirty="0"/>
              <a:t>Syntax: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/>
              <a:t>if(expression)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/>
              <a:t>{  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/>
              <a:t>//content to be evaluated  </a:t>
            </a:r>
          </a:p>
          <a:p>
            <a:pPr marL="596900" lvl="1" indent="0">
              <a:spcBef>
                <a:spcPts val="0"/>
              </a:spcBef>
              <a:buNone/>
            </a:pPr>
            <a:r>
              <a:rPr lang="en-US" dirty="0"/>
              <a:t>}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9E9A3-D9D6-40BD-A7ED-A19DF140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14" y="715419"/>
            <a:ext cx="3185160" cy="3591560"/>
          </a:xfrm>
          <a:prstGeom prst="rect">
            <a:avLst/>
          </a:prstGeom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B4D774-68F1-489E-A00A-E6E4978C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73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&lt;script&gt;  </a:t>
            </a:r>
          </a:p>
          <a:p>
            <a:pPr marL="139700" indent="0">
              <a:buNone/>
            </a:pPr>
            <a:r>
              <a:rPr lang="en-US" dirty="0"/>
              <a:t>var a=20;  </a:t>
            </a:r>
          </a:p>
          <a:p>
            <a:pPr marL="139700" indent="0">
              <a:buNone/>
            </a:pPr>
            <a:r>
              <a:rPr lang="en-US" dirty="0"/>
              <a:t>if(a&gt;10){  </a:t>
            </a:r>
          </a:p>
          <a:p>
            <a:pPr marL="139700" indent="0">
              <a:buNone/>
            </a:pPr>
            <a:r>
              <a:rPr lang="en-US" dirty="0"/>
              <a:t>document.write("value of a is greater than 10");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&lt;/script&gt;  </a:t>
            </a:r>
          </a:p>
          <a:p>
            <a:pPr marL="139700" indent="0">
              <a:buNone/>
            </a:pPr>
            <a:r>
              <a:rPr lang="en-US" dirty="0"/>
              <a:t>Output :</a:t>
            </a:r>
          </a:p>
          <a:p>
            <a:pPr marL="139700" indent="0">
              <a:buNone/>
            </a:pPr>
            <a:r>
              <a:rPr lang="en-US" dirty="0"/>
              <a:t>value of a is greater than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9E9A3-D9D6-40BD-A7ED-A19DF140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14" y="715419"/>
            <a:ext cx="3185160" cy="3591560"/>
          </a:xfrm>
          <a:prstGeom prst="rect">
            <a:avLst/>
          </a:prstGeom>
        </p:spPr>
      </p:pic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B4D774-68F1-489E-A00A-E6E4978C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https://media.geeksforgeeks.org/wp-content/uploads/if.png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1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It evaluates the content whether condition is true of false. </a:t>
            </a:r>
          </a:p>
          <a:p>
            <a:pPr marL="139700" indent="0">
              <a:buNone/>
            </a:pPr>
            <a:r>
              <a:rPr lang="en-US" b="1" dirty="0"/>
              <a:t>Syntax</a:t>
            </a:r>
          </a:p>
          <a:p>
            <a:pPr marL="139700" indent="0">
              <a:buNone/>
            </a:pPr>
            <a:r>
              <a:rPr lang="en-US" dirty="0"/>
              <a:t>if(expression){  </a:t>
            </a:r>
          </a:p>
          <a:p>
            <a:pPr marL="139700" indent="0">
              <a:buNone/>
            </a:pPr>
            <a:r>
              <a:rPr lang="en-US" dirty="0"/>
              <a:t>//content to be evaluated if condition is true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else{  </a:t>
            </a:r>
          </a:p>
          <a:p>
            <a:pPr marL="139700" indent="0">
              <a:buNone/>
            </a:pPr>
            <a:r>
              <a:rPr lang="en-US" dirty="0"/>
              <a:t>//content to be evaluated if condition is false  </a:t>
            </a:r>
          </a:p>
          <a:p>
            <a:pPr marL="139700" indent="0">
              <a:buNone/>
            </a:pPr>
            <a:r>
              <a:rPr lang="en-US" dirty="0"/>
              <a:t>} </a:t>
            </a:r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B4D774-68F1-489E-A00A-E6E4978C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https://media.geeksforgeeks.org/wp-content/uploads/if-else.png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CB857-C12B-429D-9858-D321551F7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659606"/>
            <a:ext cx="3581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41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&lt;script&gt;  </a:t>
            </a:r>
          </a:p>
          <a:p>
            <a:pPr marL="139700" indent="0">
              <a:buNone/>
            </a:pPr>
            <a:r>
              <a:rPr lang="en-US" dirty="0"/>
              <a:t>var a=20;  </a:t>
            </a:r>
          </a:p>
          <a:p>
            <a:pPr marL="139700" indent="0">
              <a:buNone/>
            </a:pPr>
            <a:r>
              <a:rPr lang="en-US" dirty="0"/>
              <a:t>if(a%2==0){  </a:t>
            </a:r>
          </a:p>
          <a:p>
            <a:pPr marL="139700" indent="0">
              <a:buNone/>
            </a:pPr>
            <a:r>
              <a:rPr lang="en-US" dirty="0"/>
              <a:t>document.write("a is even number");  }  </a:t>
            </a:r>
          </a:p>
          <a:p>
            <a:pPr marL="139700" indent="0">
              <a:buNone/>
            </a:pPr>
            <a:r>
              <a:rPr lang="en-US" dirty="0"/>
              <a:t>else{  </a:t>
            </a:r>
          </a:p>
          <a:p>
            <a:pPr marL="139700" indent="0">
              <a:buNone/>
            </a:pPr>
            <a:r>
              <a:rPr lang="en-US" dirty="0"/>
              <a:t>document.write("a is odd number");  }  </a:t>
            </a:r>
          </a:p>
          <a:p>
            <a:pPr marL="139700" indent="0">
              <a:buNone/>
            </a:pPr>
            <a:r>
              <a:rPr lang="en-US" dirty="0"/>
              <a:t>&lt;/script&gt;  </a:t>
            </a:r>
          </a:p>
          <a:p>
            <a:pPr marL="139700" indent="0">
              <a:buNone/>
            </a:pPr>
            <a:r>
              <a:rPr lang="en-US" dirty="0"/>
              <a:t>Output :</a:t>
            </a:r>
          </a:p>
          <a:p>
            <a:pPr marL="139700" indent="0">
              <a:buNone/>
            </a:pPr>
            <a:r>
              <a:rPr lang="en-US" dirty="0"/>
              <a:t>a is even number</a:t>
            </a:r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B4D774-68F1-489E-A00A-E6E4978C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https://media.geeksforgeeks.org/wp-content/uploads/if-else.png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CB857-C12B-429D-9858-D321551F7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659606"/>
            <a:ext cx="35814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3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JavaScript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JavaScript is a very powerful client-side scripting language.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JavaScript is used mainly for enhancing the interaction of a user with the webpage.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https://www.guru99.com/images/JavaScript/javascript1_1.png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EDDC3-40E3-4C54-A23A-78DB03FE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7" y="1473517"/>
            <a:ext cx="4185302" cy="21964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It evaluates the content only if expression is true from several expressions. 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7" name="Google Shape;77;p15">
            <a:extLst>
              <a:ext uri="{FF2B5EF4-FFF2-40B4-BE49-F238E27FC236}">
                <a16:creationId xmlns:a16="http://schemas.microsoft.com/office/drawing/2014/main" id="{FBB4D774-68F1-489E-A00A-E6E4978C3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https://media.geeksforgeeks.org/wp-content/uploads/if-elseif.png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903D9B-82C1-47EE-9BEF-741BD564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785812"/>
            <a:ext cx="39243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5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if(expression1){  </a:t>
            </a:r>
          </a:p>
          <a:p>
            <a:pPr marL="139700" indent="0">
              <a:buNone/>
            </a:pPr>
            <a:r>
              <a:rPr lang="en-US" dirty="0"/>
              <a:t>//content to be evaluated if expression1 is true  }  </a:t>
            </a:r>
          </a:p>
          <a:p>
            <a:pPr marL="139700" indent="0">
              <a:buNone/>
            </a:pPr>
            <a:r>
              <a:rPr lang="en-US" dirty="0"/>
              <a:t>else if(expression2)</a:t>
            </a:r>
          </a:p>
          <a:p>
            <a:pPr marL="139700" indent="0">
              <a:buNone/>
            </a:pPr>
            <a:r>
              <a:rPr lang="en-US" dirty="0"/>
              <a:t>{  //content to be evaluated if expression2 is true  }  </a:t>
            </a:r>
          </a:p>
          <a:p>
            <a:pPr marL="139700" indent="0">
              <a:buNone/>
            </a:pPr>
            <a:r>
              <a:rPr lang="en-US" dirty="0"/>
              <a:t>else if(expression3)</a:t>
            </a:r>
          </a:p>
          <a:p>
            <a:pPr marL="139700" indent="0">
              <a:buNone/>
            </a:pPr>
            <a:r>
              <a:rPr lang="en-US" dirty="0"/>
              <a:t>{  //content to be evaluated if expression3 is true  }  </a:t>
            </a:r>
          </a:p>
          <a:p>
            <a:pPr marL="139700" indent="0">
              <a:buNone/>
            </a:pPr>
            <a:r>
              <a:rPr lang="en-US" dirty="0"/>
              <a:t>else{   //content to be evaluated if no expression is true  }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DE53C-4271-4D13-BC1A-94AB5E15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785812"/>
            <a:ext cx="3924300" cy="3571875"/>
          </a:xfrm>
          <a:prstGeom prst="rect">
            <a:avLst/>
          </a:prstGeom>
        </p:spPr>
      </p:pic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06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&lt;script&gt;  </a:t>
            </a:r>
          </a:p>
          <a:p>
            <a:pPr marL="139700" indent="0">
              <a:buNone/>
            </a:pPr>
            <a:r>
              <a:rPr lang="en-US" dirty="0"/>
              <a:t>var a=20;  </a:t>
            </a:r>
          </a:p>
          <a:p>
            <a:pPr marL="139700" indent="0">
              <a:buNone/>
            </a:pPr>
            <a:r>
              <a:rPr lang="en-US" dirty="0"/>
              <a:t>if(a==10){  </a:t>
            </a:r>
          </a:p>
          <a:p>
            <a:pPr marL="139700" indent="0">
              <a:buNone/>
            </a:pPr>
            <a:r>
              <a:rPr lang="en-US" dirty="0"/>
              <a:t>document.write("a is equal to 10");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else if(a==15){  </a:t>
            </a:r>
          </a:p>
          <a:p>
            <a:pPr marL="139700" indent="0">
              <a:buNone/>
            </a:pPr>
            <a:r>
              <a:rPr lang="en-US" dirty="0"/>
              <a:t>document.write("a is equal to 15");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DE53C-4271-4D13-BC1A-94AB5E15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785812"/>
            <a:ext cx="3924300" cy="3571875"/>
          </a:xfrm>
          <a:prstGeom prst="rect">
            <a:avLst/>
          </a:prstGeom>
        </p:spPr>
      </p:pic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245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else if(a==20){  </a:t>
            </a:r>
          </a:p>
          <a:p>
            <a:pPr marL="139700" indent="0">
              <a:buNone/>
            </a:pPr>
            <a:r>
              <a:rPr lang="en-US" dirty="0"/>
              <a:t>document.write("a is equal to 20");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else{  </a:t>
            </a:r>
          </a:p>
          <a:p>
            <a:pPr marL="139700" indent="0">
              <a:buNone/>
            </a:pPr>
            <a:r>
              <a:rPr lang="en-US" dirty="0"/>
              <a:t>document.write("a is not equal to 10, 15 or 20");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&lt;/script&gt;  </a:t>
            </a:r>
          </a:p>
          <a:p>
            <a:pPr marL="139700" indent="0">
              <a:buNone/>
            </a:pPr>
            <a:r>
              <a:rPr lang="en-US" dirty="0"/>
              <a:t>Output of the above example</a:t>
            </a:r>
          </a:p>
          <a:p>
            <a:pPr marL="139700" indent="0">
              <a:buNone/>
            </a:pPr>
            <a:r>
              <a:rPr lang="en-US" dirty="0"/>
              <a:t>a is equal to 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DE53C-4271-4D13-BC1A-94AB5E15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785812"/>
            <a:ext cx="3924300" cy="3571875"/>
          </a:xfrm>
          <a:prstGeom prst="rect">
            <a:avLst/>
          </a:prstGeom>
        </p:spPr>
      </p:pic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580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If-else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If...else if statement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else if(a==20){  </a:t>
            </a:r>
          </a:p>
          <a:p>
            <a:pPr marL="139700" indent="0">
              <a:buNone/>
            </a:pPr>
            <a:r>
              <a:rPr lang="en-US" dirty="0"/>
              <a:t>document.write("a is equal to 20");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else{  </a:t>
            </a:r>
          </a:p>
          <a:p>
            <a:pPr marL="139700" indent="0">
              <a:buNone/>
            </a:pPr>
            <a:r>
              <a:rPr lang="en-US" dirty="0"/>
              <a:t>document.write("a is not equal to 10, 15 or 20");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&lt;/script&gt;  </a:t>
            </a:r>
          </a:p>
          <a:p>
            <a:pPr marL="139700" indent="0">
              <a:buNone/>
            </a:pPr>
            <a:r>
              <a:rPr lang="en-US" dirty="0"/>
              <a:t>Output :</a:t>
            </a:r>
          </a:p>
          <a:p>
            <a:pPr marL="139700" indent="0">
              <a:buNone/>
            </a:pPr>
            <a:r>
              <a:rPr lang="en-US" dirty="0"/>
              <a:t>a is equal to 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DDE53C-4271-4D13-BC1A-94AB5E154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369" y="785812"/>
            <a:ext cx="3924300" cy="3571875"/>
          </a:xfrm>
          <a:prstGeom prst="rect">
            <a:avLst/>
          </a:prstGeom>
        </p:spPr>
      </p:pic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https://media.geeksforgeeks.org/wp-content/uploads/if-elseif.png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65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Switch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JavaScript switch statement is used to execute one code from multiple expressions. </a:t>
            </a:r>
          </a:p>
          <a:p>
            <a:r>
              <a:rPr lang="en-US" dirty="0"/>
              <a:t>It is just like else if statement that we have learned in previous page. But it is convenient than if..else..if because it can be used with numbers, characters etc.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https://media.geeksforgeeks.org/wp-content/uploads/switch.png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9305-7AF8-48C4-BBEA-BF72C7D5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91" y="809186"/>
            <a:ext cx="2548415" cy="35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30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Switch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switch(expression){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value1: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code to be executed;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break;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value2: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code to be executed;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break;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......  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default: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https://media.geeksforgeeks.org/wp-content/uploads/switch.png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9305-7AF8-48C4-BBEA-BF72C7D5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91" y="809186"/>
            <a:ext cx="2548415" cy="35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53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Switch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switch(expression){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value1: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code to be executed;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break;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value2: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code to be executed;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break;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......  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default: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https://media.geeksforgeeks.org/wp-content/uploads/switch.png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9305-7AF8-48C4-BBEA-BF72C7D5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91" y="809186"/>
            <a:ext cx="2548415" cy="35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168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Switch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93206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Example: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&lt;script&gt;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var grade='B';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var result;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switch(grade){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'A':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result+=" A Grade";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'B':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result+=" B Grade";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case 'C':  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https://media.geeksforgeeks.org/wp-content/uploads/switch.png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9305-7AF8-48C4-BBEA-BF72C7D5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91" y="809186"/>
            <a:ext cx="2548415" cy="35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964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Condition 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Switch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result+=" C Grade";  </a:t>
            </a:r>
          </a:p>
          <a:p>
            <a:pPr marL="139700" indent="0">
              <a:buNone/>
            </a:pPr>
            <a:r>
              <a:rPr lang="en-US" dirty="0"/>
              <a:t>default:  </a:t>
            </a:r>
          </a:p>
          <a:p>
            <a:pPr marL="139700" indent="0">
              <a:buNone/>
            </a:pPr>
            <a:r>
              <a:rPr lang="en-US" dirty="0"/>
              <a:t>result+=" No Grade";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document.write(result);  </a:t>
            </a:r>
          </a:p>
          <a:p>
            <a:pPr marL="139700" indent="0">
              <a:buNone/>
            </a:pPr>
            <a:r>
              <a:rPr lang="en-US" dirty="0"/>
              <a:t>&lt;/script&gt;  </a:t>
            </a:r>
          </a:p>
          <a:p>
            <a:pPr marL="139700" indent="0">
              <a:buNone/>
            </a:pPr>
            <a:r>
              <a:rPr lang="en-US" b="1" dirty="0"/>
              <a:t>Output:</a:t>
            </a:r>
          </a:p>
          <a:p>
            <a:pPr marL="139700" indent="0">
              <a:buNone/>
            </a:pPr>
            <a:r>
              <a:rPr lang="en-US" dirty="0"/>
              <a:t>undefined B Grade C Grade No Grade</a:t>
            </a:r>
          </a:p>
          <a:p>
            <a:pPr marL="5969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https://media.geeksforgeeks.org/wp-content/uploads/switch.png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C9305-7AF8-48C4-BBEA-BF72C7D51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891" y="809186"/>
            <a:ext cx="2548415" cy="35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0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JavaScript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JavaScript offers lots of flexibility.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dirty="0"/>
              <a:t>Mobile app development, </a:t>
            </a:r>
            <a:r>
              <a:rPr lang="en-US" dirty="0"/>
              <a:t>desktop app development, and game development.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With javascript you can find tons of frameworks and libraries already developed, which can be used directly in web development.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https://www.guru99.com/images/JavaScript/javascript1_1.png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EDDC3-40E3-4C54-A23A-78DB03FE6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7" y="1473517"/>
            <a:ext cx="4185302" cy="21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15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Loop Control statement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Types of Loop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JavaScript loops are used to iterate the piece of code using for, while, do while or for-in loops. </a:t>
            </a:r>
          </a:p>
          <a:p>
            <a:r>
              <a:rPr lang="en-US" dirty="0"/>
              <a:t>There are four types of loops in JavaScript.</a:t>
            </a:r>
          </a:p>
          <a:p>
            <a:pPr marL="9969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for loop</a:t>
            </a:r>
          </a:p>
          <a:p>
            <a:pPr marL="9969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while loop</a:t>
            </a:r>
          </a:p>
          <a:p>
            <a:pPr marL="9969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do-while loop</a:t>
            </a:r>
          </a:p>
          <a:p>
            <a:pPr marL="996950" lvl="1" indent="-400050">
              <a:spcBef>
                <a:spcPts val="0"/>
              </a:spcBef>
              <a:buFont typeface="+mj-lt"/>
              <a:buAutoNum type="romanLcPeriod"/>
            </a:pPr>
            <a:r>
              <a:rPr lang="en-US" dirty="0"/>
              <a:t>for-in loop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https://media.geeksforgeeks.org/wp-content/uploads/Loop1.png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DCA67-7F08-40B3-90CC-30B95548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454913"/>
            <a:ext cx="4160175" cy="19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5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Loop Control statement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loop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JavaScript for loop iterates the elements for the fixed number of times. It should be used if number of iterations is known. </a:t>
            </a:r>
          </a:p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139700" indent="0">
              <a:buNone/>
            </a:pPr>
            <a:r>
              <a:rPr lang="en-US" dirty="0"/>
              <a:t>for (initialization; condition; increment)  </a:t>
            </a:r>
          </a:p>
          <a:p>
            <a:pPr marL="139700" indent="0">
              <a:buNone/>
            </a:pPr>
            <a:r>
              <a:rPr lang="en-US" dirty="0"/>
              <a:t>{  </a:t>
            </a:r>
          </a:p>
          <a:p>
            <a:pPr marL="139700" indent="0">
              <a:buNone/>
            </a:pPr>
            <a:r>
              <a:rPr lang="en-US" dirty="0"/>
              <a:t>   	code to be executed  </a:t>
            </a:r>
          </a:p>
          <a:p>
            <a:pPr marL="139700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https://media.geeksforgeeks.org/wp-content/uploads/loop2.png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37AD07-3E69-43C3-8A09-E8AA1387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6" y="1340611"/>
            <a:ext cx="4110550" cy="24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36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Loop Control statement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loop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JavaScript while loop iterates the elements for the infinite number of times. It should be used if number of iteration is not known. </a:t>
            </a:r>
          </a:p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139700" indent="0">
              <a:buNone/>
            </a:pPr>
            <a:r>
              <a:rPr lang="en-US" dirty="0"/>
              <a:t>while (condition)  </a:t>
            </a:r>
          </a:p>
          <a:p>
            <a:pPr marL="139700" indent="0">
              <a:buNone/>
            </a:pPr>
            <a:r>
              <a:rPr lang="en-US" dirty="0"/>
              <a:t>{  </a:t>
            </a:r>
          </a:p>
          <a:p>
            <a:pPr marL="139700" indent="0">
              <a:buNone/>
            </a:pPr>
            <a:r>
              <a:rPr lang="en-US" dirty="0"/>
              <a:t>    code to be executed  </a:t>
            </a:r>
          </a:p>
          <a:p>
            <a:pPr marL="139700" indent="0">
              <a:buNone/>
            </a:pPr>
            <a:r>
              <a:rPr lang="en-US" dirty="0"/>
              <a:t>}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https://media.geeksforgeeks.org/wp-content/uploads/Loop1.png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8D45B-74E3-4B15-BFA6-0EEF92AC2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683513"/>
            <a:ext cx="4160175" cy="19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6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Loop Control statement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while loop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JavaScript do while loop iterates the elements for the infinite number of times like while loop. but, code is executed at least once whether condition is true or false. </a:t>
            </a:r>
            <a:r>
              <a:rPr lang="en-US" b="1" dirty="0"/>
              <a:t>Syntax:</a:t>
            </a:r>
          </a:p>
          <a:p>
            <a:pPr marL="139700" indent="0">
              <a:buNone/>
            </a:pPr>
            <a:r>
              <a:rPr lang="en-US" dirty="0"/>
              <a:t>do{  </a:t>
            </a:r>
          </a:p>
          <a:p>
            <a:pPr marL="139700" indent="0">
              <a:buNone/>
            </a:pPr>
            <a:r>
              <a:rPr lang="en-US" dirty="0"/>
              <a:t>    code to be executed  </a:t>
            </a:r>
          </a:p>
          <a:p>
            <a:pPr marL="139700" indent="0">
              <a:buNone/>
            </a:pPr>
            <a:r>
              <a:rPr lang="en-US" dirty="0"/>
              <a:t>}while (condition);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https://media.geeksforgeeks.org/wp-content/uploads/loop3.png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C31EC-7014-4BED-8170-5AD2A1C41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369" y="1354900"/>
            <a:ext cx="3872162" cy="21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9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Loop Control statement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for-in loop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 for..in loop provides a simpler way to iterate through the properties of an object. </a:t>
            </a:r>
            <a:r>
              <a:rPr lang="en-US" b="1" dirty="0"/>
              <a:t>Syntax:</a:t>
            </a:r>
          </a:p>
          <a:p>
            <a:pPr marL="139700" indent="0">
              <a:buNone/>
            </a:pPr>
            <a:r>
              <a:rPr lang="en-US" dirty="0"/>
              <a:t>for (variableName in Object)</a:t>
            </a:r>
          </a:p>
          <a:p>
            <a:pPr marL="139700" indent="0">
              <a:buNone/>
            </a:pPr>
            <a:r>
              <a:rPr lang="en-US" dirty="0"/>
              <a:t>{</a:t>
            </a:r>
          </a:p>
          <a:p>
            <a:pPr marL="139700" indent="0">
              <a:buNone/>
            </a:pPr>
            <a:r>
              <a:rPr lang="en-US" dirty="0"/>
              <a:t>    statement(s)</a:t>
            </a:r>
          </a:p>
          <a:p>
            <a:pPr marL="139700" indent="0">
              <a:buNone/>
            </a:pPr>
            <a:r>
              <a:rPr lang="en-US" dirty="0"/>
              <a:t>}(condition);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https://media.geeksforgeeks.org/wp-content/uploads/loop2.png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59937-9C44-4F07-9C7C-3ACD6D96D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6" y="1340611"/>
            <a:ext cx="4110550" cy="24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62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Array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Arrays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JavaScript array is an object that represents a collection of similar type of elements.</a:t>
            </a:r>
          </a:p>
          <a:p>
            <a:pPr marL="139700" indent="0">
              <a:buNone/>
            </a:pPr>
            <a:r>
              <a:rPr lang="en-US" dirty="0"/>
              <a:t>There are 3 ways to construct array in JavaScript</a:t>
            </a:r>
          </a:p>
          <a:p>
            <a:pPr marL="139700" indent="0">
              <a:buNone/>
            </a:pPr>
            <a:r>
              <a:rPr lang="en-US" dirty="0" err="1"/>
              <a:t>i</a:t>
            </a:r>
            <a:r>
              <a:rPr lang="en-US" dirty="0"/>
              <a:t>.	By array literal</a:t>
            </a:r>
          </a:p>
          <a:p>
            <a:pPr marL="139700" indent="0">
              <a:buNone/>
            </a:pPr>
            <a:r>
              <a:rPr lang="en-US" dirty="0"/>
              <a:t>ii.	By creating instance of Array directly (using new keyword)</a:t>
            </a:r>
          </a:p>
          <a:p>
            <a:pPr marL="139700" indent="0">
              <a:buNone/>
            </a:pPr>
            <a:r>
              <a:rPr lang="en-US" dirty="0"/>
              <a:t>iii.	By using an Array constructor (using new keyword)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https://cdn.educba.com/academy/wp-content/uploads/2019/09/Arrays-in-JavaScript.png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5FDD-9AF8-4DA1-93AB-049EEC39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1" r="7785" b="14897"/>
          <a:stretch/>
        </p:blipFill>
        <p:spPr>
          <a:xfrm>
            <a:off x="4772025" y="1454945"/>
            <a:ext cx="4223349" cy="2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4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Array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 literal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Syntax:</a:t>
            </a:r>
          </a:p>
          <a:p>
            <a:pPr marL="139700" indent="0">
              <a:buNone/>
            </a:pPr>
            <a:r>
              <a:rPr lang="en-US" dirty="0"/>
              <a:t>var arrayname=[value1,value2.....valueN];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https://cdn.educba.com/academy/wp-content/uploads/2019/09/Arrays-in-JavaScript.png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5FDD-9AF8-4DA1-93AB-049EEC39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1" r="7785" b="14897"/>
          <a:stretch/>
        </p:blipFill>
        <p:spPr>
          <a:xfrm>
            <a:off x="4772025" y="1454945"/>
            <a:ext cx="4223349" cy="2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63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Array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 directly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Syntax:</a:t>
            </a:r>
          </a:p>
          <a:p>
            <a:pPr marL="139700" indent="0">
              <a:buNone/>
            </a:pPr>
            <a:r>
              <a:rPr lang="en-US" dirty="0"/>
              <a:t>var arrayname=new Array();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/>
              <a:t>https://cdn.educba.com/academy/wp-content/uploads/2019/09/Arrays-in-JavaScript.png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5FDD-9AF8-4DA1-93AB-049EEC39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1" r="7785" b="14897"/>
          <a:stretch/>
        </p:blipFill>
        <p:spPr>
          <a:xfrm>
            <a:off x="4772025" y="1454945"/>
            <a:ext cx="4223349" cy="2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79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Array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 constructor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Here, you need to create instance of array by passing arguments in constructor so that we don't have to provide value explicitly.</a:t>
            </a:r>
          </a:p>
          <a:p>
            <a:pPr marL="139700" indent="0">
              <a:buNone/>
            </a:pPr>
            <a:r>
              <a:rPr lang="en-US" dirty="0"/>
              <a:t>Example:</a:t>
            </a:r>
          </a:p>
          <a:p>
            <a:pPr marL="139700" indent="0">
              <a:buNone/>
            </a:pPr>
            <a:r>
              <a:rPr lang="en-US" dirty="0"/>
              <a:t>&lt;script&gt;  </a:t>
            </a:r>
          </a:p>
          <a:p>
            <a:pPr marL="139700" indent="0">
              <a:buNone/>
            </a:pPr>
            <a:r>
              <a:rPr lang="en-US" dirty="0"/>
              <a:t>var emp=new Array("</a:t>
            </a:r>
            <a:r>
              <a:rPr lang="en-US" dirty="0" err="1"/>
              <a:t>Jai","Vijay","Smith</a:t>
            </a:r>
            <a:r>
              <a:rPr lang="en-US" dirty="0"/>
              <a:t>");  </a:t>
            </a:r>
          </a:p>
          <a:p>
            <a:pPr marL="13970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=0;i&lt;emp.length;i++){  </a:t>
            </a:r>
          </a:p>
          <a:p>
            <a:pPr marL="139700" indent="0">
              <a:buNone/>
            </a:pPr>
            <a:r>
              <a:rPr lang="en-US" dirty="0"/>
              <a:t>document.write(emp[</a:t>
            </a:r>
            <a:r>
              <a:rPr lang="en-US" dirty="0" err="1"/>
              <a:t>i</a:t>
            </a:r>
            <a:r>
              <a:rPr lang="en-US" dirty="0"/>
              <a:t>] + "&lt;br&gt;");  </a:t>
            </a:r>
          </a:p>
          <a:p>
            <a:pPr marL="139700" indent="0">
              <a:buNone/>
            </a:pPr>
            <a:r>
              <a:rPr lang="en-US" dirty="0"/>
              <a:t>}  </a:t>
            </a:r>
          </a:p>
          <a:p>
            <a:pPr marL="139700" indent="0">
              <a:buNone/>
            </a:pPr>
            <a:r>
              <a:rPr lang="en-US" dirty="0"/>
              <a:t>&lt;/script&gt; </a:t>
            </a:r>
          </a:p>
        </p:txBody>
      </p:sp>
      <p:sp>
        <p:nvSpPr>
          <p:cNvPr id="11" name="Google Shape;77;p15">
            <a:extLst>
              <a:ext uri="{FF2B5EF4-FFF2-40B4-BE49-F238E27FC236}">
                <a16:creationId xmlns:a16="http://schemas.microsoft.com/office/drawing/2014/main" id="{90412E10-F384-46C2-B8DB-1538CB8C9C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https://cdn.educba.com/academy/wp-content/uploads/2019/09/Arrays-in-JavaScript.png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485FDD-9AF8-4DA1-93AB-049EEC39A8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1" r="7785" b="14897"/>
          <a:stretch/>
        </p:blipFill>
        <p:spPr>
          <a:xfrm>
            <a:off x="4772025" y="1454945"/>
            <a:ext cx="4223349" cy="23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30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Array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JavaScript Array Methods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Let's see the list of JavaScript array methods.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A85AF-4CC8-440E-884E-E99C3257D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727" y="1354900"/>
            <a:ext cx="3924300" cy="2207419"/>
          </a:xfrm>
          <a:prstGeom prst="rect">
            <a:avLst/>
          </a:prstGeom>
        </p:spPr>
      </p:pic>
      <p:sp>
        <p:nvSpPr>
          <p:cNvPr id="15" name="Google Shape;77;p15">
            <a:extLst>
              <a:ext uri="{FF2B5EF4-FFF2-40B4-BE49-F238E27FC236}">
                <a16:creationId xmlns:a16="http://schemas.microsoft.com/office/drawing/2014/main" id="{0E480177-679A-4F82-975B-36F2145A525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https://i.imgur.com/ZJT26qb.jpg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520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JavaScript Used For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JavaScript is used in various fields from the web to servers:</a:t>
            </a:r>
          </a:p>
          <a:p>
            <a:r>
              <a:rPr lang="en-IN" dirty="0"/>
              <a:t>Web Applications</a:t>
            </a:r>
          </a:p>
          <a:p>
            <a:r>
              <a:rPr lang="en-IN" dirty="0"/>
              <a:t>Mobile Applications</a:t>
            </a:r>
          </a:p>
          <a:p>
            <a:r>
              <a:rPr lang="en-IN" dirty="0"/>
              <a:t>Web-based Games</a:t>
            </a:r>
          </a:p>
          <a:p>
            <a:r>
              <a:rPr lang="en-IN" dirty="0"/>
              <a:t>Back-end Web Development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https://www.simplilearn.com/ice9/free_resources_article_thumb/js-app.JPG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2EB84E-A702-48DF-9FFA-7F5D7B24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966" y="1839053"/>
            <a:ext cx="2738484" cy="21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34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Object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Javascript Object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javaScript object is an entity having state and behavior. For example: car, pen, bike, chair, glass, keyboard, monitor etc.</a:t>
            </a:r>
          </a:p>
          <a:p>
            <a:r>
              <a:rPr lang="en-US" dirty="0"/>
              <a:t>JavaScript is an object-based language. Everything is an object in JavaScript.</a:t>
            </a:r>
          </a:p>
          <a:p>
            <a:r>
              <a:rPr lang="en-US" dirty="0"/>
              <a:t>JavaScript is template based not class based.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E9BE3-2801-44DA-A9BF-73871DE34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0"/>
          <a:stretch/>
        </p:blipFill>
        <p:spPr>
          <a:xfrm>
            <a:off x="4844727" y="1513284"/>
            <a:ext cx="3992117" cy="2116931"/>
          </a:xfrm>
          <a:prstGeom prst="rect">
            <a:avLst/>
          </a:prstGeom>
        </p:spPr>
      </p:pic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https://cdn.educba.com/academy/wp-content/uploads/2020/05/Object-in-JavaScript.jpg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661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Object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Creating Objects in JavaScript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There are 3 ways to create objects.</a:t>
            </a:r>
          </a:p>
          <a:p>
            <a:pPr marL="539750" indent="-400050">
              <a:buFont typeface="+mj-lt"/>
              <a:buAutoNum type="romanLcPeriod"/>
            </a:pPr>
            <a:r>
              <a:rPr lang="en-US" dirty="0"/>
              <a:t>By object literal</a:t>
            </a:r>
          </a:p>
          <a:p>
            <a:pPr marL="539750" indent="-400050">
              <a:buAutoNum type="romanLcPeriod" startAt="2"/>
            </a:pPr>
            <a:r>
              <a:rPr lang="en-US" dirty="0"/>
              <a:t>By creating instance of Object directly </a:t>
            </a:r>
          </a:p>
          <a:p>
            <a:pPr marL="539750" indent="-400050">
              <a:buAutoNum type="romanLcPeriod" startAt="2"/>
            </a:pPr>
            <a:r>
              <a:rPr lang="en-US" dirty="0"/>
              <a:t>By using an object constructor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https://data-flair.training/blogs/wp-content/uploads/sites/2/2019/07/How-to-Create-JavaScript-Objects.jpg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DDEEB-266B-44EB-8641-929000F449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" t="30905" r="10859"/>
          <a:stretch/>
        </p:blipFill>
        <p:spPr>
          <a:xfrm>
            <a:off x="4844727" y="1603094"/>
            <a:ext cx="4223230" cy="18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70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Object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Defining method in JavaScript Object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We can define method in JavaScript object. But before defining method, we need to add property in the function with same name as method.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https://cdn.educba.com/academy/wp-content/uploads/2020/05/Object-in-JavaScript.jpg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78DA1-204E-4FBB-85C0-BF581A07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50"/>
          <a:stretch/>
        </p:blipFill>
        <p:spPr>
          <a:xfrm>
            <a:off x="4844727" y="1513284"/>
            <a:ext cx="3992117" cy="21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6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Javascript Function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function is a block of code that performs a specific task.</a:t>
            </a:r>
          </a:p>
          <a:p>
            <a:r>
              <a:rPr lang="en-US" dirty="0"/>
              <a:t>Suppose you need to create a program to create a circle and color it. You can create two functions to solve this problem: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function to draw the circle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function to color the circle</a:t>
            </a:r>
          </a:p>
          <a:p>
            <a:endParaRPr lang="en-US" dirty="0"/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https://i0.wp.com/blog.alexdevero.com/wp-content/uploads/2020/01/javascript-functions-all-you-need-to-know-pt.1.jpg?fit=1024%2C635&amp;ssl=1&amp;resize=350%2C200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BF849-DF20-4E57-A11F-7DDAF97C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18" y="1476375"/>
            <a:ext cx="3679627" cy="2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83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Declaring a Function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function is declared using the function keyword.</a:t>
            </a:r>
          </a:p>
          <a:p>
            <a:r>
              <a:rPr lang="en-US" dirty="0"/>
              <a:t>The basic rules of naming a function are similar to naming a variable. </a:t>
            </a:r>
          </a:p>
          <a:p>
            <a:r>
              <a:rPr lang="en-US" dirty="0"/>
              <a:t>The body of function is written within {}.</a:t>
            </a:r>
          </a:p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function nameOfFunction () {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    // function body   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514850"/>
            <a:ext cx="3397500" cy="442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https://raddevon.com/wp-content/uploads/2019/07/function-declaration-diagram-1024x282.png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2B9D9-4773-4F02-9087-39C5B665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94" y="1567375"/>
            <a:ext cx="3414713" cy="17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61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Calling a Function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function is declared using the function keyword.</a:t>
            </a:r>
          </a:p>
          <a:p>
            <a:r>
              <a:rPr lang="en-US" dirty="0"/>
              <a:t>The basic rules of naming a function are similar to naming a variable. </a:t>
            </a:r>
          </a:p>
          <a:p>
            <a:r>
              <a:rPr lang="en-US" dirty="0"/>
              <a:t>The body of function is written within {}.</a:t>
            </a:r>
          </a:p>
          <a:p>
            <a:pPr marL="139700" indent="0">
              <a:buNone/>
            </a:pPr>
            <a:r>
              <a:rPr lang="en-US" b="1" dirty="0"/>
              <a:t>Syntax: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function nameOfFunction () {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    // function body   </a:t>
            </a:r>
          </a:p>
          <a:p>
            <a:pPr marL="612000" lvl="1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371975"/>
            <a:ext cx="3397500" cy="5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https://cdn.programiz.com/cdn/farfuture/NdxxeWlRfoHMPgdcWPkeVy1wN9MwAgoqoYqZkFQDMFQ/mtime:1591592059/sites/tutorial2program/files/javascript-function-example1.png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9FBAE-2877-4DA7-A374-B90CE3AAC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" r="3719"/>
          <a:stretch/>
        </p:blipFill>
        <p:spPr bwMode="auto">
          <a:xfrm>
            <a:off x="5016828" y="1636740"/>
            <a:ext cx="3873097" cy="18700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959032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Parameters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A function can also be declared with parameters. A parameter is a value that is passed when declaring a function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371975"/>
            <a:ext cx="3397500" cy="5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https://cdn.programiz.com/cdn/farfuture/oAZVf3IqOKOYj_aJ-IoYQvbJ2CB-B3y4HXSLXBUmYcY/mtime:1591592163/sites/tutorial2program/files/javascript-function-with-parameter.png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A1045C-C09E-4973-8BEE-3B0FAA0DB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27" y="1507490"/>
            <a:ext cx="4084198" cy="16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25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Return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The return statement can be used to return the value to a function call.</a:t>
            </a:r>
          </a:p>
          <a:p>
            <a:r>
              <a:rPr lang="en-US" dirty="0"/>
              <a:t>The return statement denotes that the function has ended. Any code after return is not executed.</a:t>
            </a:r>
          </a:p>
          <a:p>
            <a:r>
              <a:rPr lang="en-US" dirty="0"/>
              <a:t>If nothing is returned, the function returns an undefined value.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371975"/>
            <a:ext cx="3397500" cy="5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https://cdn.programiz.com/cdn/farfuture/b4h4Zo5ZYxj-EyfQyao-J5TqbKEefFgqqusPGLWPFS0/mtime:1591786573/sites/tutorial2program/files/javascript-return-statement.png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D3B16-70D1-464C-9F08-2C8A13A66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641" y="1445260"/>
            <a:ext cx="4058284" cy="187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0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Using a Function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Function makes the code reusable. You can declare it once and use it multiple times.</a:t>
            </a:r>
          </a:p>
          <a:p>
            <a:r>
              <a:rPr lang="en-US" dirty="0"/>
              <a:t>Function makes the program easier as each small task is divided into a function.</a:t>
            </a:r>
          </a:p>
          <a:p>
            <a:r>
              <a:rPr lang="en-US" dirty="0"/>
              <a:t>Function increases readability.</a:t>
            </a:r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371975"/>
            <a:ext cx="3397500" cy="5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https://i0.wp.com/blog.alexdevero.com/wp-content/uploads/2020/01/javascript-functions-all-you-need-to-know-pt.1.jpg?fit=1024%2C635&amp;ssl=1&amp;resize=350%2C200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1B5D70-26CD-45A7-A620-8590AE32D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18" y="1476375"/>
            <a:ext cx="3679627" cy="2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14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Function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 Expressions</a:t>
            </a: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778919"/>
            <a:ext cx="3837000" cy="18700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In Javascript, functions can also be defined as expressions. </a:t>
            </a:r>
          </a:p>
          <a:p>
            <a:pPr marL="139700" indent="0">
              <a:buNone/>
            </a:pPr>
            <a:r>
              <a:rPr lang="en-US" dirty="0"/>
              <a:t>// program to find the square of a number</a:t>
            </a:r>
          </a:p>
          <a:p>
            <a:pPr marL="139700" indent="0">
              <a:buNone/>
            </a:pPr>
            <a:r>
              <a:rPr lang="en-US" dirty="0"/>
              <a:t>let x = function (num) { return num * num };</a:t>
            </a:r>
          </a:p>
          <a:p>
            <a:pPr marL="139700" indent="0">
              <a:buNone/>
            </a:pPr>
            <a:r>
              <a:rPr lang="en-US" dirty="0"/>
              <a:t>console.log(x(4));</a:t>
            </a:r>
          </a:p>
          <a:p>
            <a:pPr marL="139700" indent="0">
              <a:buNone/>
            </a:pPr>
            <a:r>
              <a:rPr lang="en-US" dirty="0"/>
              <a:t>// can be used as variable value for other variables</a:t>
            </a:r>
          </a:p>
          <a:p>
            <a:pPr marL="139700" indent="0">
              <a:buNone/>
            </a:pPr>
            <a:r>
              <a:rPr lang="en-US" dirty="0"/>
              <a:t>let y = x(3);</a:t>
            </a:r>
          </a:p>
          <a:p>
            <a:pPr marL="139700" indent="0">
              <a:buNone/>
            </a:pPr>
            <a:r>
              <a:rPr lang="en-US" dirty="0"/>
              <a:t>console.log(y);</a:t>
            </a:r>
          </a:p>
          <a:p>
            <a:pPr marL="139700" indent="0">
              <a:buNone/>
            </a:pPr>
            <a:r>
              <a:rPr lang="en-US" b="1" dirty="0"/>
              <a:t>Output</a:t>
            </a:r>
          </a:p>
          <a:p>
            <a:pPr marL="139700" indent="0">
              <a:buNone/>
            </a:pPr>
            <a:r>
              <a:rPr lang="en-US" dirty="0"/>
              <a:t>16</a:t>
            </a:r>
          </a:p>
          <a:p>
            <a:pPr marL="139700" indent="0">
              <a:buNone/>
            </a:pPr>
            <a:r>
              <a:rPr lang="en-US" dirty="0"/>
              <a:t>9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9" name="Google Shape;77;p15">
            <a:extLst>
              <a:ext uri="{FF2B5EF4-FFF2-40B4-BE49-F238E27FC236}">
                <a16:creationId xmlns:a16="http://schemas.microsoft.com/office/drawing/2014/main" id="{F6E1464E-1B7A-46DE-B59F-8AD30B7D0C8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96369" y="4371975"/>
            <a:ext cx="3397500" cy="585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Source: </a:t>
            </a:r>
            <a:r>
              <a:rPr lang="en-IN" dirty="0"/>
              <a:t>https://i0.wp.com/blog.alexdevero.com/wp-content/uploads/2020/01/javascript-functions-all-you-need-to-know-pt.1.jpg?fit=1024%2C635&amp;ssl=1&amp;resize=350%2C200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E7184E-C7BC-4E65-80D5-49AF21E2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18" y="1476375"/>
            <a:ext cx="3679627" cy="2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of JavaScript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There are various features </a:t>
            </a:r>
            <a:r>
              <a:rPr lang="en-IN"/>
              <a:t>of javascript: 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https://tuannguyen.tech/wp-content/uploads/2019/08/javascript-features.png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6386F-E06F-4AF5-97F2-5035C9667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35" y="1407477"/>
            <a:ext cx="4045200" cy="276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7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 of JavaScript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JavaScript is used to create interactive websites. It is mainly used for:</a:t>
            </a:r>
          </a:p>
          <a:p>
            <a:r>
              <a:rPr lang="en-IN" dirty="0"/>
              <a:t>Client-side validation,</a:t>
            </a:r>
          </a:p>
          <a:p>
            <a:r>
              <a:rPr lang="en-IN" dirty="0"/>
              <a:t>Dynamic drop-down menus,</a:t>
            </a:r>
          </a:p>
          <a:p>
            <a:r>
              <a:rPr lang="en-IN" dirty="0"/>
              <a:t>Displaying date and time,</a:t>
            </a:r>
          </a:p>
          <a:p>
            <a:r>
              <a:rPr lang="en-IN" dirty="0"/>
              <a:t>Displaying pop-up windows and dialog boxes.</a:t>
            </a:r>
          </a:p>
          <a:p>
            <a:r>
              <a:rPr lang="en-IN" dirty="0"/>
              <a:t>Displaying clocks etc.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https://data-flair.training/blogs/wp-content/uploads/sites/2/2019/02/JavaScript-Applications.jpg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F1FC1-D491-4D19-BBAB-DE4A87E3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54" y="1561147"/>
            <a:ext cx="3862177" cy="202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1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Example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&lt;script type="text/javascript"&gt; 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document.write("JavaScript is a simple language for javatpoint learners"); 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&lt;/script&gt; </a:t>
            </a:r>
          </a:p>
          <a:p>
            <a:pPr marL="139700" indent="0">
              <a:buNone/>
            </a:pPr>
            <a:r>
              <a:rPr lang="en-US" dirty="0"/>
              <a:t>JavaScript provides 3 places to put the JavaScript code: </a:t>
            </a:r>
          </a:p>
          <a:p>
            <a:r>
              <a:rPr lang="en-US" dirty="0"/>
              <a:t>within body tag, </a:t>
            </a:r>
          </a:p>
          <a:p>
            <a:r>
              <a:rPr lang="en-US" dirty="0"/>
              <a:t>within head tag and </a:t>
            </a:r>
          </a:p>
          <a:p>
            <a:r>
              <a:rPr lang="en-US" dirty="0"/>
              <a:t>external JavaScript file.</a:t>
            </a:r>
            <a:endParaRPr lang="en-IN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https://media.geeksforgeeks.org/wp-content/cdn-uploads/20211001052647/JavaScriptEx-min.png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97657-BF14-4511-BE15-A42B4DB0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50" y="1597870"/>
            <a:ext cx="3606222" cy="17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4075" y="713500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 to JavaScript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075" y="1567375"/>
            <a:ext cx="40452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JavaScript Syntax</a:t>
            </a:r>
            <a:endParaRPr dirty="0"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462275" y="2909425"/>
            <a:ext cx="38370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dirty="0"/>
              <a:t>JavaScript provides 3 places to put the JavaScript code: </a:t>
            </a:r>
          </a:p>
          <a:p>
            <a:r>
              <a:rPr lang="en-US" dirty="0"/>
              <a:t>within body tag, </a:t>
            </a:r>
          </a:p>
          <a:p>
            <a:r>
              <a:rPr lang="en-US" dirty="0"/>
              <a:t>within head tag and </a:t>
            </a:r>
          </a:p>
          <a:p>
            <a:r>
              <a:rPr lang="en-US" dirty="0"/>
              <a:t>external JavaScript file.</a:t>
            </a:r>
            <a:endParaRPr lang="en-IN"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3"/>
          </p:nvPr>
        </p:nvSpPr>
        <p:spPr>
          <a:xfrm>
            <a:off x="5074950" y="4772274"/>
            <a:ext cx="3397500" cy="37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Image Source: </a:t>
            </a:r>
            <a:r>
              <a:rPr lang="en-IN" dirty="0"/>
              <a:t>https://sharplesson.com/wp-content/uploads/2019/10/javascript-syntax.png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1ED53-5E62-49A7-99A4-F3D4A75F4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90"/>
          <a:stretch/>
        </p:blipFill>
        <p:spPr>
          <a:xfrm>
            <a:off x="4880715" y="1432088"/>
            <a:ext cx="3801010" cy="23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2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7741</Words>
  <Application>Microsoft Office PowerPoint</Application>
  <PresentationFormat>On-screen Show (16:9)</PresentationFormat>
  <Paragraphs>1368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Times New Roman</vt:lpstr>
      <vt:lpstr>Wingdings</vt:lpstr>
      <vt:lpstr>Simple Light</vt:lpstr>
      <vt:lpstr>JavaScript</vt:lpstr>
      <vt:lpstr>In this section, we will discuss:</vt:lpstr>
      <vt:lpstr>Introduction to JavaScript</vt:lpstr>
      <vt:lpstr>Introduction to JavaScript</vt:lpstr>
      <vt:lpstr>Introduction to JavaScript</vt:lpstr>
      <vt:lpstr>Introduction to JavaScript</vt:lpstr>
      <vt:lpstr>Introduction to JavaScript</vt:lpstr>
      <vt:lpstr>Introduction to JavaScript</vt:lpstr>
      <vt:lpstr>Introduction to JavaScript</vt:lpstr>
      <vt:lpstr>JavaScript Variables</vt:lpstr>
      <vt:lpstr>JavaScript Variables</vt:lpstr>
      <vt:lpstr>JavaScript Variables</vt:lpstr>
      <vt:lpstr>Javascript Datatype </vt:lpstr>
      <vt:lpstr>Javascript Datatype </vt:lpstr>
      <vt:lpstr>Types of Datatype</vt:lpstr>
      <vt:lpstr>Types of Datatype</vt:lpstr>
      <vt:lpstr>Types of Datatype</vt:lpstr>
      <vt:lpstr>Javascript Operators</vt:lpstr>
      <vt:lpstr>Types of Javascript Operators</vt:lpstr>
      <vt:lpstr>Types of Javascript Operators</vt:lpstr>
      <vt:lpstr>Types of Javascript Operators</vt:lpstr>
      <vt:lpstr>Types of Javascript Operators</vt:lpstr>
      <vt:lpstr>Types of Javascript Operators</vt:lpstr>
      <vt:lpstr>Types of Javascript Operators</vt:lpstr>
      <vt:lpstr>Javascript Condition </vt:lpstr>
      <vt:lpstr>JavaScript If-else</vt:lpstr>
      <vt:lpstr>JavaScript If-else</vt:lpstr>
      <vt:lpstr>JavaScript If-else</vt:lpstr>
      <vt:lpstr>JavaScript If-else</vt:lpstr>
      <vt:lpstr>JavaScript If-else</vt:lpstr>
      <vt:lpstr>JavaScript If-else</vt:lpstr>
      <vt:lpstr>JavaScript If-else</vt:lpstr>
      <vt:lpstr>JavaScript If-else</vt:lpstr>
      <vt:lpstr>JavaScript If-else</vt:lpstr>
      <vt:lpstr>Javascript Condition </vt:lpstr>
      <vt:lpstr>Javascript Condition </vt:lpstr>
      <vt:lpstr>Javascript Condition </vt:lpstr>
      <vt:lpstr>Javascript Condition </vt:lpstr>
      <vt:lpstr>Javascript Condition </vt:lpstr>
      <vt:lpstr>Loop Control statement</vt:lpstr>
      <vt:lpstr>Loop Control statement</vt:lpstr>
      <vt:lpstr>Loop Control statement</vt:lpstr>
      <vt:lpstr>Loop Control statement</vt:lpstr>
      <vt:lpstr>Loop Control statement</vt:lpstr>
      <vt:lpstr>JavaScript Array</vt:lpstr>
      <vt:lpstr>JavaScript Array</vt:lpstr>
      <vt:lpstr>JavaScript Array</vt:lpstr>
      <vt:lpstr>JavaScript Array</vt:lpstr>
      <vt:lpstr>JavaScript Array</vt:lpstr>
      <vt:lpstr>Javascript Object</vt:lpstr>
      <vt:lpstr>Javascript Object</vt:lpstr>
      <vt:lpstr>Javascript Object</vt:lpstr>
      <vt:lpstr>JavaScript Function</vt:lpstr>
      <vt:lpstr>JavaScript Function</vt:lpstr>
      <vt:lpstr>JavaScript Function</vt:lpstr>
      <vt:lpstr>JavaScript Function</vt:lpstr>
      <vt:lpstr>JavaScript Function</vt:lpstr>
      <vt:lpstr>JavaScript Function</vt:lpstr>
      <vt:lpstr>JavaScript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cp:lastModifiedBy>Mala Mishra</cp:lastModifiedBy>
  <cp:revision>112</cp:revision>
  <dcterms:modified xsi:type="dcterms:W3CDTF">2022-02-28T10:14:22Z</dcterms:modified>
</cp:coreProperties>
</file>