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0"/>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3869695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extLst>
      <p:ext uri="{BB962C8B-B14F-4D97-AF65-F5344CB8AC3E}">
        <p14:creationId xmlns:p14="http://schemas.microsoft.com/office/powerpoint/2010/main" xmlns="" val="809478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417616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27399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265046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112215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2942248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292245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819146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3225346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2587804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428352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xmlns="" val="1205950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1654191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118230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923641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1183959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3060568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2983489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2787950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3444979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Put reference links in Speaker Notes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extLst>
      <p:ext uri="{BB962C8B-B14F-4D97-AF65-F5344CB8AC3E}">
        <p14:creationId xmlns:p14="http://schemas.microsoft.com/office/powerpoint/2010/main" xmlns="" val="3840023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421402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2195031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300475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181536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118834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561435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386660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45374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xmlns="" val="428501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FDB4F1EC-729A-4419-A9BA-19CB67B29CB4}" type="datetimeFigureOut">
              <a:rPr lang="en-IN" smtClean="0"/>
              <a:pPr/>
              <a:t>28-02-2022</a:t>
            </a:fld>
            <a:endParaRPr lang="en-IN"/>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72C7E1D-860A-47D7-B056-AB2A428C1803}" type="slidenum">
              <a:rPr lang="en-IN" smtClean="0"/>
              <a:pPr/>
              <a:t>‹#›</a:t>
            </a:fld>
            <a:endParaRPr lang="en-IN"/>
          </a:p>
        </p:txBody>
      </p:sp>
    </p:spTree>
    <p:extLst>
      <p:ext uri="{BB962C8B-B14F-4D97-AF65-F5344CB8AC3E}">
        <p14:creationId xmlns:p14="http://schemas.microsoft.com/office/powerpoint/2010/main" xmlns="" val="107148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FDB4F1EC-729A-4419-A9BA-19CB67B29CB4}" type="datetimeFigureOut">
              <a:rPr lang="en-IN" smtClean="0"/>
              <a:pPr/>
              <a:t>28-02-2022</a:t>
            </a:fld>
            <a:endParaRPr lang="en-IN"/>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72C7E1D-860A-47D7-B056-AB2A428C1803}" type="slidenum">
              <a:rPr lang="en-IN" smtClean="0"/>
              <a:pPr/>
              <a:t>‹#›</a:t>
            </a:fld>
            <a:endParaRPr lang="en-IN"/>
          </a:p>
        </p:txBody>
      </p:sp>
    </p:spTree>
    <p:extLst>
      <p:ext uri="{BB962C8B-B14F-4D97-AF65-F5344CB8AC3E}">
        <p14:creationId xmlns:p14="http://schemas.microsoft.com/office/powerpoint/2010/main" xmlns="" val="136001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 Id="rId4" Type="http://schemas.openxmlformats.org/officeDocument/2006/relationships/hyperlink" Target="mailto:info@w3docs.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google.com/"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8.xml"/><Relationship Id="rId4" Type="http://schemas.openxmlformats.org/officeDocument/2006/relationships/hyperlink" Target="https://www.youtube.com/embed/tgbNymZ7vqY"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s://www.sublimetext.com/3" TargetMode="Externa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hyperlink" Target="https://www.javatpoint.com/website-static-vs-dynamic" TargetMode="External"/><Relationship Id="rId2" Type="http://schemas.openxmlformats.org/officeDocument/2006/relationships/image" Target="../media/image65.jpe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43534" cy="2052600"/>
          </a:xfrm>
          <a:prstGeom prst="rect">
            <a:avLst/>
          </a:prstGeom>
        </p:spPr>
        <p:txBody>
          <a:bodyPr spcFirstLastPara="1" wrap="square" lIns="91425" tIns="91425" rIns="91425" bIns="91425" anchor="b" anchorCtr="0">
            <a:noAutofit/>
          </a:bodyPr>
          <a:lstStyle/>
          <a:p>
            <a:pPr lvl="0"/>
            <a:r>
              <a:rPr lang="en-US" dirty="0" smtClean="0"/>
              <a:t>Hyper Text Markup </a:t>
            </a:r>
            <a:r>
              <a:rPr lang="en-US" dirty="0" smtClean="0"/>
              <a:t>Language (HTML</a:t>
            </a:r>
            <a:r>
              <a:rPr lang="en-US" dirty="0" smtClean="0"/>
              <a:t>)</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smtClean="0"/>
              <a:t>Application Protocol</a:t>
            </a:r>
            <a:endParaRPr lang="en-IN" dirty="0"/>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en-US" dirty="0"/>
              <a:t>Third layer in internet architecture is the  application layer which has different  protocols on which the internet services  are built.</a:t>
            </a:r>
          </a:p>
          <a:p>
            <a:pPr lvl="0" algn="just"/>
            <a:r>
              <a:rPr lang="en-US" dirty="0"/>
              <a:t>Some of the examples of internet  services include email (SMTP facilitates  email feature), file transfer (FTP  facilitates file transfer feature), etc.</a:t>
            </a:r>
          </a:p>
        </p:txBody>
      </p:sp>
      <p:sp>
        <p:nvSpPr>
          <p:cNvPr id="77" name="Google Shape;77;p15"/>
          <p:cNvSpPr txBox="1">
            <a:spLocks noGrp="1"/>
          </p:cNvSpPr>
          <p:nvPr>
            <p:ph type="body" idx="3"/>
          </p:nvPr>
        </p:nvSpPr>
        <p:spPr>
          <a:xfrm>
            <a:off x="4879129" y="4335407"/>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http://walkwidnetwork.blogspot.com/2013/04/application-layer-internet-protocol.html</a:t>
            </a:r>
          </a:p>
        </p:txBody>
      </p:sp>
      <p:pic>
        <p:nvPicPr>
          <p:cNvPr id="7" name="object 6"/>
          <p:cNvPicPr/>
          <p:nvPr/>
        </p:nvPicPr>
        <p:blipFill>
          <a:blip r:embed="rId3" cstate="print"/>
          <a:stretch>
            <a:fillRect/>
          </a:stretch>
        </p:blipFill>
        <p:spPr>
          <a:xfrm>
            <a:off x="4600250" y="848722"/>
            <a:ext cx="4539600" cy="3128400"/>
          </a:xfrm>
          <a:prstGeom prst="rect">
            <a:avLst/>
          </a:prstGeom>
        </p:spPr>
      </p:pic>
    </p:spTree>
    <p:extLst>
      <p:ext uri="{BB962C8B-B14F-4D97-AF65-F5344CB8AC3E}">
        <p14:creationId xmlns:p14="http://schemas.microsoft.com/office/powerpoint/2010/main" xmlns="" val="314582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Services on Internet</a:t>
            </a:r>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en-US" dirty="0"/>
              <a:t>World Wide Web</a:t>
            </a:r>
          </a:p>
          <a:p>
            <a:pPr lvl="0" algn="just"/>
            <a:r>
              <a:rPr lang="en-US" dirty="0"/>
              <a:t>Websites</a:t>
            </a:r>
          </a:p>
        </p:txBody>
      </p:sp>
      <p:sp>
        <p:nvSpPr>
          <p:cNvPr id="77" name="Google Shape;77;p15"/>
          <p:cNvSpPr txBox="1">
            <a:spLocks noGrp="1"/>
          </p:cNvSpPr>
          <p:nvPr>
            <p:ph type="body" idx="3"/>
          </p:nvPr>
        </p:nvSpPr>
        <p:spPr>
          <a:xfrm>
            <a:off x="4879129" y="4335407"/>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https://i0.wp.com/informationq.com/wp-content/uploads/2017/11/InterNet-and-World-Wide-Web.jpg?fit=2196%2C1476&amp;ssl=1</a:t>
            </a:r>
          </a:p>
        </p:txBody>
      </p:sp>
      <p:pic>
        <p:nvPicPr>
          <p:cNvPr id="8" name="object 5"/>
          <p:cNvPicPr/>
          <p:nvPr/>
        </p:nvPicPr>
        <p:blipFill>
          <a:blip r:embed="rId3" cstate="print"/>
          <a:stretch>
            <a:fillRect/>
          </a:stretch>
        </p:blipFill>
        <p:spPr>
          <a:xfrm>
            <a:off x="4604400" y="713500"/>
            <a:ext cx="4539600" cy="3128400"/>
          </a:xfrm>
          <a:prstGeom prst="rect">
            <a:avLst/>
          </a:prstGeom>
        </p:spPr>
      </p:pic>
    </p:spTree>
    <p:extLst>
      <p:ext uri="{BB962C8B-B14F-4D97-AF65-F5344CB8AC3E}">
        <p14:creationId xmlns:p14="http://schemas.microsoft.com/office/powerpoint/2010/main" xmlns="" val="89419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World Wide Web</a:t>
            </a:r>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en-US" dirty="0"/>
              <a:t>Web documents can be linked together,  and are called "Hypertext".</a:t>
            </a:r>
          </a:p>
          <a:p>
            <a:pPr lvl="0" algn="just"/>
            <a:r>
              <a:rPr lang="en-US" dirty="0"/>
              <a:t>It is a way of exchanging information  between computers on the Internet,  tying them together into a vast collection  of interactive multimedia resources.</a:t>
            </a:r>
          </a:p>
          <a:p>
            <a:pPr lvl="0" algn="just"/>
            <a:r>
              <a:rPr lang="en-US" dirty="0"/>
              <a:t>Tim Berners Lee invented the WWW in  1989.</a:t>
            </a:r>
          </a:p>
        </p:txBody>
      </p:sp>
      <p:sp>
        <p:nvSpPr>
          <p:cNvPr id="77" name="Google Shape;77;p15"/>
          <p:cNvSpPr txBox="1">
            <a:spLocks noGrp="1"/>
          </p:cNvSpPr>
          <p:nvPr>
            <p:ph type="body" idx="3"/>
          </p:nvPr>
        </p:nvSpPr>
        <p:spPr>
          <a:xfrm>
            <a:off x="5423415" y="4302750"/>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https://i.ytimg.com/vi/mc6Uy368Um8/maxresdefault.jpg</a:t>
            </a:r>
          </a:p>
        </p:txBody>
      </p:sp>
      <p:pic>
        <p:nvPicPr>
          <p:cNvPr id="2050" name="Picture 2" descr="The difference between the internet and world wide web - YouTub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04400" y="1133777"/>
            <a:ext cx="4539600" cy="2553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3763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World Wide </a:t>
            </a:r>
            <a:r>
              <a:rPr lang="en-IN" dirty="0" smtClean="0"/>
              <a:t>Web (continued)</a:t>
            </a:r>
            <a:endParaRPr lang="en-IN" dirty="0"/>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en-US" dirty="0" err="1"/>
              <a:t>xTo</a:t>
            </a:r>
            <a:r>
              <a:rPr lang="en-US" dirty="0"/>
              <a:t> support hypertext documents, web  uses a protocol called "Hypertext  Transfer Protocol" (HTTP).</a:t>
            </a:r>
          </a:p>
          <a:p>
            <a:pPr lvl="0" algn="just"/>
            <a:r>
              <a:rPr lang="en-US" dirty="0"/>
              <a:t>HTTP and Links are foundation for  WWW.</a:t>
            </a:r>
          </a:p>
        </p:txBody>
      </p:sp>
      <p:sp>
        <p:nvSpPr>
          <p:cNvPr id="77" name="Google Shape;77;p15"/>
          <p:cNvSpPr txBox="1">
            <a:spLocks noGrp="1"/>
          </p:cNvSpPr>
          <p:nvPr>
            <p:ph type="body" idx="3"/>
          </p:nvPr>
        </p:nvSpPr>
        <p:spPr>
          <a:xfrm>
            <a:off x="4879129" y="4335407"/>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https://cdn4.explainthatstuff.com/www-conceptual-representation.png</a:t>
            </a:r>
          </a:p>
        </p:txBody>
      </p:sp>
      <p:pic>
        <p:nvPicPr>
          <p:cNvPr id="7" name="object 4"/>
          <p:cNvPicPr/>
          <p:nvPr/>
        </p:nvPicPr>
        <p:blipFill>
          <a:blip r:embed="rId3" cstate="print"/>
          <a:stretch>
            <a:fillRect/>
          </a:stretch>
        </p:blipFill>
        <p:spPr>
          <a:xfrm>
            <a:off x="4600250" y="860476"/>
            <a:ext cx="4539600" cy="3128400"/>
          </a:xfrm>
          <a:prstGeom prst="rect">
            <a:avLst/>
          </a:prstGeom>
        </p:spPr>
      </p:pic>
    </p:spTree>
    <p:extLst>
      <p:ext uri="{BB962C8B-B14F-4D97-AF65-F5344CB8AC3E}">
        <p14:creationId xmlns:p14="http://schemas.microsoft.com/office/powerpoint/2010/main" xmlns="" val="332347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Websites</a:t>
            </a:r>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A collection of associated web pages is  called "Website".</a:t>
            </a:r>
          </a:p>
          <a:p>
            <a:pPr lvl="0" algn="just"/>
            <a:r>
              <a:rPr lang="en-US" dirty="0"/>
              <a:t>Websites are housed on the web  servers.</a:t>
            </a:r>
          </a:p>
          <a:p>
            <a:pPr lvl="0" algn="just"/>
            <a:r>
              <a:rPr lang="en-US" dirty="0"/>
              <a:t>Copying a page onto a server is called  "publishing" the page, which is also  called "posting or uploading".</a:t>
            </a:r>
          </a:p>
        </p:txBody>
      </p:sp>
      <p:sp>
        <p:nvSpPr>
          <p:cNvPr id="77" name="Google Shape;77;p15"/>
          <p:cNvSpPr txBox="1">
            <a:spLocks noGrp="1"/>
          </p:cNvSpPr>
          <p:nvPr>
            <p:ph type="body" idx="3"/>
          </p:nvPr>
        </p:nvSpPr>
        <p:spPr>
          <a:xfrm>
            <a:off x="5466957" y="4335406"/>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https://miro.medium.com/max/600/0*npRqA-IodJWs4jae.jpg</a:t>
            </a:r>
          </a:p>
        </p:txBody>
      </p:sp>
      <p:pic>
        <p:nvPicPr>
          <p:cNvPr id="3074" name="Picture 2" descr="Website vs Web App: What&amp;#39;s the Difference? | by Essential Designs | Mediu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00250" y="1354900"/>
            <a:ext cx="4539600" cy="24211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8593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Accessing Web Browser</a:t>
            </a:r>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A web browser is a software application  which enables a user to display and  interact with text, images, videos, music,  and other information that could be on a  website.</a:t>
            </a:r>
          </a:p>
          <a:p>
            <a:pPr lvl="0" algn="just"/>
            <a:r>
              <a:rPr lang="en-US" dirty="0"/>
              <a:t>"World Wide Web" or simple "Web" is  the name given to all the resources of  internet.</a:t>
            </a:r>
          </a:p>
        </p:txBody>
      </p:sp>
      <p:sp>
        <p:nvSpPr>
          <p:cNvPr id="77" name="Google Shape;77;p15"/>
          <p:cNvSpPr txBox="1">
            <a:spLocks noGrp="1"/>
          </p:cNvSpPr>
          <p:nvPr>
            <p:ph type="body" idx="3"/>
          </p:nvPr>
        </p:nvSpPr>
        <p:spPr>
          <a:xfrm>
            <a:off x="5358101" y="4335406"/>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https://img.brainkart.com/imagebk37/ug2DqoF.jpg</a:t>
            </a:r>
          </a:p>
        </p:txBody>
      </p:sp>
      <p:pic>
        <p:nvPicPr>
          <p:cNvPr id="7" name="object 5"/>
          <p:cNvPicPr/>
          <p:nvPr/>
        </p:nvPicPr>
        <p:blipFill>
          <a:blip r:embed="rId3" cstate="print"/>
          <a:stretch>
            <a:fillRect/>
          </a:stretch>
        </p:blipFill>
        <p:spPr>
          <a:xfrm>
            <a:off x="4600250" y="713500"/>
            <a:ext cx="4539600" cy="3128400"/>
          </a:xfrm>
          <a:prstGeom prst="rect">
            <a:avLst/>
          </a:prstGeom>
        </p:spPr>
      </p:pic>
    </p:spTree>
    <p:extLst>
      <p:ext uri="{BB962C8B-B14F-4D97-AF65-F5344CB8AC3E}">
        <p14:creationId xmlns:p14="http://schemas.microsoft.com/office/powerpoint/2010/main" xmlns="" val="242053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Accessing Web </a:t>
            </a:r>
            <a:r>
              <a:rPr lang="en-IN" dirty="0" smtClean="0"/>
              <a:t>Browser (continued)</a:t>
            </a:r>
            <a:endParaRPr lang="en-IN" dirty="0"/>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Installation</a:t>
            </a:r>
          </a:p>
          <a:p>
            <a:pPr lvl="0" algn="just"/>
            <a:r>
              <a:rPr lang="en-US" dirty="0"/>
              <a:t>Launching a Web Browser</a:t>
            </a:r>
          </a:p>
          <a:p>
            <a:pPr lvl="0" algn="just"/>
            <a:r>
              <a:rPr lang="en-US" dirty="0"/>
              <a:t>Opening a webpage</a:t>
            </a:r>
          </a:p>
          <a:p>
            <a:pPr lvl="0" algn="just"/>
            <a:r>
              <a:rPr lang="en-US" dirty="0"/>
              <a:t>Popular Web browsing software</a:t>
            </a:r>
          </a:p>
        </p:txBody>
      </p:sp>
      <p:sp>
        <p:nvSpPr>
          <p:cNvPr id="77" name="Google Shape;77;p15"/>
          <p:cNvSpPr txBox="1">
            <a:spLocks noGrp="1"/>
          </p:cNvSpPr>
          <p:nvPr>
            <p:ph type="body" idx="3"/>
          </p:nvPr>
        </p:nvSpPr>
        <p:spPr>
          <a:xfrm>
            <a:off x="5281900" y="4335406"/>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https://img.brainkart.com/imagebk37/ug2DqoF.jpg</a:t>
            </a:r>
          </a:p>
        </p:txBody>
      </p:sp>
      <p:pic>
        <p:nvPicPr>
          <p:cNvPr id="7" name="object 5"/>
          <p:cNvPicPr/>
          <p:nvPr/>
        </p:nvPicPr>
        <p:blipFill>
          <a:blip r:embed="rId3" cstate="print"/>
          <a:stretch>
            <a:fillRect/>
          </a:stretch>
        </p:blipFill>
        <p:spPr>
          <a:xfrm>
            <a:off x="4600250" y="713500"/>
            <a:ext cx="4539600" cy="3128400"/>
          </a:xfrm>
          <a:prstGeom prst="rect">
            <a:avLst/>
          </a:prstGeom>
        </p:spPr>
      </p:pic>
    </p:spTree>
    <p:extLst>
      <p:ext uri="{BB962C8B-B14F-4D97-AF65-F5344CB8AC3E}">
        <p14:creationId xmlns:p14="http://schemas.microsoft.com/office/powerpoint/2010/main" xmlns="" val="429500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Accessing Web Browser</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smtClean="0"/>
              <a:t>Installation</a:t>
            </a:r>
            <a:endParaRPr lang="en-IN" dirty="0"/>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Download the browser installer. Click  on the blue “Download Chrome” button  to begin downloading the browser. ...</a:t>
            </a:r>
          </a:p>
          <a:p>
            <a:pPr lvl="0" algn="just"/>
            <a:r>
              <a:rPr lang="en-US" dirty="0"/>
              <a:t>Run the installer. The downloaded file  should then appear in the bottom of your  browser. ...</a:t>
            </a:r>
          </a:p>
          <a:p>
            <a:pPr lvl="0" algn="just"/>
            <a:r>
              <a:rPr lang="en-US" dirty="0"/>
              <a:t>Install Google Chrome. ...</a:t>
            </a:r>
          </a:p>
          <a:p>
            <a:pPr lvl="0" algn="just"/>
            <a:r>
              <a:rPr lang="en-US" dirty="0"/>
              <a:t>Finalize the installation.</a:t>
            </a:r>
          </a:p>
        </p:txBody>
      </p:sp>
      <p:sp>
        <p:nvSpPr>
          <p:cNvPr id="77" name="Google Shape;77;p15"/>
          <p:cNvSpPr txBox="1">
            <a:spLocks noGrp="1"/>
          </p:cNvSpPr>
          <p:nvPr>
            <p:ph type="body" idx="3"/>
          </p:nvPr>
        </p:nvSpPr>
        <p:spPr>
          <a:xfrm>
            <a:off x="5292786" y="4335406"/>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https://www.google.com/search?q=programming+in+c&amp;source </a:t>
            </a:r>
          </a:p>
        </p:txBody>
      </p:sp>
      <p:pic>
        <p:nvPicPr>
          <p:cNvPr id="8" name="object 6"/>
          <p:cNvPicPr/>
          <p:nvPr/>
        </p:nvPicPr>
        <p:blipFill>
          <a:blip r:embed="rId3" cstate="print"/>
          <a:stretch>
            <a:fillRect/>
          </a:stretch>
        </p:blipFill>
        <p:spPr>
          <a:xfrm>
            <a:off x="4604400" y="937372"/>
            <a:ext cx="4539600" cy="3128400"/>
          </a:xfrm>
          <a:prstGeom prst="rect">
            <a:avLst/>
          </a:prstGeom>
        </p:spPr>
      </p:pic>
    </p:spTree>
    <p:extLst>
      <p:ext uri="{BB962C8B-B14F-4D97-AF65-F5344CB8AC3E}">
        <p14:creationId xmlns:p14="http://schemas.microsoft.com/office/powerpoint/2010/main" xmlns="" val="504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Accessing Web Browser</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Launching a Web Browser</a:t>
            </a:r>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Web browser is an application that is  located on a computer’s disk. Once you  have an internet connection, you can  launch a web browser using the  following methods</a:t>
            </a:r>
          </a:p>
          <a:p>
            <a:pPr lvl="0" algn="just"/>
            <a:r>
              <a:rPr lang="en-US" dirty="0"/>
              <a:t>Step 1 − Go to "Start Menu".</a:t>
            </a:r>
          </a:p>
          <a:p>
            <a:pPr lvl="0" algn="just"/>
            <a:r>
              <a:rPr lang="en-US" dirty="0"/>
              <a:t>Step 2 − From the menu opened, click  on the web browser Chrome</a:t>
            </a:r>
          </a:p>
        </p:txBody>
      </p:sp>
      <p:sp>
        <p:nvSpPr>
          <p:cNvPr id="77" name="Google Shape;77;p15"/>
          <p:cNvSpPr txBox="1">
            <a:spLocks noGrp="1"/>
          </p:cNvSpPr>
          <p:nvPr>
            <p:ph type="body" idx="3"/>
          </p:nvPr>
        </p:nvSpPr>
        <p:spPr>
          <a:xfrm>
            <a:off x="4930971" y="4335406"/>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https://www.tutorialspoint.com/computer_concepts/computer_concepts_accessing_web_browser.htm</a:t>
            </a:r>
          </a:p>
          <a:p>
            <a:pPr marL="0" lvl="0" indent="0">
              <a:spcAft>
                <a:spcPts val="1600"/>
              </a:spcAft>
              <a:buNone/>
            </a:pPr>
            <a:endParaRPr lang="en-IN" dirty="0"/>
          </a:p>
        </p:txBody>
      </p:sp>
      <p:pic>
        <p:nvPicPr>
          <p:cNvPr id="9" name="object 5"/>
          <p:cNvPicPr/>
          <p:nvPr/>
        </p:nvPicPr>
        <p:blipFill>
          <a:blip r:embed="rId3" cstate="print"/>
          <a:stretch>
            <a:fillRect/>
          </a:stretch>
        </p:blipFill>
        <p:spPr>
          <a:xfrm>
            <a:off x="4604400" y="1034200"/>
            <a:ext cx="4539600" cy="3128400"/>
          </a:xfrm>
          <a:prstGeom prst="rect">
            <a:avLst/>
          </a:prstGeom>
        </p:spPr>
      </p:pic>
    </p:spTree>
    <p:extLst>
      <p:ext uri="{BB962C8B-B14F-4D97-AF65-F5344CB8AC3E}">
        <p14:creationId xmlns:p14="http://schemas.microsoft.com/office/powerpoint/2010/main" xmlns="" val="3887232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Accessing Web Browser</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Launching a Web </a:t>
            </a:r>
            <a:r>
              <a:rPr lang="en-IN" dirty="0" smtClean="0"/>
              <a:t>Browser (continued)</a:t>
            </a:r>
            <a:endParaRPr lang="en-IN" dirty="0"/>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Method 2 − Alternate way is to click the  shortcut icon on the taskbar or desktop</a:t>
            </a:r>
          </a:p>
        </p:txBody>
      </p:sp>
      <p:sp>
        <p:nvSpPr>
          <p:cNvPr id="77" name="Google Shape;77;p15"/>
          <p:cNvSpPr txBox="1">
            <a:spLocks noGrp="1"/>
          </p:cNvSpPr>
          <p:nvPr>
            <p:ph type="body" idx="3"/>
          </p:nvPr>
        </p:nvSpPr>
        <p:spPr>
          <a:xfrm>
            <a:off x="5105143" y="4335406"/>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https://www.tutorialspoint.com/computer_concepts/computer_concepts_accessing_web_browser.htm</a:t>
            </a:r>
          </a:p>
          <a:p>
            <a:pPr marL="0" lvl="0" indent="0">
              <a:spcAft>
                <a:spcPts val="1600"/>
              </a:spcAft>
              <a:buNone/>
            </a:pPr>
            <a:endParaRPr lang="en-IN" dirty="0"/>
          </a:p>
        </p:txBody>
      </p:sp>
      <p:pic>
        <p:nvPicPr>
          <p:cNvPr id="7" name="object 3"/>
          <p:cNvPicPr/>
          <p:nvPr/>
        </p:nvPicPr>
        <p:blipFill>
          <a:blip r:embed="rId3" cstate="print"/>
          <a:stretch>
            <a:fillRect/>
          </a:stretch>
        </p:blipFill>
        <p:spPr>
          <a:xfrm>
            <a:off x="4604400" y="973497"/>
            <a:ext cx="4539600" cy="3128400"/>
          </a:xfrm>
          <a:prstGeom prst="rect">
            <a:avLst/>
          </a:prstGeom>
        </p:spPr>
      </p:pic>
    </p:spTree>
    <p:extLst>
      <p:ext uri="{BB962C8B-B14F-4D97-AF65-F5344CB8AC3E}">
        <p14:creationId xmlns:p14="http://schemas.microsoft.com/office/powerpoint/2010/main" xmlns="" val="309333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Introduction to internet, browsing, and emailing.</a:t>
            </a:r>
            <a:endParaRPr/>
          </a:p>
          <a:p>
            <a:pPr marL="457200" lvl="0" indent="-342900" algn="l" rtl="0">
              <a:spcBef>
                <a:spcPts val="0"/>
              </a:spcBef>
              <a:spcAft>
                <a:spcPts val="0"/>
              </a:spcAft>
              <a:buSzPts val="1800"/>
              <a:buChar char="●"/>
            </a:pPr>
            <a:r>
              <a:rPr lang="en" dirty="0"/>
              <a:t>Introduction to HTML. </a:t>
            </a:r>
            <a:endParaRPr/>
          </a:p>
          <a:p>
            <a:pPr marL="457200" lvl="0" indent="-342900" algn="l" rtl="0">
              <a:spcBef>
                <a:spcPts val="0"/>
              </a:spcBef>
              <a:spcAft>
                <a:spcPts val="0"/>
              </a:spcAft>
              <a:buSzPts val="1800"/>
              <a:buChar char="●"/>
            </a:pPr>
            <a:r>
              <a:rPr lang="en" dirty="0"/>
              <a:t>Different editors used for webpage development</a:t>
            </a:r>
            <a:endParaRPr/>
          </a:p>
          <a:p>
            <a:pPr marL="457200" lvl="0" indent="-342900" algn="l" rtl="0">
              <a:spcBef>
                <a:spcPts val="0"/>
              </a:spcBef>
              <a:spcAft>
                <a:spcPts val="0"/>
              </a:spcAft>
              <a:buSzPts val="1800"/>
              <a:buChar char="●"/>
            </a:pPr>
            <a:r>
              <a:rPr lang="en" dirty="0"/>
              <a:t>Applications of 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Accessing Web Browser</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Opening a webpage</a:t>
            </a:r>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There are several ways to access a web  page like using URLs, hyperlinks, using  navigating tools, search engine, etc.</a:t>
            </a:r>
          </a:p>
        </p:txBody>
      </p:sp>
      <p:sp>
        <p:nvSpPr>
          <p:cNvPr id="77" name="Google Shape;77;p15"/>
          <p:cNvSpPr txBox="1">
            <a:spLocks noGrp="1"/>
          </p:cNvSpPr>
          <p:nvPr>
            <p:ph type="body" idx="3"/>
          </p:nvPr>
        </p:nvSpPr>
        <p:spPr>
          <a:xfrm>
            <a:off x="5072486" y="4335406"/>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https://www.tutorialspoint.com/computer_concepts/computer_concepts_accessing_web_browser.htm</a:t>
            </a:r>
          </a:p>
          <a:p>
            <a:pPr marL="0" lvl="0" indent="0">
              <a:spcAft>
                <a:spcPts val="1600"/>
              </a:spcAft>
              <a:buNone/>
            </a:pPr>
            <a:endParaRPr lang="en-IN" dirty="0"/>
          </a:p>
        </p:txBody>
      </p:sp>
      <p:pic>
        <p:nvPicPr>
          <p:cNvPr id="8" name="object 5"/>
          <p:cNvPicPr/>
          <p:nvPr/>
        </p:nvPicPr>
        <p:blipFill>
          <a:blip r:embed="rId3" cstate="print"/>
          <a:stretch>
            <a:fillRect/>
          </a:stretch>
        </p:blipFill>
        <p:spPr>
          <a:xfrm>
            <a:off x="4604400" y="1065426"/>
            <a:ext cx="4539600" cy="3128400"/>
          </a:xfrm>
          <a:prstGeom prst="rect">
            <a:avLst/>
          </a:prstGeom>
        </p:spPr>
      </p:pic>
    </p:spTree>
    <p:extLst>
      <p:ext uri="{BB962C8B-B14F-4D97-AF65-F5344CB8AC3E}">
        <p14:creationId xmlns:p14="http://schemas.microsoft.com/office/powerpoint/2010/main" xmlns="" val="320719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IN" dirty="0"/>
              <a:t>Accessing Web Browser</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Popular Web Browsing Software</a:t>
            </a:r>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Google Chrome</a:t>
            </a:r>
          </a:p>
          <a:p>
            <a:pPr lvl="0" algn="just"/>
            <a:r>
              <a:rPr lang="en-US" dirty="0"/>
              <a:t>Mozilla Firefox</a:t>
            </a:r>
          </a:p>
          <a:p>
            <a:pPr lvl="0" algn="just"/>
            <a:r>
              <a:rPr lang="en-US" dirty="0"/>
              <a:t>Opera</a:t>
            </a:r>
          </a:p>
          <a:p>
            <a:pPr lvl="0" algn="just"/>
            <a:r>
              <a:rPr lang="en-US" dirty="0"/>
              <a:t>Internet Explorer</a:t>
            </a:r>
          </a:p>
        </p:txBody>
      </p:sp>
      <p:sp>
        <p:nvSpPr>
          <p:cNvPr id="77" name="Google Shape;77;p15"/>
          <p:cNvSpPr txBox="1">
            <a:spLocks noGrp="1"/>
          </p:cNvSpPr>
          <p:nvPr>
            <p:ph type="body" idx="3"/>
          </p:nvPr>
        </p:nvSpPr>
        <p:spPr>
          <a:xfrm>
            <a:off x="5050714" y="4335406"/>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https://i.pinimg.com/originals/61/e7/86/61e786d68b16b668f06a7e5191e6c3ed.jpg</a:t>
            </a:r>
          </a:p>
          <a:p>
            <a:pPr marL="0" lvl="0" indent="0">
              <a:spcAft>
                <a:spcPts val="1600"/>
              </a:spcAft>
              <a:buNone/>
            </a:pPr>
            <a:endParaRPr lang="en-IN" dirty="0"/>
          </a:p>
        </p:txBody>
      </p:sp>
      <p:pic>
        <p:nvPicPr>
          <p:cNvPr id="7" name="object 6"/>
          <p:cNvPicPr/>
          <p:nvPr/>
        </p:nvPicPr>
        <p:blipFill>
          <a:blip r:embed="rId3" cstate="print"/>
          <a:stretch>
            <a:fillRect/>
          </a:stretch>
        </p:blipFill>
        <p:spPr>
          <a:xfrm>
            <a:off x="4604400" y="843643"/>
            <a:ext cx="4539600" cy="3128400"/>
          </a:xfrm>
          <a:prstGeom prst="rect">
            <a:avLst/>
          </a:prstGeom>
        </p:spPr>
      </p:pic>
    </p:spTree>
    <p:extLst>
      <p:ext uri="{BB962C8B-B14F-4D97-AF65-F5344CB8AC3E}">
        <p14:creationId xmlns:p14="http://schemas.microsoft.com/office/powerpoint/2010/main" xmlns="" val="323047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Services Available on the Internet</a:t>
            </a:r>
          </a:p>
        </p:txBody>
      </p:sp>
      <p:sp>
        <p:nvSpPr>
          <p:cNvPr id="75" name="Google Shape;75;p15"/>
          <p:cNvSpPr txBox="1">
            <a:spLocks noGrp="1"/>
          </p:cNvSpPr>
          <p:nvPr>
            <p:ph type="body" idx="2"/>
          </p:nvPr>
        </p:nvSpPr>
        <p:spPr>
          <a:xfrm>
            <a:off x="462275" y="2629626"/>
            <a:ext cx="3837000" cy="1965591"/>
          </a:xfrm>
          <a:prstGeom prst="rect">
            <a:avLst/>
          </a:prstGeom>
        </p:spPr>
        <p:txBody>
          <a:bodyPr spcFirstLastPara="1" wrap="square" lIns="91425" tIns="91425" rIns="91425" bIns="91425" anchor="ctr" anchorCtr="0">
            <a:noAutofit/>
          </a:bodyPr>
          <a:lstStyle/>
          <a:p>
            <a:pPr lvl="0" algn="just"/>
            <a:r>
              <a:rPr lang="en-US" dirty="0"/>
              <a:t>Data Transfer</a:t>
            </a:r>
          </a:p>
          <a:p>
            <a:pPr lvl="0" algn="just"/>
            <a:r>
              <a:rPr lang="en-US" dirty="0"/>
              <a:t>Internet banking</a:t>
            </a:r>
          </a:p>
          <a:p>
            <a:pPr lvl="0" algn="just"/>
            <a:r>
              <a:rPr lang="en-US" dirty="0"/>
              <a:t>E-commerce</a:t>
            </a:r>
          </a:p>
          <a:p>
            <a:pPr lvl="0" algn="just"/>
            <a:r>
              <a:rPr lang="en-US" dirty="0"/>
              <a:t>E-Learning</a:t>
            </a:r>
          </a:p>
          <a:p>
            <a:pPr lvl="0" algn="just"/>
            <a:r>
              <a:rPr lang="en-US" dirty="0"/>
              <a:t>E-Governance</a:t>
            </a:r>
          </a:p>
          <a:p>
            <a:pPr lvl="0" algn="just"/>
            <a:r>
              <a:rPr lang="en-US" dirty="0"/>
              <a:t>Browsing and Chatting</a:t>
            </a:r>
          </a:p>
          <a:p>
            <a:pPr lvl="0" algn="just"/>
            <a:r>
              <a:rPr lang="en-US" dirty="0"/>
              <a:t>E-Mail</a:t>
            </a:r>
          </a:p>
        </p:txBody>
      </p:sp>
      <p:sp>
        <p:nvSpPr>
          <p:cNvPr id="77" name="Google Shape;77;p15"/>
          <p:cNvSpPr txBox="1">
            <a:spLocks noGrp="1"/>
          </p:cNvSpPr>
          <p:nvPr>
            <p:ph type="body" idx="3"/>
          </p:nvPr>
        </p:nvSpPr>
        <p:spPr>
          <a:xfrm>
            <a:off x="5094257" y="4335406"/>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https://www.brainkart.com/article/Services-Available-on-the-Internet_36837/</a:t>
            </a:r>
          </a:p>
        </p:txBody>
      </p:sp>
      <p:pic>
        <p:nvPicPr>
          <p:cNvPr id="5122" name="Picture 9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04038" y="968829"/>
            <a:ext cx="4539600" cy="3113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0064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16933">
              <a:spcBef>
                <a:spcPts val="133"/>
              </a:spcBef>
            </a:pPr>
            <a:r>
              <a:rPr lang="en-IN" spc="-7" dirty="0">
                <a:solidFill>
                  <a:srgbClr val="595959"/>
                </a:solidFill>
                <a:latin typeface="Arial MT"/>
                <a:cs typeface="Arial MT"/>
              </a:rPr>
              <a:t>Search</a:t>
            </a:r>
            <a:r>
              <a:rPr lang="en-IN" spc="-113" dirty="0">
                <a:solidFill>
                  <a:srgbClr val="595959"/>
                </a:solidFill>
                <a:latin typeface="Arial MT"/>
                <a:cs typeface="Arial MT"/>
              </a:rPr>
              <a:t> </a:t>
            </a:r>
            <a:r>
              <a:rPr lang="en-IN" spc="-7" dirty="0">
                <a:solidFill>
                  <a:srgbClr val="595959"/>
                </a:solidFill>
                <a:latin typeface="Arial MT"/>
                <a:cs typeface="Arial MT"/>
              </a:rPr>
              <a:t>Engines</a:t>
            </a:r>
            <a:endParaRPr lang="en-IN" dirty="0">
              <a:latin typeface="Arial MT"/>
              <a:cs typeface="Arial MT"/>
            </a:endParaRPr>
          </a:p>
        </p:txBody>
      </p:sp>
      <p:sp>
        <p:nvSpPr>
          <p:cNvPr id="75" name="Google Shape;75;p15"/>
          <p:cNvSpPr txBox="1">
            <a:spLocks noGrp="1"/>
          </p:cNvSpPr>
          <p:nvPr>
            <p:ph type="body" idx="2"/>
          </p:nvPr>
        </p:nvSpPr>
        <p:spPr>
          <a:xfrm>
            <a:off x="462275" y="2421250"/>
            <a:ext cx="3837000" cy="2314036"/>
          </a:xfrm>
          <a:prstGeom prst="rect">
            <a:avLst/>
          </a:prstGeom>
        </p:spPr>
        <p:txBody>
          <a:bodyPr spcFirstLastPara="1" wrap="square" lIns="91425" tIns="91425" rIns="91425" bIns="91425" anchor="ctr" anchorCtr="0">
            <a:noAutofit/>
          </a:bodyPr>
          <a:lstStyle/>
          <a:p>
            <a:pPr lvl="0" algn="just"/>
            <a:r>
              <a:rPr lang="en-US" dirty="0"/>
              <a:t>Search Engine is an application that  allows you to search for content on the  web.</a:t>
            </a:r>
          </a:p>
          <a:p>
            <a:pPr marL="139700" lvl="0" indent="0" algn="just">
              <a:buNone/>
            </a:pPr>
            <a:r>
              <a:rPr lang="en-US" dirty="0"/>
              <a:t>Most popular search engines</a:t>
            </a:r>
          </a:p>
          <a:p>
            <a:pPr lvl="0" algn="just"/>
            <a:r>
              <a:rPr lang="en-US" dirty="0"/>
              <a:t>Google</a:t>
            </a:r>
          </a:p>
          <a:p>
            <a:pPr lvl="0" algn="just"/>
            <a:r>
              <a:rPr lang="en-US" dirty="0"/>
              <a:t>Bing</a:t>
            </a:r>
          </a:p>
          <a:p>
            <a:pPr lvl="0" algn="just"/>
            <a:r>
              <a:rPr lang="en-US" dirty="0"/>
              <a:t>Yahoo</a:t>
            </a:r>
          </a:p>
          <a:p>
            <a:pPr lvl="0" algn="just"/>
            <a:r>
              <a:rPr lang="en-US" dirty="0"/>
              <a:t>Ask</a:t>
            </a:r>
          </a:p>
          <a:p>
            <a:pPr lvl="0" algn="just"/>
            <a:r>
              <a:rPr lang="en-US" dirty="0"/>
              <a:t>AOL</a:t>
            </a:r>
          </a:p>
        </p:txBody>
      </p:sp>
      <p:sp>
        <p:nvSpPr>
          <p:cNvPr id="77" name="Google Shape;77;p15"/>
          <p:cNvSpPr txBox="1">
            <a:spLocks noGrp="1"/>
          </p:cNvSpPr>
          <p:nvPr>
            <p:ph type="body" idx="3"/>
          </p:nvPr>
        </p:nvSpPr>
        <p:spPr>
          <a:xfrm>
            <a:off x="5442600" y="4215665"/>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https://wildstonesolution .com/top-search-engines </a:t>
            </a:r>
          </a:p>
        </p:txBody>
      </p:sp>
      <p:pic>
        <p:nvPicPr>
          <p:cNvPr id="6146" name="Picture 9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04400" y="790252"/>
            <a:ext cx="4539600" cy="3074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97044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16933">
              <a:spcBef>
                <a:spcPts val="133"/>
              </a:spcBef>
            </a:pPr>
            <a:r>
              <a:rPr lang="en-IN" spc="-7" dirty="0">
                <a:solidFill>
                  <a:srgbClr val="595959"/>
                </a:solidFill>
                <a:latin typeface="Arial MT"/>
                <a:cs typeface="Arial MT"/>
              </a:rPr>
              <a:t>Advantages of Internet</a:t>
            </a:r>
          </a:p>
        </p:txBody>
      </p:sp>
      <p:sp>
        <p:nvSpPr>
          <p:cNvPr id="75" name="Google Shape;75;p15"/>
          <p:cNvSpPr txBox="1">
            <a:spLocks noGrp="1"/>
          </p:cNvSpPr>
          <p:nvPr>
            <p:ph type="body" idx="2"/>
          </p:nvPr>
        </p:nvSpPr>
        <p:spPr>
          <a:xfrm>
            <a:off x="462275" y="2421250"/>
            <a:ext cx="3837000" cy="2314036"/>
          </a:xfrm>
          <a:prstGeom prst="rect">
            <a:avLst/>
          </a:prstGeom>
        </p:spPr>
        <p:txBody>
          <a:bodyPr spcFirstLastPara="1" wrap="square" lIns="91425" tIns="91425" rIns="91425" bIns="91425" anchor="ctr" anchorCtr="0">
            <a:noAutofit/>
          </a:bodyPr>
          <a:lstStyle/>
          <a:p>
            <a:pPr lvl="0" algn="just"/>
            <a:r>
              <a:rPr lang="en-US" dirty="0" smtClean="0"/>
              <a:t>Information</a:t>
            </a:r>
            <a:r>
              <a:rPr lang="en-US" dirty="0"/>
              <a:t>, knowledge, and learning</a:t>
            </a:r>
          </a:p>
          <a:p>
            <a:pPr lvl="0" algn="just"/>
            <a:r>
              <a:rPr lang="en-US" dirty="0"/>
              <a:t>Connectivity, communication, and  sharing</a:t>
            </a:r>
          </a:p>
          <a:p>
            <a:pPr lvl="0" algn="just"/>
            <a:r>
              <a:rPr lang="en-US" dirty="0"/>
              <a:t>Address, mapping, and contact  information</a:t>
            </a:r>
          </a:p>
          <a:p>
            <a:pPr lvl="0" algn="just"/>
            <a:r>
              <a:rPr lang="en-US" dirty="0"/>
              <a:t>Banking, bills, and shopping</a:t>
            </a:r>
          </a:p>
          <a:p>
            <a:pPr lvl="0" algn="just"/>
            <a:r>
              <a:rPr lang="en-US" dirty="0"/>
              <a:t>Selling and making money</a:t>
            </a:r>
          </a:p>
          <a:p>
            <a:pPr lvl="0" algn="just"/>
            <a:r>
              <a:rPr lang="en-US" dirty="0"/>
              <a:t>Entertainment</a:t>
            </a:r>
          </a:p>
        </p:txBody>
      </p:sp>
      <p:sp>
        <p:nvSpPr>
          <p:cNvPr id="77" name="Google Shape;77;p15"/>
          <p:cNvSpPr txBox="1">
            <a:spLocks noGrp="1"/>
          </p:cNvSpPr>
          <p:nvPr>
            <p:ph type="body" idx="3"/>
          </p:nvPr>
        </p:nvSpPr>
        <p:spPr>
          <a:xfrm>
            <a:off x="5028943" y="4357178"/>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https://www.tutorialspoint.com/internet_technologies/internet_overview.htm</a:t>
            </a:r>
          </a:p>
        </p:txBody>
      </p:sp>
      <p:pic>
        <p:nvPicPr>
          <p:cNvPr id="7" name="object 4"/>
          <p:cNvPicPr/>
          <p:nvPr/>
        </p:nvPicPr>
        <p:blipFill>
          <a:blip r:embed="rId3" cstate="print"/>
          <a:stretch>
            <a:fillRect/>
          </a:stretch>
        </p:blipFill>
        <p:spPr>
          <a:xfrm>
            <a:off x="4604400" y="1034200"/>
            <a:ext cx="4539600" cy="3128400"/>
          </a:xfrm>
          <a:prstGeom prst="rect">
            <a:avLst/>
          </a:prstGeom>
        </p:spPr>
      </p:pic>
    </p:spTree>
    <p:extLst>
      <p:ext uri="{BB962C8B-B14F-4D97-AF65-F5344CB8AC3E}">
        <p14:creationId xmlns:p14="http://schemas.microsoft.com/office/powerpoint/2010/main" xmlns="" val="2047298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16933">
              <a:spcBef>
                <a:spcPts val="133"/>
              </a:spcBef>
            </a:pPr>
            <a:r>
              <a:rPr lang="en-US" spc="-7" dirty="0">
                <a:solidFill>
                  <a:srgbClr val="595959"/>
                </a:solidFill>
                <a:latin typeface="Arial MT"/>
                <a:cs typeface="Arial MT"/>
              </a:rPr>
              <a:t>Structure and Working of E-Mail</a:t>
            </a:r>
          </a:p>
        </p:txBody>
      </p:sp>
      <p:sp>
        <p:nvSpPr>
          <p:cNvPr id="75" name="Google Shape;75;p15"/>
          <p:cNvSpPr txBox="1">
            <a:spLocks noGrp="1"/>
          </p:cNvSpPr>
          <p:nvPr>
            <p:ph type="body" idx="2"/>
          </p:nvPr>
        </p:nvSpPr>
        <p:spPr>
          <a:xfrm>
            <a:off x="462275" y="2421250"/>
            <a:ext cx="3837000" cy="2314036"/>
          </a:xfrm>
          <a:prstGeom prst="rect">
            <a:avLst/>
          </a:prstGeom>
        </p:spPr>
        <p:txBody>
          <a:bodyPr spcFirstLastPara="1" wrap="square" lIns="91425" tIns="91425" rIns="91425" bIns="91425" anchor="ctr" anchorCtr="0">
            <a:noAutofit/>
          </a:bodyPr>
          <a:lstStyle/>
          <a:p>
            <a:pPr lvl="0" algn="just"/>
            <a:r>
              <a:rPr lang="en-US" dirty="0"/>
              <a:t>Electronic Mail (email or e-mail) is a  method of exchanging messages  between people using electronic  devices.</a:t>
            </a:r>
          </a:p>
          <a:p>
            <a:pPr lvl="0" algn="just"/>
            <a:r>
              <a:rPr lang="en-US" dirty="0"/>
              <a:t>Email operates across computer  networks, which is primarily called as  Internet.</a:t>
            </a:r>
          </a:p>
          <a:p>
            <a:pPr lvl="0" algn="just"/>
            <a:r>
              <a:rPr lang="en-US" dirty="0"/>
              <a:t>The structure of the E-mail address is  </a:t>
            </a:r>
            <a:r>
              <a:rPr lang="en-US" dirty="0" err="1"/>
              <a:t>username@domain</a:t>
            </a:r>
            <a:r>
              <a:rPr lang="en-US" dirty="0"/>
              <a:t> name</a:t>
            </a:r>
          </a:p>
        </p:txBody>
      </p:sp>
      <p:sp>
        <p:nvSpPr>
          <p:cNvPr id="77" name="Google Shape;77;p15"/>
          <p:cNvSpPr txBox="1">
            <a:spLocks noGrp="1"/>
          </p:cNvSpPr>
          <p:nvPr>
            <p:ph type="body" idx="3"/>
          </p:nvPr>
        </p:nvSpPr>
        <p:spPr>
          <a:xfrm>
            <a:off x="5007172" y="4357178"/>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http://www.brainkart.com/article/Structure-and-Working-of-E-Mail_36840</a:t>
            </a:r>
          </a:p>
        </p:txBody>
      </p:sp>
      <p:pic>
        <p:nvPicPr>
          <p:cNvPr id="8" name="object 4"/>
          <p:cNvPicPr/>
          <p:nvPr/>
        </p:nvPicPr>
        <p:blipFill>
          <a:blip r:embed="rId3" cstate="print"/>
          <a:stretch>
            <a:fillRect/>
          </a:stretch>
        </p:blipFill>
        <p:spPr>
          <a:xfrm>
            <a:off x="4604400" y="1034200"/>
            <a:ext cx="4539600" cy="3128400"/>
          </a:xfrm>
          <a:prstGeom prst="rect">
            <a:avLst/>
          </a:prstGeom>
        </p:spPr>
      </p:pic>
    </p:spTree>
    <p:extLst>
      <p:ext uri="{BB962C8B-B14F-4D97-AF65-F5344CB8AC3E}">
        <p14:creationId xmlns:p14="http://schemas.microsoft.com/office/powerpoint/2010/main" xmlns="" val="147067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16933">
              <a:spcBef>
                <a:spcPts val="133"/>
              </a:spcBef>
            </a:pPr>
            <a:r>
              <a:rPr lang="en-US" spc="-7" dirty="0">
                <a:solidFill>
                  <a:srgbClr val="595959"/>
                </a:solidFill>
                <a:latin typeface="Arial MT"/>
                <a:cs typeface="Arial MT"/>
              </a:rPr>
              <a:t>Structure and Working of </a:t>
            </a:r>
            <a:r>
              <a:rPr lang="en-US" spc="-7" dirty="0" smtClean="0">
                <a:solidFill>
                  <a:srgbClr val="595959"/>
                </a:solidFill>
                <a:latin typeface="Arial MT"/>
                <a:cs typeface="Arial MT"/>
              </a:rPr>
              <a:t>E-Mail (continued)</a:t>
            </a:r>
            <a:endParaRPr lang="en-US" spc="-7" dirty="0">
              <a:solidFill>
                <a:srgbClr val="595959"/>
              </a:solidFill>
              <a:latin typeface="Arial MT"/>
              <a:cs typeface="Arial MT"/>
            </a:endParaRPr>
          </a:p>
        </p:txBody>
      </p:sp>
      <p:sp>
        <p:nvSpPr>
          <p:cNvPr id="75" name="Google Shape;75;p15"/>
          <p:cNvSpPr txBox="1">
            <a:spLocks noGrp="1"/>
          </p:cNvSpPr>
          <p:nvPr>
            <p:ph type="body" idx="2"/>
          </p:nvPr>
        </p:nvSpPr>
        <p:spPr>
          <a:xfrm>
            <a:off x="462275" y="2421250"/>
            <a:ext cx="3837000" cy="2314036"/>
          </a:xfrm>
          <a:prstGeom prst="rect">
            <a:avLst/>
          </a:prstGeom>
        </p:spPr>
        <p:txBody>
          <a:bodyPr spcFirstLastPara="1" wrap="square" lIns="91425" tIns="91425" rIns="91425" bIns="91425" anchor="ctr" anchorCtr="0">
            <a:noAutofit/>
          </a:bodyPr>
          <a:lstStyle/>
          <a:p>
            <a:pPr lvl="0" algn="just"/>
            <a:r>
              <a:rPr lang="en-US" dirty="0" smtClean="0"/>
              <a:t>An </a:t>
            </a:r>
            <a:r>
              <a:rPr lang="en-US" dirty="0"/>
              <a:t>example of E-mail address  is raman@gmail.com</a:t>
            </a:r>
          </a:p>
          <a:p>
            <a:pPr lvl="0" algn="just"/>
            <a:r>
              <a:rPr lang="en-US" dirty="0"/>
              <a:t>An E-mail address consists of two parts  separated by @ symbol. The first part  Raman is the user name that identifies  the address and the second part  gmail.com is the domain name of the</a:t>
            </a:r>
          </a:p>
          <a:p>
            <a:pPr lvl="0" algn="just"/>
            <a:r>
              <a:rPr lang="en-US" dirty="0"/>
              <a:t>E-mail server.</a:t>
            </a:r>
          </a:p>
        </p:txBody>
      </p:sp>
      <p:sp>
        <p:nvSpPr>
          <p:cNvPr id="77" name="Google Shape;77;p15"/>
          <p:cNvSpPr txBox="1">
            <a:spLocks noGrp="1"/>
          </p:cNvSpPr>
          <p:nvPr>
            <p:ph type="body" idx="3"/>
          </p:nvPr>
        </p:nvSpPr>
        <p:spPr>
          <a:xfrm>
            <a:off x="5301085" y="4368064"/>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https://courses.lumenlearning.com/zeliite115/chapter/reading</a:t>
            </a:r>
          </a:p>
        </p:txBody>
      </p:sp>
      <p:pic>
        <p:nvPicPr>
          <p:cNvPr id="7" name="object 4"/>
          <p:cNvPicPr/>
          <p:nvPr/>
        </p:nvPicPr>
        <p:blipFill>
          <a:blip r:embed="rId3" cstate="print"/>
          <a:stretch>
            <a:fillRect/>
          </a:stretch>
        </p:blipFill>
        <p:spPr>
          <a:xfrm>
            <a:off x="4604400" y="1034200"/>
            <a:ext cx="4539600" cy="3128400"/>
          </a:xfrm>
          <a:prstGeom prst="rect">
            <a:avLst/>
          </a:prstGeom>
        </p:spPr>
      </p:pic>
    </p:spTree>
    <p:extLst>
      <p:ext uri="{BB962C8B-B14F-4D97-AF65-F5344CB8AC3E}">
        <p14:creationId xmlns:p14="http://schemas.microsoft.com/office/powerpoint/2010/main" xmlns="" val="3548266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16933">
              <a:spcBef>
                <a:spcPts val="133"/>
              </a:spcBef>
            </a:pPr>
            <a:r>
              <a:rPr lang="en-US" spc="-7" dirty="0">
                <a:solidFill>
                  <a:srgbClr val="595959"/>
                </a:solidFill>
                <a:latin typeface="Arial MT"/>
                <a:cs typeface="Arial MT"/>
              </a:rPr>
              <a:t>How Email works on the Internet ?</a:t>
            </a:r>
          </a:p>
        </p:txBody>
      </p:sp>
      <p:sp>
        <p:nvSpPr>
          <p:cNvPr id="75" name="Google Shape;75;p15"/>
          <p:cNvSpPr txBox="1">
            <a:spLocks noGrp="1"/>
          </p:cNvSpPr>
          <p:nvPr>
            <p:ph type="body" idx="2"/>
          </p:nvPr>
        </p:nvSpPr>
        <p:spPr>
          <a:xfrm>
            <a:off x="462275" y="2421250"/>
            <a:ext cx="3837000" cy="2314036"/>
          </a:xfrm>
          <a:prstGeom prst="rect">
            <a:avLst/>
          </a:prstGeom>
        </p:spPr>
        <p:txBody>
          <a:bodyPr spcFirstLastPara="1" wrap="square" lIns="91425" tIns="91425" rIns="91425" bIns="91425" anchor="ctr" anchorCtr="0">
            <a:noAutofit/>
          </a:bodyPr>
          <a:lstStyle/>
          <a:p>
            <a:pPr lvl="0" algn="just"/>
            <a:r>
              <a:rPr lang="en-US" dirty="0"/>
              <a:t>To send Internet e-mail, requires an  Internet connection and access to a mail  server. The standard protocol used for  sending Internet e-mail is called</a:t>
            </a:r>
          </a:p>
          <a:p>
            <a:pPr lvl="0" algn="just"/>
            <a:r>
              <a:rPr lang="en-US" dirty="0"/>
              <a:t>SMTP (Simple Mail  Transfer Protocol).</a:t>
            </a:r>
          </a:p>
          <a:p>
            <a:pPr lvl="0" algn="just"/>
            <a:r>
              <a:rPr lang="en-US" dirty="0"/>
              <a:t>The SMTP protocol is used to both send  and receive email messages over</a:t>
            </a:r>
          </a:p>
          <a:p>
            <a:pPr lvl="0" algn="just"/>
            <a:r>
              <a:rPr lang="en-US" dirty="0"/>
              <a:t>the Internet.</a:t>
            </a:r>
          </a:p>
        </p:txBody>
      </p:sp>
      <p:sp>
        <p:nvSpPr>
          <p:cNvPr id="77" name="Google Shape;77;p15"/>
          <p:cNvSpPr txBox="1">
            <a:spLocks noGrp="1"/>
          </p:cNvSpPr>
          <p:nvPr>
            <p:ph type="body" idx="3"/>
          </p:nvPr>
        </p:nvSpPr>
        <p:spPr>
          <a:xfrm>
            <a:off x="4930971" y="4346293"/>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http://www.brainkart.com/article/Structure-and-Working-of-E-Mail_36840/</a:t>
            </a:r>
          </a:p>
        </p:txBody>
      </p:sp>
      <p:pic>
        <p:nvPicPr>
          <p:cNvPr id="8" name="object 6"/>
          <p:cNvPicPr/>
          <p:nvPr/>
        </p:nvPicPr>
        <p:blipFill>
          <a:blip r:embed="rId3" cstate="print"/>
          <a:stretch>
            <a:fillRect/>
          </a:stretch>
        </p:blipFill>
        <p:spPr>
          <a:xfrm>
            <a:off x="4604400" y="857050"/>
            <a:ext cx="4539600" cy="3128400"/>
          </a:xfrm>
          <a:prstGeom prst="rect">
            <a:avLst/>
          </a:prstGeom>
        </p:spPr>
      </p:pic>
    </p:spTree>
    <p:extLst>
      <p:ext uri="{BB962C8B-B14F-4D97-AF65-F5344CB8AC3E}">
        <p14:creationId xmlns:p14="http://schemas.microsoft.com/office/powerpoint/2010/main" xmlns="" val="66551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lvl="0"/>
            <a:r>
              <a:rPr lang="en-US"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16933">
              <a:spcBef>
                <a:spcPts val="133"/>
              </a:spcBef>
            </a:pPr>
            <a:r>
              <a:rPr lang="en-US" spc="-7" dirty="0">
                <a:solidFill>
                  <a:srgbClr val="595959"/>
                </a:solidFill>
                <a:latin typeface="Arial MT"/>
                <a:cs typeface="Arial MT"/>
              </a:rPr>
              <a:t>How Email works on the Internet </a:t>
            </a:r>
            <a:r>
              <a:rPr lang="en-US" spc="-7" dirty="0" smtClean="0">
                <a:solidFill>
                  <a:srgbClr val="595959"/>
                </a:solidFill>
                <a:latin typeface="Arial MT"/>
                <a:cs typeface="Arial MT"/>
              </a:rPr>
              <a:t>? (continued)</a:t>
            </a:r>
            <a:endParaRPr lang="en-US" spc="-7" dirty="0">
              <a:solidFill>
                <a:srgbClr val="595959"/>
              </a:solidFill>
              <a:latin typeface="Arial MT"/>
              <a:cs typeface="Arial MT"/>
            </a:endParaRPr>
          </a:p>
        </p:txBody>
      </p:sp>
      <p:sp>
        <p:nvSpPr>
          <p:cNvPr id="75" name="Google Shape;75;p15"/>
          <p:cNvSpPr txBox="1">
            <a:spLocks noGrp="1"/>
          </p:cNvSpPr>
          <p:nvPr>
            <p:ph type="body" idx="2"/>
          </p:nvPr>
        </p:nvSpPr>
        <p:spPr>
          <a:xfrm>
            <a:off x="462275" y="2421250"/>
            <a:ext cx="3837000" cy="2314036"/>
          </a:xfrm>
          <a:prstGeom prst="rect">
            <a:avLst/>
          </a:prstGeom>
        </p:spPr>
        <p:txBody>
          <a:bodyPr spcFirstLastPara="1" wrap="square" lIns="91425" tIns="91425" rIns="91425" bIns="91425" anchor="ctr" anchorCtr="0">
            <a:noAutofit/>
          </a:bodyPr>
          <a:lstStyle/>
          <a:p>
            <a:pPr lvl="0" algn="just"/>
            <a:r>
              <a:rPr lang="en-US" dirty="0"/>
              <a:t>When a message is sent, the email  client sends the message to the SMTP  server. If the recipient of the email is  local the message is kept on the server  for accessing by the POP, IMAP or other  mail services for later retrieval.</a:t>
            </a:r>
          </a:p>
        </p:txBody>
      </p:sp>
      <p:sp>
        <p:nvSpPr>
          <p:cNvPr id="77" name="Google Shape;77;p15"/>
          <p:cNvSpPr txBox="1">
            <a:spLocks noGrp="1"/>
          </p:cNvSpPr>
          <p:nvPr>
            <p:ph type="body" idx="3"/>
          </p:nvPr>
        </p:nvSpPr>
        <p:spPr>
          <a:xfrm>
            <a:off x="4704761" y="4335407"/>
            <a:ext cx="4338877"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 </a:t>
            </a:r>
            <a:r>
              <a:rPr lang="en-IN" dirty="0" smtClean="0"/>
              <a:t>https</a:t>
            </a:r>
            <a:r>
              <a:rPr lang="en-IN" dirty="0"/>
              <a:t>://it.toolbox.com/blogs/alenibric/setting-up-your-e-mail-imap-or-pop-what-to-choose-062719</a:t>
            </a:r>
          </a:p>
          <a:p>
            <a:pPr marL="0" lvl="0" indent="0">
              <a:spcAft>
                <a:spcPts val="1600"/>
              </a:spcAft>
              <a:buNone/>
            </a:pPr>
            <a:endParaRPr lang="en-IN" dirty="0"/>
          </a:p>
        </p:txBody>
      </p:sp>
      <p:pic>
        <p:nvPicPr>
          <p:cNvPr id="7" name="object 6"/>
          <p:cNvPicPr/>
          <p:nvPr/>
        </p:nvPicPr>
        <p:blipFill>
          <a:blip r:embed="rId3" cstate="print"/>
          <a:stretch>
            <a:fillRect/>
          </a:stretch>
        </p:blipFill>
        <p:spPr>
          <a:xfrm>
            <a:off x="4604400" y="1034200"/>
            <a:ext cx="4539600" cy="3128400"/>
          </a:xfrm>
          <a:prstGeom prst="rect">
            <a:avLst/>
          </a:prstGeom>
        </p:spPr>
      </p:pic>
    </p:spTree>
    <p:extLst>
      <p:ext uri="{BB962C8B-B14F-4D97-AF65-F5344CB8AC3E}">
        <p14:creationId xmlns:p14="http://schemas.microsoft.com/office/powerpoint/2010/main" xmlns="" val="3440171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1263619" marR="5080" indent="-1251554" algn="ctr">
              <a:lnSpc>
                <a:spcPts val="2850"/>
              </a:lnSpc>
              <a:spcBef>
                <a:spcPts val="220"/>
              </a:spcBef>
            </a:pPr>
            <a:r>
              <a:rPr sz="2400" dirty="0"/>
              <a:t>Structure and Working of  E-Mail</a:t>
            </a:r>
          </a:p>
        </p:txBody>
      </p:sp>
      <p:sp>
        <p:nvSpPr>
          <p:cNvPr id="3" name="object 3"/>
          <p:cNvSpPr txBox="1"/>
          <p:nvPr/>
        </p:nvSpPr>
        <p:spPr>
          <a:xfrm>
            <a:off x="701169" y="1728118"/>
            <a:ext cx="314388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Structure</a:t>
            </a:r>
            <a:r>
              <a:rPr sz="1800" spc="-30" dirty="0">
                <a:solidFill>
                  <a:srgbClr val="595959"/>
                </a:solidFill>
                <a:latin typeface="Arial MT"/>
                <a:cs typeface="Arial MT"/>
              </a:rPr>
              <a:t> </a:t>
            </a:r>
            <a:r>
              <a:rPr sz="1800" spc="-5" dirty="0">
                <a:solidFill>
                  <a:srgbClr val="595959"/>
                </a:solidFill>
                <a:latin typeface="Arial MT"/>
                <a:cs typeface="Arial MT"/>
              </a:rPr>
              <a:t>of</a:t>
            </a:r>
            <a:r>
              <a:rPr sz="1800" spc="-25" dirty="0">
                <a:solidFill>
                  <a:srgbClr val="595959"/>
                </a:solidFill>
                <a:latin typeface="Arial MT"/>
                <a:cs typeface="Arial MT"/>
              </a:rPr>
              <a:t> </a:t>
            </a:r>
            <a:r>
              <a:rPr sz="1800" spc="-5" dirty="0">
                <a:solidFill>
                  <a:srgbClr val="595959"/>
                </a:solidFill>
                <a:latin typeface="Arial MT"/>
                <a:cs typeface="Arial MT"/>
              </a:rPr>
              <a:t>an</a:t>
            </a:r>
            <a:r>
              <a:rPr sz="1800" spc="-25" dirty="0">
                <a:solidFill>
                  <a:srgbClr val="595959"/>
                </a:solidFill>
                <a:latin typeface="Arial MT"/>
                <a:cs typeface="Arial MT"/>
              </a:rPr>
              <a:t> </a:t>
            </a:r>
            <a:r>
              <a:rPr sz="1800" spc="-5" dirty="0">
                <a:solidFill>
                  <a:srgbClr val="595959"/>
                </a:solidFill>
                <a:latin typeface="Arial MT"/>
                <a:cs typeface="Arial MT"/>
              </a:rPr>
              <a:t>Email</a:t>
            </a:r>
            <a:r>
              <a:rPr sz="1800" spc="-25" dirty="0">
                <a:solidFill>
                  <a:srgbClr val="595959"/>
                </a:solidFill>
                <a:latin typeface="Arial MT"/>
                <a:cs typeface="Arial MT"/>
              </a:rPr>
              <a:t> </a:t>
            </a:r>
            <a:r>
              <a:rPr sz="1800" dirty="0">
                <a:solidFill>
                  <a:srgbClr val="595959"/>
                </a:solidFill>
                <a:latin typeface="Arial MT"/>
                <a:cs typeface="Arial MT"/>
              </a:rPr>
              <a:t>message</a:t>
            </a:r>
            <a:endParaRPr sz="1800" dirty="0">
              <a:latin typeface="Arial MT"/>
              <a:cs typeface="Arial MT"/>
            </a:endParaRPr>
          </a:p>
        </p:txBody>
      </p:sp>
      <p:sp>
        <p:nvSpPr>
          <p:cNvPr id="4" name="object 4"/>
          <p:cNvSpPr txBox="1"/>
          <p:nvPr/>
        </p:nvSpPr>
        <p:spPr>
          <a:xfrm>
            <a:off x="5797048" y="4667572"/>
            <a:ext cx="278257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35" dirty="0">
                <a:solidFill>
                  <a:srgbClr val="595959"/>
                </a:solidFill>
                <a:latin typeface="Arial MT"/>
                <a:cs typeface="Arial MT"/>
              </a:rPr>
              <a:t> </a:t>
            </a:r>
            <a:r>
              <a:rPr sz="700" spc="-10" dirty="0">
                <a:solidFill>
                  <a:srgbClr val="595959"/>
                </a:solidFill>
                <a:latin typeface="Arial MT"/>
                <a:cs typeface="Arial MT"/>
              </a:rPr>
              <a:t>https://www.techmadeplain.com/2014/email-essentials/</a:t>
            </a:r>
            <a:endParaRPr sz="700" dirty="0">
              <a:latin typeface="Arial MT"/>
              <a:cs typeface="Arial MT"/>
            </a:endParaRPr>
          </a:p>
        </p:txBody>
      </p:sp>
      <p:sp>
        <p:nvSpPr>
          <p:cNvPr id="5" name="object 5"/>
          <p:cNvSpPr txBox="1"/>
          <p:nvPr/>
        </p:nvSpPr>
        <p:spPr>
          <a:xfrm>
            <a:off x="1407683" y="2335594"/>
            <a:ext cx="1259205" cy="1786386"/>
          </a:xfrm>
          <a:prstGeom prst="rect">
            <a:avLst/>
          </a:prstGeom>
        </p:spPr>
        <p:txBody>
          <a:bodyPr vert="horz" wrap="square" lIns="0" tIns="46990" rIns="0" bIns="0" rtlCol="0">
            <a:spAutoFit/>
          </a:bodyPr>
          <a:lstStyle/>
          <a:p>
            <a:pPr marL="348606" indent="-336542">
              <a:spcBef>
                <a:spcPts val="370"/>
              </a:spcBef>
              <a:buChar char="●"/>
              <a:tabLst>
                <a:tab pos="347972" algn="l"/>
                <a:tab pos="349241" algn="l"/>
              </a:tabLst>
            </a:pPr>
            <a:r>
              <a:rPr spc="-80" dirty="0">
                <a:latin typeface="Arial MT"/>
                <a:cs typeface="Arial MT"/>
              </a:rPr>
              <a:t>To</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CC</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BCC</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Subject</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Attachment</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Body</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Signature</a:t>
            </a:r>
            <a:endParaRPr dirty="0">
              <a:latin typeface="Arial MT"/>
              <a:cs typeface="Arial MT"/>
            </a:endParaRPr>
          </a:p>
        </p:txBody>
      </p:sp>
      <p:pic>
        <p:nvPicPr>
          <p:cNvPr id="6" name="object 6"/>
          <p:cNvPicPr/>
          <p:nvPr/>
        </p:nvPicPr>
        <p:blipFill>
          <a:blip r:embed="rId3" cstate="print"/>
          <a:stretch>
            <a:fillRect/>
          </a:stretch>
        </p:blipFill>
        <p:spPr>
          <a:xfrm>
            <a:off x="4572001" y="1567376"/>
            <a:ext cx="4571999" cy="2520099"/>
          </a:xfrm>
          <a:prstGeom prst="rect">
            <a:avLst/>
          </a:prstGeom>
        </p:spPr>
      </p:pic>
    </p:spTree>
    <p:extLst>
      <p:ext uri="{BB962C8B-B14F-4D97-AF65-F5344CB8AC3E}">
        <p14:creationId xmlns:p14="http://schemas.microsoft.com/office/powerpoint/2010/main" xmlns="" val="66598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Internet</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Char char="●"/>
            </a:pPr>
            <a:r>
              <a:rPr lang="en" dirty="0"/>
              <a:t>Internet can be defined as an interconnected network of computers.</a:t>
            </a:r>
            <a:endParaRPr dirty="0"/>
          </a:p>
          <a:p>
            <a:pPr marL="457200" lvl="0" indent="-317500" algn="just" rtl="0">
              <a:spcBef>
                <a:spcPts val="0"/>
              </a:spcBef>
              <a:spcAft>
                <a:spcPts val="0"/>
              </a:spcAft>
              <a:buSzPts val="1400"/>
              <a:buChar char="●"/>
            </a:pPr>
            <a:r>
              <a:rPr lang="en" dirty="0"/>
              <a:t>The concept of Internet originated in year 1969. </a:t>
            </a:r>
            <a:endParaRPr dirty="0"/>
          </a:p>
          <a:p>
            <a:pPr marL="0" lvl="0" indent="0" algn="l" rtl="0">
              <a:spcBef>
                <a:spcPts val="1600"/>
              </a:spcBef>
              <a:spcAft>
                <a:spcPts val="1600"/>
              </a:spcAft>
              <a:buNone/>
            </a:pPr>
            <a:endParaRPr dirty="0"/>
          </a:p>
        </p:txBody>
      </p:sp>
      <p:pic>
        <p:nvPicPr>
          <p:cNvPr id="76" name="Google Shape;76;p15"/>
          <p:cNvPicPr preferRelativeResize="0"/>
          <p:nvPr/>
        </p:nvPicPr>
        <p:blipFill>
          <a:blip r:embed="rId3">
            <a:alphaModFix/>
          </a:blip>
          <a:stretch>
            <a:fillRect/>
          </a:stretch>
        </p:blipFill>
        <p:spPr>
          <a:xfrm>
            <a:off x="4572000" y="1007100"/>
            <a:ext cx="4539926" cy="3129306"/>
          </a:xfrm>
          <a:prstGeom prst="rect">
            <a:avLst/>
          </a:prstGeom>
          <a:noFill/>
          <a:ln>
            <a:noFill/>
          </a:ln>
        </p:spPr>
      </p:pic>
      <p:sp>
        <p:nvSpPr>
          <p:cNvPr id="77" name="Google Shape;77;p15"/>
          <p:cNvSpPr txBox="1">
            <a:spLocks noGrp="1"/>
          </p:cNvSpPr>
          <p:nvPr>
            <p:ph type="body" idx="3"/>
          </p:nvPr>
        </p:nvSpPr>
        <p:spPr>
          <a:xfrm>
            <a:off x="5303550" y="4575475"/>
            <a:ext cx="3397500" cy="17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https://www.tutorialspoint.com/internet_technologies/internet_overview.htm/</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1263619" marR="5080" indent="-1251554" algn="ctr">
              <a:lnSpc>
                <a:spcPts val="2850"/>
              </a:lnSpc>
              <a:spcBef>
                <a:spcPts val="220"/>
              </a:spcBef>
            </a:pPr>
            <a:r>
              <a:rPr sz="2400" dirty="0"/>
              <a:t>Structure and Working of  E-Mail</a:t>
            </a:r>
          </a:p>
        </p:txBody>
      </p:sp>
      <p:sp>
        <p:nvSpPr>
          <p:cNvPr id="3" name="object 3"/>
          <p:cNvSpPr txBox="1"/>
          <p:nvPr/>
        </p:nvSpPr>
        <p:spPr>
          <a:xfrm>
            <a:off x="1660272" y="1728118"/>
            <a:ext cx="123063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Advantages</a:t>
            </a:r>
            <a:endParaRPr sz="1800" dirty="0">
              <a:latin typeface="Arial MT"/>
              <a:cs typeface="Arial MT"/>
            </a:endParaRPr>
          </a:p>
        </p:txBody>
      </p:sp>
      <p:sp>
        <p:nvSpPr>
          <p:cNvPr id="4" name="object 4"/>
          <p:cNvSpPr txBox="1"/>
          <p:nvPr/>
        </p:nvSpPr>
        <p:spPr>
          <a:xfrm>
            <a:off x="1015797" y="2799092"/>
            <a:ext cx="1708150" cy="1024639"/>
          </a:xfrm>
          <a:prstGeom prst="rect">
            <a:avLst/>
          </a:prstGeom>
        </p:spPr>
        <p:txBody>
          <a:bodyPr vert="horz" wrap="square" lIns="0" tIns="46990" rIns="0" bIns="0" rtlCol="0">
            <a:spAutoFit/>
          </a:bodyPr>
          <a:lstStyle/>
          <a:p>
            <a:pPr marL="348606" indent="-336542">
              <a:spcBef>
                <a:spcPts val="370"/>
              </a:spcBef>
              <a:buChar char="●"/>
              <a:tabLst>
                <a:tab pos="347972" algn="l"/>
                <a:tab pos="349241" algn="l"/>
              </a:tabLst>
            </a:pPr>
            <a:r>
              <a:rPr spc="-5" dirty="0">
                <a:latin typeface="Arial MT"/>
                <a:cs typeface="Arial MT"/>
              </a:rPr>
              <a:t>Reliable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Speed</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Inexpensive</a:t>
            </a:r>
            <a:endParaRPr dirty="0">
              <a:latin typeface="Arial MT"/>
              <a:cs typeface="Arial MT"/>
            </a:endParaRPr>
          </a:p>
          <a:p>
            <a:pPr marL="348606" indent="-336542">
              <a:spcBef>
                <a:spcPts val="270"/>
              </a:spcBef>
              <a:buChar char="●"/>
              <a:tabLst>
                <a:tab pos="347972" algn="l"/>
                <a:tab pos="349241" algn="l"/>
              </a:tabLst>
            </a:pPr>
            <a:r>
              <a:rPr spc="-15" dirty="0">
                <a:latin typeface="Arial MT"/>
                <a:cs typeface="Arial MT"/>
              </a:rPr>
              <a:t>Waste</a:t>
            </a:r>
            <a:r>
              <a:rPr spc="-75" dirty="0">
                <a:latin typeface="Arial MT"/>
                <a:cs typeface="Arial MT"/>
              </a:rPr>
              <a:t> </a:t>
            </a:r>
            <a:r>
              <a:rPr spc="-5" dirty="0">
                <a:latin typeface="Arial MT"/>
                <a:cs typeface="Arial MT"/>
              </a:rPr>
              <a:t>Reduction</a:t>
            </a:r>
            <a:endParaRPr dirty="0">
              <a:latin typeface="Arial MT"/>
              <a:cs typeface="Arial MT"/>
            </a:endParaRPr>
          </a:p>
        </p:txBody>
      </p:sp>
      <p:pic>
        <p:nvPicPr>
          <p:cNvPr id="5" name="object 5"/>
          <p:cNvPicPr/>
          <p:nvPr/>
        </p:nvPicPr>
        <p:blipFill>
          <a:blip r:embed="rId3" cstate="print"/>
          <a:stretch>
            <a:fillRect/>
          </a:stretch>
        </p:blipFill>
        <p:spPr>
          <a:xfrm>
            <a:off x="4572001" y="1691250"/>
            <a:ext cx="4571999" cy="2451424"/>
          </a:xfrm>
          <a:prstGeom prst="rect">
            <a:avLst/>
          </a:prstGeom>
        </p:spPr>
      </p:pic>
      <p:sp>
        <p:nvSpPr>
          <p:cNvPr id="6" name="object 6"/>
          <p:cNvSpPr txBox="1"/>
          <p:nvPr/>
        </p:nvSpPr>
        <p:spPr>
          <a:xfrm>
            <a:off x="4917771" y="4675994"/>
            <a:ext cx="3206115"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Source:https://am7s.com/advantages-of-email</a:t>
            </a:r>
            <a:r>
              <a:rPr sz="700" spc="-5" dirty="0" smtClean="0">
                <a:solidFill>
                  <a:srgbClr val="595959"/>
                </a:solidFill>
                <a:latin typeface="Arial MT"/>
                <a:cs typeface="Arial MT"/>
              </a:rPr>
              <a:t>/</a:t>
            </a:r>
            <a:endParaRPr sz="700" dirty="0">
              <a:latin typeface="Arial MT"/>
              <a:cs typeface="Arial MT"/>
            </a:endParaRPr>
          </a:p>
        </p:txBody>
      </p:sp>
    </p:spTree>
    <p:extLst>
      <p:ext uri="{BB962C8B-B14F-4D97-AF65-F5344CB8AC3E}">
        <p14:creationId xmlns:p14="http://schemas.microsoft.com/office/powerpoint/2010/main" xmlns="" val="2128492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1263619" marR="5080" indent="-1251554" algn="ctr">
              <a:lnSpc>
                <a:spcPts val="2850"/>
              </a:lnSpc>
              <a:spcBef>
                <a:spcPts val="220"/>
              </a:spcBef>
            </a:pPr>
            <a:r>
              <a:rPr sz="2400" dirty="0"/>
              <a:t>Structure and Working of  E-Mail</a:t>
            </a:r>
          </a:p>
        </p:txBody>
      </p:sp>
      <p:sp>
        <p:nvSpPr>
          <p:cNvPr id="3" name="object 3"/>
          <p:cNvSpPr txBox="1"/>
          <p:nvPr/>
        </p:nvSpPr>
        <p:spPr>
          <a:xfrm>
            <a:off x="1507853" y="1728118"/>
            <a:ext cx="153733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Disadvantages</a:t>
            </a:r>
            <a:endParaRPr sz="1800" dirty="0">
              <a:latin typeface="Arial MT"/>
              <a:cs typeface="Arial MT"/>
            </a:endParaRPr>
          </a:p>
        </p:txBody>
      </p:sp>
      <p:sp>
        <p:nvSpPr>
          <p:cNvPr id="4" name="object 4"/>
          <p:cNvSpPr txBox="1"/>
          <p:nvPr/>
        </p:nvSpPr>
        <p:spPr>
          <a:xfrm>
            <a:off x="5390512" y="4798201"/>
            <a:ext cx="2944495"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Source:https://techspirited.com/advantages-disadvantages-of-email</a:t>
            </a:r>
            <a:endParaRPr sz="700" dirty="0">
              <a:latin typeface="Arial MT"/>
              <a:cs typeface="Arial MT"/>
            </a:endParaRPr>
          </a:p>
        </p:txBody>
      </p:sp>
      <p:sp>
        <p:nvSpPr>
          <p:cNvPr id="5" name="object 5"/>
          <p:cNvSpPr txBox="1"/>
          <p:nvPr/>
        </p:nvSpPr>
        <p:spPr>
          <a:xfrm>
            <a:off x="841625" y="2660299"/>
            <a:ext cx="1082040" cy="770724"/>
          </a:xfrm>
          <a:prstGeom prst="rect">
            <a:avLst/>
          </a:prstGeom>
        </p:spPr>
        <p:txBody>
          <a:bodyPr vert="horz" wrap="square" lIns="0" tIns="46990" rIns="0" bIns="0" rtlCol="0">
            <a:spAutoFit/>
          </a:bodyPr>
          <a:lstStyle/>
          <a:p>
            <a:pPr marL="297814" indent="-285750" algn="just">
              <a:spcBef>
                <a:spcPts val="370"/>
              </a:spcBef>
              <a:buFont typeface="Arial" panose="020B0604020202020204" pitchFamily="34" charset="0"/>
              <a:buChar char="•"/>
              <a:tabLst>
                <a:tab pos="347972" algn="l"/>
                <a:tab pos="349241" algn="l"/>
              </a:tabLst>
            </a:pPr>
            <a:r>
              <a:rPr spc="-5" dirty="0">
                <a:latin typeface="Arial MT"/>
                <a:cs typeface="Arial MT"/>
              </a:rPr>
              <a:t>Forgery</a:t>
            </a:r>
            <a:endParaRPr dirty="0">
              <a:latin typeface="Arial MT"/>
              <a:cs typeface="Arial MT"/>
            </a:endParaRPr>
          </a:p>
          <a:p>
            <a:pPr marL="297814" indent="-285750" algn="just">
              <a:spcBef>
                <a:spcPts val="270"/>
              </a:spcBef>
              <a:buFont typeface="Arial" panose="020B0604020202020204" pitchFamily="34" charset="0"/>
              <a:buChar char="•"/>
              <a:tabLst>
                <a:tab pos="347972" algn="l"/>
                <a:tab pos="349241" algn="l"/>
              </a:tabLst>
            </a:pPr>
            <a:r>
              <a:rPr spc="-5" dirty="0" smtClean="0">
                <a:latin typeface="Arial MT"/>
                <a:cs typeface="Arial MT"/>
              </a:rPr>
              <a:t>Overload</a:t>
            </a:r>
            <a:endParaRPr lang="en-IN" dirty="0">
              <a:latin typeface="Arial MT"/>
              <a:cs typeface="Arial MT"/>
            </a:endParaRPr>
          </a:p>
          <a:p>
            <a:pPr marL="297814" indent="-285750" algn="just">
              <a:spcBef>
                <a:spcPts val="270"/>
              </a:spcBef>
              <a:buFont typeface="Arial" panose="020B0604020202020204" pitchFamily="34" charset="0"/>
              <a:buChar char="•"/>
              <a:tabLst>
                <a:tab pos="347972" algn="l"/>
                <a:tab pos="349241" algn="l"/>
              </a:tabLst>
            </a:pPr>
            <a:r>
              <a:rPr dirty="0" smtClean="0">
                <a:latin typeface="Arial MT"/>
                <a:cs typeface="Arial MT"/>
              </a:rPr>
              <a:t>Junk</a:t>
            </a:r>
            <a:endParaRPr dirty="0">
              <a:latin typeface="Arial MT"/>
              <a:cs typeface="Arial MT"/>
            </a:endParaRPr>
          </a:p>
        </p:txBody>
      </p:sp>
      <p:pic>
        <p:nvPicPr>
          <p:cNvPr id="6" name="object 6"/>
          <p:cNvPicPr/>
          <p:nvPr/>
        </p:nvPicPr>
        <p:blipFill>
          <a:blip r:embed="rId2" cstate="print"/>
          <a:stretch>
            <a:fillRect/>
          </a:stretch>
        </p:blipFill>
        <p:spPr>
          <a:xfrm>
            <a:off x="4581523" y="1178505"/>
            <a:ext cx="4562474" cy="3238498"/>
          </a:xfrm>
          <a:prstGeom prst="rect">
            <a:avLst/>
          </a:prstGeom>
        </p:spPr>
      </p:pic>
    </p:spTree>
    <p:extLst>
      <p:ext uri="{BB962C8B-B14F-4D97-AF65-F5344CB8AC3E}">
        <p14:creationId xmlns:p14="http://schemas.microsoft.com/office/powerpoint/2010/main" xmlns="" val="207157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12700" marR="5080" indent="24764" algn="ctr">
              <a:lnSpc>
                <a:spcPts val="2850"/>
              </a:lnSpc>
              <a:spcBef>
                <a:spcPts val="220"/>
              </a:spcBef>
            </a:pPr>
            <a:r>
              <a:rPr sz="2400" dirty="0"/>
              <a:t>Introduction to Internet,  Browsing, and Emailing</a:t>
            </a:r>
          </a:p>
        </p:txBody>
      </p:sp>
      <p:sp>
        <p:nvSpPr>
          <p:cNvPr id="3" name="object 3"/>
          <p:cNvSpPr txBox="1"/>
          <p:nvPr/>
        </p:nvSpPr>
        <p:spPr>
          <a:xfrm>
            <a:off x="1234606" y="1728118"/>
            <a:ext cx="207835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Interne</a:t>
            </a:r>
            <a:r>
              <a:rPr sz="1800" dirty="0">
                <a:solidFill>
                  <a:srgbClr val="595959"/>
                </a:solidFill>
                <a:latin typeface="Arial MT"/>
                <a:cs typeface="Arial MT"/>
              </a:rPr>
              <a:t>t</a:t>
            </a:r>
            <a:r>
              <a:rPr sz="1800" spc="-105" dirty="0">
                <a:solidFill>
                  <a:srgbClr val="595959"/>
                </a:solidFill>
                <a:latin typeface="Arial MT"/>
                <a:cs typeface="Arial MT"/>
              </a:rPr>
              <a:t> </a:t>
            </a:r>
            <a:r>
              <a:rPr sz="1800" spc="-5" dirty="0">
                <a:solidFill>
                  <a:srgbClr val="595959"/>
                </a:solidFill>
                <a:latin typeface="Arial MT"/>
                <a:cs typeface="Arial MT"/>
              </a:rPr>
              <a:t>Applications</a:t>
            </a:r>
            <a:endParaRPr sz="1800" dirty="0">
              <a:latin typeface="Arial MT"/>
              <a:cs typeface="Arial MT"/>
            </a:endParaRPr>
          </a:p>
        </p:txBody>
      </p:sp>
      <p:sp>
        <p:nvSpPr>
          <p:cNvPr id="4" name="object 4"/>
          <p:cNvSpPr txBox="1"/>
          <p:nvPr/>
        </p:nvSpPr>
        <p:spPr>
          <a:xfrm>
            <a:off x="5508625" y="4732887"/>
            <a:ext cx="269875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35" dirty="0">
                <a:solidFill>
                  <a:srgbClr val="595959"/>
                </a:solidFill>
                <a:latin typeface="Arial MT"/>
                <a:cs typeface="Arial MT"/>
              </a:rPr>
              <a:t> </a:t>
            </a:r>
            <a:r>
              <a:rPr sz="700" spc="-10" dirty="0">
                <a:solidFill>
                  <a:srgbClr val="595959"/>
                </a:solidFill>
                <a:latin typeface="Arial MT"/>
                <a:cs typeface="Arial MT"/>
              </a:rPr>
              <a:t>https://www.educba.com/what-is-internet-application/</a:t>
            </a:r>
            <a:endParaRPr sz="700" dirty="0">
              <a:latin typeface="Arial MT"/>
              <a:cs typeface="Arial MT"/>
            </a:endParaRPr>
          </a:p>
        </p:txBody>
      </p:sp>
      <p:sp>
        <p:nvSpPr>
          <p:cNvPr id="5" name="object 5"/>
          <p:cNvSpPr txBox="1"/>
          <p:nvPr/>
        </p:nvSpPr>
        <p:spPr>
          <a:xfrm>
            <a:off x="677155" y="2342487"/>
            <a:ext cx="3196590" cy="2286267"/>
          </a:xfrm>
          <a:prstGeom prst="rect">
            <a:avLst/>
          </a:prstGeom>
        </p:spPr>
        <p:txBody>
          <a:bodyPr vert="horz" wrap="square" lIns="0" tIns="46990" rIns="0" bIns="0" rtlCol="0">
            <a:spAutoFit/>
          </a:bodyPr>
          <a:lstStyle/>
          <a:p>
            <a:pPr marL="348606" indent="-336542">
              <a:spcBef>
                <a:spcPts val="370"/>
              </a:spcBef>
              <a:buChar char="●"/>
              <a:tabLst>
                <a:tab pos="347972" algn="l"/>
                <a:tab pos="349241" algn="l"/>
              </a:tabLst>
            </a:pPr>
            <a:r>
              <a:rPr spc="-5" dirty="0">
                <a:latin typeface="Arial MT"/>
                <a:cs typeface="Arial MT"/>
              </a:rPr>
              <a:t>Sending</a:t>
            </a:r>
            <a:r>
              <a:rPr spc="-30" dirty="0">
                <a:latin typeface="Arial MT"/>
                <a:cs typeface="Arial MT"/>
              </a:rPr>
              <a:t> </a:t>
            </a:r>
            <a:r>
              <a:rPr spc="-5" dirty="0">
                <a:latin typeface="Arial MT"/>
                <a:cs typeface="Arial MT"/>
              </a:rPr>
              <a:t>and</a:t>
            </a:r>
            <a:r>
              <a:rPr spc="-25" dirty="0">
                <a:latin typeface="Arial MT"/>
                <a:cs typeface="Arial MT"/>
              </a:rPr>
              <a:t> </a:t>
            </a:r>
            <a:r>
              <a:rPr dirty="0">
                <a:latin typeface="Arial MT"/>
                <a:cs typeface="Arial MT"/>
              </a:rPr>
              <a:t>receiving</a:t>
            </a:r>
            <a:r>
              <a:rPr spc="-25" dirty="0">
                <a:latin typeface="Arial MT"/>
                <a:cs typeface="Arial MT"/>
              </a:rPr>
              <a:t> </a:t>
            </a:r>
            <a:r>
              <a:rPr spc="-5" dirty="0">
                <a:latin typeface="Arial MT"/>
                <a:cs typeface="Arial MT"/>
              </a:rPr>
              <a:t>email.</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Searching</a:t>
            </a:r>
            <a:r>
              <a:rPr spc="-35" dirty="0">
                <a:latin typeface="Arial MT"/>
                <a:cs typeface="Arial MT"/>
              </a:rPr>
              <a:t> </a:t>
            </a:r>
            <a:r>
              <a:rPr spc="-5" dirty="0">
                <a:latin typeface="Arial MT"/>
                <a:cs typeface="Arial MT"/>
              </a:rPr>
              <a:t>and</a:t>
            </a:r>
            <a:r>
              <a:rPr spc="-35" dirty="0">
                <a:latin typeface="Arial MT"/>
                <a:cs typeface="Arial MT"/>
              </a:rPr>
              <a:t> </a:t>
            </a:r>
            <a:r>
              <a:rPr spc="-5" dirty="0">
                <a:latin typeface="Arial MT"/>
                <a:cs typeface="Arial MT"/>
              </a:rPr>
              <a:t>browsing</a:t>
            </a:r>
            <a:r>
              <a:rPr spc="-30" dirty="0">
                <a:latin typeface="Arial MT"/>
                <a:cs typeface="Arial MT"/>
              </a:rPr>
              <a:t> </a:t>
            </a:r>
            <a:r>
              <a:rPr spc="-5" dirty="0">
                <a:latin typeface="Arial MT"/>
                <a:cs typeface="Arial MT"/>
              </a:rPr>
              <a:t>information</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Copying</a:t>
            </a:r>
            <a:r>
              <a:rPr spc="-35" dirty="0">
                <a:latin typeface="Arial MT"/>
                <a:cs typeface="Arial MT"/>
              </a:rPr>
              <a:t> </a:t>
            </a:r>
            <a:r>
              <a:rPr spc="-5" dirty="0">
                <a:latin typeface="Arial MT"/>
                <a:cs typeface="Arial MT"/>
              </a:rPr>
              <a:t>files</a:t>
            </a:r>
            <a:r>
              <a:rPr spc="-35" dirty="0">
                <a:latin typeface="Arial MT"/>
                <a:cs typeface="Arial MT"/>
              </a:rPr>
              <a:t> </a:t>
            </a:r>
            <a:r>
              <a:rPr spc="-5" dirty="0">
                <a:latin typeface="Arial MT"/>
                <a:cs typeface="Arial MT"/>
              </a:rPr>
              <a:t>between</a:t>
            </a:r>
            <a:r>
              <a:rPr spc="-30" dirty="0">
                <a:latin typeface="Arial MT"/>
                <a:cs typeface="Arial MT"/>
              </a:rPr>
              <a:t> </a:t>
            </a:r>
            <a:r>
              <a:rPr dirty="0">
                <a:latin typeface="Arial MT"/>
                <a:cs typeface="Arial MT"/>
              </a:rPr>
              <a:t>computers.</a:t>
            </a:r>
          </a:p>
          <a:p>
            <a:pPr marL="348606" indent="-336542">
              <a:spcBef>
                <a:spcPts val="270"/>
              </a:spcBef>
              <a:buChar char="●"/>
              <a:tabLst>
                <a:tab pos="347972" algn="l"/>
                <a:tab pos="349241" algn="l"/>
              </a:tabLst>
            </a:pPr>
            <a:r>
              <a:rPr spc="-5" dirty="0">
                <a:latin typeface="Arial MT"/>
                <a:cs typeface="Arial MT"/>
              </a:rPr>
              <a:t>Conducting</a:t>
            </a:r>
            <a:r>
              <a:rPr spc="-35" dirty="0">
                <a:latin typeface="Arial MT"/>
                <a:cs typeface="Arial MT"/>
              </a:rPr>
              <a:t> </a:t>
            </a:r>
            <a:r>
              <a:rPr spc="-5" dirty="0">
                <a:latin typeface="Arial MT"/>
                <a:cs typeface="Arial MT"/>
              </a:rPr>
              <a:t>financial</a:t>
            </a:r>
            <a:r>
              <a:rPr spc="-35" dirty="0">
                <a:latin typeface="Arial MT"/>
                <a:cs typeface="Arial MT"/>
              </a:rPr>
              <a:t> </a:t>
            </a:r>
            <a:r>
              <a:rPr spc="-5" dirty="0">
                <a:latin typeface="Arial MT"/>
                <a:cs typeface="Arial MT"/>
              </a:rPr>
              <a:t>transactions.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Navigating</a:t>
            </a:r>
            <a:endParaRPr dirty="0">
              <a:latin typeface="Arial MT"/>
              <a:cs typeface="Arial MT"/>
            </a:endParaRPr>
          </a:p>
          <a:p>
            <a:pPr marL="348606" indent="-336542">
              <a:spcBef>
                <a:spcPts val="270"/>
              </a:spcBef>
              <a:buChar char="●"/>
              <a:tabLst>
                <a:tab pos="347972" algn="l"/>
                <a:tab pos="349241" algn="l"/>
              </a:tabLst>
            </a:pPr>
            <a:r>
              <a:rPr spc="-5" dirty="0">
                <a:latin typeface="Arial MT"/>
                <a:cs typeface="Arial MT"/>
              </a:rPr>
              <a:t>Playing</a:t>
            </a:r>
            <a:r>
              <a:rPr spc="-35" dirty="0">
                <a:latin typeface="Arial MT"/>
                <a:cs typeface="Arial MT"/>
              </a:rPr>
              <a:t> </a:t>
            </a:r>
            <a:r>
              <a:rPr spc="-5" dirty="0">
                <a:latin typeface="Arial MT"/>
                <a:cs typeface="Arial MT"/>
              </a:rPr>
              <a:t>interactive</a:t>
            </a:r>
            <a:r>
              <a:rPr spc="-35" dirty="0">
                <a:latin typeface="Arial MT"/>
                <a:cs typeface="Arial MT"/>
              </a:rPr>
              <a:t> </a:t>
            </a:r>
            <a:r>
              <a:rPr spc="-5" dirty="0">
                <a:latin typeface="Arial MT"/>
                <a:cs typeface="Arial MT"/>
              </a:rPr>
              <a:t>games.</a:t>
            </a:r>
            <a:endParaRPr dirty="0">
              <a:latin typeface="Arial MT"/>
              <a:cs typeface="Arial MT"/>
            </a:endParaRPr>
          </a:p>
          <a:p>
            <a:pPr marL="348606" indent="-336542">
              <a:spcBef>
                <a:spcPts val="270"/>
              </a:spcBef>
              <a:buChar char="●"/>
              <a:tabLst>
                <a:tab pos="347972" algn="l"/>
                <a:tab pos="349241" algn="l"/>
              </a:tabLst>
            </a:pPr>
            <a:r>
              <a:rPr spc="-10" dirty="0">
                <a:latin typeface="Arial MT"/>
                <a:cs typeface="Arial MT"/>
              </a:rPr>
              <a:t>Video</a:t>
            </a:r>
            <a:r>
              <a:rPr spc="-30" dirty="0">
                <a:latin typeface="Arial MT"/>
                <a:cs typeface="Arial MT"/>
              </a:rPr>
              <a:t> </a:t>
            </a:r>
            <a:r>
              <a:rPr spc="-5" dirty="0">
                <a:latin typeface="Arial MT"/>
                <a:cs typeface="Arial MT"/>
              </a:rPr>
              <a:t>and</a:t>
            </a:r>
            <a:r>
              <a:rPr spc="-25" dirty="0">
                <a:latin typeface="Arial MT"/>
                <a:cs typeface="Arial MT"/>
              </a:rPr>
              <a:t> </a:t>
            </a:r>
            <a:r>
              <a:rPr dirty="0">
                <a:latin typeface="Arial MT"/>
                <a:cs typeface="Arial MT"/>
              </a:rPr>
              <a:t>music</a:t>
            </a:r>
            <a:r>
              <a:rPr spc="-25" dirty="0">
                <a:latin typeface="Arial MT"/>
                <a:cs typeface="Arial MT"/>
              </a:rPr>
              <a:t> </a:t>
            </a:r>
            <a:r>
              <a:rPr dirty="0">
                <a:latin typeface="Arial MT"/>
                <a:cs typeface="Arial MT"/>
              </a:rPr>
              <a:t>streaming.</a:t>
            </a:r>
          </a:p>
          <a:p>
            <a:pPr marL="348606" marR="5080" indent="-336542">
              <a:lnSpc>
                <a:spcPct val="116100"/>
              </a:lnSpc>
              <a:buChar char="●"/>
              <a:tabLst>
                <a:tab pos="347972" algn="l"/>
                <a:tab pos="349241" algn="l"/>
              </a:tabLst>
            </a:pPr>
            <a:r>
              <a:rPr spc="-5" dirty="0">
                <a:latin typeface="Arial MT"/>
                <a:cs typeface="Arial MT"/>
              </a:rPr>
              <a:t>Chat</a:t>
            </a:r>
            <a:r>
              <a:rPr spc="-30" dirty="0">
                <a:latin typeface="Arial MT"/>
                <a:cs typeface="Arial MT"/>
              </a:rPr>
              <a:t> </a:t>
            </a:r>
            <a:r>
              <a:rPr spc="-5" dirty="0">
                <a:latin typeface="Arial MT"/>
                <a:cs typeface="Arial MT"/>
              </a:rPr>
              <a:t>or</a:t>
            </a:r>
            <a:r>
              <a:rPr spc="-25" dirty="0">
                <a:latin typeface="Arial MT"/>
                <a:cs typeface="Arial MT"/>
              </a:rPr>
              <a:t> </a:t>
            </a:r>
            <a:r>
              <a:rPr dirty="0">
                <a:latin typeface="Arial MT"/>
                <a:cs typeface="Arial MT"/>
              </a:rPr>
              <a:t>voice</a:t>
            </a:r>
            <a:r>
              <a:rPr spc="-30" dirty="0">
                <a:latin typeface="Arial MT"/>
                <a:cs typeface="Arial MT"/>
              </a:rPr>
              <a:t> </a:t>
            </a:r>
            <a:r>
              <a:rPr dirty="0">
                <a:latin typeface="Arial MT"/>
                <a:cs typeface="Arial MT"/>
              </a:rPr>
              <a:t>communication</a:t>
            </a:r>
            <a:r>
              <a:rPr spc="-25" dirty="0">
                <a:latin typeface="Arial MT"/>
                <a:cs typeface="Arial MT"/>
              </a:rPr>
              <a:t> </a:t>
            </a:r>
            <a:r>
              <a:rPr dirty="0">
                <a:latin typeface="Arial MT"/>
                <a:cs typeface="Arial MT"/>
              </a:rPr>
              <a:t>(direct </a:t>
            </a:r>
            <a:r>
              <a:rPr spc="-375" dirty="0">
                <a:latin typeface="Arial MT"/>
                <a:cs typeface="Arial MT"/>
              </a:rPr>
              <a:t> </a:t>
            </a:r>
            <a:r>
              <a:rPr dirty="0">
                <a:latin typeface="Arial MT"/>
                <a:cs typeface="Arial MT"/>
              </a:rPr>
              <a:t>messaging,</a:t>
            </a:r>
            <a:r>
              <a:rPr spc="-20" dirty="0">
                <a:latin typeface="Arial MT"/>
                <a:cs typeface="Arial MT"/>
              </a:rPr>
              <a:t> </a:t>
            </a:r>
            <a:r>
              <a:rPr dirty="0">
                <a:latin typeface="Arial MT"/>
                <a:cs typeface="Arial MT"/>
              </a:rPr>
              <a:t>video</a:t>
            </a:r>
            <a:r>
              <a:rPr spc="-15" dirty="0">
                <a:latin typeface="Arial MT"/>
                <a:cs typeface="Arial MT"/>
              </a:rPr>
              <a:t> </a:t>
            </a:r>
            <a:r>
              <a:rPr dirty="0">
                <a:latin typeface="Arial MT"/>
                <a:cs typeface="Arial MT"/>
              </a:rPr>
              <a:t>conferencing)</a:t>
            </a:r>
          </a:p>
        </p:txBody>
      </p:sp>
      <p:pic>
        <p:nvPicPr>
          <p:cNvPr id="6" name="object 6"/>
          <p:cNvPicPr/>
          <p:nvPr/>
        </p:nvPicPr>
        <p:blipFill>
          <a:blip r:embed="rId2" cstate="print"/>
          <a:stretch>
            <a:fillRect/>
          </a:stretch>
        </p:blipFill>
        <p:spPr>
          <a:xfrm>
            <a:off x="4572001" y="1354900"/>
            <a:ext cx="4571999" cy="2867774"/>
          </a:xfrm>
          <a:prstGeom prst="rect">
            <a:avLst/>
          </a:prstGeom>
        </p:spPr>
      </p:pic>
    </p:spTree>
    <p:extLst>
      <p:ext uri="{BB962C8B-B14F-4D97-AF65-F5344CB8AC3E}">
        <p14:creationId xmlns:p14="http://schemas.microsoft.com/office/powerpoint/2010/main" xmlns="" val="3825723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5930" y="2548733"/>
            <a:ext cx="2863850" cy="382156"/>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Introduction</a:t>
            </a:r>
            <a:r>
              <a:rPr sz="2400" spc="-55" dirty="0">
                <a:latin typeface="Arial MT"/>
                <a:cs typeface="Arial MT"/>
              </a:rPr>
              <a:t> </a:t>
            </a:r>
            <a:r>
              <a:rPr sz="2400" spc="-5" dirty="0">
                <a:latin typeface="Arial MT"/>
                <a:cs typeface="Arial MT"/>
              </a:rPr>
              <a:t>to</a:t>
            </a:r>
            <a:r>
              <a:rPr sz="2400" spc="-50" dirty="0">
                <a:latin typeface="Arial MT"/>
                <a:cs typeface="Arial MT"/>
              </a:rPr>
              <a:t> </a:t>
            </a:r>
            <a:r>
              <a:rPr sz="2400" spc="-5" dirty="0">
                <a:latin typeface="Arial MT"/>
                <a:cs typeface="Arial MT"/>
              </a:rPr>
              <a:t>HTML</a:t>
            </a:r>
            <a:endParaRPr sz="2400">
              <a:latin typeface="Arial MT"/>
              <a:cs typeface="Arial MT"/>
            </a:endParaRPr>
          </a:p>
        </p:txBody>
      </p:sp>
      <p:sp>
        <p:nvSpPr>
          <p:cNvPr id="3" name="object 3"/>
          <p:cNvSpPr txBox="1"/>
          <p:nvPr/>
        </p:nvSpPr>
        <p:spPr>
          <a:xfrm>
            <a:off x="5692261" y="4678458"/>
            <a:ext cx="277749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65" dirty="0">
                <a:solidFill>
                  <a:srgbClr val="595959"/>
                </a:solidFill>
                <a:latin typeface="Arial MT"/>
                <a:cs typeface="Arial MT"/>
              </a:rPr>
              <a:t> </a:t>
            </a:r>
            <a:r>
              <a:rPr sz="700" spc="-10" dirty="0">
                <a:solidFill>
                  <a:srgbClr val="595959"/>
                </a:solidFill>
                <a:latin typeface="Arial MT"/>
                <a:cs typeface="Arial MT"/>
              </a:rPr>
              <a:t>Source:https://www.computerhope.com/jargon/h/html-head.htm</a:t>
            </a:r>
            <a:endParaRPr sz="700" dirty="0">
              <a:latin typeface="Arial MT"/>
              <a:cs typeface="Arial MT"/>
            </a:endParaRPr>
          </a:p>
        </p:txBody>
      </p:sp>
      <p:pic>
        <p:nvPicPr>
          <p:cNvPr id="4" name="object 4"/>
          <p:cNvPicPr/>
          <p:nvPr/>
        </p:nvPicPr>
        <p:blipFill>
          <a:blip r:embed="rId2" cstate="print"/>
          <a:stretch>
            <a:fillRect/>
          </a:stretch>
        </p:blipFill>
        <p:spPr>
          <a:xfrm>
            <a:off x="4572001" y="1354900"/>
            <a:ext cx="4571999" cy="2790824"/>
          </a:xfrm>
          <a:prstGeom prst="rect">
            <a:avLst/>
          </a:prstGeom>
        </p:spPr>
      </p:pic>
    </p:spTree>
    <p:extLst>
      <p:ext uri="{BB962C8B-B14F-4D97-AF65-F5344CB8AC3E}">
        <p14:creationId xmlns:p14="http://schemas.microsoft.com/office/powerpoint/2010/main" xmlns="" val="2690560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1476433" y="1728118"/>
            <a:ext cx="1598295" cy="289823"/>
          </a:xfrm>
          <a:prstGeom prst="rect">
            <a:avLst/>
          </a:prstGeom>
        </p:spPr>
        <p:txBody>
          <a:bodyPr vert="horz" wrap="square" lIns="0" tIns="12700" rIns="0" bIns="0" rtlCol="0">
            <a:spAutoFit/>
          </a:bodyPr>
          <a:lstStyle/>
          <a:p>
            <a:pPr marL="12700">
              <a:spcBef>
                <a:spcPts val="100"/>
              </a:spcBef>
            </a:pPr>
            <a:r>
              <a:rPr sz="1800" spc="-5" dirty="0">
                <a:solidFill>
                  <a:srgbClr val="595959"/>
                </a:solidFill>
                <a:latin typeface="Arial MT"/>
                <a:cs typeface="Arial MT"/>
              </a:rPr>
              <a:t>What</a:t>
            </a:r>
            <a:r>
              <a:rPr sz="1800" spc="-45" dirty="0">
                <a:solidFill>
                  <a:srgbClr val="595959"/>
                </a:solidFill>
                <a:latin typeface="Arial MT"/>
                <a:cs typeface="Arial MT"/>
              </a:rPr>
              <a:t> </a:t>
            </a:r>
            <a:r>
              <a:rPr sz="1800" spc="-5" dirty="0">
                <a:solidFill>
                  <a:srgbClr val="595959"/>
                </a:solidFill>
                <a:latin typeface="Arial MT"/>
                <a:cs typeface="Arial MT"/>
              </a:rPr>
              <a:t>is</a:t>
            </a:r>
            <a:r>
              <a:rPr sz="1800" spc="-45" dirty="0">
                <a:solidFill>
                  <a:srgbClr val="595959"/>
                </a:solidFill>
                <a:latin typeface="Arial MT"/>
                <a:cs typeface="Arial MT"/>
              </a:rPr>
              <a:t> </a:t>
            </a:r>
            <a:r>
              <a:rPr sz="1800" spc="-5" dirty="0">
                <a:solidFill>
                  <a:srgbClr val="595959"/>
                </a:solidFill>
                <a:latin typeface="Arial MT"/>
                <a:cs typeface="Arial MT"/>
              </a:rPr>
              <a:t>HTML?</a:t>
            </a:r>
            <a:endParaRPr sz="1800">
              <a:latin typeface="Arial MT"/>
              <a:cs typeface="Arial MT"/>
            </a:endParaRPr>
          </a:p>
        </p:txBody>
      </p:sp>
      <p:sp>
        <p:nvSpPr>
          <p:cNvPr id="4" name="object 4"/>
          <p:cNvSpPr txBox="1"/>
          <p:nvPr/>
        </p:nvSpPr>
        <p:spPr>
          <a:xfrm>
            <a:off x="689226" y="2524656"/>
            <a:ext cx="3535045" cy="1520416"/>
          </a:xfrm>
          <a:prstGeom prst="rect">
            <a:avLst/>
          </a:prstGeom>
        </p:spPr>
        <p:txBody>
          <a:bodyPr vert="horz" wrap="square" lIns="0" tIns="12700" rIns="0" bIns="0" rtlCol="0">
            <a:spAutoFit/>
          </a:bodyPr>
          <a:lstStyle/>
          <a:p>
            <a:pPr marL="348606" marR="334637" indent="-336542" algn="just">
              <a:lnSpc>
                <a:spcPct val="116100"/>
              </a:lnSpc>
              <a:spcBef>
                <a:spcPts val="100"/>
              </a:spcBef>
              <a:buChar char="●"/>
              <a:tabLst>
                <a:tab pos="347972" algn="l"/>
                <a:tab pos="349241" algn="l"/>
              </a:tabLst>
            </a:pPr>
            <a:r>
              <a:rPr spc="-5" dirty="0">
                <a:latin typeface="Arial MT"/>
                <a:cs typeface="Arial MT"/>
              </a:rPr>
              <a:t>HTML</a:t>
            </a:r>
            <a:r>
              <a:rPr spc="-70" dirty="0">
                <a:latin typeface="Arial MT"/>
                <a:cs typeface="Arial MT"/>
              </a:rPr>
              <a:t> </a:t>
            </a:r>
            <a:r>
              <a:rPr dirty="0">
                <a:latin typeface="Arial MT"/>
                <a:cs typeface="Arial MT"/>
              </a:rPr>
              <a:t>stands</a:t>
            </a:r>
            <a:r>
              <a:rPr spc="-20" dirty="0">
                <a:latin typeface="Arial MT"/>
                <a:cs typeface="Arial MT"/>
              </a:rPr>
              <a:t> </a:t>
            </a:r>
            <a:r>
              <a:rPr spc="-5" dirty="0">
                <a:latin typeface="Arial MT"/>
                <a:cs typeface="Arial MT"/>
              </a:rPr>
              <a:t>for</a:t>
            </a:r>
            <a:r>
              <a:rPr spc="-20" dirty="0">
                <a:latin typeface="Arial MT"/>
                <a:cs typeface="Arial MT"/>
              </a:rPr>
              <a:t> </a:t>
            </a:r>
            <a:r>
              <a:rPr spc="-5" dirty="0">
                <a:latin typeface="Arial MT"/>
                <a:cs typeface="Arial MT"/>
              </a:rPr>
              <a:t>Hyper</a:t>
            </a:r>
            <a:r>
              <a:rPr spc="-45" dirty="0">
                <a:latin typeface="Arial MT"/>
                <a:cs typeface="Arial MT"/>
              </a:rPr>
              <a:t> Text</a:t>
            </a:r>
            <a:r>
              <a:rPr spc="-20" dirty="0">
                <a:latin typeface="Arial MT"/>
                <a:cs typeface="Arial MT"/>
              </a:rPr>
              <a:t> </a:t>
            </a:r>
            <a:r>
              <a:rPr dirty="0">
                <a:latin typeface="Arial MT"/>
                <a:cs typeface="Arial MT"/>
              </a:rPr>
              <a:t>Markup </a:t>
            </a:r>
            <a:r>
              <a:rPr spc="-375" dirty="0">
                <a:latin typeface="Arial MT"/>
                <a:cs typeface="Arial MT"/>
              </a:rPr>
              <a:t> </a:t>
            </a:r>
            <a:r>
              <a:rPr spc="-5" dirty="0">
                <a:latin typeface="Arial MT"/>
                <a:cs typeface="Arial MT"/>
              </a:rPr>
              <a:t>Language</a:t>
            </a:r>
            <a:endParaRPr dirty="0">
              <a:latin typeface="Arial MT"/>
              <a:cs typeface="Arial MT"/>
            </a:endParaRPr>
          </a:p>
          <a:p>
            <a:pPr marL="348606" marR="97787" indent="-336542" algn="just">
              <a:lnSpc>
                <a:spcPct val="116100"/>
              </a:lnSpc>
              <a:buChar char="●"/>
              <a:tabLst>
                <a:tab pos="347972" algn="l"/>
                <a:tab pos="349241" algn="l"/>
              </a:tabLst>
            </a:pPr>
            <a:r>
              <a:rPr spc="-5" dirty="0">
                <a:latin typeface="Arial MT"/>
                <a:cs typeface="Arial MT"/>
              </a:rPr>
              <a:t>HTML</a:t>
            </a:r>
            <a:r>
              <a:rPr spc="-70" dirty="0">
                <a:latin typeface="Arial MT"/>
                <a:cs typeface="Arial MT"/>
              </a:rPr>
              <a:t> </a:t>
            </a:r>
            <a:r>
              <a:rPr spc="-5" dirty="0">
                <a:latin typeface="Arial MT"/>
                <a:cs typeface="Arial MT"/>
              </a:rPr>
              <a:t>describes</a:t>
            </a:r>
            <a:r>
              <a:rPr spc="-15" dirty="0">
                <a:latin typeface="Arial MT"/>
                <a:cs typeface="Arial MT"/>
              </a:rPr>
              <a:t> </a:t>
            </a:r>
            <a:r>
              <a:rPr spc="-5" dirty="0">
                <a:latin typeface="Arial MT"/>
                <a:cs typeface="Arial MT"/>
              </a:rPr>
              <a:t>the</a:t>
            </a:r>
            <a:r>
              <a:rPr spc="-15" dirty="0">
                <a:latin typeface="Arial MT"/>
                <a:cs typeface="Arial MT"/>
              </a:rPr>
              <a:t> </a:t>
            </a:r>
            <a:r>
              <a:rPr dirty="0">
                <a:latin typeface="Arial MT"/>
                <a:cs typeface="Arial MT"/>
              </a:rPr>
              <a:t>structure</a:t>
            </a:r>
            <a:r>
              <a:rPr spc="-20" dirty="0">
                <a:latin typeface="Arial MT"/>
                <a:cs typeface="Arial MT"/>
              </a:rPr>
              <a:t> </a:t>
            </a:r>
            <a:r>
              <a:rPr spc="-5" dirty="0">
                <a:latin typeface="Arial MT"/>
                <a:cs typeface="Arial MT"/>
              </a:rPr>
              <a:t>of</a:t>
            </a:r>
            <a:r>
              <a:rPr spc="-15" dirty="0">
                <a:latin typeface="Arial MT"/>
                <a:cs typeface="Arial MT"/>
              </a:rPr>
              <a:t> </a:t>
            </a:r>
            <a:r>
              <a:rPr dirty="0">
                <a:latin typeface="Arial MT"/>
                <a:cs typeface="Arial MT"/>
              </a:rPr>
              <a:t>a</a:t>
            </a:r>
            <a:r>
              <a:rPr spc="-20" dirty="0">
                <a:latin typeface="Arial MT"/>
                <a:cs typeface="Arial MT"/>
              </a:rPr>
              <a:t> </a:t>
            </a:r>
            <a:r>
              <a:rPr spc="-15" dirty="0">
                <a:latin typeface="Arial MT"/>
                <a:cs typeface="Arial MT"/>
              </a:rPr>
              <a:t>Web </a:t>
            </a:r>
            <a:r>
              <a:rPr spc="-375" dirty="0">
                <a:latin typeface="Arial MT"/>
                <a:cs typeface="Arial MT"/>
              </a:rPr>
              <a:t> </a:t>
            </a:r>
            <a:r>
              <a:rPr spc="-5" dirty="0">
                <a:latin typeface="Arial MT"/>
                <a:cs typeface="Arial MT"/>
              </a:rPr>
              <a:t>page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HTML</a:t>
            </a:r>
            <a:r>
              <a:rPr spc="-70" dirty="0">
                <a:latin typeface="Arial MT"/>
                <a:cs typeface="Arial MT"/>
              </a:rPr>
              <a:t> </a:t>
            </a:r>
            <a:r>
              <a:rPr dirty="0">
                <a:latin typeface="Arial MT"/>
                <a:cs typeface="Arial MT"/>
              </a:rPr>
              <a:t>consists</a:t>
            </a:r>
            <a:r>
              <a:rPr spc="-15" dirty="0">
                <a:latin typeface="Arial MT"/>
                <a:cs typeface="Arial MT"/>
              </a:rPr>
              <a:t> </a:t>
            </a:r>
            <a:r>
              <a:rPr spc="-5" dirty="0">
                <a:latin typeface="Arial MT"/>
                <a:cs typeface="Arial MT"/>
              </a:rPr>
              <a:t>of</a:t>
            </a:r>
            <a:r>
              <a:rPr spc="-1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series</a:t>
            </a:r>
            <a:r>
              <a:rPr spc="-15" dirty="0">
                <a:latin typeface="Arial MT"/>
                <a:cs typeface="Arial MT"/>
              </a:rPr>
              <a:t> </a:t>
            </a:r>
            <a:r>
              <a:rPr spc="-5" dirty="0">
                <a:latin typeface="Arial MT"/>
                <a:cs typeface="Arial MT"/>
              </a:rPr>
              <a:t>of</a:t>
            </a:r>
            <a:r>
              <a:rPr spc="-20"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HTML</a:t>
            </a:r>
            <a:r>
              <a:rPr spc="-70" dirty="0">
                <a:latin typeface="Arial MT"/>
                <a:cs typeface="Arial MT"/>
              </a:rPr>
              <a:t> </a:t>
            </a:r>
            <a:r>
              <a:rPr spc="-5" dirty="0">
                <a:latin typeface="Arial MT"/>
                <a:cs typeface="Arial MT"/>
              </a:rPr>
              <a:t>elements</a:t>
            </a:r>
            <a:r>
              <a:rPr spc="-20" dirty="0">
                <a:latin typeface="Arial MT"/>
                <a:cs typeface="Arial MT"/>
              </a:rPr>
              <a:t> </a:t>
            </a:r>
            <a:r>
              <a:rPr spc="-5" dirty="0">
                <a:latin typeface="Arial MT"/>
                <a:cs typeface="Arial MT"/>
              </a:rPr>
              <a:t>are</a:t>
            </a:r>
            <a:r>
              <a:rPr spc="-20" dirty="0">
                <a:latin typeface="Arial MT"/>
                <a:cs typeface="Arial MT"/>
              </a:rPr>
              <a:t> </a:t>
            </a:r>
            <a:r>
              <a:rPr dirty="0">
                <a:latin typeface="Arial MT"/>
                <a:cs typeface="Arial MT"/>
              </a:rPr>
              <a:t>represented</a:t>
            </a:r>
            <a:r>
              <a:rPr spc="-20" dirty="0">
                <a:latin typeface="Arial MT"/>
                <a:cs typeface="Arial MT"/>
              </a:rPr>
              <a:t> </a:t>
            </a:r>
            <a:r>
              <a:rPr spc="-5" dirty="0">
                <a:latin typeface="Arial MT"/>
                <a:cs typeface="Arial MT"/>
              </a:rPr>
              <a:t>by</a:t>
            </a:r>
            <a:r>
              <a:rPr spc="-20" dirty="0">
                <a:latin typeface="Arial MT"/>
                <a:cs typeface="Arial MT"/>
              </a:rPr>
              <a:t> </a:t>
            </a:r>
            <a:r>
              <a:rPr spc="-5" dirty="0">
                <a:latin typeface="Arial MT"/>
                <a:cs typeface="Arial MT"/>
              </a:rPr>
              <a:t>tags</a:t>
            </a:r>
            <a:endParaRPr dirty="0">
              <a:latin typeface="Arial MT"/>
              <a:cs typeface="Arial MT"/>
            </a:endParaRPr>
          </a:p>
        </p:txBody>
      </p:sp>
      <p:sp>
        <p:nvSpPr>
          <p:cNvPr id="5" name="object 5"/>
          <p:cNvSpPr txBox="1"/>
          <p:nvPr/>
        </p:nvSpPr>
        <p:spPr>
          <a:xfrm>
            <a:off x="5469255" y="4732887"/>
            <a:ext cx="277749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65" dirty="0">
                <a:solidFill>
                  <a:srgbClr val="595959"/>
                </a:solidFill>
                <a:latin typeface="Arial MT"/>
                <a:cs typeface="Arial MT"/>
              </a:rPr>
              <a:t> </a:t>
            </a:r>
            <a:r>
              <a:rPr sz="700" spc="-10" dirty="0">
                <a:solidFill>
                  <a:srgbClr val="595959"/>
                </a:solidFill>
                <a:latin typeface="Arial MT"/>
                <a:cs typeface="Arial MT"/>
              </a:rPr>
              <a:t>Source:https://www.computerhope.com/jargon/h/html-head.htm</a:t>
            </a:r>
            <a:endParaRPr sz="700" dirty="0">
              <a:latin typeface="Arial MT"/>
              <a:cs typeface="Arial MT"/>
            </a:endParaRPr>
          </a:p>
        </p:txBody>
      </p:sp>
      <p:pic>
        <p:nvPicPr>
          <p:cNvPr id="6" name="object 6"/>
          <p:cNvPicPr/>
          <p:nvPr/>
        </p:nvPicPr>
        <p:blipFill>
          <a:blip r:embed="rId2" cstate="print"/>
          <a:stretch>
            <a:fillRect/>
          </a:stretch>
        </p:blipFill>
        <p:spPr>
          <a:xfrm>
            <a:off x="4572001" y="1354900"/>
            <a:ext cx="4571999" cy="2790824"/>
          </a:xfrm>
          <a:prstGeom prst="rect">
            <a:avLst/>
          </a:prstGeom>
        </p:spPr>
      </p:pic>
    </p:spTree>
    <p:extLst>
      <p:ext uri="{BB962C8B-B14F-4D97-AF65-F5344CB8AC3E}">
        <p14:creationId xmlns:p14="http://schemas.microsoft.com/office/powerpoint/2010/main" xmlns="" val="144682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904597" y="1728118"/>
            <a:ext cx="274193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What</a:t>
            </a:r>
            <a:r>
              <a:rPr sz="1800" spc="-45" dirty="0">
                <a:solidFill>
                  <a:srgbClr val="595959"/>
                </a:solidFill>
                <a:latin typeface="Arial MT"/>
                <a:cs typeface="Arial MT"/>
              </a:rPr>
              <a:t> </a:t>
            </a:r>
            <a:r>
              <a:rPr sz="1800" spc="-5" dirty="0">
                <a:solidFill>
                  <a:srgbClr val="595959"/>
                </a:solidFill>
                <a:latin typeface="Arial MT"/>
                <a:cs typeface="Arial MT"/>
              </a:rPr>
              <a:t>is</a:t>
            </a:r>
            <a:r>
              <a:rPr sz="1800" spc="-45" dirty="0">
                <a:solidFill>
                  <a:srgbClr val="595959"/>
                </a:solidFill>
                <a:latin typeface="Arial MT"/>
                <a:cs typeface="Arial MT"/>
              </a:rPr>
              <a:t> </a:t>
            </a:r>
            <a:r>
              <a:rPr sz="1800" spc="-5" dirty="0">
                <a:solidFill>
                  <a:srgbClr val="595959"/>
                </a:solidFill>
                <a:latin typeface="Arial MT"/>
                <a:cs typeface="Arial MT"/>
              </a:rPr>
              <a:t>HTML?(continued)</a:t>
            </a:r>
            <a:endParaRPr sz="1800" dirty="0">
              <a:latin typeface="Arial MT"/>
              <a:cs typeface="Arial MT"/>
            </a:endParaRPr>
          </a:p>
        </p:txBody>
      </p:sp>
      <p:sp>
        <p:nvSpPr>
          <p:cNvPr id="4" name="object 4"/>
          <p:cNvSpPr txBox="1"/>
          <p:nvPr/>
        </p:nvSpPr>
        <p:spPr>
          <a:xfrm>
            <a:off x="732769" y="2507269"/>
            <a:ext cx="3496945" cy="1974900"/>
          </a:xfrm>
          <a:prstGeom prst="rect">
            <a:avLst/>
          </a:prstGeom>
        </p:spPr>
        <p:txBody>
          <a:bodyPr vert="horz" wrap="square" lIns="0" tIns="12700" rIns="0" bIns="0" rtlCol="0">
            <a:spAutoFit/>
          </a:bodyPr>
          <a:lstStyle/>
          <a:p>
            <a:pPr marL="348606" marR="5080" indent="-336542" algn="just">
              <a:lnSpc>
                <a:spcPct val="114599"/>
              </a:lnSpc>
              <a:spcBef>
                <a:spcPts val="100"/>
              </a:spcBef>
              <a:buChar char="●"/>
              <a:tabLst>
                <a:tab pos="347972" algn="l"/>
                <a:tab pos="349241" algn="l"/>
              </a:tabLst>
            </a:pPr>
            <a:r>
              <a:rPr spc="-5" dirty="0">
                <a:latin typeface="Arial MT"/>
                <a:cs typeface="Arial MT"/>
              </a:rPr>
              <a:t>"</a:t>
            </a:r>
            <a:r>
              <a:rPr b="1" spc="-5" dirty="0"/>
              <a:t>Hypertext</a:t>
            </a:r>
            <a:r>
              <a:rPr spc="-5" dirty="0">
                <a:latin typeface="Arial MT"/>
                <a:cs typeface="Arial MT"/>
              </a:rPr>
              <a:t>" </a:t>
            </a:r>
            <a:r>
              <a:rPr dirty="0">
                <a:latin typeface="Arial MT"/>
                <a:cs typeface="Arial MT"/>
              </a:rPr>
              <a:t>refers </a:t>
            </a:r>
            <a:r>
              <a:rPr spc="-5" dirty="0">
                <a:latin typeface="Arial MT"/>
                <a:cs typeface="Arial MT"/>
              </a:rPr>
              <a:t>to the hyperlinks that </a:t>
            </a:r>
            <a:r>
              <a:rPr spc="-375" dirty="0">
                <a:latin typeface="Arial MT"/>
                <a:cs typeface="Arial MT"/>
              </a:rPr>
              <a:t> </a:t>
            </a:r>
            <a:r>
              <a:rPr spc="-5" dirty="0">
                <a:latin typeface="Arial MT"/>
                <a:cs typeface="Arial MT"/>
              </a:rPr>
              <a:t>an</a:t>
            </a:r>
            <a:r>
              <a:rPr spc="-10" dirty="0">
                <a:latin typeface="Arial MT"/>
                <a:cs typeface="Arial MT"/>
              </a:rPr>
              <a:t> </a:t>
            </a:r>
            <a:r>
              <a:rPr spc="-5" dirty="0">
                <a:latin typeface="Arial MT"/>
                <a:cs typeface="Arial MT"/>
              </a:rPr>
              <a:t>HTML</a:t>
            </a:r>
            <a:r>
              <a:rPr spc="-60" dirty="0">
                <a:latin typeface="Arial MT"/>
                <a:cs typeface="Arial MT"/>
              </a:rPr>
              <a:t> </a:t>
            </a:r>
            <a:r>
              <a:rPr spc="-5" dirty="0">
                <a:latin typeface="Arial MT"/>
                <a:cs typeface="Arial MT"/>
              </a:rPr>
              <a:t>page</a:t>
            </a:r>
            <a:r>
              <a:rPr spc="-10" dirty="0">
                <a:latin typeface="Arial MT"/>
                <a:cs typeface="Arial MT"/>
              </a:rPr>
              <a:t> </a:t>
            </a:r>
            <a:r>
              <a:rPr dirty="0">
                <a:latin typeface="Arial MT"/>
                <a:cs typeface="Arial MT"/>
              </a:rPr>
              <a:t>may</a:t>
            </a:r>
            <a:r>
              <a:rPr spc="-5" dirty="0">
                <a:latin typeface="Arial MT"/>
                <a:cs typeface="Arial MT"/>
              </a:rPr>
              <a:t> </a:t>
            </a:r>
            <a:r>
              <a:rPr dirty="0">
                <a:latin typeface="Arial MT"/>
                <a:cs typeface="Arial MT"/>
              </a:rPr>
              <a:t>contain.</a:t>
            </a:r>
          </a:p>
          <a:p>
            <a:pPr algn="just">
              <a:lnSpc>
                <a:spcPct val="100000"/>
              </a:lnSpc>
              <a:buFont typeface="Arial MT"/>
              <a:buChar char="●"/>
            </a:pPr>
            <a:endParaRPr dirty="0">
              <a:latin typeface="Arial MT"/>
              <a:cs typeface="Arial MT"/>
            </a:endParaRPr>
          </a:p>
          <a:p>
            <a:pPr marL="348606" marR="29844" indent="-336542" algn="just">
              <a:lnSpc>
                <a:spcPct val="115300"/>
              </a:lnSpc>
              <a:buChar char="●"/>
              <a:tabLst>
                <a:tab pos="347972" algn="l"/>
                <a:tab pos="349241" algn="l"/>
              </a:tabLst>
            </a:pPr>
            <a:r>
              <a:rPr spc="-5" dirty="0">
                <a:latin typeface="Arial MT"/>
                <a:cs typeface="Arial MT"/>
              </a:rPr>
              <a:t>"</a:t>
            </a:r>
            <a:r>
              <a:rPr b="1" spc="-5" dirty="0"/>
              <a:t>Markup language</a:t>
            </a:r>
            <a:r>
              <a:rPr spc="-5" dirty="0">
                <a:latin typeface="Arial MT"/>
                <a:cs typeface="Arial MT"/>
              </a:rPr>
              <a:t>" </a:t>
            </a:r>
            <a:r>
              <a:rPr dirty="0">
                <a:latin typeface="Arial MT"/>
                <a:cs typeface="Arial MT"/>
              </a:rPr>
              <a:t>refers </a:t>
            </a:r>
            <a:r>
              <a:rPr spc="-5" dirty="0">
                <a:latin typeface="Arial MT"/>
                <a:cs typeface="Arial MT"/>
              </a:rPr>
              <a:t>to the way </a:t>
            </a:r>
            <a:r>
              <a:rPr dirty="0">
                <a:latin typeface="Arial MT"/>
                <a:cs typeface="Arial MT"/>
              </a:rPr>
              <a:t> </a:t>
            </a:r>
            <a:r>
              <a:rPr spc="-5" dirty="0">
                <a:latin typeface="Arial MT"/>
                <a:cs typeface="Arial MT"/>
              </a:rPr>
              <a:t>tags are used to </a:t>
            </a:r>
            <a:r>
              <a:rPr b="1" spc="-5" dirty="0"/>
              <a:t>define </a:t>
            </a:r>
            <a:r>
              <a:rPr spc="-5" dirty="0">
                <a:latin typeface="Arial MT"/>
                <a:cs typeface="Arial MT"/>
              </a:rPr>
              <a:t>the page layout </a:t>
            </a:r>
            <a:r>
              <a:rPr spc="-375" dirty="0">
                <a:latin typeface="Arial MT"/>
                <a:cs typeface="Arial MT"/>
              </a:rPr>
              <a:t> </a:t>
            </a:r>
            <a:r>
              <a:rPr spc="-5" dirty="0">
                <a:latin typeface="Arial MT"/>
                <a:cs typeface="Arial MT"/>
              </a:rPr>
              <a:t>and</a:t>
            </a:r>
            <a:r>
              <a:rPr spc="-10" dirty="0">
                <a:latin typeface="Arial MT"/>
                <a:cs typeface="Arial MT"/>
              </a:rPr>
              <a:t> </a:t>
            </a:r>
            <a:r>
              <a:rPr spc="-5" dirty="0">
                <a:latin typeface="Arial MT"/>
                <a:cs typeface="Arial MT"/>
              </a:rPr>
              <a:t>elements</a:t>
            </a:r>
            <a:r>
              <a:rPr spc="-10" dirty="0">
                <a:latin typeface="Arial MT"/>
                <a:cs typeface="Arial MT"/>
              </a:rPr>
              <a:t> </a:t>
            </a:r>
            <a:r>
              <a:rPr spc="-5" dirty="0">
                <a:latin typeface="Arial MT"/>
                <a:cs typeface="Arial MT"/>
              </a:rPr>
              <a:t>within</a:t>
            </a:r>
            <a:r>
              <a:rPr spc="-10" dirty="0">
                <a:latin typeface="Arial MT"/>
                <a:cs typeface="Arial MT"/>
              </a:rPr>
              <a:t> </a:t>
            </a:r>
            <a:r>
              <a:rPr spc="-5" dirty="0">
                <a:latin typeface="Arial MT"/>
                <a:cs typeface="Arial MT"/>
              </a:rPr>
              <a:t>the</a:t>
            </a:r>
            <a:r>
              <a:rPr spc="-10" dirty="0">
                <a:latin typeface="Arial MT"/>
                <a:cs typeface="Arial MT"/>
              </a:rPr>
              <a:t> </a:t>
            </a:r>
            <a:r>
              <a:rPr spc="-5" dirty="0">
                <a:latin typeface="Arial MT"/>
                <a:cs typeface="Arial MT"/>
              </a:rPr>
              <a:t>page.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HTML</a:t>
            </a:r>
            <a:r>
              <a:rPr spc="-70" dirty="0">
                <a:latin typeface="Arial MT"/>
                <a:cs typeface="Arial MT"/>
              </a:rPr>
              <a:t> </a:t>
            </a:r>
            <a:r>
              <a:rPr spc="-5" dirty="0">
                <a:latin typeface="Arial MT"/>
                <a:cs typeface="Arial MT"/>
              </a:rPr>
              <a:t>page</a:t>
            </a:r>
            <a:r>
              <a:rPr spc="-15" dirty="0">
                <a:latin typeface="Arial MT"/>
                <a:cs typeface="Arial MT"/>
              </a:rPr>
              <a:t> </a:t>
            </a:r>
            <a:r>
              <a:rPr spc="-5" dirty="0">
                <a:latin typeface="Arial MT"/>
                <a:cs typeface="Arial MT"/>
              </a:rPr>
              <a:t>extension</a:t>
            </a:r>
            <a:r>
              <a:rPr spc="-20" dirty="0">
                <a:latin typeface="Arial MT"/>
                <a:cs typeface="Arial MT"/>
              </a:rPr>
              <a:t> </a:t>
            </a:r>
            <a:r>
              <a:rPr spc="-5" dirty="0">
                <a:latin typeface="Arial MT"/>
                <a:cs typeface="Arial MT"/>
              </a:rPr>
              <a:t>always</a:t>
            </a:r>
            <a:r>
              <a:rPr spc="-15" dirty="0">
                <a:latin typeface="Arial MT"/>
                <a:cs typeface="Arial MT"/>
              </a:rPr>
              <a:t> </a:t>
            </a:r>
            <a:r>
              <a:rPr spc="-5" dirty="0">
                <a:latin typeface="Arial MT"/>
                <a:cs typeface="Arial MT"/>
              </a:rPr>
              <a:t>will</a:t>
            </a:r>
            <a:r>
              <a:rPr spc="-15" dirty="0">
                <a:latin typeface="Arial MT"/>
                <a:cs typeface="Arial MT"/>
              </a:rPr>
              <a:t> </a:t>
            </a:r>
            <a:r>
              <a:rPr spc="-5" dirty="0">
                <a:latin typeface="Arial MT"/>
                <a:cs typeface="Arial MT"/>
              </a:rPr>
              <a:t>be</a:t>
            </a:r>
            <a:endParaRPr dirty="0">
              <a:latin typeface="Arial MT"/>
              <a:cs typeface="Arial MT"/>
            </a:endParaRPr>
          </a:p>
          <a:p>
            <a:pPr marL="348606" algn="just">
              <a:spcBef>
                <a:spcPts val="270"/>
              </a:spcBef>
            </a:pPr>
            <a:r>
              <a:rPr spc="-5" dirty="0">
                <a:latin typeface="Arial MT"/>
                <a:cs typeface="Arial MT"/>
              </a:rPr>
              <a:t>.html</a:t>
            </a:r>
            <a:endParaRPr dirty="0">
              <a:latin typeface="Arial MT"/>
              <a:cs typeface="Arial MT"/>
            </a:endParaRPr>
          </a:p>
        </p:txBody>
      </p:sp>
      <p:pic>
        <p:nvPicPr>
          <p:cNvPr id="5" name="object 5"/>
          <p:cNvPicPr/>
          <p:nvPr/>
        </p:nvPicPr>
        <p:blipFill>
          <a:blip r:embed="rId2" cstate="print"/>
          <a:stretch>
            <a:fillRect/>
          </a:stretch>
        </p:blipFill>
        <p:spPr>
          <a:xfrm>
            <a:off x="4572001" y="1077225"/>
            <a:ext cx="4539925" cy="3404944"/>
          </a:xfrm>
          <a:prstGeom prst="rect">
            <a:avLst/>
          </a:prstGeom>
        </p:spPr>
      </p:pic>
      <p:sp>
        <p:nvSpPr>
          <p:cNvPr id="6" name="object 6"/>
          <p:cNvSpPr txBox="1"/>
          <p:nvPr/>
        </p:nvSpPr>
        <p:spPr>
          <a:xfrm>
            <a:off x="4493228" y="4795736"/>
            <a:ext cx="3644900"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30" dirty="0">
                <a:solidFill>
                  <a:srgbClr val="595959"/>
                </a:solidFill>
                <a:latin typeface="Arial MT"/>
                <a:cs typeface="Arial MT"/>
              </a:rPr>
              <a:t> </a:t>
            </a:r>
            <a:r>
              <a:rPr sz="700" spc="-5" dirty="0">
                <a:solidFill>
                  <a:srgbClr val="595959"/>
                </a:solidFill>
                <a:latin typeface="Arial MT"/>
                <a:cs typeface="Arial MT"/>
              </a:rPr>
              <a:t>Source:</a:t>
            </a:r>
            <a:r>
              <a:rPr sz="700" spc="30" dirty="0">
                <a:solidFill>
                  <a:srgbClr val="595959"/>
                </a:solidFill>
                <a:latin typeface="Arial MT"/>
                <a:cs typeface="Arial MT"/>
              </a:rPr>
              <a:t> </a:t>
            </a:r>
            <a:r>
              <a:rPr sz="700" spc="-10" dirty="0">
                <a:solidFill>
                  <a:srgbClr val="595959"/>
                </a:solidFill>
                <a:latin typeface="Arial MT"/>
                <a:cs typeface="Arial MT"/>
              </a:rPr>
              <a:t>https://</a:t>
            </a:r>
            <a:r>
              <a:rPr sz="700" spc="-10" dirty="0" smtClean="0">
                <a:solidFill>
                  <a:srgbClr val="595959"/>
                </a:solidFill>
                <a:latin typeface="Arial MT"/>
                <a:cs typeface="Arial MT"/>
              </a:rPr>
              <a:t>www.dreamstime.com/illustration/html.html</a:t>
            </a:r>
            <a:endParaRPr sz="700" dirty="0">
              <a:latin typeface="Arial MT"/>
              <a:cs typeface="Arial MT"/>
            </a:endParaRPr>
          </a:p>
        </p:txBody>
      </p:sp>
    </p:spTree>
    <p:extLst>
      <p:ext uri="{BB962C8B-B14F-4D97-AF65-F5344CB8AC3E}">
        <p14:creationId xmlns:p14="http://schemas.microsoft.com/office/powerpoint/2010/main" xmlns="" val="123470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5557562" y="4558716"/>
            <a:ext cx="270637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60" dirty="0">
                <a:solidFill>
                  <a:srgbClr val="595959"/>
                </a:solidFill>
                <a:latin typeface="Arial MT"/>
                <a:cs typeface="Arial MT"/>
              </a:rPr>
              <a:t> </a:t>
            </a:r>
            <a:r>
              <a:rPr sz="700" spc="-10" dirty="0">
                <a:solidFill>
                  <a:srgbClr val="595959"/>
                </a:solidFill>
                <a:latin typeface="Arial MT"/>
                <a:cs typeface="Arial MT"/>
              </a:rPr>
              <a:t>Source:https://openlab.citytech.cuny.edu/clarkeadv2450/html/</a:t>
            </a:r>
            <a:endParaRPr sz="700" dirty="0">
              <a:latin typeface="Arial MT"/>
              <a:cs typeface="Arial MT"/>
            </a:endParaRPr>
          </a:p>
        </p:txBody>
      </p:sp>
      <p:pic>
        <p:nvPicPr>
          <p:cNvPr id="4" name="object 4"/>
          <p:cNvPicPr/>
          <p:nvPr/>
        </p:nvPicPr>
        <p:blipFill>
          <a:blip r:embed="rId2" cstate="print"/>
          <a:stretch>
            <a:fillRect/>
          </a:stretch>
        </p:blipFill>
        <p:spPr>
          <a:xfrm>
            <a:off x="4649198" y="980281"/>
            <a:ext cx="4276725" cy="2705099"/>
          </a:xfrm>
          <a:prstGeom prst="rect">
            <a:avLst/>
          </a:prstGeom>
        </p:spPr>
      </p:pic>
      <p:sp>
        <p:nvSpPr>
          <p:cNvPr id="5" name="object 5"/>
          <p:cNvSpPr txBox="1"/>
          <p:nvPr/>
        </p:nvSpPr>
        <p:spPr>
          <a:xfrm>
            <a:off x="641898" y="1728118"/>
            <a:ext cx="3602354" cy="3245760"/>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Structure</a:t>
            </a:r>
            <a:r>
              <a:rPr sz="1800" spc="-30" dirty="0" smtClean="0">
                <a:solidFill>
                  <a:srgbClr val="595959"/>
                </a:solidFill>
                <a:latin typeface="Arial MT"/>
                <a:cs typeface="Arial MT"/>
              </a:rPr>
              <a:t> </a:t>
            </a:r>
            <a:r>
              <a:rPr sz="1800" spc="-5" dirty="0">
                <a:solidFill>
                  <a:srgbClr val="595959"/>
                </a:solidFill>
                <a:latin typeface="Arial MT"/>
                <a:cs typeface="Arial MT"/>
              </a:rPr>
              <a:t>of</a:t>
            </a:r>
            <a:r>
              <a:rPr sz="1800" spc="-20" dirty="0">
                <a:solidFill>
                  <a:srgbClr val="595959"/>
                </a:solidFill>
                <a:latin typeface="Arial MT"/>
                <a:cs typeface="Arial MT"/>
              </a:rPr>
              <a:t> </a:t>
            </a:r>
            <a:r>
              <a:rPr sz="1800" spc="-5" dirty="0">
                <a:solidFill>
                  <a:srgbClr val="595959"/>
                </a:solidFill>
                <a:latin typeface="Arial MT"/>
                <a:cs typeface="Arial MT"/>
              </a:rPr>
              <a:t>an</a:t>
            </a:r>
            <a:r>
              <a:rPr sz="1800" spc="-20" dirty="0">
                <a:solidFill>
                  <a:srgbClr val="595959"/>
                </a:solidFill>
                <a:latin typeface="Arial MT"/>
                <a:cs typeface="Arial MT"/>
              </a:rPr>
              <a:t> </a:t>
            </a:r>
            <a:r>
              <a:rPr sz="1800" spc="-5" dirty="0">
                <a:solidFill>
                  <a:srgbClr val="595959"/>
                </a:solidFill>
                <a:latin typeface="Arial MT"/>
                <a:cs typeface="Arial MT"/>
              </a:rPr>
              <a:t>HTML</a:t>
            </a:r>
            <a:r>
              <a:rPr sz="1800" spc="-85" dirty="0">
                <a:solidFill>
                  <a:srgbClr val="595959"/>
                </a:solidFill>
                <a:latin typeface="Arial MT"/>
                <a:cs typeface="Arial MT"/>
              </a:rPr>
              <a:t> </a:t>
            </a:r>
            <a:r>
              <a:rPr sz="1800" spc="-5" dirty="0" smtClean="0">
                <a:solidFill>
                  <a:srgbClr val="595959"/>
                </a:solidFill>
                <a:latin typeface="Arial MT"/>
                <a:cs typeface="Arial MT"/>
              </a:rPr>
              <a:t>document</a:t>
            </a:r>
            <a:endParaRPr lang="en-IN" sz="1800" spc="-5" dirty="0" smtClean="0">
              <a:solidFill>
                <a:srgbClr val="595959"/>
              </a:solidFill>
              <a:latin typeface="Arial MT"/>
              <a:cs typeface="Arial MT"/>
            </a:endParaRPr>
          </a:p>
          <a:p>
            <a:pPr marL="12700" algn="ctr">
              <a:spcBef>
                <a:spcPts val="100"/>
              </a:spcBef>
            </a:pPr>
            <a:endParaRPr sz="1800" dirty="0">
              <a:latin typeface="Arial MT"/>
              <a:cs typeface="Arial MT"/>
            </a:endParaRPr>
          </a:p>
          <a:p>
            <a:pPr marL="411470" marR="379085" indent="-336542" algn="just">
              <a:lnSpc>
                <a:spcPct val="116100"/>
              </a:lnSpc>
              <a:spcBef>
                <a:spcPts val="1275"/>
              </a:spcBef>
              <a:buChar char="●"/>
              <a:tabLst>
                <a:tab pos="411470" algn="l"/>
                <a:tab pos="412105" algn="l"/>
              </a:tabLst>
            </a:pPr>
            <a:r>
              <a:rPr spc="-5" dirty="0">
                <a:latin typeface="Arial MT"/>
                <a:cs typeface="Arial MT"/>
              </a:rPr>
              <a:t>The &lt;!DOCTYPE html&gt; declaration </a:t>
            </a:r>
            <a:r>
              <a:rPr spc="-375" dirty="0">
                <a:latin typeface="Arial MT"/>
                <a:cs typeface="Arial MT"/>
              </a:rPr>
              <a:t> </a:t>
            </a:r>
            <a:r>
              <a:rPr spc="-5" dirty="0">
                <a:latin typeface="Arial MT"/>
                <a:cs typeface="Arial MT"/>
              </a:rPr>
              <a:t>defines</a:t>
            </a:r>
            <a:r>
              <a:rPr spc="-20" dirty="0">
                <a:latin typeface="Arial MT"/>
                <a:cs typeface="Arial MT"/>
              </a:rPr>
              <a:t> </a:t>
            </a:r>
            <a:r>
              <a:rPr spc="-5" dirty="0">
                <a:latin typeface="Arial MT"/>
                <a:cs typeface="Arial MT"/>
              </a:rPr>
              <a:t>this</a:t>
            </a:r>
            <a:r>
              <a:rPr spc="-20" dirty="0">
                <a:latin typeface="Arial MT"/>
                <a:cs typeface="Arial MT"/>
              </a:rPr>
              <a:t> </a:t>
            </a:r>
            <a:r>
              <a:rPr spc="-5" dirty="0">
                <a:latin typeface="Arial MT"/>
                <a:cs typeface="Arial MT"/>
              </a:rPr>
              <a:t>document</a:t>
            </a:r>
            <a:r>
              <a:rPr spc="-20" dirty="0">
                <a:latin typeface="Arial MT"/>
                <a:cs typeface="Arial MT"/>
              </a:rPr>
              <a:t> </a:t>
            </a:r>
            <a:r>
              <a:rPr spc="-5" dirty="0">
                <a:latin typeface="Arial MT"/>
                <a:cs typeface="Arial MT"/>
              </a:rPr>
              <a:t>to</a:t>
            </a:r>
            <a:r>
              <a:rPr spc="-20" dirty="0">
                <a:latin typeface="Arial MT"/>
                <a:cs typeface="Arial MT"/>
              </a:rPr>
              <a:t> </a:t>
            </a:r>
            <a:r>
              <a:rPr spc="-5" dirty="0">
                <a:latin typeface="Arial MT"/>
                <a:cs typeface="Arial MT"/>
              </a:rPr>
              <a:t>be</a:t>
            </a:r>
            <a:r>
              <a:rPr spc="-20" dirty="0">
                <a:latin typeface="Arial MT"/>
                <a:cs typeface="Arial MT"/>
              </a:rPr>
              <a:t> </a:t>
            </a:r>
            <a:r>
              <a:rPr spc="-5" dirty="0">
                <a:latin typeface="Arial MT"/>
                <a:cs typeface="Arial MT"/>
              </a:rPr>
              <a:t>HTML5</a:t>
            </a:r>
            <a:endParaRPr dirty="0">
              <a:latin typeface="Arial MT"/>
              <a:cs typeface="Arial MT"/>
            </a:endParaRPr>
          </a:p>
          <a:p>
            <a:pPr marL="411470" marR="94613" indent="-336542" algn="just">
              <a:lnSpc>
                <a:spcPct val="116100"/>
              </a:lnSpc>
              <a:buChar char="●"/>
              <a:tabLst>
                <a:tab pos="411470" algn="l"/>
                <a:tab pos="412105" algn="l"/>
              </a:tabLst>
            </a:pPr>
            <a:r>
              <a:rPr spc="-5" dirty="0">
                <a:latin typeface="Arial MT"/>
                <a:cs typeface="Arial MT"/>
              </a:rPr>
              <a:t>The &lt;html&gt; element is the </a:t>
            </a:r>
            <a:r>
              <a:rPr dirty="0">
                <a:latin typeface="Arial MT"/>
                <a:cs typeface="Arial MT"/>
              </a:rPr>
              <a:t>root </a:t>
            </a:r>
            <a:r>
              <a:rPr spc="-5" dirty="0">
                <a:latin typeface="Arial MT"/>
                <a:cs typeface="Arial MT"/>
              </a:rPr>
              <a:t>element </a:t>
            </a:r>
            <a:r>
              <a:rPr spc="-375" dirty="0">
                <a:latin typeface="Arial MT"/>
                <a:cs typeface="Arial MT"/>
              </a:rPr>
              <a:t> </a:t>
            </a:r>
            <a:r>
              <a:rPr spc="-5" dirty="0">
                <a:latin typeface="Arial MT"/>
                <a:cs typeface="Arial MT"/>
              </a:rPr>
              <a:t>of</a:t>
            </a:r>
            <a:r>
              <a:rPr spc="-10" dirty="0">
                <a:latin typeface="Arial MT"/>
                <a:cs typeface="Arial MT"/>
              </a:rPr>
              <a:t> </a:t>
            </a:r>
            <a:r>
              <a:rPr spc="-5" dirty="0">
                <a:latin typeface="Arial MT"/>
                <a:cs typeface="Arial MT"/>
              </a:rPr>
              <a:t>an HTML</a:t>
            </a:r>
            <a:r>
              <a:rPr spc="-60" dirty="0">
                <a:latin typeface="Arial MT"/>
                <a:cs typeface="Arial MT"/>
              </a:rPr>
              <a:t> </a:t>
            </a:r>
            <a:r>
              <a:rPr spc="-5" dirty="0">
                <a:latin typeface="Arial MT"/>
                <a:cs typeface="Arial MT"/>
              </a:rPr>
              <a:t>page</a:t>
            </a:r>
            <a:endParaRPr dirty="0">
              <a:latin typeface="Arial MT"/>
              <a:cs typeface="Arial MT"/>
            </a:endParaRPr>
          </a:p>
          <a:p>
            <a:pPr marL="411470" marR="389246" indent="-336542" algn="just">
              <a:lnSpc>
                <a:spcPct val="116100"/>
              </a:lnSpc>
              <a:buChar char="●"/>
              <a:tabLst>
                <a:tab pos="411470" algn="l"/>
                <a:tab pos="412105" algn="l"/>
              </a:tabLst>
            </a:pPr>
            <a:r>
              <a:rPr spc="-5" dirty="0">
                <a:latin typeface="Arial MT"/>
                <a:cs typeface="Arial MT"/>
              </a:rPr>
              <a:t>The</a:t>
            </a:r>
            <a:r>
              <a:rPr spc="-30" dirty="0">
                <a:latin typeface="Arial MT"/>
                <a:cs typeface="Arial MT"/>
              </a:rPr>
              <a:t> </a:t>
            </a:r>
            <a:r>
              <a:rPr spc="-5" dirty="0">
                <a:latin typeface="Arial MT"/>
                <a:cs typeface="Arial MT"/>
              </a:rPr>
              <a:t>&lt;head&gt;</a:t>
            </a:r>
            <a:r>
              <a:rPr spc="-25" dirty="0">
                <a:latin typeface="Arial MT"/>
                <a:cs typeface="Arial MT"/>
              </a:rPr>
              <a:t> </a:t>
            </a:r>
            <a:r>
              <a:rPr spc="-5" dirty="0">
                <a:latin typeface="Arial MT"/>
                <a:cs typeface="Arial MT"/>
              </a:rPr>
              <a:t>element</a:t>
            </a:r>
            <a:r>
              <a:rPr spc="-25" dirty="0">
                <a:latin typeface="Arial MT"/>
                <a:cs typeface="Arial MT"/>
              </a:rPr>
              <a:t> </a:t>
            </a:r>
            <a:r>
              <a:rPr dirty="0">
                <a:latin typeface="Arial MT"/>
                <a:cs typeface="Arial MT"/>
              </a:rPr>
              <a:t>contains</a:t>
            </a:r>
            <a:r>
              <a:rPr spc="-25" dirty="0">
                <a:latin typeface="Arial MT"/>
                <a:cs typeface="Arial MT"/>
              </a:rPr>
              <a:t> </a:t>
            </a:r>
            <a:r>
              <a:rPr dirty="0">
                <a:latin typeface="Arial MT"/>
                <a:cs typeface="Arial MT"/>
              </a:rPr>
              <a:t>meta </a:t>
            </a:r>
            <a:r>
              <a:rPr spc="-375" dirty="0">
                <a:latin typeface="Arial MT"/>
                <a:cs typeface="Arial MT"/>
              </a:rPr>
              <a:t> </a:t>
            </a:r>
            <a:r>
              <a:rPr spc="-5" dirty="0">
                <a:latin typeface="Arial MT"/>
                <a:cs typeface="Arial MT"/>
              </a:rPr>
              <a:t>information</a:t>
            </a:r>
            <a:r>
              <a:rPr spc="-15" dirty="0">
                <a:latin typeface="Arial MT"/>
                <a:cs typeface="Arial MT"/>
              </a:rPr>
              <a:t> </a:t>
            </a:r>
            <a:r>
              <a:rPr spc="-5" dirty="0">
                <a:latin typeface="Arial MT"/>
                <a:cs typeface="Arial MT"/>
              </a:rPr>
              <a:t>about</a:t>
            </a:r>
            <a:r>
              <a:rPr spc="-15"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document</a:t>
            </a:r>
            <a:endParaRPr dirty="0">
              <a:latin typeface="Arial MT"/>
              <a:cs typeface="Arial MT"/>
            </a:endParaRPr>
          </a:p>
          <a:p>
            <a:pPr marL="411470" marR="194940" indent="-336542" algn="just">
              <a:lnSpc>
                <a:spcPct val="116100"/>
              </a:lnSpc>
              <a:buChar char="●"/>
              <a:tabLst>
                <a:tab pos="411470" algn="l"/>
                <a:tab pos="412105" algn="l"/>
              </a:tabLst>
            </a:pPr>
            <a:r>
              <a:rPr spc="-5" dirty="0">
                <a:latin typeface="Arial MT"/>
                <a:cs typeface="Arial MT"/>
              </a:rPr>
              <a:t>The</a:t>
            </a:r>
            <a:r>
              <a:rPr spc="-20" dirty="0">
                <a:latin typeface="Arial MT"/>
                <a:cs typeface="Arial MT"/>
              </a:rPr>
              <a:t> </a:t>
            </a:r>
            <a:r>
              <a:rPr spc="-5" dirty="0">
                <a:latin typeface="Arial MT"/>
                <a:cs typeface="Arial MT"/>
              </a:rPr>
              <a:t>&lt;title&gt;</a:t>
            </a:r>
            <a:r>
              <a:rPr spc="-20" dirty="0">
                <a:latin typeface="Arial MT"/>
                <a:cs typeface="Arial MT"/>
              </a:rPr>
              <a:t> </a:t>
            </a:r>
            <a:r>
              <a:rPr spc="-5" dirty="0">
                <a:latin typeface="Arial MT"/>
                <a:cs typeface="Arial MT"/>
              </a:rPr>
              <a:t>element</a:t>
            </a:r>
            <a:r>
              <a:rPr spc="-15" dirty="0">
                <a:latin typeface="Arial MT"/>
                <a:cs typeface="Arial MT"/>
              </a:rPr>
              <a:t> </a:t>
            </a:r>
            <a:r>
              <a:rPr dirty="0">
                <a:latin typeface="Arial MT"/>
                <a:cs typeface="Arial MT"/>
              </a:rPr>
              <a:t>specifies</a:t>
            </a:r>
            <a:r>
              <a:rPr spc="-20" dirty="0">
                <a:latin typeface="Arial MT"/>
                <a:cs typeface="Arial MT"/>
              </a:rPr>
              <a:t> </a:t>
            </a:r>
            <a:r>
              <a:rPr dirty="0">
                <a:latin typeface="Arial MT"/>
                <a:cs typeface="Arial MT"/>
              </a:rPr>
              <a:t>a</a:t>
            </a:r>
            <a:r>
              <a:rPr spc="-15" dirty="0">
                <a:latin typeface="Arial MT"/>
                <a:cs typeface="Arial MT"/>
              </a:rPr>
              <a:t> </a:t>
            </a:r>
            <a:r>
              <a:rPr spc="-5" dirty="0">
                <a:latin typeface="Arial MT"/>
                <a:cs typeface="Arial MT"/>
              </a:rPr>
              <a:t>title</a:t>
            </a:r>
            <a:r>
              <a:rPr spc="-20" dirty="0">
                <a:latin typeface="Arial MT"/>
                <a:cs typeface="Arial MT"/>
              </a:rPr>
              <a:t> </a:t>
            </a:r>
            <a:r>
              <a:rPr spc="-5" dirty="0">
                <a:latin typeface="Arial MT"/>
                <a:cs typeface="Arial MT"/>
              </a:rPr>
              <a:t>for </a:t>
            </a:r>
            <a:r>
              <a:rPr spc="-375" dirty="0">
                <a:latin typeface="Arial MT"/>
                <a:cs typeface="Arial MT"/>
              </a:rPr>
              <a:t> </a:t>
            </a:r>
            <a:r>
              <a:rPr spc="-5" dirty="0">
                <a:latin typeface="Arial MT"/>
                <a:cs typeface="Arial MT"/>
              </a:rPr>
              <a:t>the</a:t>
            </a:r>
            <a:r>
              <a:rPr spc="-10" dirty="0">
                <a:latin typeface="Arial MT"/>
                <a:cs typeface="Arial MT"/>
              </a:rPr>
              <a:t> </a:t>
            </a:r>
            <a:r>
              <a:rPr spc="-5" dirty="0">
                <a:latin typeface="Arial MT"/>
                <a:cs typeface="Arial MT"/>
              </a:rPr>
              <a:t>document</a:t>
            </a:r>
            <a:endParaRPr dirty="0">
              <a:latin typeface="Arial MT"/>
              <a:cs typeface="Arial MT"/>
            </a:endParaRPr>
          </a:p>
          <a:p>
            <a:pPr marL="411470" marR="5080" indent="-336542" algn="just">
              <a:lnSpc>
                <a:spcPct val="116100"/>
              </a:lnSpc>
              <a:buChar char="●"/>
              <a:tabLst>
                <a:tab pos="411470" algn="l"/>
                <a:tab pos="412105" algn="l"/>
              </a:tabLst>
            </a:pPr>
            <a:r>
              <a:rPr spc="-5" dirty="0">
                <a:latin typeface="Arial MT"/>
                <a:cs typeface="Arial MT"/>
              </a:rPr>
              <a:t>The</a:t>
            </a:r>
            <a:r>
              <a:rPr spc="-25" dirty="0">
                <a:latin typeface="Arial MT"/>
                <a:cs typeface="Arial MT"/>
              </a:rPr>
              <a:t> </a:t>
            </a:r>
            <a:r>
              <a:rPr spc="-5" dirty="0">
                <a:latin typeface="Arial MT"/>
                <a:cs typeface="Arial MT"/>
              </a:rPr>
              <a:t>&lt;body&gt;</a:t>
            </a:r>
            <a:r>
              <a:rPr spc="-20" dirty="0">
                <a:latin typeface="Arial MT"/>
                <a:cs typeface="Arial MT"/>
              </a:rPr>
              <a:t> </a:t>
            </a:r>
            <a:r>
              <a:rPr spc="-5" dirty="0">
                <a:latin typeface="Arial MT"/>
                <a:cs typeface="Arial MT"/>
              </a:rPr>
              <a:t>element</a:t>
            </a:r>
            <a:r>
              <a:rPr spc="-20" dirty="0">
                <a:latin typeface="Arial MT"/>
                <a:cs typeface="Arial MT"/>
              </a:rPr>
              <a:t> </a:t>
            </a:r>
            <a:r>
              <a:rPr dirty="0">
                <a:latin typeface="Arial MT"/>
                <a:cs typeface="Arial MT"/>
              </a:rPr>
              <a:t>contains</a:t>
            </a:r>
            <a:r>
              <a:rPr spc="-20" dirty="0">
                <a:latin typeface="Arial MT"/>
                <a:cs typeface="Arial MT"/>
              </a:rPr>
              <a:t> </a:t>
            </a:r>
            <a:r>
              <a:rPr spc="-5" dirty="0">
                <a:latin typeface="Arial MT"/>
                <a:cs typeface="Arial MT"/>
              </a:rPr>
              <a:t>the</a:t>
            </a:r>
            <a:r>
              <a:rPr spc="-20" dirty="0">
                <a:latin typeface="Arial MT"/>
                <a:cs typeface="Arial MT"/>
              </a:rPr>
              <a:t> </a:t>
            </a:r>
            <a:r>
              <a:rPr dirty="0">
                <a:latin typeface="Arial MT"/>
                <a:cs typeface="Arial MT"/>
              </a:rPr>
              <a:t>visible </a:t>
            </a:r>
            <a:r>
              <a:rPr spc="-375" dirty="0">
                <a:latin typeface="Arial MT"/>
                <a:cs typeface="Arial MT"/>
              </a:rPr>
              <a:t> </a:t>
            </a:r>
            <a:r>
              <a:rPr spc="-5" dirty="0">
                <a:latin typeface="Arial MT"/>
                <a:cs typeface="Arial MT"/>
              </a:rPr>
              <a:t>page</a:t>
            </a:r>
            <a:r>
              <a:rPr spc="-10" dirty="0">
                <a:latin typeface="Arial MT"/>
                <a:cs typeface="Arial MT"/>
              </a:rPr>
              <a:t> </a:t>
            </a:r>
            <a:r>
              <a:rPr dirty="0">
                <a:latin typeface="Arial MT"/>
                <a:cs typeface="Arial MT"/>
              </a:rPr>
              <a:t>content</a:t>
            </a:r>
          </a:p>
        </p:txBody>
      </p:sp>
    </p:spTree>
    <p:extLst>
      <p:ext uri="{BB962C8B-B14F-4D97-AF65-F5344CB8AC3E}">
        <p14:creationId xmlns:p14="http://schemas.microsoft.com/office/powerpoint/2010/main" xmlns="" val="328498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1065110" y="1544565"/>
            <a:ext cx="263969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a:t>
            </a:r>
            <a:r>
              <a:rPr sz="1800" dirty="0">
                <a:solidFill>
                  <a:srgbClr val="595959"/>
                </a:solidFill>
                <a:latin typeface="Arial MT"/>
                <a:cs typeface="Arial MT"/>
              </a:rPr>
              <a:t>L</a:t>
            </a:r>
            <a:r>
              <a:rPr sz="1800" spc="-105" dirty="0">
                <a:solidFill>
                  <a:srgbClr val="595959"/>
                </a:solidFill>
                <a:latin typeface="Arial MT"/>
                <a:cs typeface="Arial MT"/>
              </a:rPr>
              <a:t> </a:t>
            </a:r>
            <a:r>
              <a:rPr sz="1800" spc="-200" dirty="0">
                <a:solidFill>
                  <a:srgbClr val="595959"/>
                </a:solidFill>
                <a:latin typeface="Arial MT"/>
                <a:cs typeface="Arial MT"/>
              </a:rPr>
              <a:t>T</a:t>
            </a:r>
            <a:r>
              <a:rPr sz="1800" spc="-5" dirty="0">
                <a:solidFill>
                  <a:srgbClr val="595959"/>
                </a:solidFill>
                <a:latin typeface="Arial MT"/>
                <a:cs typeface="Arial MT"/>
              </a:rPr>
              <a:t>ag</a:t>
            </a:r>
            <a:r>
              <a:rPr sz="1800" dirty="0">
                <a:solidFill>
                  <a:srgbClr val="595959"/>
                </a:solidFill>
                <a:latin typeface="Arial MT"/>
                <a:cs typeface="Arial MT"/>
              </a:rPr>
              <a:t>s</a:t>
            </a:r>
            <a:r>
              <a:rPr sz="1800" spc="-5" dirty="0">
                <a:solidFill>
                  <a:srgbClr val="595959"/>
                </a:solidFill>
                <a:latin typeface="Arial MT"/>
                <a:cs typeface="Arial MT"/>
              </a:rPr>
              <a:t> an</a:t>
            </a:r>
            <a:r>
              <a:rPr sz="1800" dirty="0">
                <a:solidFill>
                  <a:srgbClr val="595959"/>
                </a:solidFill>
                <a:latin typeface="Arial MT"/>
                <a:cs typeface="Arial MT"/>
              </a:rPr>
              <a:t>d</a:t>
            </a:r>
            <a:r>
              <a:rPr sz="1800" spc="-105" dirty="0">
                <a:solidFill>
                  <a:srgbClr val="595959"/>
                </a:solidFill>
                <a:latin typeface="Arial MT"/>
                <a:cs typeface="Arial MT"/>
              </a:rPr>
              <a:t> </a:t>
            </a:r>
            <a:r>
              <a:rPr sz="1800" spc="-5" dirty="0">
                <a:solidFill>
                  <a:srgbClr val="595959"/>
                </a:solidFill>
                <a:latin typeface="Arial MT"/>
                <a:cs typeface="Arial MT"/>
              </a:rPr>
              <a:t>Attributes</a:t>
            </a:r>
            <a:endParaRPr sz="1800" dirty="0">
              <a:latin typeface="Arial MT"/>
              <a:cs typeface="Arial MT"/>
            </a:endParaRPr>
          </a:p>
        </p:txBody>
      </p:sp>
      <p:sp>
        <p:nvSpPr>
          <p:cNvPr id="4" name="object 4"/>
          <p:cNvSpPr txBox="1"/>
          <p:nvPr/>
        </p:nvSpPr>
        <p:spPr>
          <a:xfrm>
            <a:off x="743655" y="2232786"/>
            <a:ext cx="2179955" cy="2802049"/>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HTM</a:t>
            </a:r>
            <a:r>
              <a:rPr dirty="0">
                <a:latin typeface="Arial MT"/>
                <a:cs typeface="Arial MT"/>
              </a:rPr>
              <a:t>L</a:t>
            </a:r>
            <a:r>
              <a:rPr spc="-55"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Heading</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Formatting</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Colors</a:t>
            </a:r>
            <a:endParaRPr dirty="0">
              <a:latin typeface="Arial MT"/>
              <a:cs typeface="Arial MT"/>
            </a:endParaRPr>
          </a:p>
          <a:p>
            <a:pPr marL="348606" indent="-336542" algn="just">
              <a:spcBef>
                <a:spcPts val="270"/>
              </a:spcBef>
              <a:buChar char="●"/>
              <a:tabLst>
                <a:tab pos="347972" algn="l"/>
                <a:tab pos="349241" algn="l"/>
              </a:tabLst>
            </a:pPr>
            <a:r>
              <a:rPr spc="-35" dirty="0">
                <a:latin typeface="Arial MT"/>
                <a:cs typeface="Arial MT"/>
              </a:rPr>
              <a:t>Texts </a:t>
            </a:r>
            <a:r>
              <a:rPr spc="-5" dirty="0">
                <a:latin typeface="Arial MT"/>
                <a:cs typeface="Arial MT"/>
              </a:rPr>
              <a:t>and</a:t>
            </a:r>
            <a:r>
              <a:rPr spc="-35" dirty="0">
                <a:latin typeface="Arial MT"/>
                <a:cs typeface="Arial MT"/>
              </a:rPr>
              <a:t> </a:t>
            </a:r>
            <a:r>
              <a:rPr spc="-5" dirty="0">
                <a:latin typeface="Arial MT"/>
                <a:cs typeface="Arial MT"/>
              </a:rPr>
              <a:t>Images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Linking</a:t>
            </a:r>
            <a:endParaRPr dirty="0">
              <a:latin typeface="Arial MT"/>
              <a:cs typeface="Arial MT"/>
            </a:endParaRPr>
          </a:p>
          <a:p>
            <a:pPr marL="348606" indent="-336542" algn="just">
              <a:spcBef>
                <a:spcPts val="270"/>
              </a:spcBef>
              <a:buChar char="●"/>
              <a:tabLst>
                <a:tab pos="347972" algn="l"/>
                <a:tab pos="349241" algn="l"/>
              </a:tabLst>
            </a:pPr>
            <a:r>
              <a:rPr spc="-40" dirty="0">
                <a:latin typeface="Arial MT"/>
                <a:cs typeface="Arial MT"/>
              </a:rPr>
              <a:t>Table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Div</a:t>
            </a:r>
            <a:r>
              <a:rPr spc="-35" dirty="0">
                <a:latin typeface="Arial MT"/>
                <a:cs typeface="Arial MT"/>
              </a:rPr>
              <a:t> </a:t>
            </a:r>
            <a:r>
              <a:rPr spc="-5" dirty="0">
                <a:latin typeface="Arial MT"/>
                <a:cs typeface="Arial MT"/>
              </a:rPr>
              <a:t>and</a:t>
            </a:r>
            <a:r>
              <a:rPr spc="-35" dirty="0">
                <a:latin typeface="Arial MT"/>
                <a:cs typeface="Arial MT"/>
              </a:rPr>
              <a:t> </a:t>
            </a:r>
            <a:r>
              <a:rPr spc="-5" dirty="0">
                <a:latin typeface="Arial MT"/>
                <a:cs typeface="Arial MT"/>
              </a:rPr>
              <a:t>Span</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Lists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Audio</a:t>
            </a:r>
            <a:r>
              <a:rPr spc="-35" dirty="0">
                <a:latin typeface="Arial MT"/>
                <a:cs typeface="Arial MT"/>
              </a:rPr>
              <a:t> </a:t>
            </a:r>
            <a:r>
              <a:rPr spc="-5" dirty="0">
                <a:latin typeface="Arial MT"/>
                <a:cs typeface="Arial MT"/>
              </a:rPr>
              <a:t>and</a:t>
            </a:r>
            <a:r>
              <a:rPr spc="-30" dirty="0">
                <a:latin typeface="Arial MT"/>
                <a:cs typeface="Arial MT"/>
              </a:rPr>
              <a:t> </a:t>
            </a:r>
            <a:r>
              <a:rPr spc="-10" dirty="0">
                <a:latin typeface="Arial MT"/>
                <a:cs typeface="Arial MT"/>
              </a:rPr>
              <a:t>Videos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HTML</a:t>
            </a:r>
            <a:r>
              <a:rPr spc="-80" dirty="0">
                <a:latin typeface="Arial MT"/>
                <a:cs typeface="Arial MT"/>
              </a:rPr>
              <a:t> </a:t>
            </a:r>
            <a:r>
              <a:rPr spc="-5" dirty="0">
                <a:latin typeface="Arial MT"/>
                <a:cs typeface="Arial MT"/>
              </a:rPr>
              <a:t>Forms</a:t>
            </a:r>
            <a:r>
              <a:rPr spc="-30" dirty="0">
                <a:latin typeface="Arial MT"/>
                <a:cs typeface="Arial MT"/>
              </a:rPr>
              <a:t> </a:t>
            </a:r>
            <a:r>
              <a:rPr spc="-5" dirty="0">
                <a:latin typeface="Arial MT"/>
                <a:cs typeface="Arial MT"/>
              </a:rPr>
              <a:t>and</a:t>
            </a:r>
            <a:r>
              <a:rPr spc="-30" dirty="0">
                <a:latin typeface="Arial MT"/>
                <a:cs typeface="Arial MT"/>
              </a:rPr>
              <a:t> </a:t>
            </a:r>
            <a:r>
              <a:rPr spc="-5" dirty="0">
                <a:latin typeface="Arial MT"/>
                <a:cs typeface="Arial MT"/>
              </a:rPr>
              <a:t>Input</a:t>
            </a:r>
            <a:endParaRPr dirty="0">
              <a:latin typeface="Arial MT"/>
              <a:cs typeface="Arial MT"/>
            </a:endParaRPr>
          </a:p>
        </p:txBody>
      </p:sp>
      <p:pic>
        <p:nvPicPr>
          <p:cNvPr id="5" name="object 5"/>
          <p:cNvPicPr/>
          <p:nvPr/>
        </p:nvPicPr>
        <p:blipFill>
          <a:blip r:embed="rId2" cstate="print"/>
          <a:stretch>
            <a:fillRect/>
          </a:stretch>
        </p:blipFill>
        <p:spPr>
          <a:xfrm>
            <a:off x="4536401" y="1254601"/>
            <a:ext cx="4607599" cy="3333674"/>
          </a:xfrm>
          <a:prstGeom prst="rect">
            <a:avLst/>
          </a:prstGeom>
        </p:spPr>
      </p:pic>
      <p:sp>
        <p:nvSpPr>
          <p:cNvPr id="6" name="object 6"/>
          <p:cNvSpPr txBox="1"/>
          <p:nvPr/>
        </p:nvSpPr>
        <p:spPr>
          <a:xfrm>
            <a:off x="6047419" y="4809087"/>
            <a:ext cx="205232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0" dirty="0">
                <a:solidFill>
                  <a:srgbClr val="595959"/>
                </a:solidFill>
                <a:latin typeface="Arial MT"/>
                <a:cs typeface="Arial MT"/>
              </a:rPr>
              <a:t> </a:t>
            </a:r>
            <a:r>
              <a:rPr sz="700" spc="-10" dirty="0">
                <a:solidFill>
                  <a:srgbClr val="595959"/>
                </a:solidFill>
                <a:latin typeface="Arial MT"/>
                <a:cs typeface="Arial MT"/>
              </a:rPr>
              <a:t>Source:https://www.phptpoint.com/html-tags/</a:t>
            </a:r>
            <a:endParaRPr sz="700" dirty="0">
              <a:latin typeface="Arial MT"/>
              <a:cs typeface="Arial MT"/>
            </a:endParaRPr>
          </a:p>
        </p:txBody>
      </p:sp>
    </p:spTree>
    <p:extLst>
      <p:ext uri="{BB962C8B-B14F-4D97-AF65-F5344CB8AC3E}">
        <p14:creationId xmlns:p14="http://schemas.microsoft.com/office/powerpoint/2010/main" xmlns="" val="3534942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4556924"/>
            <a:ext cx="4572000" cy="586740"/>
          </a:xfrm>
          <a:custGeom>
            <a:avLst/>
            <a:gdLst/>
            <a:ahLst/>
            <a:cxnLst/>
            <a:rect l="l" t="t" r="r" b="b"/>
            <a:pathLst>
              <a:path w="4572000" h="586739">
                <a:moveTo>
                  <a:pt x="0" y="586449"/>
                </a:moveTo>
                <a:lnTo>
                  <a:pt x="4571999" y="586449"/>
                </a:lnTo>
                <a:lnTo>
                  <a:pt x="4571999" y="0"/>
                </a:lnTo>
                <a:lnTo>
                  <a:pt x="0" y="0"/>
                </a:lnTo>
                <a:lnTo>
                  <a:pt x="0" y="586449"/>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1233170"/>
          </a:xfrm>
          <a:custGeom>
            <a:avLst/>
            <a:gdLst/>
            <a:ahLst/>
            <a:cxnLst/>
            <a:rect l="l" t="t" r="r" b="b"/>
            <a:pathLst>
              <a:path w="4572000" h="1233170">
                <a:moveTo>
                  <a:pt x="0" y="1233049"/>
                </a:moveTo>
                <a:lnTo>
                  <a:pt x="4571999" y="1233049"/>
                </a:lnTo>
                <a:lnTo>
                  <a:pt x="4571999" y="0"/>
                </a:lnTo>
                <a:lnTo>
                  <a:pt x="0" y="0"/>
                </a:lnTo>
                <a:lnTo>
                  <a:pt x="0" y="1233049"/>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538218" y="1728118"/>
            <a:ext cx="3392170" cy="2990049"/>
          </a:xfrm>
          <a:prstGeom prst="rect">
            <a:avLst/>
          </a:prstGeom>
        </p:spPr>
        <p:txBody>
          <a:bodyPr vert="horz" wrap="square" lIns="0" tIns="12700" rIns="0" bIns="0" rtlCol="0">
            <a:spAutoFit/>
          </a:bodyPr>
          <a:lstStyle/>
          <a:p>
            <a:pPr marL="1008990" algn="ctr">
              <a:spcBef>
                <a:spcPts val="100"/>
              </a:spcBef>
            </a:pPr>
            <a:r>
              <a:rPr sz="1800" spc="-5" dirty="0">
                <a:solidFill>
                  <a:srgbClr val="595959"/>
                </a:solidFill>
                <a:latin typeface="Arial MT"/>
                <a:cs typeface="Arial MT"/>
              </a:rPr>
              <a:t>HTML</a:t>
            </a:r>
            <a:r>
              <a:rPr sz="1800" spc="-110" dirty="0">
                <a:solidFill>
                  <a:srgbClr val="595959"/>
                </a:solidFill>
                <a:latin typeface="Arial MT"/>
                <a:cs typeface="Arial MT"/>
              </a:rPr>
              <a:t> </a:t>
            </a:r>
            <a:r>
              <a:rPr sz="1800" spc="-5" dirty="0">
                <a:solidFill>
                  <a:srgbClr val="595959"/>
                </a:solidFill>
                <a:latin typeface="Arial MT"/>
                <a:cs typeface="Arial MT"/>
              </a:rPr>
              <a:t>Elements</a:t>
            </a:r>
            <a:endParaRPr sz="1800" dirty="0">
              <a:latin typeface="Arial MT"/>
              <a:cs typeface="Arial MT"/>
            </a:endParaRPr>
          </a:p>
          <a:p>
            <a:pPr>
              <a:spcBef>
                <a:spcPts val="15"/>
              </a:spcBef>
            </a:pPr>
            <a:endParaRPr sz="2150" dirty="0">
              <a:latin typeface="Arial MT"/>
              <a:cs typeface="Arial MT"/>
            </a:endParaRPr>
          </a:p>
          <a:p>
            <a:pPr marL="348606" marR="92073" indent="-336542" algn="just">
              <a:lnSpc>
                <a:spcPct val="116100"/>
              </a:lnSpc>
              <a:buChar char="●"/>
              <a:tabLst>
                <a:tab pos="347972" algn="l"/>
                <a:tab pos="349241" algn="l"/>
              </a:tabLst>
            </a:pPr>
            <a:r>
              <a:rPr spc="-5" dirty="0">
                <a:latin typeface="Arial MT"/>
                <a:cs typeface="Arial MT"/>
              </a:rPr>
              <a:t>Elements are the fundamentals of </a:t>
            </a:r>
            <a:r>
              <a:rPr dirty="0">
                <a:latin typeface="Arial MT"/>
                <a:cs typeface="Arial MT"/>
              </a:rPr>
              <a:t> </a:t>
            </a:r>
            <a:r>
              <a:rPr spc="-5" dirty="0">
                <a:latin typeface="Arial MT"/>
                <a:cs typeface="Arial MT"/>
              </a:rPr>
              <a:t>Hypertext</a:t>
            </a:r>
            <a:r>
              <a:rPr spc="-35" dirty="0">
                <a:latin typeface="Arial MT"/>
                <a:cs typeface="Arial MT"/>
              </a:rPr>
              <a:t> </a:t>
            </a:r>
            <a:r>
              <a:rPr dirty="0">
                <a:latin typeface="Arial MT"/>
                <a:cs typeface="Arial MT"/>
              </a:rPr>
              <a:t>Markup</a:t>
            </a:r>
            <a:r>
              <a:rPr spc="-35" dirty="0">
                <a:latin typeface="Arial MT"/>
                <a:cs typeface="Arial MT"/>
              </a:rPr>
              <a:t> </a:t>
            </a:r>
            <a:r>
              <a:rPr spc="-5" dirty="0">
                <a:latin typeface="Arial MT"/>
                <a:cs typeface="Arial MT"/>
              </a:rPr>
              <a:t>Language</a:t>
            </a:r>
            <a:r>
              <a:rPr spc="-30" dirty="0">
                <a:latin typeface="Arial MT"/>
                <a:cs typeface="Arial MT"/>
              </a:rPr>
              <a:t> </a:t>
            </a:r>
            <a:r>
              <a:rPr dirty="0">
                <a:latin typeface="Arial MT"/>
                <a:cs typeface="Arial MT"/>
              </a:rPr>
              <a:t>(HTML).</a:t>
            </a:r>
          </a:p>
          <a:p>
            <a:pPr marL="348606" marR="5080" indent="-336542" algn="just">
              <a:lnSpc>
                <a:spcPct val="116100"/>
              </a:lnSpc>
              <a:buFont typeface="Arial MT"/>
              <a:buChar char="●"/>
              <a:tabLst>
                <a:tab pos="397500" algn="l"/>
                <a:tab pos="398135" algn="l"/>
              </a:tabLst>
            </a:pPr>
            <a:r>
              <a:rPr dirty="0" smtClean="0">
                <a:latin typeface="Arial MT"/>
              </a:rPr>
              <a:t>	</a:t>
            </a:r>
            <a:r>
              <a:rPr spc="-5" dirty="0" smtClean="0">
                <a:latin typeface="Arial MT"/>
                <a:cs typeface="Arial MT"/>
              </a:rPr>
              <a:t>Each HTML document is </a:t>
            </a:r>
            <a:r>
              <a:rPr dirty="0" smtClean="0">
                <a:latin typeface="Arial MT"/>
                <a:cs typeface="Arial MT"/>
              </a:rPr>
              <a:t>made </a:t>
            </a:r>
            <a:r>
              <a:rPr spc="-5" dirty="0" smtClean="0">
                <a:latin typeface="Arial MT"/>
                <a:cs typeface="Arial MT"/>
              </a:rPr>
              <a:t>of </a:t>
            </a:r>
            <a:r>
              <a:rPr dirty="0" smtClean="0">
                <a:latin typeface="Arial MT"/>
                <a:cs typeface="Arial MT"/>
              </a:rPr>
              <a:t> </a:t>
            </a:r>
            <a:r>
              <a:rPr spc="-5" dirty="0" smtClean="0">
                <a:latin typeface="Arial MT"/>
                <a:cs typeface="Arial MT"/>
              </a:rPr>
              <a:t>elements</a:t>
            </a:r>
            <a:r>
              <a:rPr spc="-25" dirty="0" smtClean="0">
                <a:latin typeface="Arial MT"/>
                <a:cs typeface="Arial MT"/>
              </a:rPr>
              <a:t> </a:t>
            </a:r>
            <a:r>
              <a:rPr spc="-5" dirty="0" smtClean="0">
                <a:latin typeface="Arial MT"/>
                <a:cs typeface="Arial MT"/>
              </a:rPr>
              <a:t>that</a:t>
            </a:r>
            <a:r>
              <a:rPr spc="-20" dirty="0" smtClean="0">
                <a:latin typeface="Arial MT"/>
                <a:cs typeface="Arial MT"/>
              </a:rPr>
              <a:t> </a:t>
            </a:r>
            <a:r>
              <a:rPr spc="-5" dirty="0" smtClean="0">
                <a:latin typeface="Arial MT"/>
                <a:cs typeface="Arial MT"/>
              </a:rPr>
              <a:t>are</a:t>
            </a:r>
            <a:r>
              <a:rPr spc="-20" dirty="0" smtClean="0">
                <a:latin typeface="Arial MT"/>
                <a:cs typeface="Arial MT"/>
              </a:rPr>
              <a:t> </a:t>
            </a:r>
            <a:r>
              <a:rPr dirty="0" smtClean="0">
                <a:latin typeface="Arial MT"/>
                <a:cs typeface="Arial MT"/>
              </a:rPr>
              <a:t>specified</a:t>
            </a:r>
            <a:r>
              <a:rPr spc="-20" dirty="0" smtClean="0">
                <a:latin typeface="Arial MT"/>
                <a:cs typeface="Arial MT"/>
              </a:rPr>
              <a:t> </a:t>
            </a:r>
            <a:r>
              <a:rPr spc="-5" dirty="0" smtClean="0">
                <a:latin typeface="Arial MT"/>
                <a:cs typeface="Arial MT"/>
              </a:rPr>
              <a:t>using</a:t>
            </a:r>
            <a:r>
              <a:rPr spc="-20" dirty="0" smtClean="0">
                <a:latin typeface="Arial MT"/>
                <a:cs typeface="Arial MT"/>
              </a:rPr>
              <a:t> </a:t>
            </a:r>
            <a:r>
              <a:rPr spc="-5" dirty="0" smtClean="0">
                <a:latin typeface="Arial MT"/>
                <a:cs typeface="Arial MT"/>
              </a:rPr>
              <a:t>tags.</a:t>
            </a:r>
            <a:endParaRPr dirty="0" smtClean="0">
              <a:latin typeface="Arial MT"/>
              <a:cs typeface="Arial MT"/>
            </a:endParaRPr>
          </a:p>
          <a:p>
            <a:pPr algn="just">
              <a:spcBef>
                <a:spcPts val="35"/>
              </a:spcBef>
              <a:buFont typeface="Arial MT"/>
              <a:buChar char="●"/>
            </a:pPr>
            <a:endParaRPr dirty="0">
              <a:latin typeface="Arial MT"/>
              <a:cs typeface="Arial MT"/>
            </a:endParaRPr>
          </a:p>
          <a:p>
            <a:pPr marL="31115" algn="just"/>
            <a:r>
              <a:rPr b="1" spc="-25" dirty="0">
                <a:latin typeface="Arial MT"/>
              </a:rPr>
              <a:t>Types</a:t>
            </a:r>
            <a:r>
              <a:rPr b="1" spc="-30" dirty="0">
                <a:latin typeface="Arial MT"/>
              </a:rPr>
              <a:t> </a:t>
            </a:r>
            <a:r>
              <a:rPr b="1" spc="-5" dirty="0">
                <a:latin typeface="Arial MT"/>
              </a:rPr>
              <a:t>of</a:t>
            </a:r>
            <a:r>
              <a:rPr b="1" spc="-25" dirty="0">
                <a:latin typeface="Arial MT"/>
              </a:rPr>
              <a:t> </a:t>
            </a:r>
            <a:r>
              <a:rPr b="1" spc="-5" dirty="0">
                <a:latin typeface="Arial MT"/>
              </a:rPr>
              <a:t>HTML</a:t>
            </a:r>
            <a:r>
              <a:rPr b="1" spc="-50" dirty="0">
                <a:latin typeface="Arial MT"/>
              </a:rPr>
              <a:t> </a:t>
            </a:r>
            <a:r>
              <a:rPr b="1" spc="-5" dirty="0">
                <a:latin typeface="Arial MT"/>
              </a:rPr>
              <a:t>Elements</a:t>
            </a:r>
            <a:endParaRPr dirty="0">
              <a:latin typeface="Arial MT"/>
            </a:endParaRPr>
          </a:p>
          <a:p>
            <a:pPr algn="just">
              <a:spcBef>
                <a:spcPts val="35"/>
              </a:spcBef>
            </a:pPr>
            <a:endParaRPr dirty="0">
              <a:latin typeface="Arial MT"/>
            </a:endParaRPr>
          </a:p>
          <a:p>
            <a:pPr marL="348606" indent="-336542" algn="just">
              <a:buChar char="●"/>
              <a:tabLst>
                <a:tab pos="347972" algn="l"/>
                <a:tab pos="349241" algn="l"/>
              </a:tabLst>
            </a:pPr>
            <a:r>
              <a:rPr spc="-5" dirty="0">
                <a:latin typeface="Arial MT"/>
                <a:cs typeface="Arial MT"/>
              </a:rPr>
              <a:t>empty</a:t>
            </a:r>
            <a:r>
              <a:rPr spc="-50"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Block-level</a:t>
            </a:r>
            <a:r>
              <a:rPr spc="-50"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Inline</a:t>
            </a:r>
            <a:r>
              <a:rPr spc="-50" dirty="0">
                <a:latin typeface="Arial MT"/>
                <a:cs typeface="Arial MT"/>
              </a:rPr>
              <a:t> </a:t>
            </a:r>
            <a:r>
              <a:rPr spc="-5" dirty="0">
                <a:latin typeface="Arial MT"/>
                <a:cs typeface="Arial MT"/>
              </a:rPr>
              <a:t>elements</a:t>
            </a:r>
            <a:endParaRPr dirty="0">
              <a:latin typeface="Arial MT"/>
              <a:cs typeface="Arial MT"/>
            </a:endParaRPr>
          </a:p>
        </p:txBody>
      </p:sp>
      <p:sp>
        <p:nvSpPr>
          <p:cNvPr id="8" name="object 8"/>
          <p:cNvSpPr txBox="1"/>
          <p:nvPr/>
        </p:nvSpPr>
        <p:spPr>
          <a:xfrm>
            <a:off x="4645026" y="1251214"/>
            <a:ext cx="4358005" cy="3282950"/>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&lt;!DOCTYPE</a:t>
            </a:r>
            <a:r>
              <a:rPr spc="-50" dirty="0">
                <a:latin typeface="Arial MT"/>
                <a:cs typeface="Arial MT"/>
              </a:rPr>
              <a:t> </a:t>
            </a:r>
            <a:r>
              <a:rPr spc="-5" dirty="0">
                <a:latin typeface="Arial MT"/>
                <a:cs typeface="Arial MT"/>
              </a:rPr>
              <a:t>html&gt;</a:t>
            </a:r>
            <a:endParaRPr>
              <a:latin typeface="Arial MT"/>
              <a:cs typeface="Arial MT"/>
            </a:endParaRPr>
          </a:p>
          <a:p>
            <a:pPr marL="12700">
              <a:lnSpc>
                <a:spcPts val="1650"/>
              </a:lnSpc>
            </a:pPr>
            <a:r>
              <a:rPr spc="-5" dirty="0">
                <a:latin typeface="Arial MT"/>
                <a:cs typeface="Arial MT"/>
              </a:rPr>
              <a:t>&lt;html&gt;</a:t>
            </a:r>
            <a:endParaRPr>
              <a:latin typeface="Arial MT"/>
              <a:cs typeface="Arial MT"/>
            </a:endParaRPr>
          </a:p>
          <a:p>
            <a:pPr marL="111122">
              <a:lnSpc>
                <a:spcPts val="1650"/>
              </a:lnSpc>
            </a:pPr>
            <a:r>
              <a:rPr spc="-5" dirty="0">
                <a:latin typeface="Arial MT"/>
                <a:cs typeface="Arial MT"/>
              </a:rPr>
              <a:t>&lt;head&gt;</a:t>
            </a:r>
            <a:endParaRPr>
              <a:latin typeface="Arial MT"/>
              <a:cs typeface="Arial MT"/>
            </a:endParaRPr>
          </a:p>
          <a:p>
            <a:pPr marL="209545">
              <a:lnSpc>
                <a:spcPts val="1650"/>
              </a:lnSpc>
            </a:pPr>
            <a:r>
              <a:rPr spc="-10" dirty="0">
                <a:latin typeface="Arial MT"/>
                <a:cs typeface="Arial MT"/>
              </a:rPr>
              <a:t>&lt;title&gt;Title</a:t>
            </a:r>
            <a:r>
              <a:rPr spc="-25" dirty="0">
                <a:latin typeface="Arial MT"/>
                <a:cs typeface="Arial MT"/>
              </a:rPr>
              <a:t> </a:t>
            </a:r>
            <a:r>
              <a:rPr spc="-5" dirty="0">
                <a:latin typeface="Arial MT"/>
                <a:cs typeface="Arial MT"/>
              </a:rPr>
              <a:t>of</a:t>
            </a:r>
            <a:r>
              <a:rPr spc="-25" dirty="0">
                <a:latin typeface="Arial MT"/>
                <a:cs typeface="Arial MT"/>
              </a:rPr>
              <a:t> </a:t>
            </a:r>
            <a:r>
              <a:rPr spc="-5" dirty="0">
                <a:latin typeface="Arial MT"/>
                <a:cs typeface="Arial MT"/>
              </a:rPr>
              <a:t>the</a:t>
            </a:r>
            <a:r>
              <a:rPr spc="-20" dirty="0">
                <a:latin typeface="Arial MT"/>
                <a:cs typeface="Arial MT"/>
              </a:rPr>
              <a:t> </a:t>
            </a:r>
            <a:r>
              <a:rPr spc="-5" dirty="0">
                <a:latin typeface="Arial MT"/>
                <a:cs typeface="Arial MT"/>
              </a:rPr>
              <a:t>document&lt;/title&gt;</a:t>
            </a:r>
            <a:endParaRPr>
              <a:latin typeface="Arial MT"/>
              <a:cs typeface="Arial MT"/>
            </a:endParaRPr>
          </a:p>
          <a:p>
            <a:pPr marL="111122">
              <a:lnSpc>
                <a:spcPts val="1650"/>
              </a:lnSpc>
            </a:pPr>
            <a:r>
              <a:rPr spc="-5" dirty="0">
                <a:latin typeface="Arial MT"/>
                <a:cs typeface="Arial MT"/>
              </a:rPr>
              <a:t>&lt;/head&gt;</a:t>
            </a:r>
            <a:endParaRPr>
              <a:latin typeface="Arial MT"/>
              <a:cs typeface="Arial MT"/>
            </a:endParaRPr>
          </a:p>
          <a:p>
            <a:pPr marL="111122">
              <a:lnSpc>
                <a:spcPts val="1650"/>
              </a:lnSpc>
            </a:pPr>
            <a:r>
              <a:rPr spc="-5" dirty="0">
                <a:latin typeface="Arial MT"/>
                <a:cs typeface="Arial MT"/>
              </a:rPr>
              <a:t>&lt;body&gt;</a:t>
            </a:r>
            <a:endParaRPr>
              <a:latin typeface="Arial MT"/>
              <a:cs typeface="Arial MT"/>
            </a:endParaRPr>
          </a:p>
          <a:p>
            <a:pPr marL="209545">
              <a:lnSpc>
                <a:spcPts val="1650"/>
              </a:lnSpc>
            </a:pPr>
            <a:r>
              <a:rPr spc="-10" dirty="0">
                <a:latin typeface="Arial MT"/>
                <a:cs typeface="Arial MT"/>
              </a:rPr>
              <a:t>&lt;h1&gt;Title</a:t>
            </a:r>
            <a:r>
              <a:rPr spc="-30" dirty="0">
                <a:latin typeface="Arial MT"/>
                <a:cs typeface="Arial MT"/>
              </a:rPr>
              <a:t> </a:t>
            </a:r>
            <a:r>
              <a:rPr spc="-5" dirty="0">
                <a:latin typeface="Arial MT"/>
                <a:cs typeface="Arial MT"/>
              </a:rPr>
              <a:t>of</a:t>
            </a:r>
            <a:r>
              <a:rPr spc="-25" dirty="0">
                <a:latin typeface="Arial MT"/>
                <a:cs typeface="Arial MT"/>
              </a:rPr>
              <a:t> </a:t>
            </a:r>
            <a:r>
              <a:rPr spc="-5" dirty="0">
                <a:latin typeface="Arial MT"/>
                <a:cs typeface="Arial MT"/>
              </a:rPr>
              <a:t>the</a:t>
            </a:r>
            <a:r>
              <a:rPr spc="-25" dirty="0">
                <a:latin typeface="Arial MT"/>
                <a:cs typeface="Arial MT"/>
              </a:rPr>
              <a:t> </a:t>
            </a:r>
            <a:r>
              <a:rPr spc="-5" dirty="0">
                <a:latin typeface="Arial MT"/>
                <a:cs typeface="Arial MT"/>
              </a:rPr>
              <a:t>document&lt;/h1&gt;</a:t>
            </a:r>
            <a:endParaRPr>
              <a:latin typeface="Arial MT"/>
              <a:cs typeface="Arial MT"/>
            </a:endParaRPr>
          </a:p>
          <a:p>
            <a:pPr marL="209545">
              <a:lnSpc>
                <a:spcPts val="1650"/>
              </a:lnSpc>
            </a:pPr>
            <a:r>
              <a:rPr spc="-5" dirty="0">
                <a:latin typeface="Arial MT"/>
                <a:cs typeface="Arial MT"/>
              </a:rPr>
              <a:t>&lt;p&gt;The</a:t>
            </a:r>
            <a:r>
              <a:rPr spc="-35" dirty="0">
                <a:latin typeface="Arial MT"/>
                <a:cs typeface="Arial MT"/>
              </a:rPr>
              <a:t> </a:t>
            </a:r>
            <a:r>
              <a:rPr spc="-5" dirty="0">
                <a:latin typeface="Arial MT"/>
                <a:cs typeface="Arial MT"/>
              </a:rPr>
              <a:t>first</a:t>
            </a:r>
            <a:r>
              <a:rPr spc="-35" dirty="0">
                <a:latin typeface="Arial MT"/>
                <a:cs typeface="Arial MT"/>
              </a:rPr>
              <a:t> </a:t>
            </a:r>
            <a:r>
              <a:rPr spc="-5" dirty="0">
                <a:latin typeface="Arial MT"/>
                <a:cs typeface="Arial MT"/>
              </a:rPr>
              <a:t>paragraph&lt;/p&gt;</a:t>
            </a:r>
            <a:endParaRPr>
              <a:latin typeface="Arial MT"/>
              <a:cs typeface="Arial MT"/>
            </a:endParaRPr>
          </a:p>
          <a:p>
            <a:pPr marL="12700" marR="5080" indent="196845">
              <a:lnSpc>
                <a:spcPts val="1650"/>
              </a:lnSpc>
              <a:spcBef>
                <a:spcPts val="65"/>
              </a:spcBef>
            </a:pPr>
            <a:r>
              <a:rPr spc="-5" dirty="0">
                <a:latin typeface="Arial MT"/>
                <a:cs typeface="Arial MT"/>
              </a:rPr>
              <a:t>&lt;p&gt;The </a:t>
            </a:r>
            <a:r>
              <a:rPr dirty="0">
                <a:latin typeface="Arial MT"/>
                <a:cs typeface="Arial MT"/>
              </a:rPr>
              <a:t>second </a:t>
            </a:r>
            <a:r>
              <a:rPr spc="-5" dirty="0">
                <a:latin typeface="Arial MT"/>
                <a:cs typeface="Arial MT"/>
              </a:rPr>
              <a:t>paragraph, &lt;br/&gt; where line break is </a:t>
            </a:r>
            <a:r>
              <a:rPr spc="-375" dirty="0">
                <a:latin typeface="Arial MT"/>
                <a:cs typeface="Arial MT"/>
              </a:rPr>
              <a:t> </a:t>
            </a:r>
            <a:r>
              <a:rPr spc="-5" dirty="0">
                <a:latin typeface="Arial MT"/>
                <a:cs typeface="Arial MT"/>
              </a:rPr>
              <a:t>inserted</a:t>
            </a:r>
            <a:r>
              <a:rPr spc="-10" dirty="0">
                <a:latin typeface="Arial MT"/>
                <a:cs typeface="Arial MT"/>
              </a:rPr>
              <a:t> </a:t>
            </a:r>
            <a:r>
              <a:rPr spc="-5" dirty="0">
                <a:latin typeface="Arial MT"/>
                <a:cs typeface="Arial MT"/>
              </a:rPr>
              <a:t>&lt;/p&gt;</a:t>
            </a:r>
            <a:endParaRPr>
              <a:latin typeface="Arial MT"/>
              <a:cs typeface="Arial MT"/>
            </a:endParaRPr>
          </a:p>
          <a:p>
            <a:pPr marL="12700" marR="564501">
              <a:lnSpc>
                <a:spcPts val="1650"/>
              </a:lnSpc>
            </a:pPr>
            <a:r>
              <a:rPr spc="-5" dirty="0">
                <a:latin typeface="Arial MT"/>
                <a:cs typeface="Arial MT"/>
              </a:rPr>
              <a:t>&lt;footer&gt; &lt;p&gt;Author: W3docs team&lt;/p&gt; &lt;p&gt;&lt;a </a:t>
            </a:r>
            <a:r>
              <a:rPr dirty="0">
                <a:latin typeface="Arial MT"/>
                <a:cs typeface="Arial MT"/>
              </a:rPr>
              <a:t> </a:t>
            </a:r>
            <a:r>
              <a:rPr spc="-5" dirty="0">
                <a:latin typeface="Arial MT"/>
                <a:cs typeface="Arial MT"/>
                <a:hlinkClick r:id="rId4"/>
              </a:rPr>
              <a:t>href="info@w3docs.com"&gt;Send </a:t>
            </a:r>
            <a:r>
              <a:rPr dirty="0">
                <a:latin typeface="Arial MT"/>
                <a:cs typeface="Arial MT"/>
              </a:rPr>
              <a:t>message </a:t>
            </a:r>
            <a:r>
              <a:rPr spc="-5" dirty="0">
                <a:latin typeface="Arial MT"/>
                <a:cs typeface="Arial MT"/>
              </a:rPr>
              <a:t>to the </a:t>
            </a:r>
            <a:r>
              <a:rPr spc="-375" dirty="0">
                <a:latin typeface="Arial MT"/>
                <a:cs typeface="Arial MT"/>
              </a:rPr>
              <a:t> </a:t>
            </a:r>
            <a:r>
              <a:rPr spc="-5" dirty="0">
                <a:latin typeface="Arial MT"/>
                <a:cs typeface="Arial MT"/>
              </a:rPr>
              <a:t>author&lt;/a&gt;.&lt;/p&gt;</a:t>
            </a:r>
            <a:r>
              <a:rPr spc="-10" dirty="0">
                <a:latin typeface="Arial MT"/>
                <a:cs typeface="Arial MT"/>
              </a:rPr>
              <a:t> </a:t>
            </a:r>
            <a:r>
              <a:rPr spc="-5" dirty="0">
                <a:latin typeface="Arial MT"/>
                <a:cs typeface="Arial MT"/>
              </a:rPr>
              <a:t>&lt;/footer&gt;</a:t>
            </a:r>
            <a:endParaRPr>
              <a:latin typeface="Arial MT"/>
              <a:cs typeface="Arial MT"/>
            </a:endParaRPr>
          </a:p>
          <a:p>
            <a:pPr marL="111122">
              <a:lnSpc>
                <a:spcPts val="1585"/>
              </a:lnSpc>
            </a:pPr>
            <a:r>
              <a:rPr spc="-5" dirty="0">
                <a:latin typeface="Arial MT"/>
                <a:cs typeface="Arial MT"/>
              </a:rPr>
              <a:t>&lt;/body&gt;</a:t>
            </a:r>
            <a:endParaRPr>
              <a:latin typeface="Arial MT"/>
              <a:cs typeface="Arial MT"/>
            </a:endParaRPr>
          </a:p>
          <a:p>
            <a:pPr marL="12700">
              <a:lnSpc>
                <a:spcPts val="1664"/>
              </a:lnSpc>
            </a:pPr>
            <a:r>
              <a:rPr spc="-5" dirty="0">
                <a:latin typeface="Arial MT"/>
                <a:cs typeface="Arial MT"/>
              </a:rPr>
              <a:t>&lt;/html&gt;</a:t>
            </a:r>
            <a:endParaRPr>
              <a:latin typeface="Arial MT"/>
              <a:cs typeface="Arial MT"/>
            </a:endParaRPr>
          </a:p>
        </p:txBody>
      </p:sp>
    </p:spTree>
    <p:extLst>
      <p:ext uri="{BB962C8B-B14F-4D97-AF65-F5344CB8AC3E}">
        <p14:creationId xmlns:p14="http://schemas.microsoft.com/office/powerpoint/2010/main" xmlns="" val="992005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4029287"/>
            <a:ext cx="4572000" cy="1125220"/>
          </a:xfrm>
          <a:custGeom>
            <a:avLst/>
            <a:gdLst/>
            <a:ahLst/>
            <a:cxnLst/>
            <a:rect l="l" t="t" r="r" b="b"/>
            <a:pathLst>
              <a:path w="4572000" h="1125220">
                <a:moveTo>
                  <a:pt x="0" y="1124974"/>
                </a:moveTo>
                <a:lnTo>
                  <a:pt x="4571999" y="1124974"/>
                </a:lnTo>
                <a:lnTo>
                  <a:pt x="4571999" y="0"/>
                </a:lnTo>
                <a:lnTo>
                  <a:pt x="0" y="0"/>
                </a:lnTo>
                <a:lnTo>
                  <a:pt x="0" y="1124974"/>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1125855"/>
          </a:xfrm>
          <a:custGeom>
            <a:avLst/>
            <a:gdLst/>
            <a:ahLst/>
            <a:cxnLst/>
            <a:rect l="l" t="t" r="r" b="b"/>
            <a:pathLst>
              <a:path w="4572000" h="1125855">
                <a:moveTo>
                  <a:pt x="0" y="1125324"/>
                </a:moveTo>
                <a:lnTo>
                  <a:pt x="4571999" y="1125324"/>
                </a:lnTo>
                <a:lnTo>
                  <a:pt x="4571999" y="0"/>
                </a:lnTo>
                <a:lnTo>
                  <a:pt x="0" y="0"/>
                </a:lnTo>
                <a:lnTo>
                  <a:pt x="0" y="1125324"/>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1923922" y="1728118"/>
            <a:ext cx="87693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Heading</a:t>
            </a:r>
            <a:endParaRPr sz="1800" dirty="0">
              <a:latin typeface="Arial MT"/>
              <a:cs typeface="Arial MT"/>
            </a:endParaRPr>
          </a:p>
        </p:txBody>
      </p:sp>
      <p:sp>
        <p:nvSpPr>
          <p:cNvPr id="8" name="object 8"/>
          <p:cNvSpPr txBox="1"/>
          <p:nvPr/>
        </p:nvSpPr>
        <p:spPr>
          <a:xfrm>
            <a:off x="656569" y="2617799"/>
            <a:ext cx="2907665" cy="1512465"/>
          </a:xfrm>
          <a:prstGeom prst="rect">
            <a:avLst/>
          </a:prstGeom>
        </p:spPr>
        <p:txBody>
          <a:bodyPr vert="horz" wrap="square" lIns="0" tIns="12700" rIns="0" bIns="0" rtlCol="0">
            <a:spAutoFit/>
          </a:bodyPr>
          <a:lstStyle/>
          <a:p>
            <a:pPr marL="348606" marR="496558" indent="-336542" algn="just">
              <a:lnSpc>
                <a:spcPct val="116100"/>
              </a:lnSpc>
              <a:spcBef>
                <a:spcPts val="100"/>
              </a:spcBef>
              <a:buChar char="●"/>
              <a:tabLst>
                <a:tab pos="347972" algn="l"/>
                <a:tab pos="349241" algn="l"/>
              </a:tabLst>
            </a:pPr>
            <a:r>
              <a:rPr spc="-5" dirty="0">
                <a:latin typeface="Arial MT"/>
                <a:cs typeface="Arial MT"/>
              </a:rPr>
              <a:t>Headings are defined with </a:t>
            </a:r>
            <a:r>
              <a:rPr spc="-375"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&lt;h1&gt;</a:t>
            </a:r>
            <a:r>
              <a:rPr spc="-15" dirty="0">
                <a:latin typeface="Arial MT"/>
                <a:cs typeface="Arial MT"/>
              </a:rPr>
              <a:t> </a:t>
            </a:r>
            <a:r>
              <a:rPr spc="-5" dirty="0">
                <a:latin typeface="Arial MT"/>
                <a:cs typeface="Arial MT"/>
              </a:rPr>
              <a:t>to</a:t>
            </a:r>
            <a:r>
              <a:rPr spc="-10" dirty="0">
                <a:latin typeface="Arial MT"/>
                <a:cs typeface="Arial MT"/>
              </a:rPr>
              <a:t> </a:t>
            </a:r>
            <a:r>
              <a:rPr spc="-5" dirty="0">
                <a:latin typeface="Arial MT"/>
                <a:cs typeface="Arial MT"/>
              </a:rPr>
              <a:t>&lt;h6&gt;</a:t>
            </a:r>
            <a:r>
              <a:rPr spc="-15" dirty="0">
                <a:latin typeface="Arial MT"/>
                <a:cs typeface="Arial MT"/>
              </a:rPr>
              <a:t> </a:t>
            </a:r>
            <a:r>
              <a:rPr spc="-5" dirty="0">
                <a:latin typeface="Arial MT"/>
                <a:cs typeface="Arial MT"/>
              </a:rPr>
              <a:t>tags.</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&lt;h1&gt; defines the </a:t>
            </a:r>
            <a:r>
              <a:rPr dirty="0">
                <a:latin typeface="Arial MT"/>
                <a:cs typeface="Arial MT"/>
              </a:rPr>
              <a:t>most </a:t>
            </a:r>
            <a:r>
              <a:rPr spc="-5" dirty="0">
                <a:latin typeface="Arial MT"/>
                <a:cs typeface="Arial MT"/>
              </a:rPr>
              <a:t>important </a:t>
            </a:r>
            <a:r>
              <a:rPr spc="-380" dirty="0">
                <a:latin typeface="Arial MT"/>
                <a:cs typeface="Arial MT"/>
              </a:rPr>
              <a:t> </a:t>
            </a:r>
            <a:r>
              <a:rPr spc="-5" dirty="0">
                <a:latin typeface="Arial MT"/>
                <a:cs typeface="Arial MT"/>
              </a:rPr>
              <a:t>heading.</a:t>
            </a:r>
            <a:endParaRPr dirty="0">
              <a:latin typeface="Arial MT"/>
              <a:cs typeface="Arial MT"/>
            </a:endParaRPr>
          </a:p>
          <a:p>
            <a:pPr marL="348606" marR="14604" indent="-336542" algn="just">
              <a:lnSpc>
                <a:spcPct val="116100"/>
              </a:lnSpc>
              <a:buChar char="●"/>
              <a:tabLst>
                <a:tab pos="347972" algn="l"/>
                <a:tab pos="349241" algn="l"/>
              </a:tabLst>
            </a:pPr>
            <a:r>
              <a:rPr spc="-5" dirty="0">
                <a:latin typeface="Arial MT"/>
                <a:cs typeface="Arial MT"/>
              </a:rPr>
              <a:t>&lt;h6&gt; defines the least important </a:t>
            </a:r>
            <a:r>
              <a:rPr spc="-375" dirty="0">
                <a:latin typeface="Arial MT"/>
                <a:cs typeface="Arial MT"/>
              </a:rPr>
              <a:t> </a:t>
            </a:r>
            <a:r>
              <a:rPr spc="-5" dirty="0">
                <a:latin typeface="Arial MT"/>
                <a:cs typeface="Arial MT"/>
              </a:rPr>
              <a:t>heading.</a:t>
            </a:r>
            <a:endParaRPr dirty="0">
              <a:latin typeface="Arial MT"/>
              <a:cs typeface="Arial MT"/>
            </a:endParaRPr>
          </a:p>
        </p:txBody>
      </p:sp>
      <p:sp>
        <p:nvSpPr>
          <p:cNvPr id="9" name="object 9"/>
          <p:cNvSpPr txBox="1"/>
          <p:nvPr/>
        </p:nvSpPr>
        <p:spPr>
          <a:xfrm>
            <a:off x="4645025" y="1143487"/>
            <a:ext cx="1524000" cy="666849"/>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&lt;!DOCTYPE</a:t>
            </a:r>
            <a:r>
              <a:rPr spc="-75" dirty="0">
                <a:latin typeface="Arial MT"/>
                <a:cs typeface="Arial MT"/>
              </a:rPr>
              <a:t> </a:t>
            </a:r>
            <a:r>
              <a:rPr spc="-5" dirty="0">
                <a:latin typeface="Arial MT"/>
                <a:cs typeface="Arial MT"/>
              </a:rPr>
              <a:t>html&gt;</a:t>
            </a:r>
            <a:endParaRPr>
              <a:latin typeface="Arial MT"/>
              <a:cs typeface="Arial MT"/>
            </a:endParaRPr>
          </a:p>
          <a:p>
            <a:pPr marL="12700">
              <a:lnSpc>
                <a:spcPts val="1650"/>
              </a:lnSpc>
            </a:pPr>
            <a:r>
              <a:rPr spc="-5" dirty="0">
                <a:latin typeface="Arial MT"/>
                <a:cs typeface="Arial MT"/>
              </a:rPr>
              <a:t>&lt;html&gt;</a:t>
            </a:r>
            <a:endParaRPr>
              <a:latin typeface="Arial MT"/>
              <a:cs typeface="Arial MT"/>
            </a:endParaRPr>
          </a:p>
          <a:p>
            <a:pPr marL="12700">
              <a:lnSpc>
                <a:spcPts val="1664"/>
              </a:lnSpc>
            </a:pPr>
            <a:r>
              <a:rPr spc="-5" dirty="0">
                <a:latin typeface="Arial MT"/>
                <a:cs typeface="Arial MT"/>
              </a:rPr>
              <a:t>&lt;body&gt;</a:t>
            </a:r>
            <a:endParaRPr>
              <a:latin typeface="Arial MT"/>
              <a:cs typeface="Arial MT"/>
            </a:endParaRPr>
          </a:p>
        </p:txBody>
      </p:sp>
      <p:sp>
        <p:nvSpPr>
          <p:cNvPr id="10" name="object 10"/>
          <p:cNvSpPr txBox="1"/>
          <p:nvPr/>
        </p:nvSpPr>
        <p:spPr>
          <a:xfrm>
            <a:off x="4645026" y="1981687"/>
            <a:ext cx="1692275" cy="1320874"/>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&lt;h1&gt;Headin</a:t>
            </a:r>
            <a:r>
              <a:rPr dirty="0">
                <a:latin typeface="Arial MT"/>
                <a:cs typeface="Arial MT"/>
              </a:rPr>
              <a:t>g</a:t>
            </a:r>
            <a:r>
              <a:rPr spc="-5" dirty="0">
                <a:latin typeface="Arial MT"/>
                <a:cs typeface="Arial MT"/>
              </a:rPr>
              <a:t> 1&lt;/h1&gt;</a:t>
            </a:r>
            <a:endParaRPr>
              <a:latin typeface="Arial MT"/>
              <a:cs typeface="Arial MT"/>
            </a:endParaRPr>
          </a:p>
          <a:p>
            <a:pPr marL="12700">
              <a:lnSpc>
                <a:spcPts val="1650"/>
              </a:lnSpc>
            </a:pPr>
            <a:r>
              <a:rPr spc="-5" dirty="0">
                <a:latin typeface="Arial MT"/>
                <a:cs typeface="Arial MT"/>
              </a:rPr>
              <a:t>&lt;h2&gt;Headin</a:t>
            </a:r>
            <a:r>
              <a:rPr dirty="0">
                <a:latin typeface="Arial MT"/>
                <a:cs typeface="Arial MT"/>
              </a:rPr>
              <a:t>g</a:t>
            </a:r>
            <a:r>
              <a:rPr spc="-5" dirty="0">
                <a:latin typeface="Arial MT"/>
                <a:cs typeface="Arial MT"/>
              </a:rPr>
              <a:t> 2&lt;/h2&gt;</a:t>
            </a:r>
            <a:endParaRPr>
              <a:latin typeface="Arial MT"/>
              <a:cs typeface="Arial MT"/>
            </a:endParaRPr>
          </a:p>
          <a:p>
            <a:pPr marL="12700">
              <a:lnSpc>
                <a:spcPts val="1650"/>
              </a:lnSpc>
            </a:pPr>
            <a:r>
              <a:rPr spc="-5" dirty="0">
                <a:latin typeface="Arial MT"/>
                <a:cs typeface="Arial MT"/>
              </a:rPr>
              <a:t>&lt;h3&gt;Headin</a:t>
            </a:r>
            <a:r>
              <a:rPr dirty="0">
                <a:latin typeface="Arial MT"/>
                <a:cs typeface="Arial MT"/>
              </a:rPr>
              <a:t>g</a:t>
            </a:r>
            <a:r>
              <a:rPr spc="-5" dirty="0">
                <a:latin typeface="Arial MT"/>
                <a:cs typeface="Arial MT"/>
              </a:rPr>
              <a:t> 3&lt;/h3&gt;</a:t>
            </a:r>
            <a:endParaRPr>
              <a:latin typeface="Arial MT"/>
              <a:cs typeface="Arial MT"/>
            </a:endParaRPr>
          </a:p>
          <a:p>
            <a:pPr marL="12700">
              <a:lnSpc>
                <a:spcPts val="1650"/>
              </a:lnSpc>
            </a:pPr>
            <a:r>
              <a:rPr spc="-5" dirty="0">
                <a:latin typeface="Arial MT"/>
                <a:cs typeface="Arial MT"/>
              </a:rPr>
              <a:t>&lt;h4&gt;Headin</a:t>
            </a:r>
            <a:r>
              <a:rPr dirty="0">
                <a:latin typeface="Arial MT"/>
                <a:cs typeface="Arial MT"/>
              </a:rPr>
              <a:t>g</a:t>
            </a:r>
            <a:r>
              <a:rPr spc="-5" dirty="0">
                <a:latin typeface="Arial MT"/>
                <a:cs typeface="Arial MT"/>
              </a:rPr>
              <a:t> 4&lt;/h4&gt;</a:t>
            </a:r>
            <a:endParaRPr>
              <a:latin typeface="Arial MT"/>
              <a:cs typeface="Arial MT"/>
            </a:endParaRPr>
          </a:p>
          <a:p>
            <a:pPr marL="12700">
              <a:lnSpc>
                <a:spcPts val="1650"/>
              </a:lnSpc>
            </a:pPr>
            <a:r>
              <a:rPr spc="-5" dirty="0">
                <a:latin typeface="Arial MT"/>
                <a:cs typeface="Arial MT"/>
              </a:rPr>
              <a:t>&lt;h5&gt;Headin</a:t>
            </a:r>
            <a:r>
              <a:rPr dirty="0">
                <a:latin typeface="Arial MT"/>
                <a:cs typeface="Arial MT"/>
              </a:rPr>
              <a:t>g</a:t>
            </a:r>
            <a:r>
              <a:rPr spc="-5" dirty="0">
                <a:latin typeface="Arial MT"/>
                <a:cs typeface="Arial MT"/>
              </a:rPr>
              <a:t> 5&lt;/h5&gt;</a:t>
            </a:r>
            <a:endParaRPr>
              <a:latin typeface="Arial MT"/>
              <a:cs typeface="Arial MT"/>
            </a:endParaRPr>
          </a:p>
          <a:p>
            <a:pPr marL="12700">
              <a:lnSpc>
                <a:spcPts val="1664"/>
              </a:lnSpc>
            </a:pPr>
            <a:r>
              <a:rPr spc="-5" dirty="0">
                <a:latin typeface="Arial MT"/>
                <a:cs typeface="Arial MT"/>
              </a:rPr>
              <a:t>&lt;h6&gt;Headin</a:t>
            </a:r>
            <a:r>
              <a:rPr dirty="0">
                <a:latin typeface="Arial MT"/>
                <a:cs typeface="Arial MT"/>
              </a:rPr>
              <a:t>g</a:t>
            </a:r>
            <a:r>
              <a:rPr spc="-5" dirty="0">
                <a:latin typeface="Arial MT"/>
                <a:cs typeface="Arial MT"/>
              </a:rPr>
              <a:t> 6&lt;/h6&gt;</a:t>
            </a:r>
            <a:endParaRPr>
              <a:latin typeface="Arial MT"/>
              <a:cs typeface="Arial MT"/>
            </a:endParaRPr>
          </a:p>
        </p:txBody>
      </p:sp>
      <p:sp>
        <p:nvSpPr>
          <p:cNvPr id="11" name="object 11"/>
          <p:cNvSpPr txBox="1"/>
          <p:nvPr/>
        </p:nvSpPr>
        <p:spPr>
          <a:xfrm>
            <a:off x="4645026" y="3448537"/>
            <a:ext cx="667385" cy="448841"/>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&lt;/body&gt;</a:t>
            </a:r>
            <a:endParaRPr>
              <a:latin typeface="Arial MT"/>
              <a:cs typeface="Arial MT"/>
            </a:endParaRPr>
          </a:p>
          <a:p>
            <a:pPr marL="12700">
              <a:lnSpc>
                <a:spcPts val="1664"/>
              </a:lnSpc>
            </a:pPr>
            <a:r>
              <a:rPr spc="-5" dirty="0">
                <a:latin typeface="Arial MT"/>
                <a:cs typeface="Arial MT"/>
              </a:rPr>
              <a:t>&lt;/html&gt;</a:t>
            </a:r>
            <a:endParaRPr>
              <a:latin typeface="Arial MT"/>
              <a:cs typeface="Arial MT"/>
            </a:endParaRPr>
          </a:p>
        </p:txBody>
      </p:sp>
    </p:spTree>
    <p:extLst>
      <p:ext uri="{BB962C8B-B14F-4D97-AF65-F5344CB8AC3E}">
        <p14:creationId xmlns:p14="http://schemas.microsoft.com/office/powerpoint/2010/main" xmlns="" val="76014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a:t>
            </a:r>
            <a:r>
              <a:rPr lang="en" dirty="0" smtClean="0"/>
              <a:t>Internet </a:t>
            </a:r>
            <a:r>
              <a:rPr lang="en-IN" dirty="0" smtClean="0"/>
              <a:t>(continued)</a:t>
            </a:r>
            <a:endParaRPr dirty="0"/>
          </a:p>
        </p:txBody>
      </p:sp>
      <p:sp>
        <p:nvSpPr>
          <p:cNvPr id="75" name="Google Shape;75;p15"/>
          <p:cNvSpPr txBox="1">
            <a:spLocks noGrp="1"/>
          </p:cNvSpPr>
          <p:nvPr>
            <p:ph type="body" idx="2"/>
          </p:nvPr>
        </p:nvSpPr>
        <p:spPr>
          <a:xfrm>
            <a:off x="462275" y="2775862"/>
            <a:ext cx="3837000" cy="1753800"/>
          </a:xfrm>
          <a:prstGeom prst="rect">
            <a:avLst/>
          </a:prstGeom>
        </p:spPr>
        <p:txBody>
          <a:bodyPr spcFirstLastPara="1" wrap="square" lIns="91425" tIns="91425" rIns="91425" bIns="91425" anchor="ctr" anchorCtr="0">
            <a:noAutofit/>
          </a:bodyPr>
          <a:lstStyle/>
          <a:p>
            <a:pPr lvl="0"/>
            <a:endParaRPr lang="en-US" dirty="0" smtClean="0"/>
          </a:p>
          <a:p>
            <a:pPr lvl="0"/>
            <a:endParaRPr lang="en-US" dirty="0"/>
          </a:p>
          <a:p>
            <a:pPr lvl="0"/>
            <a:endParaRPr lang="en-US" dirty="0" smtClean="0"/>
          </a:p>
          <a:p>
            <a:pPr lvl="0"/>
            <a:endParaRPr lang="en-US" dirty="0"/>
          </a:p>
          <a:p>
            <a:pPr lvl="0" algn="just"/>
            <a:r>
              <a:rPr lang="en-US" dirty="0" smtClean="0"/>
              <a:t>A </a:t>
            </a:r>
            <a:r>
              <a:rPr lang="en-US" dirty="0"/>
              <a:t>special computer DNS (Domain Name  Server) is used to give name to the IP  Address so that user can locate a  computer by a name.</a:t>
            </a:r>
          </a:p>
          <a:p>
            <a:pPr lvl="0" algn="just"/>
            <a:r>
              <a:rPr lang="en-US" dirty="0"/>
              <a:t>Internet is accessible to every user all  over the world.</a:t>
            </a:r>
          </a:p>
          <a:p>
            <a:pPr marL="457200" lvl="0" indent="-317500" algn="l" rtl="0">
              <a:spcBef>
                <a:spcPts val="0"/>
              </a:spcBef>
              <a:spcAft>
                <a:spcPts val="0"/>
              </a:spcAft>
              <a:buSzPts val="1400"/>
              <a:buChar char="●"/>
            </a:pPr>
            <a:endParaRPr dirty="0" smtClean="0"/>
          </a:p>
          <a:p>
            <a:pPr marL="0" lvl="0" indent="0" algn="l" rtl="0">
              <a:spcBef>
                <a:spcPts val="1600"/>
              </a:spcBef>
              <a:spcAft>
                <a:spcPts val="1600"/>
              </a:spcAft>
              <a:buNone/>
            </a:pPr>
            <a:endParaRPr dirty="0"/>
          </a:p>
        </p:txBody>
      </p:sp>
      <p:sp>
        <p:nvSpPr>
          <p:cNvPr id="77" name="Google Shape;77;p15"/>
          <p:cNvSpPr txBox="1">
            <a:spLocks noGrp="1"/>
          </p:cNvSpPr>
          <p:nvPr>
            <p:ph type="body" idx="3"/>
          </p:nvPr>
        </p:nvSpPr>
        <p:spPr>
          <a:xfrm>
            <a:off x="5325444" y="4529662"/>
            <a:ext cx="3397500" cy="1755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a:t>Image Source: https://ediacademy.com/blog/ip-address</a:t>
            </a:r>
            <a:endParaRPr dirty="0"/>
          </a:p>
        </p:txBody>
      </p:sp>
      <p:pic>
        <p:nvPicPr>
          <p:cNvPr id="8" name="object 5"/>
          <p:cNvPicPr/>
          <p:nvPr/>
        </p:nvPicPr>
        <p:blipFill>
          <a:blip r:embed="rId3" cstate="print"/>
          <a:stretch>
            <a:fillRect/>
          </a:stretch>
        </p:blipFill>
        <p:spPr>
          <a:xfrm>
            <a:off x="4604400" y="825877"/>
            <a:ext cx="4539600" cy="3128400"/>
          </a:xfrm>
          <a:prstGeom prst="rect">
            <a:avLst/>
          </a:prstGeom>
        </p:spPr>
      </p:pic>
    </p:spTree>
    <p:extLst>
      <p:ext uri="{BB962C8B-B14F-4D97-AF65-F5344CB8AC3E}">
        <p14:creationId xmlns:p14="http://schemas.microsoft.com/office/powerpoint/2010/main" xmlns="" val="2976778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56569" y="2339989"/>
            <a:ext cx="3514725" cy="227908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spc="-5" dirty="0">
                <a:latin typeface="Arial MT"/>
                <a:cs typeface="Arial MT"/>
              </a:rPr>
              <a:t>HTML</a:t>
            </a:r>
            <a:r>
              <a:rPr spc="-70" dirty="0">
                <a:latin typeface="Arial MT"/>
                <a:cs typeface="Arial MT"/>
              </a:rPr>
              <a:t> </a:t>
            </a:r>
            <a:r>
              <a:rPr spc="-5" dirty="0">
                <a:latin typeface="Arial MT"/>
                <a:cs typeface="Arial MT"/>
              </a:rPr>
              <a:t>also</a:t>
            </a:r>
            <a:r>
              <a:rPr spc="-20" dirty="0">
                <a:latin typeface="Arial MT"/>
                <a:cs typeface="Arial MT"/>
              </a:rPr>
              <a:t> </a:t>
            </a:r>
            <a:r>
              <a:rPr spc="-5" dirty="0">
                <a:latin typeface="Arial MT"/>
                <a:cs typeface="Arial MT"/>
              </a:rPr>
              <a:t>defines</a:t>
            </a:r>
            <a:r>
              <a:rPr spc="-20" dirty="0">
                <a:latin typeface="Arial MT"/>
                <a:cs typeface="Arial MT"/>
              </a:rPr>
              <a:t> </a:t>
            </a:r>
            <a:r>
              <a:rPr dirty="0">
                <a:latin typeface="Arial MT"/>
                <a:cs typeface="Arial MT"/>
              </a:rPr>
              <a:t>special</a:t>
            </a:r>
            <a:r>
              <a:rPr spc="-20" dirty="0">
                <a:latin typeface="Arial MT"/>
                <a:cs typeface="Arial MT"/>
              </a:rPr>
              <a:t> </a:t>
            </a:r>
            <a:r>
              <a:rPr b="1" spc="-5" dirty="0">
                <a:latin typeface="Arial MT"/>
              </a:rPr>
              <a:t>elements</a:t>
            </a:r>
            <a:r>
              <a:rPr b="1" spc="-20" dirty="0">
                <a:latin typeface="Arial MT"/>
              </a:rPr>
              <a:t> </a:t>
            </a:r>
            <a:r>
              <a:rPr spc="-5" dirty="0">
                <a:latin typeface="Arial MT"/>
                <a:cs typeface="Arial MT"/>
              </a:rPr>
              <a:t>for </a:t>
            </a:r>
            <a:r>
              <a:rPr spc="-375" dirty="0">
                <a:latin typeface="Arial MT"/>
                <a:cs typeface="Arial MT"/>
              </a:rPr>
              <a:t> </a:t>
            </a:r>
            <a:r>
              <a:rPr spc="-5" dirty="0">
                <a:latin typeface="Arial MT"/>
                <a:cs typeface="Arial MT"/>
              </a:rPr>
              <a:t>defining</a:t>
            </a:r>
            <a:r>
              <a:rPr spc="-15" dirty="0">
                <a:latin typeface="Arial MT"/>
                <a:cs typeface="Arial MT"/>
              </a:rPr>
              <a:t> </a:t>
            </a:r>
            <a:r>
              <a:rPr spc="-5" dirty="0">
                <a:latin typeface="Arial MT"/>
                <a:cs typeface="Arial MT"/>
              </a:rPr>
              <a:t>text</a:t>
            </a:r>
            <a:r>
              <a:rPr spc="-15" dirty="0">
                <a:latin typeface="Arial MT"/>
                <a:cs typeface="Arial MT"/>
              </a:rPr>
              <a:t> </a:t>
            </a:r>
            <a:r>
              <a:rPr spc="-5" dirty="0">
                <a:latin typeface="Arial MT"/>
                <a:cs typeface="Arial MT"/>
              </a:rPr>
              <a:t>with</a:t>
            </a:r>
            <a:r>
              <a:rPr spc="-10" dirty="0">
                <a:latin typeface="Arial MT"/>
                <a:cs typeface="Arial MT"/>
              </a:rPr>
              <a:t> </a:t>
            </a:r>
            <a:r>
              <a:rPr dirty="0">
                <a:latin typeface="Arial MT"/>
                <a:cs typeface="Arial MT"/>
              </a:rPr>
              <a:t>a</a:t>
            </a:r>
            <a:r>
              <a:rPr spc="-15" dirty="0">
                <a:latin typeface="Arial MT"/>
                <a:cs typeface="Arial MT"/>
              </a:rPr>
              <a:t> </a:t>
            </a:r>
            <a:r>
              <a:rPr dirty="0">
                <a:latin typeface="Arial MT"/>
                <a:cs typeface="Arial MT"/>
              </a:rPr>
              <a:t>special</a:t>
            </a:r>
            <a:r>
              <a:rPr spc="5" dirty="0">
                <a:latin typeface="Arial MT"/>
                <a:cs typeface="Arial MT"/>
              </a:rPr>
              <a:t> </a:t>
            </a:r>
            <a:r>
              <a:rPr b="1" spc="-5" dirty="0">
                <a:latin typeface="Arial MT"/>
              </a:rPr>
              <a:t>meaning</a:t>
            </a:r>
            <a:r>
              <a:rPr spc="-5" dirty="0">
                <a:latin typeface="Arial MT"/>
                <a:cs typeface="Arial MT"/>
              </a:rPr>
              <a:t>.</a:t>
            </a:r>
            <a:endParaRPr dirty="0">
              <a:latin typeface="Arial MT"/>
              <a:cs typeface="Arial MT"/>
            </a:endParaRPr>
          </a:p>
          <a:p>
            <a:pPr algn="just">
              <a:spcBef>
                <a:spcPts val="50"/>
              </a:spcBef>
            </a:pPr>
            <a:endParaRPr dirty="0">
              <a:latin typeface="Arial MT"/>
              <a:cs typeface="Arial MT"/>
            </a:endParaRPr>
          </a:p>
          <a:p>
            <a:pPr marL="31115" marR="369561" algn="just">
              <a:lnSpc>
                <a:spcPct val="116100"/>
              </a:lnSpc>
            </a:pPr>
            <a:r>
              <a:rPr spc="-5" dirty="0">
                <a:latin typeface="Arial MT"/>
                <a:cs typeface="Arial MT"/>
              </a:rPr>
              <a:t>The formatting tags are divided into two </a:t>
            </a:r>
            <a:r>
              <a:rPr spc="-375" dirty="0">
                <a:latin typeface="Arial MT"/>
                <a:cs typeface="Arial MT"/>
              </a:rPr>
              <a:t> </a:t>
            </a:r>
            <a:r>
              <a:rPr dirty="0">
                <a:latin typeface="Arial MT"/>
                <a:cs typeface="Arial MT"/>
              </a:rPr>
              <a:t>categories:</a:t>
            </a:r>
          </a:p>
          <a:p>
            <a:pPr marL="348606" marR="404485" indent="-336542" algn="just">
              <a:lnSpc>
                <a:spcPct val="116100"/>
              </a:lnSpc>
              <a:buChar char="●"/>
              <a:tabLst>
                <a:tab pos="347972" algn="l"/>
                <a:tab pos="349241" algn="l"/>
              </a:tabLst>
            </a:pPr>
            <a:r>
              <a:rPr b="1" spc="-5" dirty="0">
                <a:latin typeface="Arial MT"/>
              </a:rPr>
              <a:t>physical</a:t>
            </a:r>
            <a:r>
              <a:rPr b="1" spc="-20" dirty="0">
                <a:latin typeface="Arial MT"/>
              </a:rPr>
              <a:t> </a:t>
            </a:r>
            <a:r>
              <a:rPr b="1" dirty="0">
                <a:latin typeface="Arial MT"/>
              </a:rPr>
              <a:t>tags</a:t>
            </a:r>
            <a:r>
              <a:rPr dirty="0">
                <a:latin typeface="Arial MT"/>
                <a:cs typeface="Arial MT"/>
              </a:rPr>
              <a:t>,</a:t>
            </a:r>
            <a:r>
              <a:rPr spc="-20" dirty="0">
                <a:latin typeface="Arial MT"/>
                <a:cs typeface="Arial MT"/>
              </a:rPr>
              <a:t> </a:t>
            </a:r>
            <a:r>
              <a:rPr spc="-5" dirty="0">
                <a:latin typeface="Arial MT"/>
                <a:cs typeface="Arial MT"/>
              </a:rPr>
              <a:t>used</a:t>
            </a:r>
            <a:r>
              <a:rPr spc="-15" dirty="0">
                <a:latin typeface="Arial MT"/>
                <a:cs typeface="Arial MT"/>
              </a:rPr>
              <a:t> </a:t>
            </a:r>
            <a:r>
              <a:rPr spc="-5" dirty="0">
                <a:latin typeface="Arial MT"/>
                <a:cs typeface="Arial MT"/>
              </a:rPr>
              <a:t>for</a:t>
            </a:r>
            <a:r>
              <a:rPr spc="-20" dirty="0">
                <a:latin typeface="Arial MT"/>
                <a:cs typeface="Arial MT"/>
              </a:rPr>
              <a:t> </a:t>
            </a:r>
            <a:r>
              <a:rPr spc="-5" dirty="0">
                <a:latin typeface="Arial MT"/>
                <a:cs typeface="Arial MT"/>
              </a:rPr>
              <a:t>text</a:t>
            </a:r>
            <a:r>
              <a:rPr spc="-15" dirty="0">
                <a:latin typeface="Arial MT"/>
                <a:cs typeface="Arial MT"/>
              </a:rPr>
              <a:t> </a:t>
            </a:r>
            <a:r>
              <a:rPr dirty="0">
                <a:latin typeface="Arial MT"/>
                <a:cs typeface="Arial MT"/>
              </a:rPr>
              <a:t>styling </a:t>
            </a:r>
            <a:r>
              <a:rPr spc="-375" dirty="0">
                <a:latin typeface="Arial MT"/>
                <a:cs typeface="Arial MT"/>
              </a:rPr>
              <a:t> </a:t>
            </a:r>
            <a:r>
              <a:rPr dirty="0">
                <a:latin typeface="Arial MT"/>
                <a:cs typeface="Arial MT"/>
              </a:rPr>
              <a:t>(visual</a:t>
            </a:r>
            <a:r>
              <a:rPr spc="-15" dirty="0">
                <a:latin typeface="Arial MT"/>
                <a:cs typeface="Arial MT"/>
              </a:rPr>
              <a:t> </a:t>
            </a:r>
            <a:r>
              <a:rPr spc="-5" dirty="0">
                <a:latin typeface="Arial MT"/>
                <a:cs typeface="Arial MT"/>
              </a:rPr>
              <a:t>appearance</a:t>
            </a:r>
            <a:r>
              <a:rPr spc="-10" dirty="0">
                <a:latin typeface="Arial MT"/>
                <a:cs typeface="Arial MT"/>
              </a:rPr>
              <a:t> </a:t>
            </a:r>
            <a:r>
              <a:rPr spc="-5" dirty="0">
                <a:latin typeface="Arial MT"/>
                <a:cs typeface="Arial MT"/>
              </a:rPr>
              <a:t>of</a:t>
            </a:r>
            <a:r>
              <a:rPr spc="-15" dirty="0">
                <a:latin typeface="Arial MT"/>
                <a:cs typeface="Arial MT"/>
              </a:rPr>
              <a:t> </a:t>
            </a:r>
            <a:r>
              <a:rPr spc="-5" dirty="0">
                <a:latin typeface="Arial MT"/>
                <a:cs typeface="Arial MT"/>
              </a:rPr>
              <a:t>the</a:t>
            </a:r>
            <a:r>
              <a:rPr spc="-10" dirty="0">
                <a:latin typeface="Arial MT"/>
                <a:cs typeface="Arial MT"/>
              </a:rPr>
              <a:t> </a:t>
            </a:r>
            <a:r>
              <a:rPr spc="-5" dirty="0">
                <a:latin typeface="Arial MT"/>
                <a:cs typeface="Arial MT"/>
              </a:rPr>
              <a:t>text)</a:t>
            </a:r>
            <a:endParaRPr dirty="0">
              <a:latin typeface="Arial MT"/>
              <a:cs typeface="Arial MT"/>
            </a:endParaRPr>
          </a:p>
          <a:p>
            <a:pPr marL="348606" marR="158111" indent="-336542" algn="just">
              <a:lnSpc>
                <a:spcPct val="116100"/>
              </a:lnSpc>
              <a:buChar char="●"/>
              <a:tabLst>
                <a:tab pos="347972" algn="l"/>
                <a:tab pos="349241" algn="l"/>
              </a:tabLst>
            </a:pPr>
            <a:r>
              <a:rPr b="1" spc="-5" dirty="0">
                <a:latin typeface="Arial MT"/>
              </a:rPr>
              <a:t>logical or semantic </a:t>
            </a:r>
            <a:r>
              <a:rPr spc="-5" dirty="0">
                <a:latin typeface="Arial MT"/>
                <a:cs typeface="Arial MT"/>
              </a:rPr>
              <a:t>tags used to add </a:t>
            </a:r>
            <a:r>
              <a:rPr spc="-375" dirty="0">
                <a:latin typeface="Arial MT"/>
                <a:cs typeface="Arial MT"/>
              </a:rPr>
              <a:t> </a:t>
            </a:r>
            <a:r>
              <a:rPr dirty="0">
                <a:latin typeface="Arial MT"/>
                <a:cs typeface="Arial MT"/>
              </a:rPr>
              <a:t>semantic</a:t>
            </a:r>
            <a:r>
              <a:rPr spc="-20" dirty="0">
                <a:latin typeface="Arial MT"/>
                <a:cs typeface="Arial MT"/>
              </a:rPr>
              <a:t> </a:t>
            </a:r>
            <a:r>
              <a:rPr dirty="0">
                <a:latin typeface="Arial MT"/>
                <a:cs typeface="Arial MT"/>
              </a:rPr>
              <a:t>value</a:t>
            </a:r>
            <a:r>
              <a:rPr spc="-15" dirty="0">
                <a:latin typeface="Arial MT"/>
                <a:cs typeface="Arial MT"/>
              </a:rPr>
              <a:t> </a:t>
            </a:r>
            <a:r>
              <a:rPr spc="-5" dirty="0">
                <a:latin typeface="Arial MT"/>
                <a:cs typeface="Arial MT"/>
              </a:rPr>
              <a:t>to</a:t>
            </a:r>
            <a:r>
              <a:rPr spc="-15"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parts</a:t>
            </a:r>
            <a:r>
              <a:rPr spc="-15" dirty="0">
                <a:latin typeface="Arial MT"/>
                <a:cs typeface="Arial MT"/>
              </a:rPr>
              <a:t> </a:t>
            </a:r>
            <a:r>
              <a:rPr spc="-5" dirty="0">
                <a:latin typeface="Arial MT"/>
                <a:cs typeface="Arial MT"/>
              </a:rPr>
              <a:t>of</a:t>
            </a:r>
            <a:r>
              <a:rPr spc="-15"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text.</a:t>
            </a:r>
            <a:endParaRPr dirty="0">
              <a:latin typeface="Arial MT"/>
              <a:cs typeface="Arial MT"/>
            </a:endParaRPr>
          </a:p>
        </p:txBody>
      </p:sp>
      <p:pic>
        <p:nvPicPr>
          <p:cNvPr id="4" name="object 4"/>
          <p:cNvPicPr/>
          <p:nvPr/>
        </p:nvPicPr>
        <p:blipFill>
          <a:blip r:embed="rId2" cstate="print"/>
          <a:stretch>
            <a:fillRect/>
          </a:stretch>
        </p:blipFill>
        <p:spPr>
          <a:xfrm>
            <a:off x="4572000" y="1114851"/>
            <a:ext cx="4525674" cy="3357199"/>
          </a:xfrm>
          <a:prstGeom prst="rect">
            <a:avLst/>
          </a:prstGeom>
        </p:spPr>
      </p:pic>
      <p:sp>
        <p:nvSpPr>
          <p:cNvPr id="5" name="object 5"/>
          <p:cNvSpPr txBox="1"/>
          <p:nvPr/>
        </p:nvSpPr>
        <p:spPr>
          <a:xfrm>
            <a:off x="5165676" y="4704857"/>
            <a:ext cx="3771265" cy="258404"/>
          </a:xfrm>
          <a:prstGeom prst="rect">
            <a:avLst/>
          </a:prstGeom>
        </p:spPr>
        <p:txBody>
          <a:bodyPr vert="horz" wrap="square" lIns="0" tIns="29845" rIns="0" bIns="0" rtlCol="0">
            <a:spAutoFit/>
          </a:bodyPr>
          <a:lstStyle/>
          <a:p>
            <a:pPr marL="12700">
              <a:spcBef>
                <a:spcPts val="235"/>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a:t>
            </a:r>
            <a:endParaRPr sz="700" dirty="0">
              <a:latin typeface="Arial MT"/>
              <a:cs typeface="Arial MT"/>
            </a:endParaRPr>
          </a:p>
          <a:p>
            <a:pPr marL="12700">
              <a:spcBef>
                <a:spcPts val="135"/>
              </a:spcBef>
            </a:pPr>
            <a:r>
              <a:rPr sz="700" spc="-5" dirty="0">
                <a:solidFill>
                  <a:srgbClr val="595959"/>
                </a:solidFill>
                <a:latin typeface="Arial MT"/>
                <a:cs typeface="Arial MT"/>
              </a:rPr>
              <a:t>https://medium.com/@quadrishah846/the-forgotten-formatting-elements-of-html-4a43048eb0b9</a:t>
            </a:r>
            <a:endParaRPr sz="700" dirty="0">
              <a:latin typeface="Arial MT"/>
              <a:cs typeface="Arial MT"/>
            </a:endParaRPr>
          </a:p>
        </p:txBody>
      </p:sp>
      <p:sp>
        <p:nvSpPr>
          <p:cNvPr id="7"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8" name="object 7"/>
          <p:cNvSpPr txBox="1"/>
          <p:nvPr/>
        </p:nvSpPr>
        <p:spPr>
          <a:xfrm>
            <a:off x="1923922" y="1728118"/>
            <a:ext cx="1200278" cy="289823"/>
          </a:xfrm>
          <a:prstGeom prst="rect">
            <a:avLst/>
          </a:prstGeom>
        </p:spPr>
        <p:txBody>
          <a:bodyPr vert="horz" wrap="square" lIns="0" tIns="12700" rIns="0" bIns="0" rtlCol="0">
            <a:spAutoFit/>
          </a:bodyPr>
          <a:lstStyle/>
          <a:p>
            <a:pPr marL="12700" algn="ctr">
              <a:spcBef>
                <a:spcPts val="100"/>
              </a:spcBef>
            </a:pPr>
            <a:r>
              <a:rPr lang="en-IN" sz="1800" spc="-5" dirty="0" smtClean="0">
                <a:solidFill>
                  <a:srgbClr val="595959"/>
                </a:solidFill>
                <a:latin typeface="Arial MT"/>
                <a:cs typeface="Arial MT"/>
              </a:rPr>
              <a:t>Formatting</a:t>
            </a:r>
            <a:endParaRPr sz="1800" dirty="0">
              <a:latin typeface="Arial MT"/>
              <a:cs typeface="Arial MT"/>
            </a:endParaRPr>
          </a:p>
        </p:txBody>
      </p:sp>
    </p:spTree>
    <p:extLst>
      <p:ext uri="{BB962C8B-B14F-4D97-AF65-F5344CB8AC3E}">
        <p14:creationId xmlns:p14="http://schemas.microsoft.com/office/powerpoint/2010/main" xmlns="" val="175716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4460087"/>
            <a:ext cx="4572000" cy="694690"/>
          </a:xfrm>
          <a:custGeom>
            <a:avLst/>
            <a:gdLst/>
            <a:ahLst/>
            <a:cxnLst/>
            <a:rect l="l" t="t" r="r" b="b"/>
            <a:pathLst>
              <a:path w="4572000" h="694689">
                <a:moveTo>
                  <a:pt x="0" y="694174"/>
                </a:moveTo>
                <a:lnTo>
                  <a:pt x="4571999" y="694174"/>
                </a:lnTo>
                <a:lnTo>
                  <a:pt x="4571999" y="0"/>
                </a:lnTo>
                <a:lnTo>
                  <a:pt x="0" y="0"/>
                </a:lnTo>
                <a:lnTo>
                  <a:pt x="0" y="694174"/>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1125855"/>
          </a:xfrm>
          <a:custGeom>
            <a:avLst/>
            <a:gdLst/>
            <a:ahLst/>
            <a:cxnLst/>
            <a:rect l="l" t="t" r="r" b="b"/>
            <a:pathLst>
              <a:path w="4572000" h="1125855">
                <a:moveTo>
                  <a:pt x="0" y="1125324"/>
                </a:moveTo>
                <a:lnTo>
                  <a:pt x="4571999" y="1125324"/>
                </a:lnTo>
                <a:lnTo>
                  <a:pt x="4571999" y="0"/>
                </a:lnTo>
                <a:lnTo>
                  <a:pt x="0" y="0"/>
                </a:lnTo>
                <a:lnTo>
                  <a:pt x="0" y="1125324"/>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649816" y="2248413"/>
            <a:ext cx="2301875" cy="2548133"/>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&lt;b&gt;</a:t>
            </a:r>
            <a:r>
              <a:rPr spc="-30" dirty="0">
                <a:latin typeface="Arial MT"/>
                <a:cs typeface="Arial MT"/>
              </a:rPr>
              <a:t> </a:t>
            </a:r>
            <a:r>
              <a:rPr dirty="0">
                <a:latin typeface="Arial MT"/>
                <a:cs typeface="Arial MT"/>
              </a:rPr>
              <a:t>-</a:t>
            </a:r>
            <a:r>
              <a:rPr spc="-25" dirty="0">
                <a:latin typeface="Arial MT"/>
                <a:cs typeface="Arial MT"/>
              </a:rPr>
              <a:t> </a:t>
            </a:r>
            <a:r>
              <a:rPr spc="-5" dirty="0">
                <a:latin typeface="Arial MT"/>
                <a:cs typeface="Arial MT"/>
              </a:rPr>
              <a:t>Bold</a:t>
            </a:r>
            <a:r>
              <a:rPr spc="-2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&lt;strong&gt;</a:t>
            </a:r>
            <a:r>
              <a:rPr spc="-35" dirty="0">
                <a:latin typeface="Arial MT"/>
                <a:cs typeface="Arial MT"/>
              </a:rPr>
              <a:t> </a:t>
            </a:r>
            <a:r>
              <a:rPr dirty="0">
                <a:latin typeface="Arial MT"/>
                <a:cs typeface="Arial MT"/>
              </a:rPr>
              <a:t>-</a:t>
            </a:r>
            <a:r>
              <a:rPr spc="-30" dirty="0">
                <a:latin typeface="Arial MT"/>
                <a:cs typeface="Arial MT"/>
              </a:rPr>
              <a:t> </a:t>
            </a:r>
            <a:r>
              <a:rPr spc="-5" dirty="0">
                <a:latin typeface="Arial MT"/>
                <a:cs typeface="Arial MT"/>
              </a:rPr>
              <a:t>Important</a:t>
            </a:r>
            <a:r>
              <a:rPr spc="-30"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&lt;i&gt;</a:t>
            </a:r>
            <a:r>
              <a:rPr spc="-30" dirty="0">
                <a:latin typeface="Arial MT"/>
                <a:cs typeface="Arial MT"/>
              </a:rPr>
              <a:t> </a:t>
            </a:r>
            <a:r>
              <a:rPr dirty="0">
                <a:latin typeface="Arial MT"/>
                <a:cs typeface="Arial MT"/>
              </a:rPr>
              <a:t>-</a:t>
            </a:r>
            <a:r>
              <a:rPr spc="-25" dirty="0">
                <a:latin typeface="Arial MT"/>
                <a:cs typeface="Arial MT"/>
              </a:rPr>
              <a:t> </a:t>
            </a:r>
            <a:r>
              <a:rPr spc="-5" dirty="0">
                <a:latin typeface="Arial MT"/>
                <a:cs typeface="Arial MT"/>
              </a:rPr>
              <a:t>Italic</a:t>
            </a:r>
            <a:r>
              <a:rPr spc="-2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&lt;em&gt;</a:t>
            </a:r>
            <a:r>
              <a:rPr spc="-35" dirty="0">
                <a:latin typeface="Arial MT"/>
                <a:cs typeface="Arial MT"/>
              </a:rPr>
              <a:t> </a:t>
            </a:r>
            <a:r>
              <a:rPr dirty="0">
                <a:latin typeface="Arial MT"/>
                <a:cs typeface="Arial MT"/>
              </a:rPr>
              <a:t>-</a:t>
            </a:r>
            <a:r>
              <a:rPr spc="-35" dirty="0">
                <a:latin typeface="Arial MT"/>
                <a:cs typeface="Arial MT"/>
              </a:rPr>
              <a:t> </a:t>
            </a:r>
            <a:r>
              <a:rPr spc="-5" dirty="0">
                <a:latin typeface="Arial MT"/>
                <a:cs typeface="Arial MT"/>
              </a:rPr>
              <a:t>Emphasized</a:t>
            </a:r>
            <a:r>
              <a:rPr spc="-3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&lt;mark&gt;</a:t>
            </a:r>
            <a:r>
              <a:rPr spc="-40" dirty="0">
                <a:latin typeface="Arial MT"/>
                <a:cs typeface="Arial MT"/>
              </a:rPr>
              <a:t> </a:t>
            </a:r>
            <a:r>
              <a:rPr dirty="0">
                <a:latin typeface="Arial MT"/>
                <a:cs typeface="Arial MT"/>
              </a:rPr>
              <a:t>-</a:t>
            </a:r>
            <a:r>
              <a:rPr spc="-35" dirty="0">
                <a:latin typeface="Arial MT"/>
                <a:cs typeface="Arial MT"/>
              </a:rPr>
              <a:t> </a:t>
            </a:r>
            <a:r>
              <a:rPr dirty="0">
                <a:latin typeface="Arial MT"/>
                <a:cs typeface="Arial MT"/>
              </a:rPr>
              <a:t>Marked</a:t>
            </a:r>
            <a:r>
              <a:rPr spc="-3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&lt;small&gt;</a:t>
            </a:r>
            <a:r>
              <a:rPr spc="-35" dirty="0">
                <a:latin typeface="Arial MT"/>
                <a:cs typeface="Arial MT"/>
              </a:rPr>
              <a:t> </a:t>
            </a:r>
            <a:r>
              <a:rPr dirty="0">
                <a:latin typeface="Arial MT"/>
                <a:cs typeface="Arial MT"/>
              </a:rPr>
              <a:t>-</a:t>
            </a:r>
            <a:r>
              <a:rPr spc="-35" dirty="0">
                <a:latin typeface="Arial MT"/>
                <a:cs typeface="Arial MT"/>
              </a:rPr>
              <a:t> </a:t>
            </a:r>
            <a:r>
              <a:rPr spc="-5" dirty="0">
                <a:latin typeface="Arial MT"/>
                <a:cs typeface="Arial MT"/>
              </a:rPr>
              <a:t>Small</a:t>
            </a:r>
            <a:r>
              <a:rPr spc="-3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&lt;del&gt;</a:t>
            </a:r>
            <a:r>
              <a:rPr spc="-35" dirty="0">
                <a:latin typeface="Arial MT"/>
                <a:cs typeface="Arial MT"/>
              </a:rPr>
              <a:t> </a:t>
            </a:r>
            <a:r>
              <a:rPr dirty="0">
                <a:latin typeface="Arial MT"/>
                <a:cs typeface="Arial MT"/>
              </a:rPr>
              <a:t>-</a:t>
            </a:r>
            <a:r>
              <a:rPr spc="-35" dirty="0">
                <a:latin typeface="Arial MT"/>
                <a:cs typeface="Arial MT"/>
              </a:rPr>
              <a:t> </a:t>
            </a:r>
            <a:r>
              <a:rPr spc="-5" dirty="0">
                <a:latin typeface="Arial MT"/>
                <a:cs typeface="Arial MT"/>
              </a:rPr>
              <a:t>Deleted</a:t>
            </a:r>
            <a:r>
              <a:rPr spc="-3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&lt;ins&gt;</a:t>
            </a:r>
            <a:r>
              <a:rPr spc="-35" dirty="0">
                <a:latin typeface="Arial MT"/>
                <a:cs typeface="Arial MT"/>
              </a:rPr>
              <a:t> </a:t>
            </a:r>
            <a:r>
              <a:rPr dirty="0">
                <a:latin typeface="Arial MT"/>
                <a:cs typeface="Arial MT"/>
              </a:rPr>
              <a:t>-</a:t>
            </a:r>
            <a:r>
              <a:rPr spc="-35" dirty="0">
                <a:latin typeface="Arial MT"/>
                <a:cs typeface="Arial MT"/>
              </a:rPr>
              <a:t> </a:t>
            </a:r>
            <a:r>
              <a:rPr spc="-5" dirty="0">
                <a:latin typeface="Arial MT"/>
                <a:cs typeface="Arial MT"/>
              </a:rPr>
              <a:t>Inserted</a:t>
            </a:r>
            <a:r>
              <a:rPr spc="-3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&lt;sub&gt;</a:t>
            </a:r>
            <a:r>
              <a:rPr spc="-35" dirty="0">
                <a:latin typeface="Arial MT"/>
                <a:cs typeface="Arial MT"/>
              </a:rPr>
              <a:t> </a:t>
            </a:r>
            <a:r>
              <a:rPr dirty="0">
                <a:latin typeface="Arial MT"/>
                <a:cs typeface="Arial MT"/>
              </a:rPr>
              <a:t>-</a:t>
            </a:r>
            <a:r>
              <a:rPr spc="-35" dirty="0">
                <a:latin typeface="Arial MT"/>
                <a:cs typeface="Arial MT"/>
              </a:rPr>
              <a:t> </a:t>
            </a:r>
            <a:r>
              <a:rPr spc="-5" dirty="0">
                <a:latin typeface="Arial MT"/>
                <a:cs typeface="Arial MT"/>
              </a:rPr>
              <a:t>Subscript</a:t>
            </a:r>
            <a:r>
              <a:rPr spc="-35" dirty="0">
                <a:latin typeface="Arial MT"/>
                <a:cs typeface="Arial MT"/>
              </a:rPr>
              <a:t> </a:t>
            </a:r>
            <a:r>
              <a:rPr spc="-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&lt;sup&gt;</a:t>
            </a:r>
            <a:r>
              <a:rPr spc="-35" dirty="0">
                <a:latin typeface="Arial MT"/>
                <a:cs typeface="Arial MT"/>
              </a:rPr>
              <a:t> </a:t>
            </a:r>
            <a:r>
              <a:rPr dirty="0">
                <a:latin typeface="Arial MT"/>
                <a:cs typeface="Arial MT"/>
              </a:rPr>
              <a:t>-</a:t>
            </a:r>
            <a:r>
              <a:rPr spc="-35" dirty="0">
                <a:latin typeface="Arial MT"/>
                <a:cs typeface="Arial MT"/>
              </a:rPr>
              <a:t> </a:t>
            </a:r>
            <a:r>
              <a:rPr spc="-5" dirty="0">
                <a:latin typeface="Arial MT"/>
                <a:cs typeface="Arial MT"/>
              </a:rPr>
              <a:t>Superscript</a:t>
            </a:r>
            <a:r>
              <a:rPr spc="-35" dirty="0">
                <a:latin typeface="Arial MT"/>
                <a:cs typeface="Arial MT"/>
              </a:rPr>
              <a:t> </a:t>
            </a:r>
            <a:r>
              <a:rPr spc="-5" dirty="0">
                <a:latin typeface="Arial MT"/>
                <a:cs typeface="Arial MT"/>
              </a:rPr>
              <a:t>text</a:t>
            </a:r>
            <a:endParaRPr dirty="0">
              <a:latin typeface="Arial MT"/>
              <a:cs typeface="Arial MT"/>
            </a:endParaRPr>
          </a:p>
        </p:txBody>
      </p:sp>
      <p:sp>
        <p:nvSpPr>
          <p:cNvPr id="8" name="object 8"/>
          <p:cNvSpPr txBox="1"/>
          <p:nvPr/>
        </p:nvSpPr>
        <p:spPr>
          <a:xfrm>
            <a:off x="4645025" y="1143488"/>
            <a:ext cx="3282315" cy="3282950"/>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&lt;!DOCTYPE</a:t>
            </a:r>
            <a:r>
              <a:rPr spc="-50" dirty="0">
                <a:latin typeface="Arial MT"/>
                <a:cs typeface="Arial MT"/>
              </a:rPr>
              <a:t> </a:t>
            </a:r>
            <a:r>
              <a:rPr spc="-5" dirty="0">
                <a:latin typeface="Arial MT"/>
                <a:cs typeface="Arial MT"/>
              </a:rPr>
              <a:t>html&gt;</a:t>
            </a:r>
            <a:endParaRPr>
              <a:latin typeface="Arial MT"/>
              <a:cs typeface="Arial MT"/>
            </a:endParaRPr>
          </a:p>
          <a:p>
            <a:pPr marL="12700">
              <a:lnSpc>
                <a:spcPts val="1650"/>
              </a:lnSpc>
            </a:pPr>
            <a:r>
              <a:rPr spc="-5" dirty="0">
                <a:latin typeface="Arial MT"/>
                <a:cs typeface="Arial MT"/>
              </a:rPr>
              <a:t>&lt;html&gt;</a:t>
            </a:r>
            <a:endParaRPr>
              <a:latin typeface="Arial MT"/>
              <a:cs typeface="Arial MT"/>
            </a:endParaRPr>
          </a:p>
          <a:p>
            <a:pPr marL="12700">
              <a:lnSpc>
                <a:spcPts val="1650"/>
              </a:lnSpc>
            </a:pPr>
            <a:r>
              <a:rPr spc="-5" dirty="0">
                <a:latin typeface="Arial MT"/>
                <a:cs typeface="Arial MT"/>
              </a:rPr>
              <a:t>&lt;body&gt;</a:t>
            </a:r>
            <a:endParaRPr>
              <a:latin typeface="Arial MT"/>
              <a:cs typeface="Arial MT"/>
            </a:endParaRPr>
          </a:p>
          <a:p>
            <a:pPr marL="12700">
              <a:lnSpc>
                <a:spcPts val="1650"/>
              </a:lnSpc>
            </a:pPr>
            <a:r>
              <a:rPr spc="-5" dirty="0">
                <a:latin typeface="Arial MT"/>
                <a:cs typeface="Arial MT"/>
              </a:rPr>
              <a:t>&lt;b&gt;This</a:t>
            </a:r>
            <a:r>
              <a:rPr spc="-30" dirty="0">
                <a:latin typeface="Arial MT"/>
                <a:cs typeface="Arial MT"/>
              </a:rPr>
              <a:t> </a:t>
            </a:r>
            <a:r>
              <a:rPr spc="-5" dirty="0">
                <a:latin typeface="Arial MT"/>
                <a:cs typeface="Arial MT"/>
              </a:rPr>
              <a:t>text</a:t>
            </a:r>
            <a:r>
              <a:rPr spc="-25" dirty="0">
                <a:latin typeface="Arial MT"/>
                <a:cs typeface="Arial MT"/>
              </a:rPr>
              <a:t> </a:t>
            </a:r>
            <a:r>
              <a:rPr spc="-5" dirty="0">
                <a:latin typeface="Arial MT"/>
                <a:cs typeface="Arial MT"/>
              </a:rPr>
              <a:t>is</a:t>
            </a:r>
            <a:r>
              <a:rPr spc="-25" dirty="0">
                <a:latin typeface="Arial MT"/>
                <a:cs typeface="Arial MT"/>
              </a:rPr>
              <a:t> </a:t>
            </a:r>
            <a:r>
              <a:rPr spc="-5" dirty="0">
                <a:latin typeface="Arial MT"/>
                <a:cs typeface="Arial MT"/>
              </a:rPr>
              <a:t>bold&lt;/b&gt;</a:t>
            </a:r>
            <a:endParaRPr>
              <a:latin typeface="Arial MT"/>
              <a:cs typeface="Arial MT"/>
            </a:endParaRPr>
          </a:p>
          <a:p>
            <a:pPr marL="12700">
              <a:lnSpc>
                <a:spcPts val="1650"/>
              </a:lnSpc>
            </a:pPr>
            <a:r>
              <a:rPr spc="-5" dirty="0">
                <a:latin typeface="Arial MT"/>
                <a:cs typeface="Arial MT"/>
              </a:rPr>
              <a:t>&lt;strong&gt;This</a:t>
            </a:r>
            <a:r>
              <a:rPr spc="-30" dirty="0">
                <a:latin typeface="Arial MT"/>
                <a:cs typeface="Arial MT"/>
              </a:rPr>
              <a:t> </a:t>
            </a:r>
            <a:r>
              <a:rPr spc="-5" dirty="0">
                <a:latin typeface="Arial MT"/>
                <a:cs typeface="Arial MT"/>
              </a:rPr>
              <a:t>text</a:t>
            </a:r>
            <a:r>
              <a:rPr spc="-25" dirty="0">
                <a:latin typeface="Arial MT"/>
                <a:cs typeface="Arial MT"/>
              </a:rPr>
              <a:t> </a:t>
            </a:r>
            <a:r>
              <a:rPr spc="-5" dirty="0">
                <a:latin typeface="Arial MT"/>
                <a:cs typeface="Arial MT"/>
              </a:rPr>
              <a:t>is</a:t>
            </a:r>
            <a:r>
              <a:rPr spc="-25" dirty="0">
                <a:latin typeface="Arial MT"/>
                <a:cs typeface="Arial MT"/>
              </a:rPr>
              <a:t> </a:t>
            </a:r>
            <a:r>
              <a:rPr dirty="0">
                <a:latin typeface="Arial MT"/>
                <a:cs typeface="Arial MT"/>
              </a:rPr>
              <a:t>strong&lt;/strong&gt;</a:t>
            </a:r>
            <a:endParaRPr>
              <a:latin typeface="Arial MT"/>
              <a:cs typeface="Arial MT"/>
            </a:endParaRPr>
          </a:p>
          <a:p>
            <a:pPr marL="12700">
              <a:lnSpc>
                <a:spcPts val="1650"/>
              </a:lnSpc>
            </a:pPr>
            <a:r>
              <a:rPr spc="-5" dirty="0">
                <a:latin typeface="Arial MT"/>
                <a:cs typeface="Arial MT"/>
              </a:rPr>
              <a:t>&lt;i&gt;This</a:t>
            </a:r>
            <a:r>
              <a:rPr spc="-30" dirty="0">
                <a:latin typeface="Arial MT"/>
                <a:cs typeface="Arial MT"/>
              </a:rPr>
              <a:t> </a:t>
            </a:r>
            <a:r>
              <a:rPr spc="-5" dirty="0">
                <a:latin typeface="Arial MT"/>
                <a:cs typeface="Arial MT"/>
              </a:rPr>
              <a:t>text</a:t>
            </a:r>
            <a:r>
              <a:rPr spc="-25" dirty="0">
                <a:latin typeface="Arial MT"/>
                <a:cs typeface="Arial MT"/>
              </a:rPr>
              <a:t> </a:t>
            </a:r>
            <a:r>
              <a:rPr spc="-5" dirty="0">
                <a:latin typeface="Arial MT"/>
                <a:cs typeface="Arial MT"/>
              </a:rPr>
              <a:t>is</a:t>
            </a:r>
            <a:r>
              <a:rPr spc="-25" dirty="0">
                <a:latin typeface="Arial MT"/>
                <a:cs typeface="Arial MT"/>
              </a:rPr>
              <a:t> </a:t>
            </a:r>
            <a:r>
              <a:rPr spc="-5" dirty="0">
                <a:latin typeface="Arial MT"/>
                <a:cs typeface="Arial MT"/>
              </a:rPr>
              <a:t>italic&lt;/i&gt;</a:t>
            </a:r>
            <a:endParaRPr>
              <a:latin typeface="Arial MT"/>
              <a:cs typeface="Arial MT"/>
            </a:endParaRPr>
          </a:p>
          <a:p>
            <a:pPr marL="12700">
              <a:lnSpc>
                <a:spcPts val="1650"/>
              </a:lnSpc>
            </a:pPr>
            <a:r>
              <a:rPr spc="-5" dirty="0">
                <a:latin typeface="Arial MT"/>
                <a:cs typeface="Arial MT"/>
              </a:rPr>
              <a:t>&lt;em&gt;This</a:t>
            </a:r>
            <a:r>
              <a:rPr spc="-30" dirty="0">
                <a:latin typeface="Arial MT"/>
                <a:cs typeface="Arial MT"/>
              </a:rPr>
              <a:t> </a:t>
            </a:r>
            <a:r>
              <a:rPr spc="-5" dirty="0">
                <a:latin typeface="Arial MT"/>
                <a:cs typeface="Arial MT"/>
              </a:rPr>
              <a:t>text</a:t>
            </a:r>
            <a:r>
              <a:rPr spc="-25" dirty="0">
                <a:latin typeface="Arial MT"/>
                <a:cs typeface="Arial MT"/>
              </a:rPr>
              <a:t> </a:t>
            </a:r>
            <a:r>
              <a:rPr spc="-5" dirty="0">
                <a:latin typeface="Arial MT"/>
                <a:cs typeface="Arial MT"/>
              </a:rPr>
              <a:t>is</a:t>
            </a:r>
            <a:r>
              <a:rPr spc="-25" dirty="0">
                <a:latin typeface="Arial MT"/>
                <a:cs typeface="Arial MT"/>
              </a:rPr>
              <a:t> </a:t>
            </a:r>
            <a:r>
              <a:rPr spc="-5" dirty="0">
                <a:latin typeface="Arial MT"/>
                <a:cs typeface="Arial MT"/>
              </a:rPr>
              <a:t>emphasized&lt;/em&gt;</a:t>
            </a:r>
            <a:endParaRPr>
              <a:latin typeface="Arial MT"/>
              <a:cs typeface="Arial MT"/>
            </a:endParaRPr>
          </a:p>
          <a:p>
            <a:pPr marL="12700">
              <a:lnSpc>
                <a:spcPts val="1650"/>
              </a:lnSpc>
            </a:pPr>
            <a:r>
              <a:rPr spc="-5" dirty="0">
                <a:latin typeface="Arial MT"/>
                <a:cs typeface="Arial MT"/>
              </a:rPr>
              <a:t>&lt;p&gt;The</a:t>
            </a:r>
            <a:r>
              <a:rPr spc="-20" dirty="0">
                <a:latin typeface="Arial MT"/>
                <a:cs typeface="Arial MT"/>
              </a:rPr>
              <a:t> </a:t>
            </a:r>
            <a:r>
              <a:rPr spc="-5" dirty="0">
                <a:latin typeface="Arial MT"/>
                <a:cs typeface="Arial MT"/>
              </a:rPr>
              <a:t>interest</a:t>
            </a:r>
            <a:r>
              <a:rPr spc="-20" dirty="0">
                <a:latin typeface="Arial MT"/>
                <a:cs typeface="Arial MT"/>
              </a:rPr>
              <a:t> </a:t>
            </a:r>
            <a:r>
              <a:rPr dirty="0">
                <a:latin typeface="Arial MT"/>
                <a:cs typeface="Arial MT"/>
              </a:rPr>
              <a:t>rate</a:t>
            </a:r>
            <a:r>
              <a:rPr spc="-15" dirty="0">
                <a:latin typeface="Arial MT"/>
                <a:cs typeface="Arial MT"/>
              </a:rPr>
              <a:t> </a:t>
            </a:r>
            <a:r>
              <a:rPr spc="-5" dirty="0">
                <a:latin typeface="Arial MT"/>
                <a:cs typeface="Arial MT"/>
              </a:rPr>
              <a:t>is</a:t>
            </a:r>
            <a:r>
              <a:rPr spc="-20" dirty="0">
                <a:latin typeface="Arial MT"/>
                <a:cs typeface="Arial MT"/>
              </a:rPr>
              <a:t> </a:t>
            </a:r>
            <a:r>
              <a:rPr spc="-5" dirty="0">
                <a:latin typeface="Arial MT"/>
                <a:cs typeface="Arial MT"/>
              </a:rPr>
              <a:t>only</a:t>
            </a:r>
            <a:r>
              <a:rPr spc="-15" dirty="0">
                <a:latin typeface="Arial MT"/>
                <a:cs typeface="Arial MT"/>
              </a:rPr>
              <a:t> </a:t>
            </a:r>
            <a:r>
              <a:rPr spc="-5" dirty="0">
                <a:latin typeface="Arial MT"/>
                <a:cs typeface="Arial MT"/>
              </a:rPr>
              <a:t>10%*&lt;/p&gt;</a:t>
            </a:r>
            <a:endParaRPr>
              <a:latin typeface="Arial MT"/>
              <a:cs typeface="Arial MT"/>
            </a:endParaRPr>
          </a:p>
          <a:p>
            <a:pPr marL="209545">
              <a:lnSpc>
                <a:spcPts val="1650"/>
              </a:lnSpc>
            </a:pPr>
            <a:r>
              <a:rPr spc="-5" dirty="0">
                <a:latin typeface="Arial MT"/>
                <a:cs typeface="Arial MT"/>
              </a:rPr>
              <a:t>&lt;small&gt;*</a:t>
            </a:r>
            <a:r>
              <a:rPr spc="335" dirty="0">
                <a:latin typeface="Arial MT"/>
                <a:cs typeface="Arial MT"/>
              </a:rPr>
              <a:t> </a:t>
            </a:r>
            <a:r>
              <a:rPr spc="-5" dirty="0">
                <a:latin typeface="Arial MT"/>
                <a:cs typeface="Arial MT"/>
              </a:rPr>
              <a:t>per</a:t>
            </a:r>
            <a:r>
              <a:rPr spc="-30" dirty="0">
                <a:latin typeface="Arial MT"/>
                <a:cs typeface="Arial MT"/>
              </a:rPr>
              <a:t> </a:t>
            </a:r>
            <a:r>
              <a:rPr spc="-5" dirty="0">
                <a:latin typeface="Arial MT"/>
                <a:cs typeface="Arial MT"/>
              </a:rPr>
              <a:t>day&lt;/small&gt;</a:t>
            </a:r>
            <a:endParaRPr>
              <a:latin typeface="Arial MT"/>
              <a:cs typeface="Arial MT"/>
            </a:endParaRPr>
          </a:p>
          <a:p>
            <a:pPr marL="12700">
              <a:lnSpc>
                <a:spcPts val="1650"/>
              </a:lnSpc>
            </a:pPr>
            <a:r>
              <a:rPr spc="-5" dirty="0">
                <a:latin typeface="Arial MT"/>
                <a:cs typeface="Arial MT"/>
              </a:rPr>
              <a:t>&lt;p&gt;She</a:t>
            </a:r>
            <a:r>
              <a:rPr spc="-35" dirty="0">
                <a:latin typeface="Arial MT"/>
                <a:cs typeface="Arial MT"/>
              </a:rPr>
              <a:t> </a:t>
            </a:r>
            <a:r>
              <a:rPr spc="-5" dirty="0">
                <a:latin typeface="Arial MT"/>
                <a:cs typeface="Arial MT"/>
              </a:rPr>
              <a:t>likes</a:t>
            </a:r>
            <a:r>
              <a:rPr spc="-35" dirty="0">
                <a:latin typeface="Arial MT"/>
                <a:cs typeface="Arial MT"/>
              </a:rPr>
              <a:t> </a:t>
            </a:r>
            <a:r>
              <a:rPr spc="-5" dirty="0">
                <a:latin typeface="Arial MT"/>
                <a:cs typeface="Arial MT"/>
              </a:rPr>
              <a:t>&lt;del&gt;violets&lt;/del&gt;</a:t>
            </a:r>
            <a:endParaRPr>
              <a:latin typeface="Arial MT"/>
              <a:cs typeface="Arial MT"/>
            </a:endParaRPr>
          </a:p>
          <a:p>
            <a:pPr marL="12700">
              <a:lnSpc>
                <a:spcPts val="1650"/>
              </a:lnSpc>
            </a:pPr>
            <a:r>
              <a:rPr spc="-5" dirty="0">
                <a:latin typeface="Arial MT"/>
                <a:cs typeface="Arial MT"/>
              </a:rPr>
              <a:t>&lt;ins&gt;snowdrops&lt;/ins&gt;</a:t>
            </a:r>
            <a:r>
              <a:rPr spc="-5" dirty="0">
                <a:latin typeface="MS PGothic"/>
                <a:cs typeface="MS PGothic"/>
              </a:rPr>
              <a:t>․</a:t>
            </a:r>
            <a:r>
              <a:rPr spc="-5" dirty="0">
                <a:latin typeface="Arial MT"/>
                <a:cs typeface="Arial MT"/>
              </a:rPr>
              <a:t>&lt;/p&gt;</a:t>
            </a:r>
            <a:endParaRPr>
              <a:latin typeface="Arial MT"/>
              <a:cs typeface="Arial MT"/>
            </a:endParaRPr>
          </a:p>
          <a:p>
            <a:pPr marL="12700">
              <a:lnSpc>
                <a:spcPts val="1650"/>
              </a:lnSpc>
            </a:pPr>
            <a:r>
              <a:rPr spc="-5" dirty="0">
                <a:latin typeface="Arial MT"/>
                <a:cs typeface="Arial MT"/>
              </a:rPr>
              <a:t>The</a:t>
            </a:r>
            <a:r>
              <a:rPr spc="-20" dirty="0">
                <a:latin typeface="Arial MT"/>
                <a:cs typeface="Arial MT"/>
              </a:rPr>
              <a:t> </a:t>
            </a:r>
            <a:r>
              <a:rPr spc="-5" dirty="0">
                <a:latin typeface="Arial MT"/>
                <a:cs typeface="Arial MT"/>
              </a:rPr>
              <a:t>formula</a:t>
            </a:r>
            <a:r>
              <a:rPr spc="-20" dirty="0">
                <a:latin typeface="Arial MT"/>
                <a:cs typeface="Arial MT"/>
              </a:rPr>
              <a:t> </a:t>
            </a:r>
            <a:r>
              <a:rPr spc="-5" dirty="0">
                <a:latin typeface="Arial MT"/>
                <a:cs typeface="Arial MT"/>
              </a:rPr>
              <a:t>of</a:t>
            </a:r>
            <a:r>
              <a:rPr spc="-20" dirty="0">
                <a:latin typeface="Arial MT"/>
                <a:cs typeface="Arial MT"/>
              </a:rPr>
              <a:t> </a:t>
            </a:r>
            <a:r>
              <a:rPr spc="-5" dirty="0">
                <a:latin typeface="Arial MT"/>
                <a:cs typeface="Arial MT"/>
              </a:rPr>
              <a:t>water</a:t>
            </a:r>
            <a:r>
              <a:rPr spc="-15" dirty="0">
                <a:latin typeface="Arial MT"/>
                <a:cs typeface="Arial MT"/>
              </a:rPr>
              <a:t> </a:t>
            </a:r>
            <a:r>
              <a:rPr spc="-5" dirty="0">
                <a:latin typeface="Arial MT"/>
                <a:cs typeface="Arial MT"/>
              </a:rPr>
              <a:t>is</a:t>
            </a:r>
            <a:r>
              <a:rPr spc="-20" dirty="0">
                <a:latin typeface="Arial MT"/>
                <a:cs typeface="Arial MT"/>
              </a:rPr>
              <a:t> </a:t>
            </a:r>
            <a:r>
              <a:rPr spc="-5" dirty="0">
                <a:latin typeface="Arial MT"/>
                <a:cs typeface="Arial MT"/>
              </a:rPr>
              <a:t>H&lt;sub&gt;2&lt;/sub&gt;O</a:t>
            </a:r>
            <a:endParaRPr>
              <a:latin typeface="Arial MT"/>
              <a:cs typeface="Arial MT"/>
            </a:endParaRPr>
          </a:p>
          <a:p>
            <a:pPr marL="12700">
              <a:lnSpc>
                <a:spcPts val="1650"/>
              </a:lnSpc>
            </a:pPr>
            <a:r>
              <a:rPr spc="-5" dirty="0">
                <a:latin typeface="Arial MT"/>
                <a:cs typeface="Arial MT"/>
              </a:rPr>
              <a:t>&lt;p&gt;E</a:t>
            </a:r>
            <a:r>
              <a:rPr spc="-35" dirty="0">
                <a:latin typeface="Arial MT"/>
                <a:cs typeface="Arial MT"/>
              </a:rPr>
              <a:t> </a:t>
            </a:r>
            <a:r>
              <a:rPr dirty="0">
                <a:latin typeface="Arial MT"/>
                <a:cs typeface="Arial MT"/>
              </a:rPr>
              <a:t>=</a:t>
            </a:r>
            <a:r>
              <a:rPr spc="-35" dirty="0">
                <a:latin typeface="Arial MT"/>
                <a:cs typeface="Arial MT"/>
              </a:rPr>
              <a:t> </a:t>
            </a:r>
            <a:r>
              <a:rPr dirty="0">
                <a:latin typeface="Arial MT"/>
                <a:cs typeface="Arial MT"/>
              </a:rPr>
              <a:t>mc&lt;sup&gt;2&lt;/sup&gt;</a:t>
            </a:r>
            <a:endParaRPr>
              <a:latin typeface="Arial MT"/>
              <a:cs typeface="Arial MT"/>
            </a:endParaRPr>
          </a:p>
          <a:p>
            <a:pPr marL="12700">
              <a:lnSpc>
                <a:spcPts val="1650"/>
              </a:lnSpc>
            </a:pPr>
            <a:r>
              <a:rPr spc="-5" dirty="0">
                <a:latin typeface="Arial MT"/>
                <a:cs typeface="Arial MT"/>
              </a:rPr>
              <a:t>&lt;/body&gt;</a:t>
            </a:r>
            <a:endParaRPr>
              <a:latin typeface="Arial MT"/>
              <a:cs typeface="Arial MT"/>
            </a:endParaRPr>
          </a:p>
          <a:p>
            <a:pPr marL="12700">
              <a:lnSpc>
                <a:spcPts val="1664"/>
              </a:lnSpc>
            </a:pPr>
            <a:r>
              <a:rPr spc="-5" dirty="0">
                <a:latin typeface="Arial MT"/>
                <a:cs typeface="Arial MT"/>
              </a:rPr>
              <a:t>&lt;/html&gt;</a:t>
            </a:r>
            <a:endParaRPr>
              <a:latin typeface="Arial MT"/>
              <a:cs typeface="Arial MT"/>
            </a:endParaRPr>
          </a:p>
        </p:txBody>
      </p:sp>
      <p:sp>
        <p:nvSpPr>
          <p:cNvPr id="9" name="object 9"/>
          <p:cNvSpPr txBox="1"/>
          <p:nvPr/>
        </p:nvSpPr>
        <p:spPr>
          <a:xfrm>
            <a:off x="1731945" y="1631868"/>
            <a:ext cx="111633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Formatting</a:t>
            </a:r>
            <a:endParaRPr sz="1800" dirty="0">
              <a:latin typeface="Arial MT"/>
              <a:cs typeface="Arial MT"/>
            </a:endParaRPr>
          </a:p>
        </p:txBody>
      </p:sp>
    </p:spTree>
    <p:extLst>
      <p:ext uri="{BB962C8B-B14F-4D97-AF65-F5344CB8AC3E}">
        <p14:creationId xmlns:p14="http://schemas.microsoft.com/office/powerpoint/2010/main" xmlns="" val="3386949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589941"/>
            <a:ext cx="4572000" cy="1553845"/>
          </a:xfrm>
          <a:custGeom>
            <a:avLst/>
            <a:gdLst/>
            <a:ahLst/>
            <a:cxnLst/>
            <a:rect l="l" t="t" r="r" b="b"/>
            <a:pathLst>
              <a:path w="4572000" h="1553845">
                <a:moveTo>
                  <a:pt x="0" y="1553434"/>
                </a:moveTo>
                <a:lnTo>
                  <a:pt x="4571999" y="1553434"/>
                </a:lnTo>
                <a:lnTo>
                  <a:pt x="4571999" y="0"/>
                </a:lnTo>
                <a:lnTo>
                  <a:pt x="0" y="0"/>
                </a:lnTo>
                <a:lnTo>
                  <a:pt x="0" y="1553434"/>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1990089"/>
          </a:xfrm>
          <a:custGeom>
            <a:avLst/>
            <a:gdLst/>
            <a:ahLst/>
            <a:cxnLst/>
            <a:rect l="l" t="t" r="r" b="b"/>
            <a:pathLst>
              <a:path w="4572000" h="1990089">
                <a:moveTo>
                  <a:pt x="0" y="1989564"/>
                </a:moveTo>
                <a:lnTo>
                  <a:pt x="4571999" y="1989564"/>
                </a:lnTo>
                <a:lnTo>
                  <a:pt x="4571999" y="0"/>
                </a:lnTo>
                <a:lnTo>
                  <a:pt x="0" y="0"/>
                </a:lnTo>
                <a:lnTo>
                  <a:pt x="0" y="1989564"/>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2019413" y="1728118"/>
            <a:ext cx="68580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Colors</a:t>
            </a:r>
            <a:endParaRPr sz="1800" dirty="0">
              <a:latin typeface="Arial MT"/>
              <a:cs typeface="Arial MT"/>
            </a:endParaRPr>
          </a:p>
        </p:txBody>
      </p:sp>
      <p:sp>
        <p:nvSpPr>
          <p:cNvPr id="8" name="object 8"/>
          <p:cNvSpPr txBox="1"/>
          <p:nvPr/>
        </p:nvSpPr>
        <p:spPr>
          <a:xfrm>
            <a:off x="675001" y="2617799"/>
            <a:ext cx="3145790" cy="516808"/>
          </a:xfrm>
          <a:prstGeom prst="rect">
            <a:avLst/>
          </a:prstGeom>
        </p:spPr>
        <p:txBody>
          <a:bodyPr vert="horz" wrap="square" lIns="0" tIns="46990" rIns="0" bIns="0" rtlCol="0">
            <a:spAutoFit/>
          </a:bodyPr>
          <a:lstStyle/>
          <a:p>
            <a:pPr marL="12700" algn="just">
              <a:spcBef>
                <a:spcPts val="370"/>
              </a:spcBef>
            </a:pPr>
            <a:r>
              <a:rPr spc="-5" dirty="0">
                <a:latin typeface="Arial MT"/>
                <a:cs typeface="Arial MT"/>
              </a:rPr>
              <a:t>There</a:t>
            </a:r>
            <a:r>
              <a:rPr spc="-15" dirty="0">
                <a:latin typeface="Arial MT"/>
                <a:cs typeface="Arial MT"/>
              </a:rPr>
              <a:t> </a:t>
            </a:r>
            <a:r>
              <a:rPr spc="-5" dirty="0">
                <a:latin typeface="Arial MT"/>
                <a:cs typeface="Arial MT"/>
              </a:rPr>
              <a:t>are</a:t>
            </a:r>
            <a:r>
              <a:rPr spc="-15" dirty="0">
                <a:latin typeface="Arial MT"/>
                <a:cs typeface="Arial MT"/>
              </a:rPr>
              <a:t> </a:t>
            </a:r>
            <a:r>
              <a:rPr spc="-5" dirty="0">
                <a:latin typeface="Arial MT"/>
                <a:cs typeface="Arial MT"/>
              </a:rPr>
              <a:t>three</a:t>
            </a:r>
            <a:r>
              <a:rPr spc="-15" dirty="0">
                <a:latin typeface="Arial MT"/>
                <a:cs typeface="Arial MT"/>
              </a:rPr>
              <a:t> </a:t>
            </a:r>
            <a:r>
              <a:rPr spc="-5" dirty="0">
                <a:latin typeface="Arial MT"/>
                <a:cs typeface="Arial MT"/>
              </a:rPr>
              <a:t>ways</a:t>
            </a:r>
            <a:r>
              <a:rPr spc="-10" dirty="0">
                <a:latin typeface="Arial MT"/>
                <a:cs typeface="Arial MT"/>
              </a:rPr>
              <a:t> </a:t>
            </a:r>
            <a:r>
              <a:rPr spc="-5" dirty="0">
                <a:latin typeface="Arial MT"/>
                <a:cs typeface="Arial MT"/>
              </a:rPr>
              <a:t>of</a:t>
            </a:r>
            <a:r>
              <a:rPr spc="-15" dirty="0">
                <a:latin typeface="Arial MT"/>
                <a:cs typeface="Arial MT"/>
              </a:rPr>
              <a:t> </a:t>
            </a:r>
            <a:r>
              <a:rPr spc="-5" dirty="0">
                <a:latin typeface="Arial MT"/>
                <a:cs typeface="Arial MT"/>
              </a:rPr>
              <a:t>how</a:t>
            </a:r>
            <a:r>
              <a:rPr spc="-15" dirty="0">
                <a:latin typeface="Arial MT"/>
                <a:cs typeface="Arial MT"/>
              </a:rPr>
              <a:t> </a:t>
            </a:r>
            <a:r>
              <a:rPr dirty="0">
                <a:latin typeface="Arial MT"/>
                <a:cs typeface="Arial MT"/>
              </a:rPr>
              <a:t>you</a:t>
            </a:r>
            <a:r>
              <a:rPr spc="-10" dirty="0">
                <a:latin typeface="Arial MT"/>
                <a:cs typeface="Arial MT"/>
              </a:rPr>
              <a:t> </a:t>
            </a:r>
            <a:r>
              <a:rPr dirty="0">
                <a:latin typeface="Arial MT"/>
                <a:cs typeface="Arial MT"/>
              </a:rPr>
              <a:t>can</a:t>
            </a:r>
          </a:p>
          <a:p>
            <a:pPr marL="12700" algn="just">
              <a:spcBef>
                <a:spcPts val="270"/>
              </a:spcBef>
            </a:pPr>
            <a:r>
              <a:rPr b="1" spc="-5" dirty="0">
                <a:latin typeface="Arial MT"/>
              </a:rPr>
              <a:t>change</a:t>
            </a:r>
            <a:r>
              <a:rPr b="1" spc="-15" dirty="0">
                <a:latin typeface="Arial MT"/>
              </a:rPr>
              <a:t> </a:t>
            </a:r>
            <a:r>
              <a:rPr b="1" dirty="0">
                <a:latin typeface="Arial MT"/>
              </a:rPr>
              <a:t>the</a:t>
            </a:r>
            <a:r>
              <a:rPr b="1" spc="-15" dirty="0">
                <a:latin typeface="Arial MT"/>
              </a:rPr>
              <a:t> </a:t>
            </a:r>
            <a:r>
              <a:rPr b="1" spc="-5" dirty="0">
                <a:latin typeface="Arial MT"/>
              </a:rPr>
              <a:t>color</a:t>
            </a:r>
            <a:r>
              <a:rPr b="1" spc="-15" dirty="0">
                <a:latin typeface="Arial MT"/>
              </a:rPr>
              <a:t> </a:t>
            </a:r>
            <a:r>
              <a:rPr b="1" spc="-5" dirty="0">
                <a:latin typeface="Arial MT"/>
              </a:rPr>
              <a:t>of</a:t>
            </a:r>
            <a:r>
              <a:rPr b="1" spc="-10" dirty="0">
                <a:latin typeface="Arial MT"/>
              </a:rPr>
              <a:t> </a:t>
            </a:r>
            <a:r>
              <a:rPr b="1" dirty="0">
                <a:latin typeface="Arial MT"/>
              </a:rPr>
              <a:t>the</a:t>
            </a:r>
            <a:r>
              <a:rPr b="1" spc="-15" dirty="0">
                <a:latin typeface="Arial MT"/>
              </a:rPr>
              <a:t> </a:t>
            </a:r>
            <a:r>
              <a:rPr b="1" dirty="0">
                <a:latin typeface="Arial MT"/>
              </a:rPr>
              <a:t>text</a:t>
            </a:r>
            <a:r>
              <a:rPr b="1" spc="-15" dirty="0">
                <a:latin typeface="Arial MT"/>
              </a:rPr>
              <a:t> </a:t>
            </a:r>
            <a:r>
              <a:rPr b="1" spc="-5" dirty="0">
                <a:latin typeface="Arial MT"/>
              </a:rPr>
              <a:t>in</a:t>
            </a:r>
            <a:r>
              <a:rPr b="1" spc="-15" dirty="0">
                <a:latin typeface="Arial MT"/>
              </a:rPr>
              <a:t> </a:t>
            </a:r>
            <a:r>
              <a:rPr b="1" spc="-5" dirty="0">
                <a:latin typeface="Arial MT"/>
              </a:rPr>
              <a:t>HTML</a:t>
            </a:r>
            <a:r>
              <a:rPr spc="-5" dirty="0">
                <a:latin typeface="Arial MT"/>
                <a:cs typeface="Arial MT"/>
              </a:rPr>
              <a:t>:</a:t>
            </a:r>
            <a:endParaRPr dirty="0">
              <a:latin typeface="Arial MT"/>
              <a:cs typeface="Arial MT"/>
            </a:endParaRPr>
          </a:p>
        </p:txBody>
      </p:sp>
      <p:sp>
        <p:nvSpPr>
          <p:cNvPr id="9" name="object 9"/>
          <p:cNvSpPr txBox="1"/>
          <p:nvPr/>
        </p:nvSpPr>
        <p:spPr>
          <a:xfrm>
            <a:off x="656569" y="3113099"/>
            <a:ext cx="1856105" cy="770724"/>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Hex</a:t>
            </a:r>
            <a:r>
              <a:rPr spc="-35" dirty="0">
                <a:latin typeface="Arial MT"/>
                <a:cs typeface="Arial MT"/>
              </a:rPr>
              <a:t> </a:t>
            </a:r>
            <a:r>
              <a:rPr dirty="0">
                <a:latin typeface="Arial MT"/>
                <a:cs typeface="Arial MT"/>
              </a:rPr>
              <a:t>color</a:t>
            </a:r>
            <a:r>
              <a:rPr spc="-35" dirty="0">
                <a:latin typeface="Arial MT"/>
                <a:cs typeface="Arial MT"/>
              </a:rPr>
              <a:t> </a:t>
            </a:r>
            <a:r>
              <a:rPr dirty="0">
                <a:latin typeface="Arial MT"/>
                <a:cs typeface="Arial MT"/>
              </a:rPr>
              <a:t>codes</a:t>
            </a:r>
          </a:p>
          <a:p>
            <a:pPr marL="348606" indent="-336542" algn="just">
              <a:spcBef>
                <a:spcPts val="270"/>
              </a:spcBef>
              <a:buChar char="●"/>
              <a:tabLst>
                <a:tab pos="347972" algn="l"/>
                <a:tab pos="349241" algn="l"/>
              </a:tabLst>
            </a:pPr>
            <a:r>
              <a:rPr spc="-5" dirty="0">
                <a:latin typeface="Arial MT"/>
                <a:cs typeface="Arial MT"/>
              </a:rPr>
              <a:t>HTML</a:t>
            </a:r>
            <a:r>
              <a:rPr spc="-95" dirty="0">
                <a:latin typeface="Arial MT"/>
                <a:cs typeface="Arial MT"/>
              </a:rPr>
              <a:t> </a:t>
            </a:r>
            <a:r>
              <a:rPr dirty="0">
                <a:latin typeface="Arial MT"/>
                <a:cs typeface="Arial MT"/>
              </a:rPr>
              <a:t>color</a:t>
            </a:r>
            <a:r>
              <a:rPr spc="-45" dirty="0">
                <a:latin typeface="Arial MT"/>
                <a:cs typeface="Arial MT"/>
              </a:rPr>
              <a:t> </a:t>
            </a:r>
            <a:r>
              <a:rPr spc="-5" dirty="0">
                <a:latin typeface="Arial MT"/>
                <a:cs typeface="Arial MT"/>
              </a:rPr>
              <a:t>names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RGB</a:t>
            </a:r>
            <a:r>
              <a:rPr spc="-50" dirty="0">
                <a:latin typeface="Arial MT"/>
                <a:cs typeface="Arial MT"/>
              </a:rPr>
              <a:t> </a:t>
            </a:r>
            <a:r>
              <a:rPr dirty="0">
                <a:latin typeface="Arial MT"/>
                <a:cs typeface="Arial MT"/>
              </a:rPr>
              <a:t>values.</a:t>
            </a:r>
          </a:p>
        </p:txBody>
      </p:sp>
      <p:sp>
        <p:nvSpPr>
          <p:cNvPr id="10" name="object 10"/>
          <p:cNvSpPr txBox="1"/>
          <p:nvPr/>
        </p:nvSpPr>
        <p:spPr>
          <a:xfrm>
            <a:off x="4645026" y="2007729"/>
            <a:ext cx="4191635" cy="659155"/>
          </a:xfrm>
          <a:prstGeom prst="rect">
            <a:avLst/>
          </a:prstGeom>
        </p:spPr>
        <p:txBody>
          <a:bodyPr vert="horz" wrap="square" lIns="0" tIns="12700" rIns="0" bIns="0" rtlCol="0">
            <a:spAutoFit/>
          </a:bodyPr>
          <a:lstStyle/>
          <a:p>
            <a:pPr marL="61592">
              <a:spcBef>
                <a:spcPts val="100"/>
              </a:spcBef>
            </a:pPr>
            <a:r>
              <a:rPr spc="-5" dirty="0">
                <a:latin typeface="Arial MT"/>
                <a:cs typeface="Arial MT"/>
              </a:rPr>
              <a:t>&lt;p</a:t>
            </a:r>
            <a:r>
              <a:rPr spc="-15" dirty="0">
                <a:latin typeface="Arial MT"/>
                <a:cs typeface="Arial MT"/>
              </a:rPr>
              <a:t> </a:t>
            </a:r>
            <a:r>
              <a:rPr dirty="0">
                <a:latin typeface="Arial MT"/>
                <a:cs typeface="Arial MT"/>
              </a:rPr>
              <a:t>style="color:red;"&gt;</a:t>
            </a:r>
            <a:r>
              <a:rPr spc="-40" dirty="0">
                <a:latin typeface="Arial MT"/>
                <a:cs typeface="Arial MT"/>
              </a:rPr>
              <a:t> </a:t>
            </a:r>
            <a:r>
              <a:rPr spc="-5" dirty="0">
                <a:latin typeface="Arial MT"/>
                <a:cs typeface="Arial MT"/>
              </a:rPr>
              <a:t>This</a:t>
            </a:r>
            <a:r>
              <a:rPr spc="-15" dirty="0">
                <a:latin typeface="Arial MT"/>
                <a:cs typeface="Arial MT"/>
              </a:rPr>
              <a:t> </a:t>
            </a:r>
            <a:r>
              <a:rPr spc="-5" dirty="0">
                <a:latin typeface="Arial MT"/>
                <a:cs typeface="Arial MT"/>
              </a:rPr>
              <a:t>is</a:t>
            </a:r>
            <a:r>
              <a:rPr spc="-15" dirty="0">
                <a:latin typeface="Arial MT"/>
                <a:cs typeface="Arial MT"/>
              </a:rPr>
              <a:t> </a:t>
            </a:r>
            <a:r>
              <a:rPr dirty="0">
                <a:latin typeface="Arial MT"/>
                <a:cs typeface="Arial MT"/>
              </a:rPr>
              <a:t>a</a:t>
            </a:r>
            <a:r>
              <a:rPr spc="-15" dirty="0">
                <a:latin typeface="Arial MT"/>
                <a:cs typeface="Arial MT"/>
              </a:rPr>
              <a:t> </a:t>
            </a:r>
            <a:r>
              <a:rPr spc="-5" dirty="0">
                <a:latin typeface="Arial MT"/>
                <a:cs typeface="Arial MT"/>
              </a:rPr>
              <a:t>text</a:t>
            </a:r>
            <a:r>
              <a:rPr spc="-10" dirty="0">
                <a:latin typeface="Arial MT"/>
                <a:cs typeface="Arial MT"/>
              </a:rPr>
              <a:t> </a:t>
            </a:r>
            <a:r>
              <a:rPr spc="-5" dirty="0">
                <a:latin typeface="Arial MT"/>
                <a:cs typeface="Arial MT"/>
              </a:rPr>
              <a:t>in</a:t>
            </a:r>
            <a:r>
              <a:rPr spc="-15" dirty="0">
                <a:latin typeface="Arial MT"/>
                <a:cs typeface="Arial MT"/>
              </a:rPr>
              <a:t> </a:t>
            </a:r>
            <a:r>
              <a:rPr spc="-5" dirty="0">
                <a:latin typeface="Arial MT"/>
                <a:cs typeface="Arial MT"/>
              </a:rPr>
              <a:t>green&lt;/p&gt;</a:t>
            </a:r>
            <a:endParaRPr>
              <a:latin typeface="Arial MT"/>
              <a:cs typeface="Arial MT"/>
            </a:endParaRPr>
          </a:p>
          <a:p>
            <a:pPr>
              <a:spcBef>
                <a:spcPts val="10"/>
              </a:spcBef>
            </a:pPr>
            <a:endParaRPr>
              <a:latin typeface="Arial MT"/>
              <a:cs typeface="Arial MT"/>
            </a:endParaRPr>
          </a:p>
          <a:p>
            <a:pPr marL="12700"/>
            <a:r>
              <a:rPr spc="-5" dirty="0">
                <a:latin typeface="Arial MT"/>
                <a:cs typeface="Arial MT"/>
              </a:rPr>
              <a:t>&lt;p</a:t>
            </a:r>
            <a:r>
              <a:rPr spc="-20" dirty="0">
                <a:latin typeface="Arial MT"/>
                <a:cs typeface="Arial MT"/>
              </a:rPr>
              <a:t> </a:t>
            </a:r>
            <a:r>
              <a:rPr dirty="0">
                <a:latin typeface="Arial MT"/>
                <a:cs typeface="Arial MT"/>
              </a:rPr>
              <a:t>style="color:#8ebf42;"&gt;</a:t>
            </a:r>
            <a:r>
              <a:rPr spc="-35" dirty="0">
                <a:latin typeface="Arial MT"/>
                <a:cs typeface="Arial MT"/>
              </a:rPr>
              <a:t> </a:t>
            </a:r>
            <a:r>
              <a:rPr spc="-5" dirty="0">
                <a:latin typeface="Arial MT"/>
                <a:cs typeface="Arial MT"/>
              </a:rPr>
              <a:t>This</a:t>
            </a:r>
            <a:r>
              <a:rPr spc="-15" dirty="0">
                <a:latin typeface="Arial MT"/>
                <a:cs typeface="Arial MT"/>
              </a:rPr>
              <a:t> </a:t>
            </a:r>
            <a:r>
              <a:rPr spc="-5" dirty="0">
                <a:latin typeface="Arial MT"/>
                <a:cs typeface="Arial MT"/>
              </a:rPr>
              <a:t>is</a:t>
            </a:r>
            <a:r>
              <a:rPr spc="-15" dirty="0">
                <a:latin typeface="Arial MT"/>
                <a:cs typeface="Arial MT"/>
              </a:rPr>
              <a:t> </a:t>
            </a:r>
            <a:r>
              <a:rPr dirty="0">
                <a:latin typeface="Arial MT"/>
                <a:cs typeface="Arial MT"/>
              </a:rPr>
              <a:t>a</a:t>
            </a:r>
            <a:r>
              <a:rPr spc="-15" dirty="0">
                <a:latin typeface="Arial MT"/>
                <a:cs typeface="Arial MT"/>
              </a:rPr>
              <a:t> </a:t>
            </a:r>
            <a:r>
              <a:rPr spc="-5" dirty="0">
                <a:latin typeface="Arial MT"/>
                <a:cs typeface="Arial MT"/>
              </a:rPr>
              <a:t>text</a:t>
            </a:r>
            <a:r>
              <a:rPr spc="-15" dirty="0">
                <a:latin typeface="Arial MT"/>
                <a:cs typeface="Arial MT"/>
              </a:rPr>
              <a:t> </a:t>
            </a:r>
            <a:r>
              <a:rPr spc="-5" dirty="0">
                <a:latin typeface="Arial MT"/>
                <a:cs typeface="Arial MT"/>
              </a:rPr>
              <a:t>in</a:t>
            </a:r>
            <a:r>
              <a:rPr spc="-15" dirty="0">
                <a:latin typeface="Arial MT"/>
                <a:cs typeface="Arial MT"/>
              </a:rPr>
              <a:t> </a:t>
            </a:r>
            <a:r>
              <a:rPr spc="-5" dirty="0">
                <a:latin typeface="Arial MT"/>
                <a:cs typeface="Arial MT"/>
              </a:rPr>
              <a:t>green&lt;/p&gt;</a:t>
            </a:r>
            <a:endParaRPr>
              <a:latin typeface="Arial MT"/>
              <a:cs typeface="Arial MT"/>
            </a:endParaRPr>
          </a:p>
        </p:txBody>
      </p:sp>
      <p:sp>
        <p:nvSpPr>
          <p:cNvPr id="11" name="object 11"/>
          <p:cNvSpPr txBox="1"/>
          <p:nvPr/>
        </p:nvSpPr>
        <p:spPr>
          <a:xfrm>
            <a:off x="4645025" y="2845928"/>
            <a:ext cx="4010025" cy="459100"/>
          </a:xfrm>
          <a:prstGeom prst="rect">
            <a:avLst/>
          </a:prstGeom>
        </p:spPr>
        <p:txBody>
          <a:bodyPr vert="horz" wrap="square" lIns="0" tIns="22860" rIns="0" bIns="0" rtlCol="0">
            <a:spAutoFit/>
          </a:bodyPr>
          <a:lstStyle/>
          <a:p>
            <a:pPr marL="12700" marR="5080">
              <a:lnSpc>
                <a:spcPts val="1650"/>
              </a:lnSpc>
              <a:spcBef>
                <a:spcPts val="180"/>
              </a:spcBef>
            </a:pPr>
            <a:r>
              <a:rPr spc="-5" dirty="0">
                <a:latin typeface="Arial MT"/>
                <a:cs typeface="Arial MT"/>
              </a:rPr>
              <a:t>&lt;p</a:t>
            </a:r>
            <a:r>
              <a:rPr spc="-50" dirty="0">
                <a:latin typeface="Arial MT"/>
                <a:cs typeface="Arial MT"/>
              </a:rPr>
              <a:t> </a:t>
            </a:r>
            <a:r>
              <a:rPr dirty="0">
                <a:latin typeface="Arial MT"/>
                <a:cs typeface="Arial MT"/>
              </a:rPr>
              <a:t>style="color:rgba(255,0,0,0.5);"&gt;Red</a:t>
            </a:r>
            <a:r>
              <a:rPr spc="-50" dirty="0">
                <a:latin typeface="Arial MT"/>
                <a:cs typeface="Arial MT"/>
              </a:rPr>
              <a:t> </a:t>
            </a:r>
            <a:r>
              <a:rPr spc="-5" dirty="0">
                <a:latin typeface="Arial MT"/>
                <a:cs typeface="Arial MT"/>
              </a:rPr>
              <a:t>paragraph </a:t>
            </a:r>
            <a:r>
              <a:rPr spc="-375" dirty="0">
                <a:latin typeface="Arial MT"/>
                <a:cs typeface="Arial MT"/>
              </a:rPr>
              <a:t> </a:t>
            </a:r>
            <a:r>
              <a:rPr spc="-5" dirty="0">
                <a:latin typeface="Arial MT"/>
                <a:cs typeface="Arial MT"/>
              </a:rPr>
              <a:t>text&lt;/p&gt;</a:t>
            </a:r>
            <a:endParaRPr>
              <a:latin typeface="Arial MT"/>
              <a:cs typeface="Arial MT"/>
            </a:endParaRPr>
          </a:p>
        </p:txBody>
      </p:sp>
    </p:spTree>
    <p:extLst>
      <p:ext uri="{BB962C8B-B14F-4D97-AF65-F5344CB8AC3E}">
        <p14:creationId xmlns:p14="http://schemas.microsoft.com/office/powerpoint/2010/main" xmlns="" val="85921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639458"/>
            <a:ext cx="4572000" cy="1515110"/>
          </a:xfrm>
          <a:custGeom>
            <a:avLst/>
            <a:gdLst/>
            <a:ahLst/>
            <a:cxnLst/>
            <a:rect l="l" t="t" r="r" b="b"/>
            <a:pathLst>
              <a:path w="4572000" h="1515110">
                <a:moveTo>
                  <a:pt x="0" y="1514801"/>
                </a:moveTo>
                <a:lnTo>
                  <a:pt x="4571999" y="1514801"/>
                </a:lnTo>
                <a:lnTo>
                  <a:pt x="4571999" y="0"/>
                </a:lnTo>
                <a:lnTo>
                  <a:pt x="0" y="0"/>
                </a:lnTo>
                <a:lnTo>
                  <a:pt x="0" y="1514801"/>
                </a:lnTo>
                <a:close/>
              </a:path>
            </a:pathLst>
          </a:custGeom>
          <a:solidFill>
            <a:srgbClr val="EEEEEE"/>
          </a:solidFill>
        </p:spPr>
        <p:txBody>
          <a:bodyPr wrap="square" lIns="0" tIns="0" rIns="0" bIns="0" rtlCol="0"/>
          <a:lstStyle/>
          <a:p>
            <a:endParaRPr sz="1800"/>
          </a:p>
        </p:txBody>
      </p:sp>
      <p:sp>
        <p:nvSpPr>
          <p:cNvPr id="3" name="object 3"/>
          <p:cNvSpPr/>
          <p:nvPr/>
        </p:nvSpPr>
        <p:spPr>
          <a:xfrm>
            <a:off x="4572000" y="0"/>
            <a:ext cx="4572000" cy="1167130"/>
          </a:xfrm>
          <a:custGeom>
            <a:avLst/>
            <a:gdLst/>
            <a:ahLst/>
            <a:cxnLst/>
            <a:rect l="l" t="t" r="r" b="b"/>
            <a:pathLst>
              <a:path w="4572000" h="1167130">
                <a:moveTo>
                  <a:pt x="0" y="1166597"/>
                </a:moveTo>
                <a:lnTo>
                  <a:pt x="4571999" y="1166597"/>
                </a:lnTo>
                <a:lnTo>
                  <a:pt x="4571999" y="0"/>
                </a:lnTo>
                <a:lnTo>
                  <a:pt x="0" y="0"/>
                </a:lnTo>
                <a:lnTo>
                  <a:pt x="0" y="1166597"/>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1974877" y="1728118"/>
            <a:ext cx="77406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Images</a:t>
            </a:r>
            <a:endParaRPr sz="1800" dirty="0">
              <a:latin typeface="Arial MT"/>
              <a:cs typeface="Arial MT"/>
            </a:endParaRPr>
          </a:p>
        </p:txBody>
      </p:sp>
      <p:sp>
        <p:nvSpPr>
          <p:cNvPr id="8" name="object 8"/>
          <p:cNvSpPr txBox="1"/>
          <p:nvPr/>
        </p:nvSpPr>
        <p:spPr>
          <a:xfrm>
            <a:off x="627089" y="2661880"/>
            <a:ext cx="3469640" cy="1266501"/>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spc="-5" dirty="0">
                <a:latin typeface="Arial MT"/>
                <a:cs typeface="Arial MT"/>
              </a:rPr>
              <a:t>Images </a:t>
            </a:r>
            <a:r>
              <a:rPr dirty="0">
                <a:latin typeface="Arial MT"/>
                <a:cs typeface="Arial MT"/>
              </a:rPr>
              <a:t>can </a:t>
            </a:r>
            <a:r>
              <a:rPr spc="-5" dirty="0">
                <a:latin typeface="Arial MT"/>
                <a:cs typeface="Arial MT"/>
              </a:rPr>
              <a:t>improve the design and the </a:t>
            </a:r>
            <a:r>
              <a:rPr spc="-375" dirty="0">
                <a:latin typeface="Arial MT"/>
                <a:cs typeface="Arial MT"/>
              </a:rPr>
              <a:t> </a:t>
            </a:r>
            <a:r>
              <a:rPr spc="-5" dirty="0">
                <a:latin typeface="Arial MT"/>
                <a:cs typeface="Arial MT"/>
              </a:rPr>
              <a:t>appearance</a:t>
            </a:r>
            <a:r>
              <a:rPr spc="-10" dirty="0">
                <a:latin typeface="Arial MT"/>
                <a:cs typeface="Arial MT"/>
              </a:rPr>
              <a:t> </a:t>
            </a:r>
            <a:r>
              <a:rPr spc="-5" dirty="0">
                <a:latin typeface="Arial MT"/>
                <a:cs typeface="Arial MT"/>
              </a:rPr>
              <a:t>of</a:t>
            </a:r>
            <a:r>
              <a:rPr spc="-10" dirty="0">
                <a:latin typeface="Arial MT"/>
                <a:cs typeface="Arial MT"/>
              </a:rPr>
              <a:t> </a:t>
            </a:r>
            <a:r>
              <a:rPr dirty="0">
                <a:latin typeface="Arial MT"/>
                <a:cs typeface="Arial MT"/>
              </a:rPr>
              <a:t>a</a:t>
            </a:r>
            <a:r>
              <a:rPr spc="-10" dirty="0">
                <a:latin typeface="Arial MT"/>
                <a:cs typeface="Arial MT"/>
              </a:rPr>
              <a:t> </a:t>
            </a:r>
            <a:r>
              <a:rPr spc="-5" dirty="0">
                <a:latin typeface="Arial MT"/>
                <a:cs typeface="Arial MT"/>
              </a:rPr>
              <a:t>web page.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images</a:t>
            </a:r>
            <a:r>
              <a:rPr spc="-15" dirty="0">
                <a:latin typeface="Arial MT"/>
                <a:cs typeface="Arial MT"/>
              </a:rPr>
              <a:t> </a:t>
            </a:r>
            <a:r>
              <a:rPr spc="-5" dirty="0">
                <a:latin typeface="Arial MT"/>
                <a:cs typeface="Arial MT"/>
              </a:rPr>
              <a:t>are</a:t>
            </a:r>
            <a:r>
              <a:rPr spc="-15" dirty="0">
                <a:latin typeface="Arial MT"/>
                <a:cs typeface="Arial MT"/>
              </a:rPr>
              <a:t> </a:t>
            </a:r>
            <a:r>
              <a:rPr spc="-5" dirty="0">
                <a:latin typeface="Arial MT"/>
                <a:cs typeface="Arial MT"/>
              </a:rPr>
              <a:t>defined</a:t>
            </a:r>
            <a:r>
              <a:rPr spc="-15" dirty="0">
                <a:latin typeface="Arial MT"/>
                <a:cs typeface="Arial MT"/>
              </a:rPr>
              <a:t> </a:t>
            </a:r>
            <a:r>
              <a:rPr spc="-5" dirty="0">
                <a:latin typeface="Arial MT"/>
                <a:cs typeface="Arial MT"/>
              </a:rPr>
              <a:t>with</a:t>
            </a:r>
            <a:r>
              <a:rPr spc="-15"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&lt;img&gt;</a:t>
            </a:r>
            <a:r>
              <a:rPr spc="-15" dirty="0">
                <a:latin typeface="Arial MT"/>
                <a:cs typeface="Arial MT"/>
              </a:rPr>
              <a:t> </a:t>
            </a:r>
            <a:r>
              <a:rPr spc="-5" dirty="0">
                <a:latin typeface="Arial MT"/>
                <a:cs typeface="Arial MT"/>
              </a:rPr>
              <a:t>tag.</a:t>
            </a:r>
            <a:endParaRPr dirty="0">
              <a:latin typeface="Arial MT"/>
              <a:cs typeface="Arial MT"/>
            </a:endParaRPr>
          </a:p>
          <a:p>
            <a:pPr marL="348606" marR="260344" indent="-336542" algn="just">
              <a:lnSpc>
                <a:spcPct val="116100"/>
              </a:lnSpc>
              <a:buChar char="●"/>
              <a:tabLst>
                <a:tab pos="347972" algn="l"/>
                <a:tab pos="349241" algn="l"/>
              </a:tabLst>
            </a:pPr>
            <a:r>
              <a:rPr spc="-5" dirty="0">
                <a:latin typeface="Arial MT"/>
                <a:cs typeface="Arial MT"/>
              </a:rPr>
              <a:t>It is an empty tag, </a:t>
            </a:r>
            <a:r>
              <a:rPr dirty="0">
                <a:latin typeface="Arial MT"/>
                <a:cs typeface="Arial MT"/>
              </a:rPr>
              <a:t>means </a:t>
            </a:r>
            <a:r>
              <a:rPr spc="-5" dirty="0">
                <a:latin typeface="Arial MT"/>
                <a:cs typeface="Arial MT"/>
              </a:rPr>
              <a:t>it does not </a:t>
            </a:r>
            <a:r>
              <a:rPr spc="-375" dirty="0">
                <a:latin typeface="Arial MT"/>
                <a:cs typeface="Arial MT"/>
              </a:rPr>
              <a:t> </a:t>
            </a:r>
            <a:r>
              <a:rPr spc="-5" dirty="0">
                <a:latin typeface="Arial MT"/>
                <a:cs typeface="Arial MT"/>
              </a:rPr>
              <a:t>have</a:t>
            </a:r>
            <a:r>
              <a:rPr spc="-10" dirty="0">
                <a:latin typeface="Arial MT"/>
                <a:cs typeface="Arial MT"/>
              </a:rPr>
              <a:t> </a:t>
            </a:r>
            <a:r>
              <a:rPr spc="-5" dirty="0">
                <a:latin typeface="Arial MT"/>
                <a:cs typeface="Arial MT"/>
              </a:rPr>
              <a:t>end tag.</a:t>
            </a:r>
            <a:endParaRPr dirty="0">
              <a:latin typeface="Arial MT"/>
              <a:cs typeface="Arial MT"/>
            </a:endParaRPr>
          </a:p>
        </p:txBody>
      </p:sp>
      <p:sp>
        <p:nvSpPr>
          <p:cNvPr id="9" name="object 9"/>
          <p:cNvSpPr txBox="1"/>
          <p:nvPr/>
        </p:nvSpPr>
        <p:spPr>
          <a:xfrm>
            <a:off x="4645026" y="1184762"/>
            <a:ext cx="4140200" cy="1769715"/>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&lt;!DOCTYPE</a:t>
            </a:r>
            <a:r>
              <a:rPr spc="-50" dirty="0">
                <a:latin typeface="Arial MT"/>
                <a:cs typeface="Arial MT"/>
              </a:rPr>
              <a:t> </a:t>
            </a:r>
            <a:r>
              <a:rPr spc="-5" dirty="0">
                <a:latin typeface="Arial MT"/>
                <a:cs typeface="Arial MT"/>
              </a:rPr>
              <a:t>html&gt;</a:t>
            </a:r>
            <a:endParaRPr>
              <a:latin typeface="Arial MT"/>
              <a:cs typeface="Arial MT"/>
            </a:endParaRPr>
          </a:p>
          <a:p>
            <a:pPr marL="12700">
              <a:lnSpc>
                <a:spcPts val="1650"/>
              </a:lnSpc>
            </a:pPr>
            <a:r>
              <a:rPr spc="-5" dirty="0">
                <a:latin typeface="Arial MT"/>
                <a:cs typeface="Arial MT"/>
              </a:rPr>
              <a:t>&lt;html</a:t>
            </a:r>
            <a:r>
              <a:rPr spc="-50" dirty="0">
                <a:latin typeface="Arial MT"/>
                <a:cs typeface="Arial MT"/>
              </a:rPr>
              <a:t> </a:t>
            </a:r>
            <a:r>
              <a:rPr spc="-5" dirty="0">
                <a:latin typeface="Arial MT"/>
                <a:cs typeface="Arial MT"/>
              </a:rPr>
              <a:t>lang="en"&gt;</a:t>
            </a:r>
            <a:endParaRPr>
              <a:latin typeface="Arial MT"/>
              <a:cs typeface="Arial MT"/>
            </a:endParaRPr>
          </a:p>
          <a:p>
            <a:pPr marL="12700">
              <a:lnSpc>
                <a:spcPts val="1650"/>
              </a:lnSpc>
            </a:pPr>
            <a:r>
              <a:rPr spc="-5" dirty="0">
                <a:latin typeface="Arial MT"/>
                <a:cs typeface="Arial MT"/>
              </a:rPr>
              <a:t>&lt;head&gt;</a:t>
            </a:r>
            <a:endParaRPr>
              <a:latin typeface="Arial MT"/>
              <a:cs typeface="Arial MT"/>
            </a:endParaRPr>
          </a:p>
          <a:p>
            <a:pPr marL="209545">
              <a:lnSpc>
                <a:spcPts val="1650"/>
              </a:lnSpc>
            </a:pPr>
            <a:r>
              <a:rPr spc="-5" dirty="0">
                <a:latin typeface="Arial MT"/>
                <a:cs typeface="Arial MT"/>
              </a:rPr>
              <a:t>&lt;title&gt;Placing</a:t>
            </a:r>
            <a:r>
              <a:rPr spc="-25" dirty="0">
                <a:latin typeface="Arial MT"/>
                <a:cs typeface="Arial MT"/>
              </a:rPr>
              <a:t> </a:t>
            </a:r>
            <a:r>
              <a:rPr spc="-5" dirty="0">
                <a:latin typeface="Arial MT"/>
                <a:cs typeface="Arial MT"/>
              </a:rPr>
              <a:t>Images</a:t>
            </a:r>
            <a:r>
              <a:rPr spc="-20" dirty="0">
                <a:latin typeface="Arial MT"/>
                <a:cs typeface="Arial MT"/>
              </a:rPr>
              <a:t> </a:t>
            </a:r>
            <a:r>
              <a:rPr spc="-5" dirty="0">
                <a:latin typeface="Arial MT"/>
                <a:cs typeface="Arial MT"/>
              </a:rPr>
              <a:t>in</a:t>
            </a:r>
            <a:r>
              <a:rPr spc="-20" dirty="0">
                <a:latin typeface="Arial MT"/>
                <a:cs typeface="Arial MT"/>
              </a:rPr>
              <a:t> </a:t>
            </a:r>
            <a:r>
              <a:rPr spc="-5" dirty="0">
                <a:latin typeface="Arial MT"/>
                <a:cs typeface="Arial MT"/>
              </a:rPr>
              <a:t>HTML</a:t>
            </a:r>
            <a:r>
              <a:rPr spc="-70" dirty="0">
                <a:latin typeface="Arial MT"/>
                <a:cs typeface="Arial MT"/>
              </a:rPr>
              <a:t> </a:t>
            </a:r>
            <a:r>
              <a:rPr spc="-5" dirty="0">
                <a:latin typeface="Arial MT"/>
                <a:cs typeface="Arial MT"/>
              </a:rPr>
              <a:t>Documents&lt;/title&gt;</a:t>
            </a:r>
            <a:endParaRPr>
              <a:latin typeface="Arial MT"/>
              <a:cs typeface="Arial MT"/>
            </a:endParaRPr>
          </a:p>
          <a:p>
            <a:pPr marL="12700">
              <a:lnSpc>
                <a:spcPts val="1650"/>
              </a:lnSpc>
            </a:pPr>
            <a:r>
              <a:rPr spc="-5" dirty="0">
                <a:latin typeface="Arial MT"/>
                <a:cs typeface="Arial MT"/>
              </a:rPr>
              <a:t>&lt;/head&gt;</a:t>
            </a:r>
            <a:endParaRPr>
              <a:latin typeface="Arial MT"/>
              <a:cs typeface="Arial MT"/>
            </a:endParaRPr>
          </a:p>
          <a:p>
            <a:pPr marL="12700">
              <a:lnSpc>
                <a:spcPts val="1650"/>
              </a:lnSpc>
            </a:pPr>
            <a:r>
              <a:rPr spc="-5" dirty="0">
                <a:latin typeface="Arial MT"/>
                <a:cs typeface="Arial MT"/>
              </a:rPr>
              <a:t>&lt;body&gt;</a:t>
            </a:r>
            <a:endParaRPr>
              <a:latin typeface="Arial MT"/>
              <a:cs typeface="Arial MT"/>
            </a:endParaRPr>
          </a:p>
          <a:p>
            <a:pPr marL="12700" marR="5080" indent="196845">
              <a:lnSpc>
                <a:spcPts val="1650"/>
              </a:lnSpc>
              <a:spcBef>
                <a:spcPts val="65"/>
              </a:spcBef>
            </a:pPr>
            <a:r>
              <a:rPr spc="-5" dirty="0">
                <a:latin typeface="Arial MT"/>
                <a:cs typeface="Arial MT"/>
              </a:rPr>
              <a:t>&lt;img</a:t>
            </a:r>
            <a:r>
              <a:rPr spc="-50" dirty="0">
                <a:latin typeface="Arial MT"/>
                <a:cs typeface="Arial MT"/>
              </a:rPr>
              <a:t> </a:t>
            </a:r>
            <a:r>
              <a:rPr dirty="0">
                <a:latin typeface="Arial MT"/>
                <a:cs typeface="Arial MT"/>
              </a:rPr>
              <a:t>src="/examples/images/kites.jpg"</a:t>
            </a:r>
            <a:r>
              <a:rPr spc="-50" dirty="0">
                <a:latin typeface="Arial MT"/>
                <a:cs typeface="Arial MT"/>
              </a:rPr>
              <a:t> </a:t>
            </a:r>
            <a:r>
              <a:rPr spc="-5" dirty="0">
                <a:latin typeface="Arial MT"/>
                <a:cs typeface="Arial MT"/>
              </a:rPr>
              <a:t>alt="Flying </a:t>
            </a:r>
            <a:r>
              <a:rPr spc="-375" dirty="0">
                <a:latin typeface="Arial MT"/>
                <a:cs typeface="Arial MT"/>
              </a:rPr>
              <a:t> </a:t>
            </a:r>
            <a:r>
              <a:rPr spc="-5" dirty="0">
                <a:latin typeface="Arial MT"/>
                <a:cs typeface="Arial MT"/>
              </a:rPr>
              <a:t>Kites"&gt;</a:t>
            </a:r>
            <a:endParaRPr>
              <a:latin typeface="Arial MT"/>
              <a:cs typeface="Arial MT"/>
            </a:endParaRPr>
          </a:p>
        </p:txBody>
      </p:sp>
      <p:sp>
        <p:nvSpPr>
          <p:cNvPr id="10" name="object 10"/>
          <p:cNvSpPr txBox="1"/>
          <p:nvPr/>
        </p:nvSpPr>
        <p:spPr>
          <a:xfrm>
            <a:off x="4645026" y="3070711"/>
            <a:ext cx="667385" cy="448841"/>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&lt;/body&gt;</a:t>
            </a:r>
            <a:endParaRPr>
              <a:latin typeface="Arial MT"/>
              <a:cs typeface="Arial MT"/>
            </a:endParaRPr>
          </a:p>
          <a:p>
            <a:pPr marL="12700">
              <a:lnSpc>
                <a:spcPts val="1664"/>
              </a:lnSpc>
            </a:pPr>
            <a:r>
              <a:rPr spc="-5" dirty="0">
                <a:latin typeface="Arial MT"/>
                <a:cs typeface="Arial MT"/>
              </a:rPr>
              <a:t>&lt;/html&gt;</a:t>
            </a:r>
            <a:endParaRPr>
              <a:latin typeface="Arial MT"/>
              <a:cs typeface="Arial MT"/>
            </a:endParaRPr>
          </a:p>
        </p:txBody>
      </p:sp>
    </p:spTree>
    <p:extLst>
      <p:ext uri="{BB962C8B-B14F-4D97-AF65-F5344CB8AC3E}">
        <p14:creationId xmlns:p14="http://schemas.microsoft.com/office/powerpoint/2010/main" xmlns="" val="4062587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3" name="object 3"/>
          <p:cNvSpPr txBox="1"/>
          <p:nvPr/>
        </p:nvSpPr>
        <p:spPr>
          <a:xfrm>
            <a:off x="656569" y="1728119"/>
            <a:ext cx="3431540" cy="2812821"/>
          </a:xfrm>
          <a:prstGeom prst="rect">
            <a:avLst/>
          </a:prstGeom>
        </p:spPr>
        <p:txBody>
          <a:bodyPr vert="horz" wrap="square" lIns="0" tIns="12700" rIns="0" bIns="0" rtlCol="0">
            <a:spAutoFit/>
          </a:bodyPr>
          <a:lstStyle/>
          <a:p>
            <a:pPr marR="11430" algn="ctr">
              <a:spcBef>
                <a:spcPts val="100"/>
              </a:spcBef>
            </a:pPr>
            <a:r>
              <a:rPr sz="1800" spc="-5" dirty="0">
                <a:solidFill>
                  <a:srgbClr val="595959"/>
                </a:solidFill>
                <a:latin typeface="Arial MT"/>
                <a:cs typeface="Arial MT"/>
              </a:rPr>
              <a:t>Links</a:t>
            </a:r>
            <a:endParaRPr sz="1800" dirty="0">
              <a:latin typeface="Arial MT"/>
              <a:cs typeface="Arial MT"/>
            </a:endParaRPr>
          </a:p>
          <a:p>
            <a:pPr>
              <a:lnSpc>
                <a:spcPct val="100000"/>
              </a:lnSpc>
            </a:pPr>
            <a:endParaRPr sz="2000" dirty="0">
              <a:latin typeface="Arial MT"/>
              <a:cs typeface="Arial MT"/>
            </a:endParaRPr>
          </a:p>
          <a:p>
            <a:pPr>
              <a:lnSpc>
                <a:spcPct val="100000"/>
              </a:lnSpc>
            </a:pPr>
            <a:endParaRPr sz="1600" dirty="0">
              <a:latin typeface="Arial MT"/>
              <a:cs typeface="Arial MT"/>
            </a:endParaRPr>
          </a:p>
          <a:p>
            <a:pPr marL="348606" indent="-336542" algn="just">
              <a:buChar char="●"/>
              <a:tabLst>
                <a:tab pos="347972" algn="l"/>
                <a:tab pos="349241" algn="l"/>
              </a:tabLst>
            </a:pPr>
            <a:r>
              <a:rPr spc="-5" dirty="0">
                <a:latin typeface="Arial MT"/>
                <a:cs typeface="Arial MT"/>
              </a:rPr>
              <a:t>HTML</a:t>
            </a:r>
            <a:r>
              <a:rPr spc="-75" dirty="0">
                <a:latin typeface="Arial MT"/>
                <a:cs typeface="Arial MT"/>
              </a:rPr>
              <a:t> </a:t>
            </a:r>
            <a:r>
              <a:rPr spc="-5" dirty="0">
                <a:latin typeface="Arial MT"/>
                <a:cs typeface="Arial MT"/>
              </a:rPr>
              <a:t>links</a:t>
            </a:r>
            <a:r>
              <a:rPr spc="-25" dirty="0">
                <a:latin typeface="Arial MT"/>
                <a:cs typeface="Arial MT"/>
              </a:rPr>
              <a:t> </a:t>
            </a:r>
            <a:r>
              <a:rPr spc="-5" dirty="0">
                <a:latin typeface="Arial MT"/>
                <a:cs typeface="Arial MT"/>
              </a:rPr>
              <a:t>are</a:t>
            </a:r>
            <a:r>
              <a:rPr spc="-25" dirty="0">
                <a:latin typeface="Arial MT"/>
                <a:cs typeface="Arial MT"/>
              </a:rPr>
              <a:t> </a:t>
            </a:r>
            <a:r>
              <a:rPr spc="-5" dirty="0">
                <a:latin typeface="Arial MT"/>
                <a:cs typeface="Arial MT"/>
              </a:rPr>
              <a:t>hyperlinks.</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When</a:t>
            </a:r>
            <a:r>
              <a:rPr spc="-20" dirty="0">
                <a:latin typeface="Arial MT"/>
                <a:cs typeface="Arial MT"/>
              </a:rPr>
              <a:t> </a:t>
            </a:r>
            <a:r>
              <a:rPr dirty="0">
                <a:latin typeface="Arial MT"/>
                <a:cs typeface="Arial MT"/>
              </a:rPr>
              <a:t>you</a:t>
            </a:r>
            <a:r>
              <a:rPr spc="-15" dirty="0">
                <a:latin typeface="Arial MT"/>
                <a:cs typeface="Arial MT"/>
              </a:rPr>
              <a:t> </a:t>
            </a:r>
            <a:r>
              <a:rPr dirty="0">
                <a:latin typeface="Arial MT"/>
                <a:cs typeface="Arial MT"/>
              </a:rPr>
              <a:t>move</a:t>
            </a:r>
            <a:r>
              <a:rPr spc="-20" dirty="0">
                <a:latin typeface="Arial MT"/>
                <a:cs typeface="Arial MT"/>
              </a:rPr>
              <a:t> </a:t>
            </a:r>
            <a:r>
              <a:rPr spc="-5" dirty="0">
                <a:latin typeface="Arial MT"/>
                <a:cs typeface="Arial MT"/>
              </a:rPr>
              <a:t>the</a:t>
            </a:r>
            <a:r>
              <a:rPr spc="-15" dirty="0">
                <a:latin typeface="Arial MT"/>
                <a:cs typeface="Arial MT"/>
              </a:rPr>
              <a:t> </a:t>
            </a:r>
            <a:r>
              <a:rPr dirty="0">
                <a:latin typeface="Arial MT"/>
                <a:cs typeface="Arial MT"/>
              </a:rPr>
              <a:t>mouse</a:t>
            </a:r>
            <a:r>
              <a:rPr spc="-15" dirty="0">
                <a:latin typeface="Arial MT"/>
                <a:cs typeface="Arial MT"/>
              </a:rPr>
              <a:t> </a:t>
            </a:r>
            <a:r>
              <a:rPr spc="-5" dirty="0">
                <a:latin typeface="Arial MT"/>
                <a:cs typeface="Arial MT"/>
              </a:rPr>
              <a:t>over</a:t>
            </a:r>
            <a:r>
              <a:rPr spc="-20" dirty="0">
                <a:latin typeface="Arial MT"/>
                <a:cs typeface="Arial MT"/>
              </a:rPr>
              <a:t> </a:t>
            </a:r>
            <a:r>
              <a:rPr dirty="0">
                <a:latin typeface="Arial MT"/>
                <a:cs typeface="Arial MT"/>
              </a:rPr>
              <a:t>a</a:t>
            </a:r>
            <a:r>
              <a:rPr spc="-15" dirty="0">
                <a:latin typeface="Arial MT"/>
                <a:cs typeface="Arial MT"/>
              </a:rPr>
              <a:t> </a:t>
            </a:r>
            <a:r>
              <a:rPr spc="-5" dirty="0">
                <a:latin typeface="Arial MT"/>
                <a:cs typeface="Arial MT"/>
              </a:rPr>
              <a:t>link, </a:t>
            </a:r>
            <a:r>
              <a:rPr spc="-375" dirty="0">
                <a:latin typeface="Arial MT"/>
                <a:cs typeface="Arial MT"/>
              </a:rPr>
              <a:t> </a:t>
            </a:r>
            <a:r>
              <a:rPr spc="-5" dirty="0">
                <a:latin typeface="Arial MT"/>
                <a:cs typeface="Arial MT"/>
              </a:rPr>
              <a:t>the </a:t>
            </a:r>
            <a:r>
              <a:rPr dirty="0">
                <a:latin typeface="Arial MT"/>
                <a:cs typeface="Arial MT"/>
              </a:rPr>
              <a:t>mouse </a:t>
            </a:r>
            <a:r>
              <a:rPr spc="-5" dirty="0">
                <a:latin typeface="Arial MT"/>
                <a:cs typeface="Arial MT"/>
              </a:rPr>
              <a:t>arrow will turn into </a:t>
            </a:r>
            <a:r>
              <a:rPr dirty="0">
                <a:latin typeface="Arial MT"/>
                <a:cs typeface="Arial MT"/>
              </a:rPr>
              <a:t>a </a:t>
            </a:r>
            <a:r>
              <a:rPr spc="-5" dirty="0">
                <a:latin typeface="Arial MT"/>
                <a:cs typeface="Arial MT"/>
              </a:rPr>
              <a:t>little </a:t>
            </a:r>
            <a:r>
              <a:rPr dirty="0">
                <a:latin typeface="Arial MT"/>
                <a:cs typeface="Arial MT"/>
              </a:rPr>
              <a:t> </a:t>
            </a:r>
            <a:r>
              <a:rPr spc="-5" dirty="0">
                <a:latin typeface="Arial MT"/>
                <a:cs typeface="Arial MT"/>
              </a:rPr>
              <a:t>hand.</a:t>
            </a:r>
            <a:endParaRPr dirty="0">
              <a:latin typeface="Arial MT"/>
              <a:cs typeface="Arial MT"/>
            </a:endParaRPr>
          </a:p>
          <a:p>
            <a:pPr marL="31115" algn="just">
              <a:spcBef>
                <a:spcPts val="270"/>
              </a:spcBef>
            </a:pPr>
            <a:r>
              <a:rPr spc="-5" dirty="0">
                <a:latin typeface="Arial MT"/>
                <a:cs typeface="Arial MT"/>
              </a:rPr>
              <a:t>Internal</a:t>
            </a:r>
            <a:r>
              <a:rPr spc="-50" dirty="0">
                <a:latin typeface="Arial MT"/>
                <a:cs typeface="Arial MT"/>
              </a:rPr>
              <a:t> </a:t>
            </a:r>
            <a:r>
              <a:rPr spc="-5" dirty="0">
                <a:latin typeface="Arial MT"/>
                <a:cs typeface="Arial MT"/>
              </a:rPr>
              <a:t>Links</a:t>
            </a:r>
            <a:endParaRPr dirty="0">
              <a:latin typeface="Arial MT"/>
              <a:cs typeface="Arial MT"/>
            </a:endParaRPr>
          </a:p>
          <a:p>
            <a:pPr marL="348606" marR="43179" indent="-336542" algn="just">
              <a:lnSpc>
                <a:spcPct val="116100"/>
              </a:lnSpc>
              <a:buChar char="●"/>
              <a:tabLst>
                <a:tab pos="347972" algn="l"/>
                <a:tab pos="349241" algn="l"/>
              </a:tabLst>
            </a:pPr>
            <a:r>
              <a:rPr spc="-5" dirty="0">
                <a:latin typeface="Arial MT"/>
                <a:cs typeface="Arial MT"/>
              </a:rPr>
              <a:t>An “</a:t>
            </a:r>
            <a:r>
              <a:rPr b="1" spc="-5" dirty="0"/>
              <a:t>Internal </a:t>
            </a:r>
            <a:r>
              <a:rPr b="1" dirty="0"/>
              <a:t>Link</a:t>
            </a:r>
            <a:r>
              <a:rPr dirty="0">
                <a:latin typeface="Arial MT"/>
                <a:cs typeface="Arial MT"/>
              </a:rPr>
              <a:t>” </a:t>
            </a:r>
            <a:r>
              <a:rPr spc="-5" dirty="0">
                <a:latin typeface="Arial MT"/>
                <a:cs typeface="Arial MT"/>
              </a:rPr>
              <a:t>is </a:t>
            </a:r>
            <a:r>
              <a:rPr dirty="0">
                <a:latin typeface="Arial MT"/>
                <a:cs typeface="Arial MT"/>
              </a:rPr>
              <a:t>a </a:t>
            </a:r>
            <a:r>
              <a:rPr b="1" spc="-5" dirty="0"/>
              <a:t>link </a:t>
            </a:r>
            <a:r>
              <a:rPr spc="-5" dirty="0">
                <a:latin typeface="Arial MT"/>
                <a:cs typeface="Arial MT"/>
              </a:rPr>
              <a:t>in </a:t>
            </a:r>
            <a:r>
              <a:rPr dirty="0">
                <a:latin typeface="Arial MT"/>
                <a:cs typeface="Arial MT"/>
              </a:rPr>
              <a:t>your site </a:t>
            </a:r>
            <a:r>
              <a:rPr spc="-375" dirty="0">
                <a:latin typeface="Arial MT"/>
                <a:cs typeface="Arial MT"/>
              </a:rPr>
              <a:t> </a:t>
            </a:r>
            <a:r>
              <a:rPr spc="-5" dirty="0">
                <a:latin typeface="Arial MT"/>
                <a:cs typeface="Arial MT"/>
              </a:rPr>
              <a:t>that navigates the </a:t>
            </a:r>
            <a:r>
              <a:rPr dirty="0">
                <a:latin typeface="Arial MT"/>
                <a:cs typeface="Arial MT"/>
              </a:rPr>
              <a:t>visitor </a:t>
            </a:r>
            <a:r>
              <a:rPr spc="-5" dirty="0">
                <a:latin typeface="Arial MT"/>
                <a:cs typeface="Arial MT"/>
              </a:rPr>
              <a:t>to another </a:t>
            </a:r>
            <a:r>
              <a:rPr dirty="0">
                <a:latin typeface="Arial MT"/>
                <a:cs typeface="Arial MT"/>
              </a:rPr>
              <a:t> </a:t>
            </a:r>
            <a:r>
              <a:rPr spc="-5" dirty="0">
                <a:latin typeface="Arial MT"/>
                <a:cs typeface="Arial MT"/>
              </a:rPr>
              <a:t>page</a:t>
            </a:r>
            <a:r>
              <a:rPr spc="-10" dirty="0">
                <a:latin typeface="Arial MT"/>
                <a:cs typeface="Arial MT"/>
              </a:rPr>
              <a:t> </a:t>
            </a:r>
            <a:r>
              <a:rPr spc="-5" dirty="0">
                <a:latin typeface="Arial MT"/>
                <a:cs typeface="Arial MT"/>
              </a:rPr>
              <a:t>in</a:t>
            </a:r>
            <a:r>
              <a:rPr spc="-10" dirty="0">
                <a:latin typeface="Arial MT"/>
                <a:cs typeface="Arial MT"/>
              </a:rPr>
              <a:t> </a:t>
            </a:r>
            <a:r>
              <a:rPr dirty="0">
                <a:latin typeface="Arial MT"/>
                <a:cs typeface="Arial MT"/>
              </a:rPr>
              <a:t>your</a:t>
            </a:r>
            <a:r>
              <a:rPr spc="-5" dirty="0">
                <a:latin typeface="Arial MT"/>
                <a:cs typeface="Arial MT"/>
              </a:rPr>
              <a:t> website.</a:t>
            </a:r>
            <a:endParaRPr dirty="0">
              <a:latin typeface="Arial MT"/>
              <a:cs typeface="Arial MT"/>
            </a:endParaRPr>
          </a:p>
        </p:txBody>
      </p:sp>
      <p:sp>
        <p:nvSpPr>
          <p:cNvPr id="4" name="object 4"/>
          <p:cNvSpPr txBox="1"/>
          <p:nvPr/>
        </p:nvSpPr>
        <p:spPr>
          <a:xfrm>
            <a:off x="5484177" y="4624030"/>
            <a:ext cx="2747645"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40" dirty="0">
                <a:solidFill>
                  <a:srgbClr val="595959"/>
                </a:solidFill>
                <a:latin typeface="Arial MT"/>
                <a:cs typeface="Arial MT"/>
              </a:rPr>
              <a:t> </a:t>
            </a:r>
            <a:r>
              <a:rPr sz="700" spc="-5" dirty="0">
                <a:solidFill>
                  <a:srgbClr val="595959"/>
                </a:solidFill>
                <a:latin typeface="Arial MT"/>
                <a:cs typeface="Arial MT"/>
              </a:rPr>
              <a:t>Source:</a:t>
            </a:r>
            <a:r>
              <a:rPr sz="700" spc="40" dirty="0">
                <a:solidFill>
                  <a:srgbClr val="595959"/>
                </a:solidFill>
                <a:latin typeface="Arial MT"/>
                <a:cs typeface="Arial MT"/>
              </a:rPr>
              <a:t> </a:t>
            </a:r>
            <a:r>
              <a:rPr sz="700" spc="-10" dirty="0">
                <a:solidFill>
                  <a:srgbClr val="595959"/>
                </a:solidFill>
                <a:latin typeface="Arial MT"/>
                <a:cs typeface="Arial MT"/>
              </a:rPr>
              <a:t>http://www.corelangs.com/html/links/internal-links.html</a:t>
            </a:r>
            <a:endParaRPr sz="700" dirty="0">
              <a:latin typeface="Arial MT"/>
              <a:cs typeface="Arial MT"/>
            </a:endParaRPr>
          </a:p>
        </p:txBody>
      </p:sp>
      <p:pic>
        <p:nvPicPr>
          <p:cNvPr id="5" name="object 5"/>
          <p:cNvPicPr/>
          <p:nvPr/>
        </p:nvPicPr>
        <p:blipFill>
          <a:blip r:embed="rId2" cstate="print"/>
          <a:stretch>
            <a:fillRect/>
          </a:stretch>
        </p:blipFill>
        <p:spPr>
          <a:xfrm>
            <a:off x="4914491" y="1139885"/>
            <a:ext cx="3887016" cy="2918307"/>
          </a:xfrm>
          <a:prstGeom prst="rect">
            <a:avLst/>
          </a:prstGeom>
        </p:spPr>
      </p:pic>
    </p:spTree>
    <p:extLst>
      <p:ext uri="{BB962C8B-B14F-4D97-AF65-F5344CB8AC3E}">
        <p14:creationId xmlns:p14="http://schemas.microsoft.com/office/powerpoint/2010/main" xmlns="" val="393865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3" name="object 3"/>
          <p:cNvSpPr txBox="1"/>
          <p:nvPr/>
        </p:nvSpPr>
        <p:spPr>
          <a:xfrm>
            <a:off x="2082870" y="1728118"/>
            <a:ext cx="55943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Links</a:t>
            </a:r>
            <a:endParaRPr sz="1800" dirty="0">
              <a:latin typeface="Arial MT"/>
              <a:cs typeface="Arial MT"/>
            </a:endParaRPr>
          </a:p>
        </p:txBody>
      </p:sp>
      <p:sp>
        <p:nvSpPr>
          <p:cNvPr id="4" name="object 4"/>
          <p:cNvSpPr txBox="1"/>
          <p:nvPr/>
        </p:nvSpPr>
        <p:spPr>
          <a:xfrm>
            <a:off x="656569" y="2617799"/>
            <a:ext cx="3263900" cy="1262653"/>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External</a:t>
            </a:r>
            <a:r>
              <a:rPr spc="-50" dirty="0">
                <a:latin typeface="Arial MT"/>
                <a:cs typeface="Arial MT"/>
              </a:rPr>
              <a:t> </a:t>
            </a:r>
            <a:r>
              <a:rPr spc="-5" dirty="0">
                <a:latin typeface="Arial MT"/>
                <a:cs typeface="Arial MT"/>
              </a:rPr>
              <a:t>Links</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The “</a:t>
            </a:r>
            <a:r>
              <a:rPr b="1" spc="-5" dirty="0"/>
              <a:t>External </a:t>
            </a:r>
            <a:r>
              <a:rPr b="1" dirty="0"/>
              <a:t>Link</a:t>
            </a:r>
            <a:r>
              <a:rPr dirty="0">
                <a:latin typeface="Arial MT"/>
                <a:cs typeface="Arial MT"/>
              </a:rPr>
              <a:t>” </a:t>
            </a:r>
            <a:r>
              <a:rPr spc="-5" dirty="0">
                <a:latin typeface="Arial MT"/>
                <a:cs typeface="Arial MT"/>
              </a:rPr>
              <a:t>navigates the </a:t>
            </a:r>
            <a:r>
              <a:rPr dirty="0">
                <a:latin typeface="Arial MT"/>
                <a:cs typeface="Arial MT"/>
              </a:rPr>
              <a:t> visitor</a:t>
            </a:r>
            <a:r>
              <a:rPr spc="-20" dirty="0">
                <a:latin typeface="Arial MT"/>
                <a:cs typeface="Arial MT"/>
              </a:rPr>
              <a:t> </a:t>
            </a:r>
            <a:r>
              <a:rPr spc="-5" dirty="0">
                <a:latin typeface="Arial MT"/>
                <a:cs typeface="Arial MT"/>
              </a:rPr>
              <a:t>away</a:t>
            </a:r>
            <a:r>
              <a:rPr spc="-20" dirty="0">
                <a:latin typeface="Arial MT"/>
                <a:cs typeface="Arial MT"/>
              </a:rPr>
              <a:t> </a:t>
            </a:r>
            <a:r>
              <a:rPr spc="-5" dirty="0">
                <a:latin typeface="Arial MT"/>
                <a:cs typeface="Arial MT"/>
              </a:rPr>
              <a:t>from</a:t>
            </a:r>
            <a:r>
              <a:rPr spc="-20" dirty="0">
                <a:latin typeface="Arial MT"/>
                <a:cs typeface="Arial MT"/>
              </a:rPr>
              <a:t> </a:t>
            </a:r>
            <a:r>
              <a:rPr dirty="0">
                <a:latin typeface="Arial MT"/>
                <a:cs typeface="Arial MT"/>
              </a:rPr>
              <a:t>your</a:t>
            </a:r>
            <a:r>
              <a:rPr spc="-15" dirty="0">
                <a:latin typeface="Arial MT"/>
                <a:cs typeface="Arial MT"/>
              </a:rPr>
              <a:t> </a:t>
            </a:r>
            <a:r>
              <a:rPr dirty="0">
                <a:latin typeface="Arial MT"/>
                <a:cs typeface="Arial MT"/>
              </a:rPr>
              <a:t>site</a:t>
            </a:r>
            <a:r>
              <a:rPr spc="-20" dirty="0">
                <a:latin typeface="Arial MT"/>
                <a:cs typeface="Arial MT"/>
              </a:rPr>
              <a:t> </a:t>
            </a:r>
            <a:r>
              <a:rPr spc="-5" dirty="0">
                <a:latin typeface="Arial MT"/>
                <a:cs typeface="Arial MT"/>
              </a:rPr>
              <a:t>to</a:t>
            </a:r>
            <a:r>
              <a:rPr spc="-20" dirty="0">
                <a:latin typeface="Arial MT"/>
                <a:cs typeface="Arial MT"/>
              </a:rPr>
              <a:t> </a:t>
            </a:r>
            <a:r>
              <a:rPr spc="-5" dirty="0">
                <a:latin typeface="Arial MT"/>
                <a:cs typeface="Arial MT"/>
              </a:rPr>
              <a:t>another </a:t>
            </a:r>
            <a:r>
              <a:rPr spc="-375" dirty="0">
                <a:latin typeface="Arial MT"/>
                <a:cs typeface="Arial MT"/>
              </a:rPr>
              <a:t> </a:t>
            </a:r>
            <a:r>
              <a:rPr spc="-5" dirty="0">
                <a:latin typeface="Arial MT"/>
                <a:cs typeface="Arial MT"/>
              </a:rPr>
              <a:t>website in the internet </a:t>
            </a:r>
            <a:r>
              <a:rPr dirty="0">
                <a:latin typeface="Arial MT"/>
                <a:cs typeface="Arial MT"/>
              </a:rPr>
              <a:t>(like </a:t>
            </a:r>
            <a:r>
              <a:rPr spc="5" dirty="0">
                <a:solidFill>
                  <a:srgbClr val="0097A7"/>
                </a:solidFill>
                <a:latin typeface="Arial MT"/>
                <a:cs typeface="Arial MT"/>
              </a:rPr>
              <a:t> </a:t>
            </a:r>
            <a:r>
              <a:rPr u="heavy" spc="-5" dirty="0">
                <a:solidFill>
                  <a:srgbClr val="0097A7"/>
                </a:solidFill>
                <a:uFill>
                  <a:solidFill>
                    <a:srgbClr val="0097A7"/>
                  </a:solidFill>
                </a:uFill>
                <a:latin typeface="Arial MT"/>
                <a:cs typeface="Arial MT"/>
                <a:hlinkClick r:id="rId2"/>
              </a:rPr>
              <a:t>http://google.com</a:t>
            </a:r>
            <a:r>
              <a:rPr spc="-5" dirty="0">
                <a:latin typeface="Arial MT"/>
                <a:cs typeface="Arial MT"/>
              </a:rPr>
              <a:t>).</a:t>
            </a:r>
            <a:endParaRPr dirty="0">
              <a:latin typeface="Arial MT"/>
              <a:cs typeface="Arial MT"/>
            </a:endParaRPr>
          </a:p>
        </p:txBody>
      </p:sp>
      <p:sp>
        <p:nvSpPr>
          <p:cNvPr id="5" name="object 5"/>
          <p:cNvSpPr txBox="1"/>
          <p:nvPr/>
        </p:nvSpPr>
        <p:spPr>
          <a:xfrm>
            <a:off x="5709962" y="4645801"/>
            <a:ext cx="2477135" cy="120546"/>
          </a:xfrm>
          <a:prstGeom prst="rect">
            <a:avLst/>
          </a:prstGeom>
        </p:spPr>
        <p:txBody>
          <a:bodyPr vert="horz" wrap="square" lIns="0" tIns="12700" rIns="0" bIns="0" rtlCol="0">
            <a:spAutoFit/>
          </a:bodyPr>
          <a:lstStyle/>
          <a:p>
            <a:pPr marL="12700">
              <a:spcBef>
                <a:spcPts val="100"/>
              </a:spcBef>
            </a:pPr>
            <a:r>
              <a:rPr sz="700" spc="-10" dirty="0">
                <a:solidFill>
                  <a:srgbClr val="595959"/>
                </a:solidFill>
                <a:latin typeface="Arial MT"/>
                <a:cs typeface="Arial MT"/>
              </a:rPr>
              <a:t>ImageSource:https://www.orbitmedia.com/blog/internal-linking/</a:t>
            </a:r>
            <a:endParaRPr sz="700" dirty="0">
              <a:latin typeface="Arial MT"/>
              <a:cs typeface="Arial MT"/>
            </a:endParaRPr>
          </a:p>
        </p:txBody>
      </p:sp>
      <p:pic>
        <p:nvPicPr>
          <p:cNvPr id="6" name="object 6"/>
          <p:cNvPicPr/>
          <p:nvPr/>
        </p:nvPicPr>
        <p:blipFill>
          <a:blip r:embed="rId3" cstate="print"/>
          <a:stretch>
            <a:fillRect/>
          </a:stretch>
        </p:blipFill>
        <p:spPr>
          <a:xfrm>
            <a:off x="4659087" y="1637030"/>
            <a:ext cx="4040777" cy="2447289"/>
          </a:xfrm>
          <a:prstGeom prst="rect">
            <a:avLst/>
          </a:prstGeom>
        </p:spPr>
      </p:pic>
    </p:spTree>
    <p:extLst>
      <p:ext uri="{BB962C8B-B14F-4D97-AF65-F5344CB8AC3E}">
        <p14:creationId xmlns:p14="http://schemas.microsoft.com/office/powerpoint/2010/main" xmlns="" val="422573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3" name="object 3"/>
          <p:cNvSpPr txBox="1"/>
          <p:nvPr/>
        </p:nvSpPr>
        <p:spPr>
          <a:xfrm>
            <a:off x="704857" y="1728118"/>
            <a:ext cx="3558540" cy="2188420"/>
          </a:xfrm>
          <a:prstGeom prst="rect">
            <a:avLst/>
          </a:prstGeom>
        </p:spPr>
        <p:txBody>
          <a:bodyPr vert="horz" wrap="square" lIns="0" tIns="12700" rIns="0" bIns="0" rtlCol="0">
            <a:spAutoFit/>
          </a:bodyPr>
          <a:lstStyle/>
          <a:p>
            <a:pPr marR="235579" algn="ctr">
              <a:spcBef>
                <a:spcPts val="100"/>
              </a:spcBef>
            </a:pPr>
            <a:r>
              <a:rPr sz="1800" spc="-40" dirty="0">
                <a:solidFill>
                  <a:srgbClr val="595959"/>
                </a:solidFill>
                <a:latin typeface="Arial MT"/>
                <a:cs typeface="Arial MT"/>
              </a:rPr>
              <a:t>Tables</a:t>
            </a:r>
            <a:endParaRPr sz="1800" dirty="0">
              <a:latin typeface="Arial MT"/>
              <a:cs typeface="Arial MT"/>
            </a:endParaRPr>
          </a:p>
          <a:p>
            <a:pPr marL="348606" marR="210815" indent="-336542" algn="just">
              <a:lnSpc>
                <a:spcPct val="116100"/>
              </a:lnSpc>
              <a:spcBef>
                <a:spcPts val="1105"/>
              </a:spcBef>
              <a:buChar char="●"/>
              <a:tabLst>
                <a:tab pos="349241" algn="l"/>
              </a:tabLst>
            </a:pPr>
            <a:r>
              <a:rPr spc="-5" dirty="0">
                <a:latin typeface="Arial MT"/>
                <a:cs typeface="Arial MT"/>
              </a:rPr>
              <a:t>The HTML tables allow displaying the </a:t>
            </a:r>
            <a:r>
              <a:rPr spc="-375" dirty="0">
                <a:latin typeface="Arial MT"/>
                <a:cs typeface="Arial MT"/>
              </a:rPr>
              <a:t> </a:t>
            </a:r>
            <a:r>
              <a:rPr spc="-5" dirty="0">
                <a:latin typeface="Arial MT"/>
                <a:cs typeface="Arial MT"/>
              </a:rPr>
              <a:t>data </a:t>
            </a:r>
            <a:r>
              <a:rPr dirty="0">
                <a:latin typeface="Arial MT"/>
                <a:cs typeface="Arial MT"/>
              </a:rPr>
              <a:t>(e.g. </a:t>
            </a:r>
            <a:r>
              <a:rPr spc="-5" dirty="0">
                <a:latin typeface="Arial MT"/>
                <a:cs typeface="Arial MT"/>
              </a:rPr>
              <a:t>image, text, link) in </a:t>
            </a:r>
            <a:r>
              <a:rPr dirty="0">
                <a:latin typeface="Arial MT"/>
                <a:cs typeface="Arial MT"/>
              </a:rPr>
              <a:t>columns </a:t>
            </a:r>
            <a:r>
              <a:rPr spc="-375" dirty="0">
                <a:latin typeface="Arial MT"/>
                <a:cs typeface="Arial MT"/>
              </a:rPr>
              <a:t> </a:t>
            </a:r>
            <a:r>
              <a:rPr spc="-5" dirty="0">
                <a:latin typeface="Arial MT"/>
                <a:cs typeface="Arial MT"/>
              </a:rPr>
              <a:t>and</a:t>
            </a:r>
            <a:r>
              <a:rPr spc="-10" dirty="0">
                <a:latin typeface="Arial MT"/>
                <a:cs typeface="Arial MT"/>
              </a:rPr>
              <a:t> </a:t>
            </a:r>
            <a:r>
              <a:rPr dirty="0">
                <a:latin typeface="Arial MT"/>
                <a:cs typeface="Arial MT"/>
              </a:rPr>
              <a:t>rows</a:t>
            </a:r>
            <a:r>
              <a:rPr spc="-5" dirty="0">
                <a:latin typeface="Arial MT"/>
                <a:cs typeface="Arial MT"/>
              </a:rPr>
              <a:t> of</a:t>
            </a:r>
            <a:r>
              <a:rPr spc="-10" dirty="0">
                <a:latin typeface="Arial MT"/>
                <a:cs typeface="Arial MT"/>
              </a:rPr>
              <a:t> </a:t>
            </a:r>
            <a:r>
              <a:rPr dirty="0">
                <a:latin typeface="Arial MT"/>
                <a:cs typeface="Arial MT"/>
              </a:rPr>
              <a:t>cells.</a:t>
            </a:r>
          </a:p>
          <a:p>
            <a:pPr marL="348606" indent="-336542" algn="just">
              <a:spcBef>
                <a:spcPts val="270"/>
              </a:spcBef>
              <a:buChar char="●"/>
              <a:tabLst>
                <a:tab pos="349241" algn="l"/>
              </a:tabLst>
            </a:pPr>
            <a:r>
              <a:rPr spc="-5" dirty="0">
                <a:latin typeface="Arial MT"/>
                <a:cs typeface="Arial MT"/>
              </a:rPr>
              <a:t>The</a:t>
            </a:r>
            <a:r>
              <a:rPr spc="-15" dirty="0">
                <a:latin typeface="Arial MT"/>
                <a:cs typeface="Arial MT"/>
              </a:rPr>
              <a:t> </a:t>
            </a:r>
            <a:r>
              <a:rPr dirty="0">
                <a:latin typeface="Arial MT"/>
                <a:cs typeface="Arial MT"/>
              </a:rPr>
              <a:t>&lt;</a:t>
            </a:r>
            <a:r>
              <a:rPr b="1" dirty="0"/>
              <a:t>table</a:t>
            </a:r>
            <a:r>
              <a:rPr dirty="0">
                <a:latin typeface="Arial MT"/>
                <a:cs typeface="Arial MT"/>
              </a:rPr>
              <a:t>&gt;</a:t>
            </a:r>
            <a:r>
              <a:rPr spc="-15" dirty="0">
                <a:latin typeface="Arial MT"/>
                <a:cs typeface="Arial MT"/>
              </a:rPr>
              <a:t> </a:t>
            </a:r>
            <a:r>
              <a:rPr spc="-5" dirty="0">
                <a:latin typeface="Arial MT"/>
                <a:cs typeface="Arial MT"/>
              </a:rPr>
              <a:t>tag</a:t>
            </a:r>
            <a:r>
              <a:rPr spc="-10" dirty="0">
                <a:latin typeface="Arial MT"/>
                <a:cs typeface="Arial MT"/>
              </a:rPr>
              <a:t> </a:t>
            </a:r>
            <a:r>
              <a:rPr spc="-5" dirty="0">
                <a:latin typeface="Arial MT"/>
                <a:cs typeface="Arial MT"/>
              </a:rPr>
              <a:t>defines</a:t>
            </a:r>
            <a:r>
              <a:rPr spc="-15" dirty="0">
                <a:latin typeface="Arial MT"/>
                <a:cs typeface="Arial MT"/>
              </a:rPr>
              <a:t> </a:t>
            </a:r>
            <a:r>
              <a:rPr spc="-5" dirty="0">
                <a:latin typeface="Arial MT"/>
                <a:cs typeface="Arial MT"/>
              </a:rPr>
              <a:t>an</a:t>
            </a:r>
            <a:r>
              <a:rPr spc="5" dirty="0">
                <a:latin typeface="Arial MT"/>
                <a:cs typeface="Arial MT"/>
              </a:rPr>
              <a:t> </a:t>
            </a:r>
            <a:r>
              <a:rPr b="1" spc="-5" dirty="0"/>
              <a:t>HTML</a:t>
            </a:r>
            <a:r>
              <a:rPr b="1" spc="-40" dirty="0"/>
              <a:t> </a:t>
            </a:r>
            <a:r>
              <a:rPr b="1" spc="-5" dirty="0"/>
              <a:t>table</a:t>
            </a:r>
            <a:r>
              <a:rPr spc="-5" dirty="0">
                <a:latin typeface="Arial MT"/>
                <a:cs typeface="Arial MT"/>
              </a:rPr>
              <a:t>.</a:t>
            </a:r>
            <a:endParaRPr dirty="0">
              <a:latin typeface="Arial MT"/>
              <a:cs typeface="Arial MT"/>
            </a:endParaRPr>
          </a:p>
          <a:p>
            <a:pPr marL="348606" marR="5080" indent="-336542" algn="just">
              <a:lnSpc>
                <a:spcPct val="116100"/>
              </a:lnSpc>
              <a:buChar char="●"/>
              <a:tabLst>
                <a:tab pos="349241" algn="l"/>
              </a:tabLst>
            </a:pPr>
            <a:r>
              <a:rPr spc="-5" dirty="0">
                <a:latin typeface="Arial MT"/>
                <a:cs typeface="Arial MT"/>
              </a:rPr>
              <a:t>An </a:t>
            </a:r>
            <a:r>
              <a:rPr b="1" spc="-5" dirty="0"/>
              <a:t>HTML </a:t>
            </a:r>
            <a:r>
              <a:rPr b="1" dirty="0"/>
              <a:t>table </a:t>
            </a:r>
            <a:r>
              <a:rPr dirty="0">
                <a:latin typeface="Arial MT"/>
                <a:cs typeface="Arial MT"/>
              </a:rPr>
              <a:t>consists </a:t>
            </a:r>
            <a:r>
              <a:rPr spc="-5" dirty="0">
                <a:latin typeface="Arial MT"/>
                <a:cs typeface="Arial MT"/>
              </a:rPr>
              <a:t>of the </a:t>
            </a:r>
            <a:r>
              <a:rPr dirty="0">
                <a:latin typeface="Arial MT"/>
                <a:cs typeface="Arial MT"/>
              </a:rPr>
              <a:t>&lt;</a:t>
            </a:r>
            <a:r>
              <a:rPr b="1" dirty="0"/>
              <a:t>table</a:t>
            </a:r>
            <a:r>
              <a:rPr dirty="0">
                <a:latin typeface="Arial MT"/>
                <a:cs typeface="Arial MT"/>
              </a:rPr>
              <a:t>&gt; </a:t>
            </a:r>
            <a:r>
              <a:rPr spc="5" dirty="0">
                <a:latin typeface="Arial MT"/>
                <a:cs typeface="Arial MT"/>
              </a:rPr>
              <a:t> </a:t>
            </a:r>
            <a:r>
              <a:rPr spc="-5" dirty="0">
                <a:latin typeface="Arial MT"/>
                <a:cs typeface="Arial MT"/>
              </a:rPr>
              <a:t>element</a:t>
            </a:r>
            <a:r>
              <a:rPr spc="-15" dirty="0">
                <a:latin typeface="Arial MT"/>
                <a:cs typeface="Arial MT"/>
              </a:rPr>
              <a:t> </a:t>
            </a:r>
            <a:r>
              <a:rPr spc="-5" dirty="0">
                <a:latin typeface="Arial MT"/>
                <a:cs typeface="Arial MT"/>
              </a:rPr>
              <a:t>and</a:t>
            </a:r>
            <a:r>
              <a:rPr spc="-15" dirty="0">
                <a:latin typeface="Arial MT"/>
                <a:cs typeface="Arial MT"/>
              </a:rPr>
              <a:t> </a:t>
            </a:r>
            <a:r>
              <a:rPr spc="-5" dirty="0">
                <a:latin typeface="Arial MT"/>
                <a:cs typeface="Arial MT"/>
              </a:rPr>
              <a:t>one</a:t>
            </a:r>
            <a:r>
              <a:rPr spc="-15" dirty="0">
                <a:latin typeface="Arial MT"/>
                <a:cs typeface="Arial MT"/>
              </a:rPr>
              <a:t> </a:t>
            </a:r>
            <a:r>
              <a:rPr spc="-5" dirty="0">
                <a:latin typeface="Arial MT"/>
                <a:cs typeface="Arial MT"/>
              </a:rPr>
              <a:t>or</a:t>
            </a:r>
            <a:r>
              <a:rPr spc="-15" dirty="0">
                <a:latin typeface="Arial MT"/>
                <a:cs typeface="Arial MT"/>
              </a:rPr>
              <a:t> </a:t>
            </a:r>
            <a:r>
              <a:rPr dirty="0">
                <a:latin typeface="Arial MT"/>
                <a:cs typeface="Arial MT"/>
              </a:rPr>
              <a:t>more</a:t>
            </a:r>
            <a:r>
              <a:rPr spc="-15" dirty="0">
                <a:latin typeface="Arial MT"/>
                <a:cs typeface="Arial MT"/>
              </a:rPr>
              <a:t> </a:t>
            </a:r>
            <a:r>
              <a:rPr spc="-5" dirty="0">
                <a:latin typeface="Arial MT"/>
                <a:cs typeface="Arial MT"/>
              </a:rPr>
              <a:t>&lt;tr&gt;,</a:t>
            </a:r>
            <a:r>
              <a:rPr spc="-15" dirty="0">
                <a:latin typeface="Arial MT"/>
                <a:cs typeface="Arial MT"/>
              </a:rPr>
              <a:t> </a:t>
            </a:r>
            <a:r>
              <a:rPr spc="-5" dirty="0">
                <a:latin typeface="Arial MT"/>
                <a:cs typeface="Arial MT"/>
              </a:rPr>
              <a:t>&lt;th&gt;,</a:t>
            </a:r>
            <a:r>
              <a:rPr spc="-15" dirty="0">
                <a:latin typeface="Arial MT"/>
                <a:cs typeface="Arial MT"/>
              </a:rPr>
              <a:t> </a:t>
            </a:r>
            <a:r>
              <a:rPr spc="-5" dirty="0">
                <a:latin typeface="Arial MT"/>
                <a:cs typeface="Arial MT"/>
              </a:rPr>
              <a:t>and</a:t>
            </a:r>
            <a:endParaRPr dirty="0">
              <a:latin typeface="Arial MT"/>
              <a:cs typeface="Arial MT"/>
            </a:endParaRPr>
          </a:p>
          <a:p>
            <a:pPr marL="348606" algn="just">
              <a:spcBef>
                <a:spcPts val="270"/>
              </a:spcBef>
            </a:pPr>
            <a:r>
              <a:rPr spc="-5" dirty="0">
                <a:latin typeface="Arial MT"/>
                <a:cs typeface="Arial MT"/>
              </a:rPr>
              <a:t>&lt;td&gt;</a:t>
            </a:r>
            <a:r>
              <a:rPr spc="-50" dirty="0">
                <a:latin typeface="Arial MT"/>
                <a:cs typeface="Arial MT"/>
              </a:rPr>
              <a:t> </a:t>
            </a:r>
            <a:r>
              <a:rPr spc="-5" dirty="0">
                <a:latin typeface="Arial MT"/>
                <a:cs typeface="Arial MT"/>
              </a:rPr>
              <a:t>elements.</a:t>
            </a:r>
            <a:endParaRPr dirty="0">
              <a:latin typeface="Arial MT"/>
              <a:cs typeface="Arial MT"/>
            </a:endParaRPr>
          </a:p>
        </p:txBody>
      </p:sp>
      <p:pic>
        <p:nvPicPr>
          <p:cNvPr id="4" name="object 4"/>
          <p:cNvPicPr/>
          <p:nvPr/>
        </p:nvPicPr>
        <p:blipFill>
          <a:blip r:embed="rId2" cstate="print"/>
          <a:stretch>
            <a:fillRect/>
          </a:stretch>
        </p:blipFill>
        <p:spPr>
          <a:xfrm>
            <a:off x="4619271" y="1590676"/>
            <a:ext cx="4524724" cy="1962149"/>
          </a:xfrm>
          <a:prstGeom prst="rect">
            <a:avLst/>
          </a:prstGeom>
        </p:spPr>
      </p:pic>
      <p:sp>
        <p:nvSpPr>
          <p:cNvPr id="5" name="object 5"/>
          <p:cNvSpPr txBox="1"/>
          <p:nvPr/>
        </p:nvSpPr>
        <p:spPr>
          <a:xfrm>
            <a:off x="5992990" y="4547829"/>
            <a:ext cx="2042795" cy="120546"/>
          </a:xfrm>
          <a:prstGeom prst="rect">
            <a:avLst/>
          </a:prstGeom>
        </p:spPr>
        <p:txBody>
          <a:bodyPr vert="horz" wrap="square" lIns="0" tIns="12700" rIns="0" bIns="0" rtlCol="0">
            <a:spAutoFit/>
          </a:bodyPr>
          <a:lstStyle/>
          <a:p>
            <a:pPr marL="12700">
              <a:spcBef>
                <a:spcPts val="100"/>
              </a:spcBef>
            </a:pPr>
            <a:r>
              <a:rPr sz="700" spc="-10" dirty="0">
                <a:solidFill>
                  <a:srgbClr val="595959"/>
                </a:solidFill>
                <a:latin typeface="Arial MT"/>
                <a:cs typeface="Arial MT"/>
              </a:rPr>
              <a:t>ImageSource:https://www.javatpoint.com/html-table</a:t>
            </a:r>
            <a:endParaRPr sz="700" dirty="0">
              <a:latin typeface="Arial MT"/>
              <a:cs typeface="Arial MT"/>
            </a:endParaRPr>
          </a:p>
        </p:txBody>
      </p:sp>
    </p:spTree>
    <p:extLst>
      <p:ext uri="{BB962C8B-B14F-4D97-AF65-F5344CB8AC3E}">
        <p14:creationId xmlns:p14="http://schemas.microsoft.com/office/powerpoint/2010/main" xmlns="" val="346487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4021850"/>
            <a:ext cx="4572000" cy="1122045"/>
          </a:xfrm>
          <a:custGeom>
            <a:avLst/>
            <a:gdLst/>
            <a:ahLst/>
            <a:cxnLst/>
            <a:rect l="l" t="t" r="r" b="b"/>
            <a:pathLst>
              <a:path w="4572000" h="1122045">
                <a:moveTo>
                  <a:pt x="0" y="1121525"/>
                </a:moveTo>
                <a:lnTo>
                  <a:pt x="4571999" y="1121525"/>
                </a:lnTo>
                <a:lnTo>
                  <a:pt x="4571999" y="0"/>
                </a:lnTo>
                <a:lnTo>
                  <a:pt x="0" y="0"/>
                </a:lnTo>
                <a:lnTo>
                  <a:pt x="0" y="1121525"/>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913765"/>
          </a:xfrm>
          <a:custGeom>
            <a:avLst/>
            <a:gdLst/>
            <a:ahLst/>
            <a:cxnLst/>
            <a:rect l="l" t="t" r="r" b="b"/>
            <a:pathLst>
              <a:path w="4572000" h="913765">
                <a:moveTo>
                  <a:pt x="0" y="913374"/>
                </a:moveTo>
                <a:lnTo>
                  <a:pt x="4571999" y="913374"/>
                </a:lnTo>
                <a:lnTo>
                  <a:pt x="4571999" y="0"/>
                </a:lnTo>
                <a:lnTo>
                  <a:pt x="0" y="0"/>
                </a:lnTo>
                <a:lnTo>
                  <a:pt x="0" y="913374"/>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2711704" y="1728118"/>
            <a:ext cx="686435" cy="289823"/>
          </a:xfrm>
          <a:prstGeom prst="rect">
            <a:avLst/>
          </a:prstGeom>
        </p:spPr>
        <p:txBody>
          <a:bodyPr vert="horz" wrap="square" lIns="0" tIns="12700" rIns="0" bIns="0" rtlCol="0">
            <a:spAutoFit/>
          </a:bodyPr>
          <a:lstStyle/>
          <a:p>
            <a:pPr marL="12700" algn="ctr">
              <a:spcBef>
                <a:spcPts val="100"/>
              </a:spcBef>
            </a:pPr>
            <a:r>
              <a:rPr sz="1800" spc="-200" dirty="0">
                <a:solidFill>
                  <a:srgbClr val="595959"/>
                </a:solidFill>
                <a:latin typeface="Arial MT"/>
                <a:cs typeface="Arial MT"/>
              </a:rPr>
              <a:t>T</a:t>
            </a:r>
            <a:r>
              <a:rPr sz="1800" spc="-5" dirty="0">
                <a:solidFill>
                  <a:srgbClr val="595959"/>
                </a:solidFill>
                <a:latin typeface="Arial MT"/>
                <a:cs typeface="Arial MT"/>
              </a:rPr>
              <a:t>ables</a:t>
            </a:r>
            <a:endParaRPr sz="1800" dirty="0">
              <a:latin typeface="Arial MT"/>
              <a:cs typeface="Arial MT"/>
            </a:endParaRPr>
          </a:p>
        </p:txBody>
      </p:sp>
      <p:sp>
        <p:nvSpPr>
          <p:cNvPr id="8" name="object 8"/>
          <p:cNvSpPr txBox="1"/>
          <p:nvPr/>
        </p:nvSpPr>
        <p:spPr>
          <a:xfrm>
            <a:off x="704858" y="2607299"/>
            <a:ext cx="3236595" cy="770724"/>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&lt;tr&gt;</a:t>
            </a:r>
            <a:r>
              <a:rPr spc="-20" dirty="0">
                <a:latin typeface="Arial MT"/>
                <a:cs typeface="Arial MT"/>
              </a:rPr>
              <a:t> </a:t>
            </a:r>
            <a:r>
              <a:rPr spc="-5" dirty="0">
                <a:latin typeface="Arial MT"/>
                <a:cs typeface="Arial MT"/>
              </a:rPr>
              <a:t>element</a:t>
            </a:r>
            <a:r>
              <a:rPr spc="-20" dirty="0">
                <a:latin typeface="Arial MT"/>
                <a:cs typeface="Arial MT"/>
              </a:rPr>
              <a:t> </a:t>
            </a:r>
            <a:r>
              <a:rPr spc="-5" dirty="0">
                <a:latin typeface="Arial MT"/>
                <a:cs typeface="Arial MT"/>
              </a:rPr>
              <a:t>defines</a:t>
            </a:r>
            <a:r>
              <a:rPr spc="-20" dirty="0">
                <a:latin typeface="Arial MT"/>
                <a:cs typeface="Arial MT"/>
              </a:rPr>
              <a:t> </a:t>
            </a:r>
            <a:r>
              <a:rPr dirty="0">
                <a:latin typeface="Arial MT"/>
                <a:cs typeface="Arial MT"/>
              </a:rPr>
              <a:t>a </a:t>
            </a:r>
            <a:r>
              <a:rPr b="1" dirty="0"/>
              <a:t>table</a:t>
            </a:r>
            <a:r>
              <a:rPr b="1" spc="-20" dirty="0"/>
              <a:t> </a:t>
            </a:r>
            <a:r>
              <a:rPr dirty="0">
                <a:latin typeface="Arial MT"/>
                <a:cs typeface="Arial MT"/>
              </a:rPr>
              <a:t>row</a:t>
            </a:r>
          </a:p>
          <a:p>
            <a:pPr marL="348606" indent="-336542" algn="just">
              <a:spcBef>
                <a:spcPts val="270"/>
              </a:spcBef>
              <a:buChar char="●"/>
              <a:tabLst>
                <a:tab pos="347972" algn="l"/>
                <a:tab pos="349241" algn="l"/>
              </a:tabLst>
            </a:pPr>
            <a:r>
              <a:rPr spc="-5" dirty="0">
                <a:latin typeface="Arial MT"/>
                <a:cs typeface="Arial MT"/>
              </a:rPr>
              <a:t>&lt;th&gt;</a:t>
            </a:r>
            <a:r>
              <a:rPr spc="-25" dirty="0">
                <a:latin typeface="Arial MT"/>
                <a:cs typeface="Arial MT"/>
              </a:rPr>
              <a:t> </a:t>
            </a:r>
            <a:r>
              <a:rPr spc="-5" dirty="0">
                <a:latin typeface="Arial MT"/>
                <a:cs typeface="Arial MT"/>
              </a:rPr>
              <a:t>element</a:t>
            </a:r>
            <a:r>
              <a:rPr spc="-20" dirty="0">
                <a:latin typeface="Arial MT"/>
                <a:cs typeface="Arial MT"/>
              </a:rPr>
              <a:t> </a:t>
            </a:r>
            <a:r>
              <a:rPr spc="-5" dirty="0">
                <a:latin typeface="Arial MT"/>
                <a:cs typeface="Arial MT"/>
              </a:rPr>
              <a:t>defines</a:t>
            </a:r>
            <a:r>
              <a:rPr spc="-20" dirty="0">
                <a:latin typeface="Arial MT"/>
                <a:cs typeface="Arial MT"/>
              </a:rPr>
              <a:t> </a:t>
            </a:r>
            <a:r>
              <a:rPr dirty="0">
                <a:latin typeface="Arial MT"/>
                <a:cs typeface="Arial MT"/>
              </a:rPr>
              <a:t>a</a:t>
            </a:r>
            <a:r>
              <a:rPr spc="-5" dirty="0">
                <a:latin typeface="Arial MT"/>
                <a:cs typeface="Arial MT"/>
              </a:rPr>
              <a:t> </a:t>
            </a:r>
            <a:r>
              <a:rPr b="1" dirty="0"/>
              <a:t>table</a:t>
            </a:r>
            <a:r>
              <a:rPr b="1" spc="-20" dirty="0"/>
              <a:t> </a:t>
            </a:r>
            <a:r>
              <a:rPr spc="-5" dirty="0">
                <a:latin typeface="Arial MT"/>
                <a:cs typeface="Arial MT"/>
              </a:rPr>
              <a:t>header</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&lt;td&gt;</a:t>
            </a:r>
            <a:r>
              <a:rPr spc="-20" dirty="0">
                <a:latin typeface="Arial MT"/>
                <a:cs typeface="Arial MT"/>
              </a:rPr>
              <a:t> </a:t>
            </a:r>
            <a:r>
              <a:rPr spc="-5" dirty="0">
                <a:latin typeface="Arial MT"/>
                <a:cs typeface="Arial MT"/>
              </a:rPr>
              <a:t>element</a:t>
            </a:r>
            <a:r>
              <a:rPr spc="-20" dirty="0">
                <a:latin typeface="Arial MT"/>
                <a:cs typeface="Arial MT"/>
              </a:rPr>
              <a:t> </a:t>
            </a:r>
            <a:r>
              <a:rPr spc="-5" dirty="0">
                <a:latin typeface="Arial MT"/>
                <a:cs typeface="Arial MT"/>
              </a:rPr>
              <a:t>defines</a:t>
            </a:r>
            <a:r>
              <a:rPr spc="-20" dirty="0">
                <a:latin typeface="Arial MT"/>
                <a:cs typeface="Arial MT"/>
              </a:rPr>
              <a:t> </a:t>
            </a:r>
            <a:r>
              <a:rPr dirty="0">
                <a:latin typeface="Arial MT"/>
                <a:cs typeface="Arial MT"/>
              </a:rPr>
              <a:t>a </a:t>
            </a:r>
            <a:r>
              <a:rPr b="1" dirty="0"/>
              <a:t>table</a:t>
            </a:r>
            <a:r>
              <a:rPr b="1" spc="-20" dirty="0"/>
              <a:t> </a:t>
            </a:r>
            <a:r>
              <a:rPr dirty="0">
                <a:latin typeface="Arial MT"/>
                <a:cs typeface="Arial MT"/>
              </a:rPr>
              <a:t>cell.</a:t>
            </a:r>
          </a:p>
        </p:txBody>
      </p:sp>
      <p:sp>
        <p:nvSpPr>
          <p:cNvPr id="9" name="object 9"/>
          <p:cNvSpPr txBox="1"/>
          <p:nvPr/>
        </p:nvSpPr>
        <p:spPr>
          <a:xfrm>
            <a:off x="4645025" y="931538"/>
            <a:ext cx="2131695" cy="3064942"/>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&lt;table</a:t>
            </a:r>
            <a:r>
              <a:rPr spc="-80" dirty="0">
                <a:latin typeface="Arial MT"/>
                <a:cs typeface="Arial MT"/>
              </a:rPr>
              <a:t> </a:t>
            </a:r>
            <a:r>
              <a:rPr dirty="0">
                <a:latin typeface="Arial MT"/>
                <a:cs typeface="Arial MT"/>
              </a:rPr>
              <a:t>style="width:80%;"&gt;</a:t>
            </a:r>
            <a:endParaRPr>
              <a:latin typeface="Arial MT"/>
              <a:cs typeface="Arial MT"/>
            </a:endParaRPr>
          </a:p>
          <a:p>
            <a:pPr marL="307967">
              <a:lnSpc>
                <a:spcPts val="1650"/>
              </a:lnSpc>
            </a:pPr>
            <a:r>
              <a:rPr spc="-5" dirty="0">
                <a:latin typeface="Arial MT"/>
                <a:cs typeface="Arial MT"/>
              </a:rPr>
              <a:t>&lt;tr&gt;</a:t>
            </a:r>
            <a:endParaRPr>
              <a:latin typeface="Arial MT"/>
              <a:cs typeface="Arial MT"/>
            </a:endParaRPr>
          </a:p>
          <a:p>
            <a:pPr marL="406390">
              <a:lnSpc>
                <a:spcPts val="1650"/>
              </a:lnSpc>
            </a:pPr>
            <a:r>
              <a:rPr spc="-5" dirty="0">
                <a:latin typeface="Arial MT"/>
                <a:cs typeface="Arial MT"/>
              </a:rPr>
              <a:t>&lt;th&gt;Month&lt;/th&gt;</a:t>
            </a:r>
            <a:endParaRPr>
              <a:latin typeface="Arial MT"/>
              <a:cs typeface="Arial MT"/>
            </a:endParaRPr>
          </a:p>
          <a:p>
            <a:pPr marL="406390">
              <a:lnSpc>
                <a:spcPts val="1650"/>
              </a:lnSpc>
            </a:pPr>
            <a:r>
              <a:rPr spc="-5" dirty="0">
                <a:latin typeface="Arial MT"/>
                <a:cs typeface="Arial MT"/>
              </a:rPr>
              <a:t>&lt;th&gt;Date&lt;/th&gt;</a:t>
            </a:r>
            <a:endParaRPr>
              <a:latin typeface="Arial MT"/>
              <a:cs typeface="Arial MT"/>
            </a:endParaRPr>
          </a:p>
          <a:p>
            <a:pPr marL="307967">
              <a:lnSpc>
                <a:spcPts val="1650"/>
              </a:lnSpc>
            </a:pPr>
            <a:r>
              <a:rPr spc="-5" dirty="0">
                <a:latin typeface="Arial MT"/>
                <a:cs typeface="Arial MT"/>
              </a:rPr>
              <a:t>&lt;/tr&gt;</a:t>
            </a:r>
            <a:endParaRPr>
              <a:latin typeface="Arial MT"/>
              <a:cs typeface="Arial MT"/>
            </a:endParaRPr>
          </a:p>
          <a:p>
            <a:pPr marL="307967">
              <a:lnSpc>
                <a:spcPts val="1650"/>
              </a:lnSpc>
            </a:pPr>
            <a:r>
              <a:rPr spc="-5" dirty="0">
                <a:latin typeface="Arial MT"/>
                <a:cs typeface="Arial MT"/>
              </a:rPr>
              <a:t>&lt;tr&gt;</a:t>
            </a:r>
            <a:endParaRPr>
              <a:latin typeface="Arial MT"/>
              <a:cs typeface="Arial MT"/>
            </a:endParaRPr>
          </a:p>
          <a:p>
            <a:pPr marL="406390">
              <a:lnSpc>
                <a:spcPts val="1650"/>
              </a:lnSpc>
            </a:pPr>
            <a:r>
              <a:rPr spc="-5" dirty="0">
                <a:latin typeface="Arial MT"/>
                <a:cs typeface="Arial MT"/>
              </a:rPr>
              <a:t>&lt;td&gt;January&lt;/td&gt;</a:t>
            </a:r>
            <a:endParaRPr>
              <a:latin typeface="Arial MT"/>
              <a:cs typeface="Arial MT"/>
            </a:endParaRPr>
          </a:p>
          <a:p>
            <a:pPr marL="406390">
              <a:lnSpc>
                <a:spcPts val="1650"/>
              </a:lnSpc>
            </a:pPr>
            <a:r>
              <a:rPr spc="-5" dirty="0">
                <a:latin typeface="Arial MT"/>
                <a:cs typeface="Arial MT"/>
              </a:rPr>
              <a:t>&lt;td&gt;10.01.2014&lt;/td&gt;</a:t>
            </a:r>
            <a:endParaRPr>
              <a:latin typeface="Arial MT"/>
              <a:cs typeface="Arial MT"/>
            </a:endParaRPr>
          </a:p>
          <a:p>
            <a:pPr marL="307967">
              <a:lnSpc>
                <a:spcPts val="1650"/>
              </a:lnSpc>
            </a:pPr>
            <a:r>
              <a:rPr spc="-5" dirty="0">
                <a:latin typeface="Arial MT"/>
                <a:cs typeface="Arial MT"/>
              </a:rPr>
              <a:t>&lt;/tr&gt;</a:t>
            </a:r>
            <a:endParaRPr>
              <a:latin typeface="Arial MT"/>
              <a:cs typeface="Arial MT"/>
            </a:endParaRPr>
          </a:p>
          <a:p>
            <a:pPr marL="307967">
              <a:lnSpc>
                <a:spcPts val="1650"/>
              </a:lnSpc>
            </a:pPr>
            <a:r>
              <a:rPr spc="-5" dirty="0">
                <a:latin typeface="Arial MT"/>
                <a:cs typeface="Arial MT"/>
              </a:rPr>
              <a:t>&lt;tr&gt;</a:t>
            </a:r>
            <a:endParaRPr>
              <a:latin typeface="Arial MT"/>
              <a:cs typeface="Arial MT"/>
            </a:endParaRPr>
          </a:p>
          <a:p>
            <a:pPr marL="406390">
              <a:lnSpc>
                <a:spcPts val="1650"/>
              </a:lnSpc>
            </a:pPr>
            <a:r>
              <a:rPr spc="-5" dirty="0">
                <a:latin typeface="Arial MT"/>
                <a:cs typeface="Arial MT"/>
              </a:rPr>
              <a:t>&lt;td&gt;February&lt;/td&gt;</a:t>
            </a:r>
            <a:endParaRPr>
              <a:latin typeface="Arial MT"/>
              <a:cs typeface="Arial MT"/>
            </a:endParaRPr>
          </a:p>
          <a:p>
            <a:pPr marL="406390">
              <a:lnSpc>
                <a:spcPts val="1650"/>
              </a:lnSpc>
            </a:pPr>
            <a:r>
              <a:rPr spc="-5" dirty="0">
                <a:latin typeface="Arial MT"/>
                <a:cs typeface="Arial MT"/>
              </a:rPr>
              <a:t>&lt;td&gt;10.01.2014&lt;/td&gt;</a:t>
            </a:r>
            <a:endParaRPr>
              <a:latin typeface="Arial MT"/>
              <a:cs typeface="Arial MT"/>
            </a:endParaRPr>
          </a:p>
          <a:p>
            <a:pPr marL="307967">
              <a:lnSpc>
                <a:spcPts val="1650"/>
              </a:lnSpc>
            </a:pPr>
            <a:r>
              <a:rPr spc="-5" dirty="0">
                <a:latin typeface="Arial MT"/>
                <a:cs typeface="Arial MT"/>
              </a:rPr>
              <a:t>&lt;/tr&gt;</a:t>
            </a:r>
            <a:endParaRPr>
              <a:latin typeface="Arial MT"/>
              <a:cs typeface="Arial MT"/>
            </a:endParaRPr>
          </a:p>
          <a:p>
            <a:pPr marL="209545">
              <a:lnSpc>
                <a:spcPts val="1664"/>
              </a:lnSpc>
            </a:pPr>
            <a:r>
              <a:rPr spc="-5" dirty="0">
                <a:latin typeface="Arial MT"/>
                <a:cs typeface="Arial MT"/>
              </a:rPr>
              <a:t>&lt;/table&gt;</a:t>
            </a:r>
            <a:endParaRPr>
              <a:latin typeface="Arial MT"/>
              <a:cs typeface="Arial MT"/>
            </a:endParaRPr>
          </a:p>
        </p:txBody>
      </p:sp>
    </p:spTree>
    <p:extLst>
      <p:ext uri="{BB962C8B-B14F-4D97-AF65-F5344CB8AC3E}">
        <p14:creationId xmlns:p14="http://schemas.microsoft.com/office/powerpoint/2010/main" xmlns="" val="488621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2869808"/>
            <a:ext cx="4572000" cy="2273935"/>
          </a:xfrm>
          <a:custGeom>
            <a:avLst/>
            <a:gdLst/>
            <a:ahLst/>
            <a:cxnLst/>
            <a:rect l="l" t="t" r="r" b="b"/>
            <a:pathLst>
              <a:path w="4572000" h="2273935">
                <a:moveTo>
                  <a:pt x="0" y="2273567"/>
                </a:moveTo>
                <a:lnTo>
                  <a:pt x="4571999" y="2273567"/>
                </a:lnTo>
                <a:lnTo>
                  <a:pt x="4571999" y="0"/>
                </a:lnTo>
                <a:lnTo>
                  <a:pt x="0" y="0"/>
                </a:lnTo>
                <a:lnTo>
                  <a:pt x="0" y="2273567"/>
                </a:lnTo>
                <a:close/>
              </a:path>
            </a:pathLst>
          </a:custGeom>
          <a:solidFill>
            <a:srgbClr val="EEEEEE"/>
          </a:solidFill>
        </p:spPr>
        <p:txBody>
          <a:bodyPr wrap="square" lIns="0" tIns="0" rIns="0" bIns="0" rtlCol="0"/>
          <a:lstStyle/>
          <a:p>
            <a:endParaRPr sz="1800"/>
          </a:p>
        </p:txBody>
      </p:sp>
      <p:sp>
        <p:nvSpPr>
          <p:cNvPr id="3" name="object 3"/>
          <p:cNvSpPr/>
          <p:nvPr/>
        </p:nvSpPr>
        <p:spPr>
          <a:xfrm>
            <a:off x="4572000" y="0"/>
            <a:ext cx="4572000" cy="2346960"/>
          </a:xfrm>
          <a:custGeom>
            <a:avLst/>
            <a:gdLst/>
            <a:ahLst/>
            <a:cxnLst/>
            <a:rect l="l" t="t" r="r" b="b"/>
            <a:pathLst>
              <a:path w="4572000" h="2346960">
                <a:moveTo>
                  <a:pt x="0" y="2346731"/>
                </a:moveTo>
                <a:lnTo>
                  <a:pt x="4571999" y="2346731"/>
                </a:lnTo>
                <a:lnTo>
                  <a:pt x="4571999" y="0"/>
                </a:lnTo>
                <a:lnTo>
                  <a:pt x="0" y="0"/>
                </a:lnTo>
                <a:lnTo>
                  <a:pt x="0" y="2346731"/>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1663454" y="1728118"/>
            <a:ext cx="139636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Div</a:t>
            </a:r>
            <a:r>
              <a:rPr sz="1800" spc="-45" dirty="0">
                <a:solidFill>
                  <a:srgbClr val="595959"/>
                </a:solidFill>
                <a:latin typeface="Arial MT"/>
                <a:cs typeface="Arial MT"/>
              </a:rPr>
              <a:t> </a:t>
            </a:r>
            <a:r>
              <a:rPr sz="1800" spc="-5" dirty="0">
                <a:solidFill>
                  <a:srgbClr val="595959"/>
                </a:solidFill>
                <a:latin typeface="Arial MT"/>
                <a:cs typeface="Arial MT"/>
              </a:rPr>
              <a:t>and</a:t>
            </a:r>
            <a:r>
              <a:rPr sz="1800" spc="-45" dirty="0">
                <a:solidFill>
                  <a:srgbClr val="595959"/>
                </a:solidFill>
                <a:latin typeface="Arial MT"/>
                <a:cs typeface="Arial MT"/>
              </a:rPr>
              <a:t> </a:t>
            </a:r>
            <a:r>
              <a:rPr sz="1800" spc="-5" dirty="0">
                <a:solidFill>
                  <a:srgbClr val="595959"/>
                </a:solidFill>
                <a:latin typeface="Arial MT"/>
                <a:cs typeface="Arial MT"/>
              </a:rPr>
              <a:t>Span</a:t>
            </a:r>
            <a:endParaRPr sz="1800" dirty="0">
              <a:latin typeface="Arial MT"/>
              <a:cs typeface="Arial MT"/>
            </a:endParaRPr>
          </a:p>
        </p:txBody>
      </p:sp>
      <p:sp>
        <p:nvSpPr>
          <p:cNvPr id="8" name="object 8"/>
          <p:cNvSpPr txBox="1"/>
          <p:nvPr/>
        </p:nvSpPr>
        <p:spPr>
          <a:xfrm>
            <a:off x="704857" y="2364895"/>
            <a:ext cx="6529070" cy="1512722"/>
          </a:xfrm>
          <a:prstGeom prst="rect">
            <a:avLst/>
          </a:prstGeom>
        </p:spPr>
        <p:txBody>
          <a:bodyPr vert="horz" wrap="square" lIns="0" tIns="12700" rIns="0" bIns="0" rtlCol="0">
            <a:spAutoFit/>
          </a:bodyPr>
          <a:lstStyle/>
          <a:p>
            <a:pPr marL="3952142">
              <a:lnSpc>
                <a:spcPts val="1664"/>
              </a:lnSpc>
              <a:spcBef>
                <a:spcPts val="100"/>
              </a:spcBef>
            </a:pPr>
            <a:r>
              <a:rPr spc="-5" dirty="0">
                <a:latin typeface="Arial MT"/>
                <a:cs typeface="Arial MT"/>
              </a:rPr>
              <a:t>&lt;div&gt;</a:t>
            </a:r>
            <a:r>
              <a:rPr dirty="0">
                <a:latin typeface="Arial MT"/>
                <a:cs typeface="Arial MT"/>
              </a:rPr>
              <a:t>A</a:t>
            </a:r>
            <a:r>
              <a:rPr spc="-80" dirty="0">
                <a:latin typeface="Arial MT"/>
                <a:cs typeface="Arial MT"/>
              </a:rPr>
              <a:t> </a:t>
            </a:r>
            <a:r>
              <a:rPr spc="-5" dirty="0">
                <a:latin typeface="Arial MT"/>
                <a:cs typeface="Arial MT"/>
              </a:rPr>
              <a:t>Compute</a:t>
            </a:r>
            <a:r>
              <a:rPr dirty="0">
                <a:latin typeface="Arial MT"/>
                <a:cs typeface="Arial MT"/>
              </a:rPr>
              <a:t>r</a:t>
            </a:r>
            <a:r>
              <a:rPr spc="-5" dirty="0">
                <a:latin typeface="Arial MT"/>
                <a:cs typeface="Arial MT"/>
              </a:rPr>
              <a:t> Scienc</a:t>
            </a:r>
            <a:r>
              <a:rPr dirty="0">
                <a:latin typeface="Arial MT"/>
                <a:cs typeface="Arial MT"/>
              </a:rPr>
              <a:t>e</a:t>
            </a:r>
            <a:r>
              <a:rPr spc="-5" dirty="0">
                <a:latin typeface="Arial MT"/>
                <a:cs typeface="Arial MT"/>
              </a:rPr>
              <a:t> Portal</a:t>
            </a:r>
            <a:endParaRPr dirty="0">
              <a:latin typeface="Arial MT"/>
              <a:cs typeface="Arial MT"/>
            </a:endParaRPr>
          </a:p>
          <a:p>
            <a:pPr marL="3952142">
              <a:lnSpc>
                <a:spcPts val="1664"/>
              </a:lnSpc>
            </a:pPr>
            <a:r>
              <a:rPr spc="-5" dirty="0">
                <a:latin typeface="Arial MT"/>
                <a:cs typeface="Arial MT"/>
              </a:rPr>
              <a:t>&lt;span&gt;Geeks&lt;span&gt;&lt;/div&gt;</a:t>
            </a:r>
            <a:endParaRPr dirty="0">
              <a:latin typeface="Arial MT"/>
              <a:cs typeface="Arial MT"/>
            </a:endParaRPr>
          </a:p>
          <a:p>
            <a:pPr marL="348606" marR="3133647" indent="-336542" algn="just">
              <a:lnSpc>
                <a:spcPct val="116100"/>
              </a:lnSpc>
              <a:spcBef>
                <a:spcPts val="525"/>
              </a:spcBef>
              <a:buChar char="●"/>
              <a:tabLst>
                <a:tab pos="347972" algn="l"/>
                <a:tab pos="349241" algn="l"/>
              </a:tabLst>
            </a:pPr>
            <a:r>
              <a:rPr spc="-5" dirty="0">
                <a:latin typeface="Arial MT"/>
                <a:cs typeface="Arial MT"/>
              </a:rPr>
              <a:t>&lt;div&gt; tag is used </a:t>
            </a:r>
            <a:r>
              <a:rPr dirty="0">
                <a:latin typeface="Arial MT"/>
                <a:cs typeface="Arial MT"/>
              </a:rPr>
              <a:t>a </a:t>
            </a:r>
            <a:r>
              <a:rPr spc="-5" dirty="0">
                <a:latin typeface="Arial MT"/>
                <a:cs typeface="Arial MT"/>
              </a:rPr>
              <a:t>as block part of the </a:t>
            </a:r>
            <a:r>
              <a:rPr spc="-375" dirty="0">
                <a:latin typeface="Arial MT"/>
                <a:cs typeface="Arial MT"/>
              </a:rPr>
              <a:t> </a:t>
            </a:r>
            <a:r>
              <a:rPr spc="-5" dirty="0">
                <a:latin typeface="Arial MT"/>
                <a:cs typeface="Arial MT"/>
              </a:rPr>
              <a:t>webpage</a:t>
            </a:r>
            <a:endParaRPr dirty="0">
              <a:latin typeface="Arial MT"/>
              <a:cs typeface="Arial MT"/>
            </a:endParaRPr>
          </a:p>
          <a:p>
            <a:pPr marL="348606" marR="2975536" indent="-336542" algn="just">
              <a:lnSpc>
                <a:spcPct val="116100"/>
              </a:lnSpc>
              <a:buChar char="●"/>
              <a:tabLst>
                <a:tab pos="347972" algn="l"/>
                <a:tab pos="349241" algn="l"/>
              </a:tabLst>
            </a:pPr>
            <a:r>
              <a:rPr spc="-5" dirty="0">
                <a:latin typeface="Arial MT"/>
                <a:cs typeface="Arial MT"/>
              </a:rPr>
              <a:t>&lt;span&gt; tag is used as </a:t>
            </a:r>
            <a:r>
              <a:rPr dirty="0">
                <a:latin typeface="Arial MT"/>
                <a:cs typeface="Arial MT"/>
              </a:rPr>
              <a:t>a </a:t>
            </a:r>
            <a:r>
              <a:rPr spc="-5" dirty="0">
                <a:latin typeface="Arial MT"/>
                <a:cs typeface="Arial MT"/>
              </a:rPr>
              <a:t>inline part of the </a:t>
            </a:r>
            <a:r>
              <a:rPr spc="-375" dirty="0">
                <a:latin typeface="Arial MT"/>
                <a:cs typeface="Arial MT"/>
              </a:rPr>
              <a:t> </a:t>
            </a:r>
            <a:r>
              <a:rPr spc="-5" dirty="0">
                <a:latin typeface="Arial MT"/>
                <a:cs typeface="Arial MT"/>
              </a:rPr>
              <a:t>webpage</a:t>
            </a:r>
            <a:endParaRPr dirty="0">
              <a:latin typeface="Arial MT"/>
              <a:cs typeface="Arial MT"/>
            </a:endParaRPr>
          </a:p>
        </p:txBody>
      </p:sp>
    </p:spTree>
    <p:extLst>
      <p:ext uri="{BB962C8B-B14F-4D97-AF65-F5344CB8AC3E}">
        <p14:creationId xmlns:p14="http://schemas.microsoft.com/office/powerpoint/2010/main" xmlns="" val="1792142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929135"/>
            <a:ext cx="4572000" cy="1214755"/>
          </a:xfrm>
          <a:custGeom>
            <a:avLst/>
            <a:gdLst/>
            <a:ahLst/>
            <a:cxnLst/>
            <a:rect l="l" t="t" r="r" b="b"/>
            <a:pathLst>
              <a:path w="4572000" h="1214754">
                <a:moveTo>
                  <a:pt x="0" y="1214240"/>
                </a:moveTo>
                <a:lnTo>
                  <a:pt x="4571999" y="1214240"/>
                </a:lnTo>
                <a:lnTo>
                  <a:pt x="4571999" y="0"/>
                </a:lnTo>
                <a:lnTo>
                  <a:pt x="0" y="0"/>
                </a:lnTo>
                <a:lnTo>
                  <a:pt x="0" y="1214240"/>
                </a:lnTo>
                <a:close/>
              </a:path>
            </a:pathLst>
          </a:custGeom>
          <a:solidFill>
            <a:srgbClr val="EEEEEE"/>
          </a:solidFill>
        </p:spPr>
        <p:txBody>
          <a:bodyPr wrap="square" lIns="0" tIns="0" rIns="0" bIns="0" rtlCol="0"/>
          <a:lstStyle/>
          <a:p>
            <a:endParaRPr sz="1800"/>
          </a:p>
        </p:txBody>
      </p:sp>
      <p:sp>
        <p:nvSpPr>
          <p:cNvPr id="3" name="object 3"/>
          <p:cNvSpPr/>
          <p:nvPr/>
        </p:nvSpPr>
        <p:spPr>
          <a:xfrm>
            <a:off x="4572000" y="2381613"/>
            <a:ext cx="4572000" cy="377825"/>
          </a:xfrm>
          <a:custGeom>
            <a:avLst/>
            <a:gdLst/>
            <a:ahLst/>
            <a:cxnLst/>
            <a:rect l="l" t="t" r="r" b="b"/>
            <a:pathLst>
              <a:path w="4572000" h="377825">
                <a:moveTo>
                  <a:pt x="0" y="377822"/>
                </a:moveTo>
                <a:lnTo>
                  <a:pt x="4571999" y="377822"/>
                </a:lnTo>
                <a:lnTo>
                  <a:pt x="4571999" y="0"/>
                </a:lnTo>
                <a:lnTo>
                  <a:pt x="0" y="0"/>
                </a:lnTo>
                <a:lnTo>
                  <a:pt x="0" y="377822"/>
                </a:lnTo>
                <a:close/>
              </a:path>
            </a:pathLst>
          </a:custGeom>
          <a:solidFill>
            <a:srgbClr val="EEEEEE"/>
          </a:solidFill>
        </p:spPr>
        <p:txBody>
          <a:bodyPr wrap="square" lIns="0" tIns="0" rIns="0" bIns="0" rtlCol="0"/>
          <a:lstStyle/>
          <a:p>
            <a:endParaRPr sz="1800"/>
          </a:p>
        </p:txBody>
      </p:sp>
      <p:sp>
        <p:nvSpPr>
          <p:cNvPr id="4" name="object 4"/>
          <p:cNvSpPr/>
          <p:nvPr/>
        </p:nvSpPr>
        <p:spPr>
          <a:xfrm>
            <a:off x="4572000" y="1"/>
            <a:ext cx="4572000" cy="1212215"/>
          </a:xfrm>
          <a:custGeom>
            <a:avLst/>
            <a:gdLst/>
            <a:ahLst/>
            <a:cxnLst/>
            <a:rect l="l" t="t" r="r" b="b"/>
            <a:pathLst>
              <a:path w="4572000" h="1212215">
                <a:moveTo>
                  <a:pt x="0" y="1212036"/>
                </a:moveTo>
                <a:lnTo>
                  <a:pt x="4571999" y="1212036"/>
                </a:lnTo>
                <a:lnTo>
                  <a:pt x="4571999" y="0"/>
                </a:lnTo>
                <a:lnTo>
                  <a:pt x="0" y="0"/>
                </a:lnTo>
                <a:lnTo>
                  <a:pt x="0" y="1212036"/>
                </a:lnTo>
                <a:close/>
              </a:path>
            </a:pathLst>
          </a:custGeom>
          <a:solidFill>
            <a:srgbClr val="EEEEEE"/>
          </a:solidFill>
        </p:spPr>
        <p:txBody>
          <a:bodyPr wrap="square" lIns="0" tIns="0" rIns="0" bIns="0" rtlCol="0"/>
          <a:lstStyle/>
          <a:p>
            <a:endParaRPr sz="1800"/>
          </a:p>
        </p:txBody>
      </p:sp>
      <p:pic>
        <p:nvPicPr>
          <p:cNvPr id="5" name="object 5"/>
          <p:cNvPicPr/>
          <p:nvPr/>
        </p:nvPicPr>
        <p:blipFill>
          <a:blip r:embed="rId2" cstate="print"/>
          <a:stretch>
            <a:fillRect/>
          </a:stretch>
        </p:blipFill>
        <p:spPr>
          <a:xfrm>
            <a:off x="143976" y="161799"/>
            <a:ext cx="774074" cy="311224"/>
          </a:xfrm>
          <a:prstGeom prst="rect">
            <a:avLst/>
          </a:prstGeom>
        </p:spPr>
      </p:pic>
      <p:pic>
        <p:nvPicPr>
          <p:cNvPr id="6" name="object 6"/>
          <p:cNvPicPr/>
          <p:nvPr/>
        </p:nvPicPr>
        <p:blipFill>
          <a:blip r:embed="rId3" cstate="print"/>
          <a:stretch>
            <a:fillRect/>
          </a:stretch>
        </p:blipFill>
        <p:spPr>
          <a:xfrm>
            <a:off x="8229557" y="161801"/>
            <a:ext cx="791593" cy="311224"/>
          </a:xfrm>
          <a:prstGeom prst="rect">
            <a:avLst/>
          </a:prstGeom>
        </p:spPr>
      </p:pic>
      <p:sp>
        <p:nvSpPr>
          <p:cNvPr id="7" name="object 7"/>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8" name="object 8"/>
          <p:cNvSpPr txBox="1"/>
          <p:nvPr/>
        </p:nvSpPr>
        <p:spPr>
          <a:xfrm>
            <a:off x="770193" y="1728119"/>
            <a:ext cx="3017520" cy="2051587"/>
          </a:xfrm>
          <a:prstGeom prst="rect">
            <a:avLst/>
          </a:prstGeom>
        </p:spPr>
        <p:txBody>
          <a:bodyPr vert="horz" wrap="square" lIns="0" tIns="12700" rIns="0" bIns="0" rtlCol="0">
            <a:spAutoFit/>
          </a:bodyPr>
          <a:lstStyle/>
          <a:p>
            <a:pPr marL="166366" algn="ctr">
              <a:spcBef>
                <a:spcPts val="100"/>
              </a:spcBef>
            </a:pPr>
            <a:r>
              <a:rPr sz="1800" spc="-5" dirty="0">
                <a:solidFill>
                  <a:srgbClr val="595959"/>
                </a:solidFill>
                <a:latin typeface="Arial MT"/>
                <a:cs typeface="Arial MT"/>
              </a:rPr>
              <a:t>Lists</a:t>
            </a:r>
            <a:endParaRPr sz="1800" dirty="0">
              <a:latin typeface="Arial MT"/>
              <a:cs typeface="Arial MT"/>
            </a:endParaRPr>
          </a:p>
          <a:p>
            <a:pPr>
              <a:lnSpc>
                <a:spcPct val="100000"/>
              </a:lnSpc>
            </a:pPr>
            <a:endParaRPr sz="2000" dirty="0">
              <a:latin typeface="Arial MT"/>
              <a:cs typeface="Arial MT"/>
            </a:endParaRPr>
          </a:p>
          <a:p>
            <a:pPr marL="348606" marR="5080" indent="-336542" algn="just">
              <a:lnSpc>
                <a:spcPct val="116100"/>
              </a:lnSpc>
              <a:spcBef>
                <a:spcPts val="1510"/>
              </a:spcBef>
              <a:buChar char="●"/>
              <a:tabLst>
                <a:tab pos="347972" algn="l"/>
                <a:tab pos="349241" algn="l"/>
              </a:tabLst>
            </a:pPr>
            <a:r>
              <a:rPr dirty="0">
                <a:latin typeface="Arial MT"/>
                <a:cs typeface="Arial MT"/>
              </a:rPr>
              <a:t>A</a:t>
            </a:r>
            <a:r>
              <a:rPr spc="-90" dirty="0">
                <a:latin typeface="Arial MT"/>
                <a:cs typeface="Arial MT"/>
              </a:rPr>
              <a:t> </a:t>
            </a:r>
            <a:r>
              <a:rPr spc="-5" dirty="0">
                <a:latin typeface="Arial MT"/>
                <a:cs typeface="Arial MT"/>
              </a:rPr>
              <a:t>list</a:t>
            </a:r>
            <a:r>
              <a:rPr spc="-15" dirty="0">
                <a:latin typeface="Arial MT"/>
                <a:cs typeface="Arial MT"/>
              </a:rPr>
              <a:t> </a:t>
            </a:r>
            <a:r>
              <a:rPr spc="-5" dirty="0">
                <a:latin typeface="Arial MT"/>
                <a:cs typeface="Arial MT"/>
              </a:rPr>
              <a:t>is</a:t>
            </a:r>
            <a:r>
              <a:rPr spc="-15" dirty="0">
                <a:latin typeface="Arial MT"/>
                <a:cs typeface="Arial MT"/>
              </a:rPr>
              <a:t> </a:t>
            </a:r>
            <a:r>
              <a:rPr dirty="0">
                <a:latin typeface="Arial MT"/>
                <a:cs typeface="Arial MT"/>
              </a:rPr>
              <a:t>a</a:t>
            </a:r>
            <a:r>
              <a:rPr spc="-15" dirty="0">
                <a:latin typeface="Arial MT"/>
                <a:cs typeface="Arial MT"/>
              </a:rPr>
              <a:t> </a:t>
            </a:r>
            <a:r>
              <a:rPr dirty="0">
                <a:latin typeface="Arial MT"/>
                <a:cs typeface="Arial MT"/>
              </a:rPr>
              <a:t>record</a:t>
            </a:r>
            <a:r>
              <a:rPr spc="-15" dirty="0">
                <a:latin typeface="Arial MT"/>
                <a:cs typeface="Arial MT"/>
              </a:rPr>
              <a:t> </a:t>
            </a:r>
            <a:r>
              <a:rPr spc="-5" dirty="0">
                <a:latin typeface="Arial MT"/>
                <a:cs typeface="Arial MT"/>
              </a:rPr>
              <a:t>of</a:t>
            </a:r>
            <a:r>
              <a:rPr spc="-15" dirty="0">
                <a:latin typeface="Arial MT"/>
                <a:cs typeface="Arial MT"/>
              </a:rPr>
              <a:t> </a:t>
            </a:r>
            <a:r>
              <a:rPr dirty="0">
                <a:latin typeface="Arial MT"/>
                <a:cs typeface="Arial MT"/>
              </a:rPr>
              <a:t>short</a:t>
            </a:r>
            <a:r>
              <a:rPr spc="-15" dirty="0">
                <a:latin typeface="Arial MT"/>
                <a:cs typeface="Arial MT"/>
              </a:rPr>
              <a:t> </a:t>
            </a:r>
            <a:r>
              <a:rPr spc="-5" dirty="0">
                <a:latin typeface="Arial MT"/>
                <a:cs typeface="Arial MT"/>
              </a:rPr>
              <a:t>pieces</a:t>
            </a:r>
            <a:r>
              <a:rPr spc="-15" dirty="0">
                <a:latin typeface="Arial MT"/>
                <a:cs typeface="Arial MT"/>
              </a:rPr>
              <a:t> </a:t>
            </a:r>
            <a:r>
              <a:rPr spc="-5" dirty="0">
                <a:latin typeface="Arial MT"/>
                <a:cs typeface="Arial MT"/>
              </a:rPr>
              <a:t>of </a:t>
            </a:r>
            <a:r>
              <a:rPr spc="-375" dirty="0">
                <a:latin typeface="Arial MT"/>
                <a:cs typeface="Arial MT"/>
              </a:rPr>
              <a:t> </a:t>
            </a:r>
            <a:r>
              <a:rPr spc="-5" dirty="0">
                <a:latin typeface="Arial MT"/>
                <a:cs typeface="Arial MT"/>
              </a:rPr>
              <a:t>information.</a:t>
            </a:r>
            <a:endParaRPr dirty="0">
              <a:latin typeface="Arial MT"/>
              <a:cs typeface="Arial MT"/>
            </a:endParaRPr>
          </a:p>
          <a:p>
            <a:pPr marL="31115" algn="just">
              <a:spcBef>
                <a:spcPts val="270"/>
              </a:spcBef>
            </a:pPr>
            <a:r>
              <a:rPr b="1" spc="-5" dirty="0">
                <a:latin typeface="Arial MT"/>
              </a:rPr>
              <a:t>For</a:t>
            </a:r>
            <a:r>
              <a:rPr b="1" spc="-45" dirty="0">
                <a:latin typeface="Arial MT"/>
              </a:rPr>
              <a:t> </a:t>
            </a:r>
            <a:r>
              <a:rPr b="1" spc="-5" dirty="0">
                <a:latin typeface="Arial MT"/>
              </a:rPr>
              <a:t>example</a:t>
            </a:r>
            <a:r>
              <a:rPr spc="-5" dirty="0">
                <a:latin typeface="Arial MT"/>
                <a:cs typeface="Arial MT"/>
              </a:rPr>
              <a:t>:</a:t>
            </a:r>
            <a:endParaRPr dirty="0">
              <a:latin typeface="Arial MT"/>
              <a:cs typeface="Arial MT"/>
            </a:endParaRPr>
          </a:p>
          <a:p>
            <a:pPr marL="348606" indent="-336542" algn="just">
              <a:spcBef>
                <a:spcPts val="270"/>
              </a:spcBef>
              <a:buChar char="●"/>
              <a:tabLst>
                <a:tab pos="347972" algn="l"/>
                <a:tab pos="349241" algn="l"/>
              </a:tabLst>
            </a:pPr>
            <a:r>
              <a:rPr dirty="0">
                <a:latin typeface="Arial MT"/>
                <a:cs typeface="Arial MT"/>
              </a:rPr>
              <a:t>A</a:t>
            </a:r>
            <a:r>
              <a:rPr spc="-80" dirty="0">
                <a:latin typeface="Arial MT"/>
                <a:cs typeface="Arial MT"/>
              </a:rPr>
              <a:t> </a:t>
            </a:r>
            <a:r>
              <a:rPr dirty="0">
                <a:latin typeface="Arial MT"/>
                <a:cs typeface="Arial MT"/>
              </a:rPr>
              <a:t>shopping</a:t>
            </a:r>
            <a:r>
              <a:rPr spc="-5" dirty="0">
                <a:latin typeface="Arial MT"/>
                <a:cs typeface="Arial MT"/>
              </a:rPr>
              <a:t> list</a:t>
            </a:r>
            <a:endParaRPr dirty="0">
              <a:latin typeface="Arial MT"/>
              <a:cs typeface="Arial MT"/>
            </a:endParaRPr>
          </a:p>
          <a:p>
            <a:pPr marL="348606" indent="-336542" algn="just">
              <a:spcBef>
                <a:spcPts val="270"/>
              </a:spcBef>
              <a:buChar char="●"/>
              <a:tabLst>
                <a:tab pos="347972" algn="l"/>
                <a:tab pos="349241" algn="l"/>
              </a:tabLst>
            </a:pPr>
            <a:r>
              <a:rPr spc="-35" dirty="0">
                <a:latin typeface="Arial MT"/>
                <a:cs typeface="Arial MT"/>
              </a:rPr>
              <a:t>To-do</a:t>
            </a:r>
            <a:r>
              <a:rPr spc="-55" dirty="0">
                <a:latin typeface="Arial MT"/>
                <a:cs typeface="Arial MT"/>
              </a:rPr>
              <a:t> </a:t>
            </a:r>
            <a:r>
              <a:rPr spc="-5" dirty="0">
                <a:latin typeface="Arial MT"/>
                <a:cs typeface="Arial MT"/>
              </a:rPr>
              <a:t>list</a:t>
            </a:r>
            <a:endParaRPr dirty="0">
              <a:latin typeface="Arial MT"/>
              <a:cs typeface="Arial MT"/>
            </a:endParaRPr>
          </a:p>
        </p:txBody>
      </p:sp>
      <p:sp>
        <p:nvSpPr>
          <p:cNvPr id="9" name="object 9"/>
          <p:cNvSpPr txBox="1"/>
          <p:nvPr/>
        </p:nvSpPr>
        <p:spPr>
          <a:xfrm>
            <a:off x="4645026" y="1230200"/>
            <a:ext cx="2468245" cy="1102866"/>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&lt;ul</a:t>
            </a:r>
            <a:r>
              <a:rPr spc="-80" dirty="0">
                <a:latin typeface="Arial MT"/>
                <a:cs typeface="Arial MT"/>
              </a:rPr>
              <a:t> </a:t>
            </a:r>
            <a:r>
              <a:rPr dirty="0">
                <a:latin typeface="Arial MT"/>
                <a:cs typeface="Arial MT"/>
              </a:rPr>
              <a:t>style="list-style-type:disc;"&gt;</a:t>
            </a:r>
            <a:endParaRPr>
              <a:latin typeface="Arial MT"/>
              <a:cs typeface="Arial MT"/>
            </a:endParaRPr>
          </a:p>
          <a:p>
            <a:pPr marL="111122">
              <a:lnSpc>
                <a:spcPts val="1650"/>
              </a:lnSpc>
            </a:pPr>
            <a:r>
              <a:rPr spc="-10" dirty="0">
                <a:latin typeface="Arial MT"/>
                <a:cs typeface="Arial MT"/>
              </a:rPr>
              <a:t>&lt;li&gt;Coffee&lt;/li&gt;</a:t>
            </a:r>
            <a:endParaRPr>
              <a:latin typeface="Arial MT"/>
              <a:cs typeface="Arial MT"/>
            </a:endParaRPr>
          </a:p>
          <a:p>
            <a:pPr marL="111122">
              <a:lnSpc>
                <a:spcPts val="1650"/>
              </a:lnSpc>
            </a:pPr>
            <a:r>
              <a:rPr spc="-20" dirty="0">
                <a:latin typeface="Arial MT"/>
                <a:cs typeface="Arial MT"/>
              </a:rPr>
              <a:t>&lt;li&gt;Tea&lt;/li&gt;</a:t>
            </a:r>
            <a:endParaRPr>
              <a:latin typeface="Arial MT"/>
              <a:cs typeface="Arial MT"/>
            </a:endParaRPr>
          </a:p>
          <a:p>
            <a:pPr marL="111122">
              <a:lnSpc>
                <a:spcPts val="1650"/>
              </a:lnSpc>
            </a:pPr>
            <a:r>
              <a:rPr spc="-5" dirty="0">
                <a:latin typeface="Arial MT"/>
                <a:cs typeface="Arial MT"/>
              </a:rPr>
              <a:t>&lt;li&gt;Milk&lt;/li&gt;</a:t>
            </a:r>
            <a:endParaRPr>
              <a:latin typeface="Arial MT"/>
              <a:cs typeface="Arial MT"/>
            </a:endParaRPr>
          </a:p>
          <a:p>
            <a:pPr marL="12700">
              <a:lnSpc>
                <a:spcPts val="1664"/>
              </a:lnSpc>
            </a:pPr>
            <a:r>
              <a:rPr spc="-5" dirty="0">
                <a:latin typeface="Arial MT"/>
                <a:cs typeface="Arial MT"/>
              </a:rPr>
              <a:t>&lt;/ul&gt;</a:t>
            </a:r>
            <a:endParaRPr>
              <a:latin typeface="Arial MT"/>
              <a:cs typeface="Arial MT"/>
            </a:endParaRPr>
          </a:p>
        </p:txBody>
      </p:sp>
      <p:sp>
        <p:nvSpPr>
          <p:cNvPr id="10" name="object 10"/>
          <p:cNvSpPr txBox="1"/>
          <p:nvPr/>
        </p:nvSpPr>
        <p:spPr>
          <a:xfrm>
            <a:off x="4645025" y="2777724"/>
            <a:ext cx="1264920" cy="1102866"/>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&lt;ol</a:t>
            </a:r>
            <a:r>
              <a:rPr spc="-50" dirty="0">
                <a:latin typeface="Arial MT"/>
                <a:cs typeface="Arial MT"/>
              </a:rPr>
              <a:t> </a:t>
            </a:r>
            <a:r>
              <a:rPr spc="-5" dirty="0">
                <a:latin typeface="Arial MT"/>
                <a:cs typeface="Arial MT"/>
              </a:rPr>
              <a:t>type="A"&gt;</a:t>
            </a:r>
            <a:endParaRPr>
              <a:latin typeface="Arial MT"/>
              <a:cs typeface="Arial MT"/>
            </a:endParaRPr>
          </a:p>
          <a:p>
            <a:pPr marL="111122">
              <a:lnSpc>
                <a:spcPts val="1650"/>
              </a:lnSpc>
            </a:pPr>
            <a:r>
              <a:rPr spc="-10" dirty="0">
                <a:latin typeface="Arial MT"/>
                <a:cs typeface="Arial MT"/>
              </a:rPr>
              <a:t>&lt;li&gt;Coffee&lt;/li&gt;</a:t>
            </a:r>
            <a:endParaRPr>
              <a:latin typeface="Arial MT"/>
              <a:cs typeface="Arial MT"/>
            </a:endParaRPr>
          </a:p>
          <a:p>
            <a:pPr marL="111122">
              <a:lnSpc>
                <a:spcPts val="1650"/>
              </a:lnSpc>
            </a:pPr>
            <a:r>
              <a:rPr spc="-20" dirty="0">
                <a:latin typeface="Arial MT"/>
                <a:cs typeface="Arial MT"/>
              </a:rPr>
              <a:t>&lt;li&gt;Tea&lt;/li&gt;</a:t>
            </a:r>
            <a:endParaRPr>
              <a:latin typeface="Arial MT"/>
              <a:cs typeface="Arial MT"/>
            </a:endParaRPr>
          </a:p>
          <a:p>
            <a:pPr marL="111122">
              <a:lnSpc>
                <a:spcPts val="1650"/>
              </a:lnSpc>
            </a:pPr>
            <a:r>
              <a:rPr spc="-5" dirty="0">
                <a:latin typeface="Arial MT"/>
                <a:cs typeface="Arial MT"/>
              </a:rPr>
              <a:t>&lt;li&gt;Milk&lt;/li&gt;</a:t>
            </a:r>
            <a:endParaRPr>
              <a:latin typeface="Arial MT"/>
              <a:cs typeface="Arial MT"/>
            </a:endParaRPr>
          </a:p>
          <a:p>
            <a:pPr marL="12700">
              <a:lnSpc>
                <a:spcPts val="1664"/>
              </a:lnSpc>
            </a:pPr>
            <a:r>
              <a:rPr spc="-5" dirty="0">
                <a:latin typeface="Arial MT"/>
                <a:cs typeface="Arial MT"/>
              </a:rPr>
              <a:t>&lt;/ol&gt;</a:t>
            </a:r>
            <a:endParaRPr>
              <a:latin typeface="Arial MT"/>
              <a:cs typeface="Arial MT"/>
            </a:endParaRPr>
          </a:p>
        </p:txBody>
      </p:sp>
    </p:spTree>
    <p:extLst>
      <p:ext uri="{BB962C8B-B14F-4D97-AF65-F5344CB8AC3E}">
        <p14:creationId xmlns:p14="http://schemas.microsoft.com/office/powerpoint/2010/main" xmlns="" val="394827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a:t>
            </a:r>
            <a:r>
              <a:rPr lang="en" dirty="0" smtClean="0"/>
              <a:t>Internet </a:t>
            </a:r>
            <a:r>
              <a:rPr lang="en-IN" dirty="0" smtClean="0"/>
              <a:t>(continued)</a:t>
            </a:r>
            <a:endParaRPr dirty="0"/>
          </a:p>
        </p:txBody>
      </p:sp>
      <p:sp>
        <p:nvSpPr>
          <p:cNvPr id="75" name="Google Shape;75;p15"/>
          <p:cNvSpPr txBox="1">
            <a:spLocks noGrp="1"/>
          </p:cNvSpPr>
          <p:nvPr>
            <p:ph type="body" idx="2"/>
          </p:nvPr>
        </p:nvSpPr>
        <p:spPr>
          <a:xfrm>
            <a:off x="462275" y="2775862"/>
            <a:ext cx="3837000" cy="1753800"/>
          </a:xfrm>
          <a:prstGeom prst="rect">
            <a:avLst/>
          </a:prstGeom>
        </p:spPr>
        <p:txBody>
          <a:bodyPr spcFirstLastPara="1" wrap="square" lIns="91425" tIns="91425" rIns="91425" bIns="91425" anchor="ctr" anchorCtr="0">
            <a:noAutofit/>
          </a:bodyPr>
          <a:lstStyle/>
          <a:p>
            <a:pPr lvl="0"/>
            <a:endParaRPr lang="en-US" dirty="0" smtClean="0"/>
          </a:p>
          <a:p>
            <a:pPr lvl="0"/>
            <a:endParaRPr lang="en-US" dirty="0"/>
          </a:p>
          <a:p>
            <a:pPr lvl="0"/>
            <a:endParaRPr lang="en-US" dirty="0" smtClean="0"/>
          </a:p>
          <a:p>
            <a:pPr lvl="0"/>
            <a:endParaRPr lang="en-US" dirty="0"/>
          </a:p>
          <a:p>
            <a:pPr marL="139700" lvl="0" indent="0" algn="just">
              <a:buNone/>
            </a:pPr>
            <a:r>
              <a:rPr lang="en-US" dirty="0"/>
              <a:t>Example:</a:t>
            </a:r>
          </a:p>
          <a:p>
            <a:pPr algn="just"/>
            <a:r>
              <a:rPr lang="en-US" dirty="0"/>
              <a:t>DNS server will resolve </a:t>
            </a:r>
            <a:r>
              <a:rPr lang="en-US" dirty="0" smtClean="0"/>
              <a:t>a name </a:t>
            </a:r>
            <a:r>
              <a:rPr lang="en-US" dirty="0"/>
              <a:t>http://www.edunetworld.com to  a particular IP address to uniquely  identify the computer on which this  website is hosted.</a:t>
            </a:r>
          </a:p>
          <a:p>
            <a:pPr marL="457200" lvl="0" indent="-317500" algn="l" rtl="0">
              <a:spcBef>
                <a:spcPts val="0"/>
              </a:spcBef>
              <a:spcAft>
                <a:spcPts val="0"/>
              </a:spcAft>
              <a:buSzPts val="1400"/>
              <a:buChar char="●"/>
            </a:pPr>
            <a:endParaRPr dirty="0" smtClean="0"/>
          </a:p>
          <a:p>
            <a:pPr marL="0" lvl="0" indent="0" algn="l" rtl="0">
              <a:spcBef>
                <a:spcPts val="1600"/>
              </a:spcBef>
              <a:spcAft>
                <a:spcPts val="1600"/>
              </a:spcAft>
              <a:buNone/>
            </a:pPr>
            <a:endParaRPr dirty="0"/>
          </a:p>
        </p:txBody>
      </p:sp>
      <p:sp>
        <p:nvSpPr>
          <p:cNvPr id="77" name="Google Shape;77;p15"/>
          <p:cNvSpPr txBox="1">
            <a:spLocks noGrp="1"/>
          </p:cNvSpPr>
          <p:nvPr>
            <p:ph type="body" idx="3"/>
          </p:nvPr>
        </p:nvSpPr>
        <p:spPr>
          <a:xfrm>
            <a:off x="5379872" y="4441912"/>
            <a:ext cx="3397500" cy="1755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https://www.quora.com/What-is-a-DNS-server</a:t>
            </a:r>
            <a:endParaRPr dirty="0"/>
          </a:p>
        </p:txBody>
      </p:sp>
      <p:pic>
        <p:nvPicPr>
          <p:cNvPr id="7" name="object 5"/>
          <p:cNvPicPr/>
          <p:nvPr/>
        </p:nvPicPr>
        <p:blipFill>
          <a:blip r:embed="rId3" cstate="print"/>
          <a:stretch>
            <a:fillRect/>
          </a:stretch>
        </p:blipFill>
        <p:spPr>
          <a:xfrm>
            <a:off x="4604400" y="754428"/>
            <a:ext cx="4539600" cy="3128400"/>
          </a:xfrm>
          <a:prstGeom prst="rect">
            <a:avLst/>
          </a:prstGeom>
        </p:spPr>
      </p:pic>
    </p:spTree>
    <p:extLst>
      <p:ext uri="{BB962C8B-B14F-4D97-AF65-F5344CB8AC3E}">
        <p14:creationId xmlns:p14="http://schemas.microsoft.com/office/powerpoint/2010/main" xmlns="" val="3469710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0" y="1"/>
            <a:ext cx="4572000" cy="2120900"/>
          </a:xfrm>
          <a:custGeom>
            <a:avLst/>
            <a:gdLst/>
            <a:ahLst/>
            <a:cxnLst/>
            <a:rect l="l" t="t" r="r" b="b"/>
            <a:pathLst>
              <a:path w="4572000" h="2120900">
                <a:moveTo>
                  <a:pt x="0" y="2120532"/>
                </a:moveTo>
                <a:lnTo>
                  <a:pt x="4571999" y="2120532"/>
                </a:lnTo>
                <a:lnTo>
                  <a:pt x="4571999" y="0"/>
                </a:lnTo>
                <a:lnTo>
                  <a:pt x="0" y="0"/>
                </a:lnTo>
                <a:lnTo>
                  <a:pt x="0" y="2120532"/>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1436925" y="1717298"/>
            <a:ext cx="1308100" cy="289823"/>
          </a:xfrm>
          <a:prstGeom prst="rect">
            <a:avLst/>
          </a:prstGeom>
        </p:spPr>
        <p:txBody>
          <a:bodyPr vert="horz" wrap="square" lIns="0" tIns="12700" rIns="0" bIns="0" rtlCol="0">
            <a:spAutoFit/>
          </a:bodyPr>
          <a:lstStyle/>
          <a:p>
            <a:pPr marL="12700" algn="ctr">
              <a:spcBef>
                <a:spcPts val="100"/>
              </a:spcBef>
            </a:pPr>
            <a:r>
              <a:rPr sz="1800" spc="-30" dirty="0">
                <a:solidFill>
                  <a:srgbClr val="595959"/>
                </a:solidFill>
                <a:latin typeface="Arial MT"/>
                <a:cs typeface="Arial MT"/>
              </a:rPr>
              <a:t>Type</a:t>
            </a:r>
            <a:r>
              <a:rPr sz="1800" spc="-40" dirty="0">
                <a:solidFill>
                  <a:srgbClr val="595959"/>
                </a:solidFill>
                <a:latin typeface="Arial MT"/>
                <a:cs typeface="Arial MT"/>
              </a:rPr>
              <a:t> </a:t>
            </a:r>
            <a:r>
              <a:rPr sz="1800" spc="-5" dirty="0">
                <a:solidFill>
                  <a:srgbClr val="595959"/>
                </a:solidFill>
                <a:latin typeface="Arial MT"/>
                <a:cs typeface="Arial MT"/>
              </a:rPr>
              <a:t>of</a:t>
            </a:r>
            <a:r>
              <a:rPr sz="1800" spc="-40" dirty="0">
                <a:solidFill>
                  <a:srgbClr val="595959"/>
                </a:solidFill>
                <a:latin typeface="Arial MT"/>
                <a:cs typeface="Arial MT"/>
              </a:rPr>
              <a:t> </a:t>
            </a:r>
            <a:r>
              <a:rPr sz="1800" spc="-5" dirty="0">
                <a:solidFill>
                  <a:srgbClr val="595959"/>
                </a:solidFill>
                <a:latin typeface="Arial MT"/>
                <a:cs typeface="Arial MT"/>
              </a:rPr>
              <a:t>Lists</a:t>
            </a:r>
            <a:endParaRPr sz="1800" dirty="0">
              <a:latin typeface="Arial MT"/>
              <a:cs typeface="Arial MT"/>
            </a:endParaRPr>
          </a:p>
        </p:txBody>
      </p:sp>
      <p:sp>
        <p:nvSpPr>
          <p:cNvPr id="8" name="object 8"/>
          <p:cNvSpPr txBox="1"/>
          <p:nvPr/>
        </p:nvSpPr>
        <p:spPr>
          <a:xfrm>
            <a:off x="770183" y="2608174"/>
            <a:ext cx="2191385" cy="1024639"/>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Unordere</a:t>
            </a:r>
            <a:r>
              <a:rPr dirty="0">
                <a:latin typeface="Arial MT"/>
                <a:cs typeface="Arial MT"/>
              </a:rPr>
              <a:t>d</a:t>
            </a:r>
            <a:r>
              <a:rPr spc="-5" dirty="0">
                <a:latin typeface="Arial MT"/>
                <a:cs typeface="Arial MT"/>
              </a:rPr>
              <a:t> HTM</a:t>
            </a:r>
            <a:r>
              <a:rPr dirty="0">
                <a:latin typeface="Arial MT"/>
                <a:cs typeface="Arial MT"/>
              </a:rPr>
              <a:t>L</a:t>
            </a:r>
            <a:r>
              <a:rPr spc="-55" dirty="0">
                <a:latin typeface="Arial MT"/>
                <a:cs typeface="Arial MT"/>
              </a:rPr>
              <a:t> </a:t>
            </a:r>
            <a:r>
              <a:rPr spc="-5" dirty="0">
                <a:latin typeface="Arial MT"/>
                <a:cs typeface="Arial MT"/>
              </a:rPr>
              <a:t>List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Ordere</a:t>
            </a:r>
            <a:r>
              <a:rPr dirty="0">
                <a:latin typeface="Arial MT"/>
                <a:cs typeface="Arial MT"/>
              </a:rPr>
              <a:t>d</a:t>
            </a:r>
            <a:r>
              <a:rPr spc="-5" dirty="0">
                <a:latin typeface="Arial MT"/>
                <a:cs typeface="Arial MT"/>
              </a:rPr>
              <a:t> HTM</a:t>
            </a:r>
            <a:r>
              <a:rPr dirty="0">
                <a:latin typeface="Arial MT"/>
                <a:cs typeface="Arial MT"/>
              </a:rPr>
              <a:t>L</a:t>
            </a:r>
            <a:r>
              <a:rPr spc="-55" dirty="0">
                <a:latin typeface="Arial MT"/>
                <a:cs typeface="Arial MT"/>
              </a:rPr>
              <a:t> </a:t>
            </a:r>
            <a:r>
              <a:rPr spc="-5" dirty="0">
                <a:latin typeface="Arial MT"/>
                <a:cs typeface="Arial MT"/>
              </a:rPr>
              <a:t>List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a:t>
            </a:r>
            <a:r>
              <a:rPr dirty="0">
                <a:latin typeface="Arial MT"/>
                <a:cs typeface="Arial MT"/>
              </a:rPr>
              <a:t>L</a:t>
            </a:r>
            <a:r>
              <a:rPr spc="-55" dirty="0">
                <a:latin typeface="Arial MT"/>
                <a:cs typeface="Arial MT"/>
              </a:rPr>
              <a:t> </a:t>
            </a:r>
            <a:r>
              <a:rPr spc="-5" dirty="0">
                <a:latin typeface="Arial MT"/>
                <a:cs typeface="Arial MT"/>
              </a:rPr>
              <a:t>Descriptio</a:t>
            </a:r>
            <a:r>
              <a:rPr dirty="0">
                <a:latin typeface="Arial MT"/>
                <a:cs typeface="Arial MT"/>
              </a:rPr>
              <a:t>n</a:t>
            </a:r>
            <a:r>
              <a:rPr spc="-5" dirty="0">
                <a:latin typeface="Arial MT"/>
                <a:cs typeface="Arial MT"/>
              </a:rPr>
              <a:t> Lists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Neste</a:t>
            </a:r>
            <a:r>
              <a:rPr dirty="0">
                <a:latin typeface="Arial MT"/>
                <a:cs typeface="Arial MT"/>
              </a:rPr>
              <a:t>d</a:t>
            </a:r>
            <a:r>
              <a:rPr spc="-5" dirty="0">
                <a:latin typeface="Arial MT"/>
                <a:cs typeface="Arial MT"/>
              </a:rPr>
              <a:t> HTM</a:t>
            </a:r>
            <a:r>
              <a:rPr dirty="0">
                <a:latin typeface="Arial MT"/>
                <a:cs typeface="Arial MT"/>
              </a:rPr>
              <a:t>L</a:t>
            </a:r>
            <a:r>
              <a:rPr spc="-55" dirty="0">
                <a:latin typeface="Arial MT"/>
                <a:cs typeface="Arial MT"/>
              </a:rPr>
              <a:t> </a:t>
            </a:r>
            <a:r>
              <a:rPr spc="-5" dirty="0">
                <a:latin typeface="Arial MT"/>
                <a:cs typeface="Arial MT"/>
              </a:rPr>
              <a:t>Lists</a:t>
            </a:r>
            <a:endParaRPr dirty="0">
              <a:latin typeface="Arial MT"/>
              <a:cs typeface="Arial MT"/>
            </a:endParaRPr>
          </a:p>
        </p:txBody>
      </p:sp>
      <p:sp>
        <p:nvSpPr>
          <p:cNvPr id="9" name="object 9"/>
          <p:cNvSpPr txBox="1"/>
          <p:nvPr/>
        </p:nvSpPr>
        <p:spPr>
          <a:xfrm>
            <a:off x="4645026" y="2138697"/>
            <a:ext cx="2315845" cy="1320874"/>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&lt;dl&gt;</a:t>
            </a:r>
            <a:endParaRPr>
              <a:latin typeface="Arial MT"/>
              <a:cs typeface="Arial MT"/>
            </a:endParaRPr>
          </a:p>
          <a:p>
            <a:pPr marL="111122">
              <a:lnSpc>
                <a:spcPts val="1650"/>
              </a:lnSpc>
            </a:pPr>
            <a:r>
              <a:rPr spc="-10" dirty="0">
                <a:latin typeface="Arial MT"/>
                <a:cs typeface="Arial MT"/>
              </a:rPr>
              <a:t>&lt;dt&gt;Coffee&lt;/dt&gt;</a:t>
            </a:r>
            <a:endParaRPr>
              <a:latin typeface="Arial MT"/>
              <a:cs typeface="Arial MT"/>
            </a:endParaRPr>
          </a:p>
          <a:p>
            <a:pPr marL="111122">
              <a:lnSpc>
                <a:spcPts val="1650"/>
              </a:lnSpc>
            </a:pPr>
            <a:r>
              <a:rPr spc="-5" dirty="0">
                <a:latin typeface="Arial MT"/>
                <a:cs typeface="Arial MT"/>
              </a:rPr>
              <a:t>&lt;dd&gt;-</a:t>
            </a:r>
            <a:r>
              <a:rPr spc="-30" dirty="0">
                <a:latin typeface="Arial MT"/>
                <a:cs typeface="Arial MT"/>
              </a:rPr>
              <a:t> </a:t>
            </a:r>
            <a:r>
              <a:rPr spc="-5" dirty="0">
                <a:latin typeface="Arial MT"/>
                <a:cs typeface="Arial MT"/>
              </a:rPr>
              <a:t>black</a:t>
            </a:r>
            <a:r>
              <a:rPr spc="-25" dirty="0">
                <a:latin typeface="Arial MT"/>
                <a:cs typeface="Arial MT"/>
              </a:rPr>
              <a:t> </a:t>
            </a:r>
            <a:r>
              <a:rPr spc="-5" dirty="0">
                <a:latin typeface="Arial MT"/>
                <a:cs typeface="Arial MT"/>
              </a:rPr>
              <a:t>hot</a:t>
            </a:r>
            <a:r>
              <a:rPr spc="-25" dirty="0">
                <a:latin typeface="Arial MT"/>
                <a:cs typeface="Arial MT"/>
              </a:rPr>
              <a:t> </a:t>
            </a:r>
            <a:r>
              <a:rPr spc="-5" dirty="0">
                <a:latin typeface="Arial MT"/>
                <a:cs typeface="Arial MT"/>
              </a:rPr>
              <a:t>drink&lt;/dd&gt;</a:t>
            </a:r>
            <a:endParaRPr>
              <a:latin typeface="Arial MT"/>
              <a:cs typeface="Arial MT"/>
            </a:endParaRPr>
          </a:p>
          <a:p>
            <a:pPr marL="111122">
              <a:lnSpc>
                <a:spcPts val="1650"/>
              </a:lnSpc>
            </a:pPr>
            <a:r>
              <a:rPr spc="-5" dirty="0">
                <a:latin typeface="Arial MT"/>
                <a:cs typeface="Arial MT"/>
              </a:rPr>
              <a:t>&lt;dt&gt;Milk&lt;/dt&gt;</a:t>
            </a:r>
            <a:endParaRPr>
              <a:latin typeface="Arial MT"/>
              <a:cs typeface="Arial MT"/>
            </a:endParaRPr>
          </a:p>
          <a:p>
            <a:pPr marL="111122">
              <a:lnSpc>
                <a:spcPts val="1650"/>
              </a:lnSpc>
            </a:pPr>
            <a:r>
              <a:rPr spc="-5" dirty="0">
                <a:latin typeface="Arial MT"/>
                <a:cs typeface="Arial MT"/>
              </a:rPr>
              <a:t>&lt;dd&gt;-</a:t>
            </a:r>
            <a:r>
              <a:rPr spc="-35" dirty="0">
                <a:latin typeface="Arial MT"/>
                <a:cs typeface="Arial MT"/>
              </a:rPr>
              <a:t> </a:t>
            </a:r>
            <a:r>
              <a:rPr spc="-5" dirty="0">
                <a:latin typeface="Arial MT"/>
                <a:cs typeface="Arial MT"/>
              </a:rPr>
              <a:t>white</a:t>
            </a:r>
            <a:r>
              <a:rPr spc="-30" dirty="0">
                <a:latin typeface="Arial MT"/>
                <a:cs typeface="Arial MT"/>
              </a:rPr>
              <a:t> </a:t>
            </a:r>
            <a:r>
              <a:rPr dirty="0">
                <a:latin typeface="Arial MT"/>
                <a:cs typeface="Arial MT"/>
              </a:rPr>
              <a:t>cold</a:t>
            </a:r>
            <a:r>
              <a:rPr spc="-30" dirty="0">
                <a:latin typeface="Arial MT"/>
                <a:cs typeface="Arial MT"/>
              </a:rPr>
              <a:t> </a:t>
            </a:r>
            <a:r>
              <a:rPr spc="-5" dirty="0">
                <a:latin typeface="Arial MT"/>
                <a:cs typeface="Arial MT"/>
              </a:rPr>
              <a:t>drink&lt;/dd&gt;</a:t>
            </a:r>
            <a:endParaRPr>
              <a:latin typeface="Arial MT"/>
              <a:cs typeface="Arial MT"/>
            </a:endParaRPr>
          </a:p>
          <a:p>
            <a:pPr marL="12700">
              <a:lnSpc>
                <a:spcPts val="1664"/>
              </a:lnSpc>
            </a:pPr>
            <a:r>
              <a:rPr spc="-5" dirty="0">
                <a:latin typeface="Arial MT"/>
                <a:cs typeface="Arial MT"/>
              </a:rPr>
              <a:t>&lt;/dl&gt;</a:t>
            </a:r>
            <a:endParaRPr>
              <a:latin typeface="Arial MT"/>
              <a:cs typeface="Arial MT"/>
            </a:endParaRPr>
          </a:p>
        </p:txBody>
      </p:sp>
    </p:spTree>
    <p:extLst>
      <p:ext uri="{BB962C8B-B14F-4D97-AF65-F5344CB8AC3E}">
        <p14:creationId xmlns:p14="http://schemas.microsoft.com/office/powerpoint/2010/main" xmlns="" val="1573186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882538"/>
            <a:ext cx="4572000" cy="1261110"/>
          </a:xfrm>
          <a:custGeom>
            <a:avLst/>
            <a:gdLst/>
            <a:ahLst/>
            <a:cxnLst/>
            <a:rect l="l" t="t" r="r" b="b"/>
            <a:pathLst>
              <a:path w="4572000" h="1261110">
                <a:moveTo>
                  <a:pt x="0" y="1260835"/>
                </a:moveTo>
                <a:lnTo>
                  <a:pt x="4571999" y="1260835"/>
                </a:lnTo>
                <a:lnTo>
                  <a:pt x="4571999" y="0"/>
                </a:lnTo>
                <a:lnTo>
                  <a:pt x="0" y="0"/>
                </a:lnTo>
                <a:lnTo>
                  <a:pt x="0" y="1260835"/>
                </a:lnTo>
                <a:close/>
              </a:path>
            </a:pathLst>
          </a:custGeom>
          <a:solidFill>
            <a:srgbClr val="EEEEEE"/>
          </a:solidFill>
        </p:spPr>
        <p:txBody>
          <a:bodyPr wrap="square" lIns="0" tIns="0" rIns="0" bIns="0" rtlCol="0"/>
          <a:lstStyle/>
          <a:p>
            <a:endParaRPr sz="1800"/>
          </a:p>
        </p:txBody>
      </p:sp>
      <p:sp>
        <p:nvSpPr>
          <p:cNvPr id="3" name="object 3"/>
          <p:cNvSpPr/>
          <p:nvPr/>
        </p:nvSpPr>
        <p:spPr>
          <a:xfrm>
            <a:off x="4572000" y="2356455"/>
            <a:ext cx="4572000" cy="356870"/>
          </a:xfrm>
          <a:custGeom>
            <a:avLst/>
            <a:gdLst/>
            <a:ahLst/>
            <a:cxnLst/>
            <a:rect l="l" t="t" r="r" b="b"/>
            <a:pathLst>
              <a:path w="4572000" h="356869">
                <a:moveTo>
                  <a:pt x="0" y="356384"/>
                </a:moveTo>
                <a:lnTo>
                  <a:pt x="4571999" y="356384"/>
                </a:lnTo>
                <a:lnTo>
                  <a:pt x="4571999" y="0"/>
                </a:lnTo>
                <a:lnTo>
                  <a:pt x="0" y="0"/>
                </a:lnTo>
                <a:lnTo>
                  <a:pt x="0" y="356384"/>
                </a:lnTo>
                <a:close/>
              </a:path>
            </a:pathLst>
          </a:custGeom>
          <a:solidFill>
            <a:srgbClr val="EEEEEE"/>
          </a:solidFill>
        </p:spPr>
        <p:txBody>
          <a:bodyPr wrap="square" lIns="0" tIns="0" rIns="0" bIns="0" rtlCol="0"/>
          <a:lstStyle/>
          <a:p>
            <a:endParaRPr sz="1800"/>
          </a:p>
        </p:txBody>
      </p:sp>
      <p:sp>
        <p:nvSpPr>
          <p:cNvPr id="4" name="object 4"/>
          <p:cNvSpPr/>
          <p:nvPr/>
        </p:nvSpPr>
        <p:spPr>
          <a:xfrm>
            <a:off x="4572000" y="1"/>
            <a:ext cx="4572000" cy="1187450"/>
          </a:xfrm>
          <a:custGeom>
            <a:avLst/>
            <a:gdLst/>
            <a:ahLst/>
            <a:cxnLst/>
            <a:rect l="l" t="t" r="r" b="b"/>
            <a:pathLst>
              <a:path w="4572000" h="1187450">
                <a:moveTo>
                  <a:pt x="0" y="1186879"/>
                </a:moveTo>
                <a:lnTo>
                  <a:pt x="4571999" y="1186879"/>
                </a:lnTo>
                <a:lnTo>
                  <a:pt x="4571999" y="0"/>
                </a:lnTo>
                <a:lnTo>
                  <a:pt x="0" y="0"/>
                </a:lnTo>
                <a:lnTo>
                  <a:pt x="0" y="1186879"/>
                </a:lnTo>
                <a:close/>
              </a:path>
            </a:pathLst>
          </a:custGeom>
          <a:solidFill>
            <a:srgbClr val="EEEEEE"/>
          </a:solidFill>
        </p:spPr>
        <p:txBody>
          <a:bodyPr wrap="square" lIns="0" tIns="0" rIns="0" bIns="0" rtlCol="0"/>
          <a:lstStyle/>
          <a:p>
            <a:endParaRPr sz="1800"/>
          </a:p>
        </p:txBody>
      </p:sp>
      <p:pic>
        <p:nvPicPr>
          <p:cNvPr id="5" name="object 5"/>
          <p:cNvPicPr/>
          <p:nvPr/>
        </p:nvPicPr>
        <p:blipFill>
          <a:blip r:embed="rId2" cstate="print"/>
          <a:stretch>
            <a:fillRect/>
          </a:stretch>
        </p:blipFill>
        <p:spPr>
          <a:xfrm>
            <a:off x="143976" y="161799"/>
            <a:ext cx="774074" cy="311224"/>
          </a:xfrm>
          <a:prstGeom prst="rect">
            <a:avLst/>
          </a:prstGeom>
        </p:spPr>
      </p:pic>
      <p:pic>
        <p:nvPicPr>
          <p:cNvPr id="6" name="object 6"/>
          <p:cNvPicPr/>
          <p:nvPr/>
        </p:nvPicPr>
        <p:blipFill>
          <a:blip r:embed="rId3" cstate="print"/>
          <a:stretch>
            <a:fillRect/>
          </a:stretch>
        </p:blipFill>
        <p:spPr>
          <a:xfrm>
            <a:off x="8229557" y="161801"/>
            <a:ext cx="791593" cy="311224"/>
          </a:xfrm>
          <a:prstGeom prst="rect">
            <a:avLst/>
          </a:prstGeom>
        </p:spPr>
      </p:pic>
      <p:sp>
        <p:nvSpPr>
          <p:cNvPr id="7" name="object 7"/>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9" name="object 9"/>
          <p:cNvSpPr txBox="1">
            <a:spLocks noGrp="1"/>
          </p:cNvSpPr>
          <p:nvPr>
            <p:ph type="subTitle" idx="1"/>
          </p:nvPr>
        </p:nvSpPr>
        <p:spPr>
          <a:xfrm>
            <a:off x="254075" y="1567375"/>
            <a:ext cx="4045200" cy="3526606"/>
          </a:xfrm>
          <a:prstGeom prst="rect">
            <a:avLst/>
          </a:prstGeom>
        </p:spPr>
        <p:txBody>
          <a:bodyPr spcFirstLastPara="1" vert="horz" wrap="square" lIns="0" tIns="12700" rIns="0" bIns="0" rtlCol="0" anchor="t" anchorCtr="0">
            <a:spAutoFit/>
          </a:bodyPr>
          <a:lstStyle/>
          <a:p>
            <a:pPr marL="12700">
              <a:lnSpc>
                <a:spcPts val="1664"/>
              </a:lnSpc>
              <a:spcBef>
                <a:spcPts val="100"/>
              </a:spcBef>
            </a:pPr>
            <a:r>
              <a:rPr spc="-5" dirty="0"/>
              <a:t>&lt;audio</a:t>
            </a:r>
            <a:r>
              <a:rPr spc="-50" dirty="0"/>
              <a:t> </a:t>
            </a:r>
            <a:r>
              <a:rPr dirty="0"/>
              <a:t>controls&gt;</a:t>
            </a:r>
          </a:p>
          <a:p>
            <a:pPr marL="111122">
              <a:lnSpc>
                <a:spcPts val="1650"/>
              </a:lnSpc>
            </a:pPr>
            <a:r>
              <a:rPr spc="-5" dirty="0"/>
              <a:t>&lt;source</a:t>
            </a:r>
            <a:r>
              <a:rPr spc="-35" dirty="0"/>
              <a:t> </a:t>
            </a:r>
            <a:r>
              <a:rPr dirty="0"/>
              <a:t>src="horse.ogg"</a:t>
            </a:r>
            <a:r>
              <a:rPr spc="-35" dirty="0"/>
              <a:t> </a:t>
            </a:r>
            <a:r>
              <a:rPr spc="-5" dirty="0"/>
              <a:t>type="audio/ogg"&gt;</a:t>
            </a:r>
          </a:p>
          <a:p>
            <a:pPr marL="12700" marR="5080" indent="98423">
              <a:lnSpc>
                <a:spcPts val="1650"/>
              </a:lnSpc>
              <a:spcBef>
                <a:spcPts val="65"/>
              </a:spcBef>
            </a:pPr>
            <a:r>
              <a:rPr spc="-5" dirty="0"/>
              <a:t>&lt;source </a:t>
            </a:r>
            <a:r>
              <a:rPr dirty="0"/>
              <a:t>src="horse.mp3" </a:t>
            </a:r>
            <a:r>
              <a:rPr spc="-5" dirty="0"/>
              <a:t>type="audio/mpeg"&gt; </a:t>
            </a:r>
            <a:r>
              <a:rPr dirty="0"/>
              <a:t> </a:t>
            </a:r>
            <a:r>
              <a:rPr spc="-35" dirty="0"/>
              <a:t>Your</a:t>
            </a:r>
            <a:r>
              <a:rPr spc="-20" dirty="0"/>
              <a:t> </a:t>
            </a:r>
            <a:r>
              <a:rPr spc="-5" dirty="0"/>
              <a:t>browser</a:t>
            </a:r>
            <a:r>
              <a:rPr spc="-15" dirty="0"/>
              <a:t> </a:t>
            </a:r>
            <a:r>
              <a:rPr spc="-5" dirty="0"/>
              <a:t>does</a:t>
            </a:r>
            <a:r>
              <a:rPr spc="-15" dirty="0"/>
              <a:t> </a:t>
            </a:r>
            <a:r>
              <a:rPr spc="-5" dirty="0"/>
              <a:t>not</a:t>
            </a:r>
            <a:r>
              <a:rPr spc="-15" dirty="0"/>
              <a:t> </a:t>
            </a:r>
            <a:r>
              <a:rPr dirty="0"/>
              <a:t>support</a:t>
            </a:r>
            <a:r>
              <a:rPr spc="-15" dirty="0"/>
              <a:t> </a:t>
            </a:r>
            <a:r>
              <a:rPr spc="-5" dirty="0"/>
              <a:t>the</a:t>
            </a:r>
            <a:r>
              <a:rPr spc="-15" dirty="0"/>
              <a:t> </a:t>
            </a:r>
            <a:r>
              <a:rPr spc="-5" dirty="0"/>
              <a:t>audio</a:t>
            </a:r>
            <a:r>
              <a:rPr spc="-15" dirty="0"/>
              <a:t> </a:t>
            </a:r>
            <a:r>
              <a:rPr spc="-5" dirty="0"/>
              <a:t>element.</a:t>
            </a:r>
          </a:p>
          <a:p>
            <a:pPr marL="12700">
              <a:lnSpc>
                <a:spcPts val="1600"/>
              </a:lnSpc>
            </a:pPr>
            <a:r>
              <a:rPr spc="-5" dirty="0"/>
              <a:t>&lt;/audio&gt;</a:t>
            </a:r>
          </a:p>
          <a:p>
            <a:pPr>
              <a:lnSpc>
                <a:spcPct val="100000"/>
              </a:lnSpc>
            </a:pPr>
            <a:endParaRPr sz="1500" dirty="0"/>
          </a:p>
          <a:p>
            <a:pPr marL="12700">
              <a:lnSpc>
                <a:spcPts val="1664"/>
              </a:lnSpc>
            </a:pPr>
            <a:r>
              <a:rPr spc="-5" dirty="0" smtClean="0"/>
              <a:t>&lt;</a:t>
            </a:r>
            <a:r>
              <a:rPr spc="-5" dirty="0"/>
              <a:t>video</a:t>
            </a:r>
            <a:r>
              <a:rPr spc="-30" dirty="0"/>
              <a:t> </a:t>
            </a:r>
            <a:r>
              <a:rPr spc="-5" dirty="0"/>
              <a:t>width="320"</a:t>
            </a:r>
            <a:r>
              <a:rPr spc="-25" dirty="0"/>
              <a:t> </a:t>
            </a:r>
            <a:r>
              <a:rPr spc="-5" dirty="0"/>
              <a:t>height="240"</a:t>
            </a:r>
            <a:r>
              <a:rPr spc="-25" dirty="0"/>
              <a:t> </a:t>
            </a:r>
            <a:r>
              <a:rPr dirty="0"/>
              <a:t>controls&gt;</a:t>
            </a:r>
          </a:p>
          <a:p>
            <a:pPr marL="111122">
              <a:lnSpc>
                <a:spcPts val="1650"/>
              </a:lnSpc>
            </a:pPr>
            <a:r>
              <a:rPr spc="-5" dirty="0"/>
              <a:t>&lt;source</a:t>
            </a:r>
            <a:r>
              <a:rPr spc="-35" dirty="0"/>
              <a:t> </a:t>
            </a:r>
            <a:r>
              <a:rPr dirty="0"/>
              <a:t>src="movie.mp4"</a:t>
            </a:r>
            <a:r>
              <a:rPr spc="-35" dirty="0"/>
              <a:t> </a:t>
            </a:r>
            <a:r>
              <a:rPr spc="-5" dirty="0"/>
              <a:t>type="video/mp4"&gt;</a:t>
            </a:r>
          </a:p>
          <a:p>
            <a:pPr marL="12700" marR="370831" indent="98423">
              <a:lnSpc>
                <a:spcPts val="1650"/>
              </a:lnSpc>
              <a:spcBef>
                <a:spcPts val="65"/>
              </a:spcBef>
            </a:pPr>
            <a:r>
              <a:rPr spc="-5" dirty="0"/>
              <a:t>&lt;source</a:t>
            </a:r>
            <a:r>
              <a:rPr spc="-50" dirty="0"/>
              <a:t> </a:t>
            </a:r>
            <a:r>
              <a:rPr dirty="0"/>
              <a:t>src="movie.ogg"</a:t>
            </a:r>
            <a:r>
              <a:rPr spc="-45" dirty="0"/>
              <a:t> </a:t>
            </a:r>
            <a:r>
              <a:rPr spc="-5" dirty="0"/>
              <a:t>type="video/ogg"&gt; </a:t>
            </a:r>
            <a:r>
              <a:rPr spc="-375" dirty="0"/>
              <a:t> </a:t>
            </a:r>
            <a:r>
              <a:rPr spc="-35" dirty="0"/>
              <a:t>Your</a:t>
            </a:r>
            <a:r>
              <a:rPr spc="-20" dirty="0"/>
              <a:t> </a:t>
            </a:r>
            <a:r>
              <a:rPr spc="-5" dirty="0"/>
              <a:t>browser</a:t>
            </a:r>
            <a:r>
              <a:rPr spc="-15" dirty="0"/>
              <a:t> </a:t>
            </a:r>
            <a:r>
              <a:rPr spc="-5" dirty="0"/>
              <a:t>does</a:t>
            </a:r>
            <a:r>
              <a:rPr spc="-15" dirty="0"/>
              <a:t> </a:t>
            </a:r>
            <a:r>
              <a:rPr spc="-5" dirty="0"/>
              <a:t>not</a:t>
            </a:r>
            <a:r>
              <a:rPr spc="-15" dirty="0"/>
              <a:t> </a:t>
            </a:r>
            <a:r>
              <a:rPr dirty="0"/>
              <a:t>support</a:t>
            </a:r>
            <a:r>
              <a:rPr spc="-15" dirty="0"/>
              <a:t> </a:t>
            </a:r>
            <a:r>
              <a:rPr spc="-5" dirty="0"/>
              <a:t>the</a:t>
            </a:r>
            <a:r>
              <a:rPr spc="-15" dirty="0"/>
              <a:t> </a:t>
            </a:r>
            <a:r>
              <a:rPr dirty="0"/>
              <a:t>video</a:t>
            </a:r>
            <a:r>
              <a:rPr spc="-15" dirty="0"/>
              <a:t> </a:t>
            </a:r>
            <a:r>
              <a:rPr spc="-5" dirty="0"/>
              <a:t>tag.</a:t>
            </a:r>
          </a:p>
          <a:p>
            <a:pPr marL="12700">
              <a:lnSpc>
                <a:spcPts val="1600"/>
              </a:lnSpc>
            </a:pPr>
            <a:r>
              <a:rPr spc="-5" dirty="0"/>
              <a:t>&lt;/video&gt;</a:t>
            </a:r>
          </a:p>
        </p:txBody>
      </p:sp>
    </p:spTree>
    <p:extLst>
      <p:ext uri="{BB962C8B-B14F-4D97-AF65-F5344CB8AC3E}">
        <p14:creationId xmlns:p14="http://schemas.microsoft.com/office/powerpoint/2010/main" xmlns="" val="2340293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961651"/>
            <a:ext cx="4572000" cy="1181735"/>
          </a:xfrm>
          <a:custGeom>
            <a:avLst/>
            <a:gdLst/>
            <a:ahLst/>
            <a:cxnLst/>
            <a:rect l="l" t="t" r="r" b="b"/>
            <a:pathLst>
              <a:path w="4572000" h="1181735">
                <a:moveTo>
                  <a:pt x="0" y="1181724"/>
                </a:moveTo>
                <a:lnTo>
                  <a:pt x="4571999" y="1181724"/>
                </a:lnTo>
                <a:lnTo>
                  <a:pt x="4571999" y="0"/>
                </a:lnTo>
                <a:lnTo>
                  <a:pt x="0" y="0"/>
                </a:lnTo>
                <a:lnTo>
                  <a:pt x="0" y="1181724"/>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1931035"/>
          </a:xfrm>
          <a:custGeom>
            <a:avLst/>
            <a:gdLst/>
            <a:ahLst/>
            <a:cxnLst/>
            <a:rect l="l" t="t" r="r" b="b"/>
            <a:pathLst>
              <a:path w="4572000" h="1931035">
                <a:moveTo>
                  <a:pt x="0" y="1930474"/>
                </a:moveTo>
                <a:lnTo>
                  <a:pt x="4571999" y="1930474"/>
                </a:lnTo>
                <a:lnTo>
                  <a:pt x="4571999" y="0"/>
                </a:lnTo>
                <a:lnTo>
                  <a:pt x="0" y="0"/>
                </a:lnTo>
                <a:lnTo>
                  <a:pt x="0" y="1930474"/>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7" name="object 7"/>
          <p:cNvSpPr txBox="1"/>
          <p:nvPr/>
        </p:nvSpPr>
        <p:spPr>
          <a:xfrm>
            <a:off x="1687229" y="1728118"/>
            <a:ext cx="134937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a:t>
            </a:r>
            <a:r>
              <a:rPr sz="1800" dirty="0">
                <a:solidFill>
                  <a:srgbClr val="595959"/>
                </a:solidFill>
                <a:latin typeface="Arial MT"/>
                <a:cs typeface="Arial MT"/>
              </a:rPr>
              <a:t>L</a:t>
            </a:r>
            <a:r>
              <a:rPr sz="1800" spc="-70" dirty="0">
                <a:solidFill>
                  <a:srgbClr val="595959"/>
                </a:solidFill>
                <a:latin typeface="Arial MT"/>
                <a:cs typeface="Arial MT"/>
              </a:rPr>
              <a:t> </a:t>
            </a:r>
            <a:r>
              <a:rPr sz="1800" spc="-5" dirty="0">
                <a:solidFill>
                  <a:srgbClr val="595959"/>
                </a:solidFill>
                <a:latin typeface="Arial MT"/>
                <a:cs typeface="Arial MT"/>
              </a:rPr>
              <a:t>Forms</a:t>
            </a:r>
            <a:endParaRPr sz="1800" dirty="0">
              <a:latin typeface="Arial MT"/>
              <a:cs typeface="Arial MT"/>
            </a:endParaRPr>
          </a:p>
        </p:txBody>
      </p:sp>
      <p:sp>
        <p:nvSpPr>
          <p:cNvPr id="8" name="object 8"/>
          <p:cNvSpPr txBox="1"/>
          <p:nvPr/>
        </p:nvSpPr>
        <p:spPr>
          <a:xfrm>
            <a:off x="603545" y="2645649"/>
            <a:ext cx="3268345" cy="1262653"/>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HTML</a:t>
            </a:r>
            <a:r>
              <a:rPr spc="-75" dirty="0">
                <a:latin typeface="Arial MT"/>
                <a:cs typeface="Arial MT"/>
              </a:rPr>
              <a:t> </a:t>
            </a:r>
            <a:r>
              <a:rPr spc="-5" dirty="0">
                <a:latin typeface="Arial MT"/>
                <a:cs typeface="Arial MT"/>
              </a:rPr>
              <a:t>form</a:t>
            </a:r>
            <a:r>
              <a:rPr spc="-25" dirty="0">
                <a:latin typeface="Arial MT"/>
                <a:cs typeface="Arial MT"/>
              </a:rPr>
              <a:t> </a:t>
            </a:r>
            <a:r>
              <a:rPr dirty="0">
                <a:latin typeface="Arial MT"/>
                <a:cs typeface="Arial MT"/>
              </a:rPr>
              <a:t>contains</a:t>
            </a:r>
            <a:r>
              <a:rPr spc="-15" dirty="0">
                <a:latin typeface="Arial MT"/>
                <a:cs typeface="Arial MT"/>
              </a:rPr>
              <a:t> </a:t>
            </a:r>
            <a:r>
              <a:rPr b="1" dirty="0">
                <a:latin typeface="Arial MT"/>
              </a:rPr>
              <a:t>form</a:t>
            </a:r>
            <a:r>
              <a:rPr b="1" spc="-25" dirty="0">
                <a:latin typeface="Arial MT"/>
              </a:rPr>
              <a:t> </a:t>
            </a:r>
            <a:r>
              <a:rPr b="1" spc="-5" dirty="0">
                <a:latin typeface="Arial MT"/>
              </a:rPr>
              <a:t>elements</a:t>
            </a:r>
            <a:r>
              <a:rPr spc="-5" dirty="0">
                <a:latin typeface="Arial MT"/>
                <a:cs typeface="Arial MT"/>
              </a:rPr>
              <a:t>.</a:t>
            </a:r>
            <a:endParaRPr dirty="0">
              <a:latin typeface="Arial MT"/>
              <a:cs typeface="Arial MT"/>
            </a:endParaRPr>
          </a:p>
          <a:p>
            <a:pPr marL="348606" marR="64768" indent="-336542" algn="just">
              <a:lnSpc>
                <a:spcPct val="116100"/>
              </a:lnSpc>
              <a:buChar char="●"/>
              <a:tabLst>
                <a:tab pos="347972" algn="l"/>
                <a:tab pos="349241" algn="l"/>
              </a:tabLst>
            </a:pPr>
            <a:r>
              <a:rPr spc="-5" dirty="0">
                <a:latin typeface="Arial MT"/>
                <a:cs typeface="Arial MT"/>
              </a:rPr>
              <a:t>Form elements are </a:t>
            </a:r>
            <a:r>
              <a:rPr spc="-10" dirty="0">
                <a:latin typeface="Arial MT"/>
                <a:cs typeface="Arial MT"/>
              </a:rPr>
              <a:t>different </a:t>
            </a:r>
            <a:r>
              <a:rPr spc="-5" dirty="0">
                <a:latin typeface="Arial MT"/>
                <a:cs typeface="Arial MT"/>
              </a:rPr>
              <a:t>types of </a:t>
            </a:r>
            <a:r>
              <a:rPr spc="-375" dirty="0">
                <a:latin typeface="Arial MT"/>
                <a:cs typeface="Arial MT"/>
              </a:rPr>
              <a:t> </a:t>
            </a:r>
            <a:r>
              <a:rPr spc="-5" dirty="0">
                <a:latin typeface="Arial MT"/>
                <a:cs typeface="Arial MT"/>
              </a:rPr>
              <a:t>input elements, like: text fields, </a:t>
            </a:r>
            <a:r>
              <a:rPr dirty="0">
                <a:latin typeface="Arial MT"/>
                <a:cs typeface="Arial MT"/>
              </a:rPr>
              <a:t> checkboxes, radio </a:t>
            </a:r>
            <a:r>
              <a:rPr spc="-5" dirty="0">
                <a:latin typeface="Arial MT"/>
                <a:cs typeface="Arial MT"/>
              </a:rPr>
              <a:t>buttons, </a:t>
            </a:r>
            <a:r>
              <a:rPr dirty="0">
                <a:latin typeface="Arial MT"/>
                <a:cs typeface="Arial MT"/>
              </a:rPr>
              <a:t>submit </a:t>
            </a:r>
            <a:r>
              <a:rPr spc="5" dirty="0">
                <a:latin typeface="Arial MT"/>
                <a:cs typeface="Arial MT"/>
              </a:rPr>
              <a:t> </a:t>
            </a:r>
            <a:r>
              <a:rPr spc="-5" dirty="0">
                <a:latin typeface="Arial MT"/>
                <a:cs typeface="Arial MT"/>
              </a:rPr>
              <a:t>buttons</a:t>
            </a:r>
            <a:r>
              <a:rPr spc="-10" dirty="0">
                <a:latin typeface="Arial MT"/>
                <a:cs typeface="Arial MT"/>
              </a:rPr>
              <a:t> </a:t>
            </a:r>
            <a:r>
              <a:rPr spc="-5" dirty="0">
                <a:latin typeface="Arial MT"/>
                <a:cs typeface="Arial MT"/>
              </a:rPr>
              <a:t>and</a:t>
            </a:r>
            <a:r>
              <a:rPr spc="-10" dirty="0">
                <a:latin typeface="Arial MT"/>
                <a:cs typeface="Arial MT"/>
              </a:rPr>
              <a:t> </a:t>
            </a:r>
            <a:r>
              <a:rPr dirty="0">
                <a:latin typeface="Arial MT"/>
                <a:cs typeface="Arial MT"/>
              </a:rPr>
              <a:t>more.</a:t>
            </a:r>
          </a:p>
        </p:txBody>
      </p:sp>
      <p:sp>
        <p:nvSpPr>
          <p:cNvPr id="9" name="object 9"/>
          <p:cNvSpPr txBox="1"/>
          <p:nvPr/>
        </p:nvSpPr>
        <p:spPr>
          <a:xfrm>
            <a:off x="4645026" y="1948639"/>
            <a:ext cx="3639185" cy="1974900"/>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&lt;form</a:t>
            </a:r>
            <a:r>
              <a:rPr spc="-50" dirty="0">
                <a:latin typeface="Arial MT"/>
                <a:cs typeface="Arial MT"/>
              </a:rPr>
              <a:t> </a:t>
            </a:r>
            <a:r>
              <a:rPr spc="-5" dirty="0">
                <a:latin typeface="Arial MT"/>
                <a:cs typeface="Arial MT"/>
              </a:rPr>
              <a:t>action="/action_page.php"&gt;</a:t>
            </a:r>
            <a:endParaRPr>
              <a:latin typeface="Arial MT"/>
              <a:cs typeface="Arial MT"/>
            </a:endParaRPr>
          </a:p>
          <a:p>
            <a:pPr marL="111122">
              <a:lnSpc>
                <a:spcPts val="1650"/>
              </a:lnSpc>
            </a:pPr>
            <a:r>
              <a:rPr spc="-5" dirty="0">
                <a:latin typeface="Arial MT"/>
                <a:cs typeface="Arial MT"/>
              </a:rPr>
              <a:t>&lt;label</a:t>
            </a:r>
            <a:r>
              <a:rPr spc="-35" dirty="0">
                <a:latin typeface="Arial MT"/>
                <a:cs typeface="Arial MT"/>
              </a:rPr>
              <a:t> </a:t>
            </a:r>
            <a:r>
              <a:rPr spc="-5" dirty="0">
                <a:latin typeface="Arial MT"/>
                <a:cs typeface="Arial MT"/>
              </a:rPr>
              <a:t>for="fname"&gt;First</a:t>
            </a:r>
            <a:r>
              <a:rPr spc="-35" dirty="0">
                <a:latin typeface="Arial MT"/>
                <a:cs typeface="Arial MT"/>
              </a:rPr>
              <a:t> </a:t>
            </a:r>
            <a:r>
              <a:rPr spc="-5" dirty="0">
                <a:latin typeface="Arial MT"/>
                <a:cs typeface="Arial MT"/>
              </a:rPr>
              <a:t>name:&lt;/label&gt;&lt;br&gt;</a:t>
            </a:r>
            <a:endParaRPr>
              <a:latin typeface="Arial MT"/>
              <a:cs typeface="Arial MT"/>
            </a:endParaRPr>
          </a:p>
          <a:p>
            <a:pPr marL="12700" marR="5080" indent="98423">
              <a:lnSpc>
                <a:spcPts val="1650"/>
              </a:lnSpc>
              <a:spcBef>
                <a:spcPts val="65"/>
              </a:spcBef>
            </a:pPr>
            <a:r>
              <a:rPr spc="-5" dirty="0">
                <a:latin typeface="Arial MT"/>
                <a:cs typeface="Arial MT"/>
              </a:rPr>
              <a:t>&lt;input type="text" id="fname" name="fname" </a:t>
            </a:r>
            <a:r>
              <a:rPr spc="-375" dirty="0">
                <a:latin typeface="Arial MT"/>
                <a:cs typeface="Arial MT"/>
              </a:rPr>
              <a:t> </a:t>
            </a:r>
            <a:r>
              <a:rPr dirty="0">
                <a:latin typeface="Arial MT"/>
                <a:cs typeface="Arial MT"/>
              </a:rPr>
              <a:t>value="John"&gt;&lt;br&gt;</a:t>
            </a:r>
            <a:endParaRPr>
              <a:latin typeface="Arial MT"/>
              <a:cs typeface="Arial MT"/>
            </a:endParaRPr>
          </a:p>
          <a:p>
            <a:pPr marL="111122">
              <a:lnSpc>
                <a:spcPts val="1585"/>
              </a:lnSpc>
            </a:pPr>
            <a:r>
              <a:rPr spc="-5" dirty="0">
                <a:latin typeface="Arial MT"/>
                <a:cs typeface="Arial MT"/>
              </a:rPr>
              <a:t>&lt;label</a:t>
            </a:r>
            <a:r>
              <a:rPr spc="-35" dirty="0">
                <a:latin typeface="Arial MT"/>
                <a:cs typeface="Arial MT"/>
              </a:rPr>
              <a:t> </a:t>
            </a:r>
            <a:r>
              <a:rPr spc="-5" dirty="0">
                <a:latin typeface="Arial MT"/>
                <a:cs typeface="Arial MT"/>
              </a:rPr>
              <a:t>for="lname"&gt;Last</a:t>
            </a:r>
            <a:r>
              <a:rPr spc="-35" dirty="0">
                <a:latin typeface="Arial MT"/>
                <a:cs typeface="Arial MT"/>
              </a:rPr>
              <a:t> </a:t>
            </a:r>
            <a:r>
              <a:rPr spc="-5" dirty="0">
                <a:latin typeface="Arial MT"/>
                <a:cs typeface="Arial MT"/>
              </a:rPr>
              <a:t>name:&lt;/label&gt;&lt;br&gt;</a:t>
            </a:r>
            <a:endParaRPr>
              <a:latin typeface="Arial MT"/>
              <a:cs typeface="Arial MT"/>
            </a:endParaRPr>
          </a:p>
          <a:p>
            <a:pPr marL="12700" marR="24764" indent="98423">
              <a:lnSpc>
                <a:spcPts val="1650"/>
              </a:lnSpc>
              <a:spcBef>
                <a:spcPts val="65"/>
              </a:spcBef>
            </a:pPr>
            <a:r>
              <a:rPr spc="-5" dirty="0">
                <a:latin typeface="Arial MT"/>
                <a:cs typeface="Arial MT"/>
              </a:rPr>
              <a:t>&lt;input type="text" id="lname" name="lname" </a:t>
            </a:r>
            <a:r>
              <a:rPr spc="-375" dirty="0">
                <a:latin typeface="Arial MT"/>
                <a:cs typeface="Arial MT"/>
              </a:rPr>
              <a:t> </a:t>
            </a:r>
            <a:r>
              <a:rPr dirty="0">
                <a:latin typeface="Arial MT"/>
                <a:cs typeface="Arial MT"/>
              </a:rPr>
              <a:t>value="Doe"&gt;&lt;br&gt;&lt;br&gt;</a:t>
            </a:r>
            <a:endParaRPr>
              <a:latin typeface="Arial MT"/>
              <a:cs typeface="Arial MT"/>
            </a:endParaRPr>
          </a:p>
          <a:p>
            <a:pPr marL="111122">
              <a:lnSpc>
                <a:spcPts val="1585"/>
              </a:lnSpc>
            </a:pPr>
            <a:r>
              <a:rPr spc="-5" dirty="0">
                <a:latin typeface="Arial MT"/>
                <a:cs typeface="Arial MT"/>
              </a:rPr>
              <a:t>&lt;input</a:t>
            </a:r>
            <a:r>
              <a:rPr spc="-35" dirty="0">
                <a:latin typeface="Arial MT"/>
                <a:cs typeface="Arial MT"/>
              </a:rPr>
              <a:t> </a:t>
            </a:r>
            <a:r>
              <a:rPr spc="-5" dirty="0">
                <a:latin typeface="Arial MT"/>
                <a:cs typeface="Arial MT"/>
              </a:rPr>
              <a:t>type="submit"</a:t>
            </a:r>
            <a:r>
              <a:rPr spc="-35" dirty="0">
                <a:latin typeface="Arial MT"/>
                <a:cs typeface="Arial MT"/>
              </a:rPr>
              <a:t> </a:t>
            </a:r>
            <a:r>
              <a:rPr dirty="0">
                <a:latin typeface="Arial MT"/>
                <a:cs typeface="Arial MT"/>
              </a:rPr>
              <a:t>value="Submit"&gt;</a:t>
            </a:r>
            <a:endParaRPr>
              <a:latin typeface="Arial MT"/>
              <a:cs typeface="Arial MT"/>
            </a:endParaRPr>
          </a:p>
          <a:p>
            <a:pPr marL="12700">
              <a:lnSpc>
                <a:spcPts val="1664"/>
              </a:lnSpc>
            </a:pPr>
            <a:r>
              <a:rPr spc="-5" dirty="0">
                <a:latin typeface="Arial MT"/>
                <a:cs typeface="Arial MT"/>
              </a:rPr>
              <a:t>&lt;/form&gt;</a:t>
            </a:r>
            <a:endParaRPr>
              <a:latin typeface="Arial MT"/>
              <a:cs typeface="Arial MT"/>
            </a:endParaRPr>
          </a:p>
        </p:txBody>
      </p:sp>
    </p:spTree>
    <p:extLst>
      <p:ext uri="{BB962C8B-B14F-4D97-AF65-F5344CB8AC3E}">
        <p14:creationId xmlns:p14="http://schemas.microsoft.com/office/powerpoint/2010/main" xmlns="" val="2710638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 Tags and Attributes</a:t>
            </a:r>
          </a:p>
        </p:txBody>
      </p:sp>
      <p:sp>
        <p:nvSpPr>
          <p:cNvPr id="3" name="object 3"/>
          <p:cNvSpPr txBox="1"/>
          <p:nvPr/>
        </p:nvSpPr>
        <p:spPr>
          <a:xfrm>
            <a:off x="1756825" y="1728118"/>
            <a:ext cx="121031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a:t>
            </a:r>
            <a:r>
              <a:rPr sz="1800" dirty="0">
                <a:solidFill>
                  <a:srgbClr val="595959"/>
                </a:solidFill>
                <a:latin typeface="Arial MT"/>
                <a:cs typeface="Arial MT"/>
              </a:rPr>
              <a:t>L</a:t>
            </a:r>
            <a:r>
              <a:rPr sz="1800" spc="-70" dirty="0">
                <a:solidFill>
                  <a:srgbClr val="595959"/>
                </a:solidFill>
                <a:latin typeface="Arial MT"/>
                <a:cs typeface="Arial MT"/>
              </a:rPr>
              <a:t> </a:t>
            </a:r>
            <a:r>
              <a:rPr sz="1800" spc="-5" dirty="0">
                <a:solidFill>
                  <a:srgbClr val="595959"/>
                </a:solidFill>
                <a:latin typeface="Arial MT"/>
                <a:cs typeface="Arial MT"/>
              </a:rPr>
              <a:t>Input</a:t>
            </a:r>
            <a:endParaRPr sz="1800" dirty="0">
              <a:latin typeface="Arial MT"/>
              <a:cs typeface="Arial MT"/>
            </a:endParaRPr>
          </a:p>
        </p:txBody>
      </p:sp>
      <p:sp>
        <p:nvSpPr>
          <p:cNvPr id="4" name="object 4"/>
          <p:cNvSpPr txBox="1"/>
          <p:nvPr/>
        </p:nvSpPr>
        <p:spPr>
          <a:xfrm>
            <a:off x="704869" y="2673844"/>
            <a:ext cx="3244215" cy="76264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spc="-5" dirty="0">
                <a:latin typeface="Arial MT"/>
                <a:cs typeface="Arial MT"/>
              </a:rPr>
              <a:t>The &lt;input&gt; element is displayed in </a:t>
            </a:r>
            <a:r>
              <a:rPr dirty="0">
                <a:latin typeface="Arial MT"/>
                <a:cs typeface="Arial MT"/>
              </a:rPr>
              <a:t> several </a:t>
            </a:r>
            <a:r>
              <a:rPr spc="-5" dirty="0">
                <a:latin typeface="Arial MT"/>
                <a:cs typeface="Arial MT"/>
              </a:rPr>
              <a:t>ways, depending on the type </a:t>
            </a:r>
            <a:r>
              <a:rPr spc="-375" dirty="0">
                <a:latin typeface="Arial MT"/>
                <a:cs typeface="Arial MT"/>
              </a:rPr>
              <a:t> </a:t>
            </a:r>
            <a:r>
              <a:rPr spc="-5" dirty="0">
                <a:latin typeface="Arial MT"/>
                <a:cs typeface="Arial MT"/>
              </a:rPr>
              <a:t>attribute.</a:t>
            </a:r>
            <a:endParaRPr dirty="0">
              <a:latin typeface="Arial MT"/>
              <a:cs typeface="Arial MT"/>
            </a:endParaRPr>
          </a:p>
        </p:txBody>
      </p:sp>
      <p:graphicFrame>
        <p:nvGraphicFramePr>
          <p:cNvPr id="5" name="object 5"/>
          <p:cNvGraphicFramePr>
            <a:graphicFrameLocks noGrp="1"/>
          </p:cNvGraphicFramePr>
          <p:nvPr/>
        </p:nvGraphicFramePr>
        <p:xfrm>
          <a:off x="4562883" y="1738312"/>
          <a:ext cx="4575810" cy="2536171"/>
        </p:xfrm>
        <a:graphic>
          <a:graphicData uri="http://schemas.openxmlformats.org/drawingml/2006/table">
            <a:tbl>
              <a:tblPr firstRow="1" bandRow="1">
                <a:tableStyleId>{2D5ABB26-0587-4C30-8999-92F81FD0307C}</a:tableStyleId>
              </a:tblPr>
              <a:tblGrid>
                <a:gridCol w="2287905"/>
                <a:gridCol w="2287905"/>
              </a:tblGrid>
              <a:tr h="612124">
                <a:tc>
                  <a:txBody>
                    <a:bodyPr/>
                    <a:lstStyle/>
                    <a:p>
                      <a:pPr marL="152400">
                        <a:lnSpc>
                          <a:spcPct val="100000"/>
                        </a:lnSpc>
                        <a:spcBef>
                          <a:spcPts val="545"/>
                        </a:spcBef>
                      </a:pPr>
                      <a:r>
                        <a:rPr sz="1400" spc="-20" dirty="0">
                          <a:latin typeface="Arial MT"/>
                          <a:cs typeface="Arial MT"/>
                        </a:rPr>
                        <a:t>Type</a:t>
                      </a:r>
                      <a:endParaRPr sz="1400">
                        <a:latin typeface="Arial MT"/>
                        <a:cs typeface="Arial MT"/>
                      </a:endParaRPr>
                    </a:p>
                  </a:txBody>
                  <a:tcPr marL="0" marR="0" marT="692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76200">
                        <a:lnSpc>
                          <a:spcPct val="100000"/>
                        </a:lnSpc>
                        <a:spcBef>
                          <a:spcPts val="545"/>
                        </a:spcBef>
                      </a:pPr>
                      <a:r>
                        <a:rPr sz="1400" spc="-5" dirty="0">
                          <a:latin typeface="Arial MT"/>
                          <a:cs typeface="Arial MT"/>
                        </a:rPr>
                        <a:t>Description</a:t>
                      </a:r>
                      <a:endParaRPr sz="1400">
                        <a:latin typeface="Arial MT"/>
                        <a:cs typeface="Arial MT"/>
                      </a:endParaRPr>
                    </a:p>
                  </a:txBody>
                  <a:tcPr marL="0" marR="0" marT="692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r>
              <a:tr h="571499">
                <a:tc>
                  <a:txBody>
                    <a:bodyPr/>
                    <a:lstStyle/>
                    <a:p>
                      <a:pPr marL="152400">
                        <a:lnSpc>
                          <a:spcPct val="100000"/>
                        </a:lnSpc>
                        <a:spcBef>
                          <a:spcPts val="545"/>
                        </a:spcBef>
                      </a:pPr>
                      <a:r>
                        <a:rPr sz="1400" spc="-5" dirty="0">
                          <a:latin typeface="Arial MT"/>
                          <a:cs typeface="Arial MT"/>
                        </a:rPr>
                        <a:t>&lt;input</a:t>
                      </a:r>
                      <a:r>
                        <a:rPr sz="1400" spc="-50" dirty="0">
                          <a:latin typeface="Arial MT"/>
                          <a:cs typeface="Arial MT"/>
                        </a:rPr>
                        <a:t> </a:t>
                      </a:r>
                      <a:r>
                        <a:rPr sz="1400" spc="-5" dirty="0">
                          <a:latin typeface="Arial MT"/>
                          <a:cs typeface="Arial MT"/>
                        </a:rPr>
                        <a:t>type="text"&gt;</a:t>
                      </a:r>
                      <a:endParaRPr sz="1400">
                        <a:latin typeface="Arial MT"/>
                        <a:cs typeface="Arial MT"/>
                      </a:endParaRPr>
                    </a:p>
                  </a:txBody>
                  <a:tcPr marL="0" marR="0" marT="692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1F1F1"/>
                    </a:solidFill>
                  </a:tcPr>
                </a:tc>
                <a:tc>
                  <a:txBody>
                    <a:bodyPr/>
                    <a:lstStyle/>
                    <a:p>
                      <a:pPr marL="76200" marR="269240">
                        <a:lnSpc>
                          <a:spcPts val="1650"/>
                        </a:lnSpc>
                        <a:spcBef>
                          <a:spcPts val="625"/>
                        </a:spcBef>
                      </a:pPr>
                      <a:r>
                        <a:rPr sz="1400" spc="-5" dirty="0">
                          <a:latin typeface="Arial MT"/>
                          <a:cs typeface="Arial MT"/>
                        </a:rPr>
                        <a:t>Defines</a:t>
                      </a:r>
                      <a:r>
                        <a:rPr sz="1400" spc="-40" dirty="0">
                          <a:latin typeface="Arial MT"/>
                          <a:cs typeface="Arial MT"/>
                        </a:rPr>
                        <a:t> </a:t>
                      </a:r>
                      <a:r>
                        <a:rPr sz="1400" dirty="0">
                          <a:latin typeface="Arial MT"/>
                          <a:cs typeface="Arial MT"/>
                        </a:rPr>
                        <a:t>a</a:t>
                      </a:r>
                      <a:r>
                        <a:rPr sz="1400" spc="-35" dirty="0">
                          <a:latin typeface="Arial MT"/>
                          <a:cs typeface="Arial MT"/>
                        </a:rPr>
                        <a:t> </a:t>
                      </a:r>
                      <a:r>
                        <a:rPr sz="1400" dirty="0">
                          <a:latin typeface="Arial MT"/>
                          <a:cs typeface="Arial MT"/>
                        </a:rPr>
                        <a:t>single-line</a:t>
                      </a:r>
                      <a:r>
                        <a:rPr sz="1400" spc="-35" dirty="0">
                          <a:latin typeface="Arial MT"/>
                          <a:cs typeface="Arial MT"/>
                        </a:rPr>
                        <a:t> </a:t>
                      </a:r>
                      <a:r>
                        <a:rPr sz="1400" spc="-5" dirty="0">
                          <a:latin typeface="Arial MT"/>
                          <a:cs typeface="Arial MT"/>
                        </a:rPr>
                        <a:t>text </a:t>
                      </a:r>
                      <a:r>
                        <a:rPr sz="1400" spc="-370" dirty="0">
                          <a:latin typeface="Arial MT"/>
                          <a:cs typeface="Arial MT"/>
                        </a:rPr>
                        <a:t> </a:t>
                      </a:r>
                      <a:r>
                        <a:rPr sz="1400" spc="-5" dirty="0">
                          <a:latin typeface="Arial MT"/>
                          <a:cs typeface="Arial MT"/>
                        </a:rPr>
                        <a:t>input</a:t>
                      </a:r>
                      <a:r>
                        <a:rPr sz="1400" spc="-10" dirty="0">
                          <a:latin typeface="Arial MT"/>
                          <a:cs typeface="Arial MT"/>
                        </a:rPr>
                        <a:t> </a:t>
                      </a:r>
                      <a:r>
                        <a:rPr sz="1400" spc="-5" dirty="0">
                          <a:latin typeface="Arial MT"/>
                          <a:cs typeface="Arial MT"/>
                        </a:rPr>
                        <a:t>field</a:t>
                      </a:r>
                      <a:endParaRPr sz="1400">
                        <a:latin typeface="Arial MT"/>
                        <a:cs typeface="Arial MT"/>
                      </a:endParaRPr>
                    </a:p>
                  </a:txBody>
                  <a:tcPr marL="0" marR="0" marT="793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1F1F1"/>
                    </a:solidFill>
                  </a:tcPr>
                </a:tc>
              </a:tr>
              <a:tr h="781049">
                <a:tc>
                  <a:txBody>
                    <a:bodyPr/>
                    <a:lstStyle/>
                    <a:p>
                      <a:pPr marL="152400">
                        <a:lnSpc>
                          <a:spcPct val="100000"/>
                        </a:lnSpc>
                        <a:spcBef>
                          <a:spcPts val="545"/>
                        </a:spcBef>
                      </a:pPr>
                      <a:r>
                        <a:rPr sz="1400" spc="-5" dirty="0">
                          <a:latin typeface="Arial MT"/>
                          <a:cs typeface="Arial MT"/>
                        </a:rPr>
                        <a:t>&lt;input</a:t>
                      </a:r>
                      <a:r>
                        <a:rPr sz="1400" spc="-50" dirty="0">
                          <a:latin typeface="Arial MT"/>
                          <a:cs typeface="Arial MT"/>
                        </a:rPr>
                        <a:t> </a:t>
                      </a:r>
                      <a:r>
                        <a:rPr sz="1400" spc="-5" dirty="0">
                          <a:latin typeface="Arial MT"/>
                          <a:cs typeface="Arial MT"/>
                        </a:rPr>
                        <a:t>type="radio"&gt;</a:t>
                      </a:r>
                      <a:endParaRPr sz="1400">
                        <a:latin typeface="Arial MT"/>
                        <a:cs typeface="Arial MT"/>
                      </a:endParaRPr>
                    </a:p>
                  </a:txBody>
                  <a:tcPr marL="0" marR="0" marT="692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c>
                  <a:txBody>
                    <a:bodyPr/>
                    <a:lstStyle/>
                    <a:p>
                      <a:pPr marL="76200" marR="149860">
                        <a:lnSpc>
                          <a:spcPts val="1650"/>
                        </a:lnSpc>
                        <a:spcBef>
                          <a:spcPts val="625"/>
                        </a:spcBef>
                      </a:pPr>
                      <a:r>
                        <a:rPr sz="1400" spc="-5" dirty="0">
                          <a:latin typeface="Arial MT"/>
                          <a:cs typeface="Arial MT"/>
                        </a:rPr>
                        <a:t>Defines</a:t>
                      </a:r>
                      <a:r>
                        <a:rPr sz="1400" spc="-30" dirty="0">
                          <a:latin typeface="Arial MT"/>
                          <a:cs typeface="Arial MT"/>
                        </a:rPr>
                        <a:t> </a:t>
                      </a:r>
                      <a:r>
                        <a:rPr sz="1400" dirty="0">
                          <a:latin typeface="Arial MT"/>
                          <a:cs typeface="Arial MT"/>
                        </a:rPr>
                        <a:t>a</a:t>
                      </a:r>
                      <a:r>
                        <a:rPr sz="1400" spc="-25" dirty="0">
                          <a:latin typeface="Arial MT"/>
                          <a:cs typeface="Arial MT"/>
                        </a:rPr>
                        <a:t> </a:t>
                      </a:r>
                      <a:r>
                        <a:rPr sz="1400" dirty="0">
                          <a:latin typeface="Arial MT"/>
                          <a:cs typeface="Arial MT"/>
                        </a:rPr>
                        <a:t>radio</a:t>
                      </a:r>
                      <a:r>
                        <a:rPr sz="1400" spc="-25" dirty="0">
                          <a:latin typeface="Arial MT"/>
                          <a:cs typeface="Arial MT"/>
                        </a:rPr>
                        <a:t> </a:t>
                      </a:r>
                      <a:r>
                        <a:rPr sz="1400" spc="-5" dirty="0">
                          <a:latin typeface="Arial MT"/>
                          <a:cs typeface="Arial MT"/>
                        </a:rPr>
                        <a:t>button</a:t>
                      </a:r>
                      <a:r>
                        <a:rPr sz="1400" spc="-30" dirty="0">
                          <a:latin typeface="Arial MT"/>
                          <a:cs typeface="Arial MT"/>
                        </a:rPr>
                        <a:t> </a:t>
                      </a:r>
                      <a:r>
                        <a:rPr sz="1400" dirty="0">
                          <a:latin typeface="Arial MT"/>
                          <a:cs typeface="Arial MT"/>
                        </a:rPr>
                        <a:t>(for </a:t>
                      </a:r>
                      <a:r>
                        <a:rPr sz="1400" spc="-370" dirty="0">
                          <a:latin typeface="Arial MT"/>
                          <a:cs typeface="Arial MT"/>
                        </a:rPr>
                        <a:t> </a:t>
                      </a:r>
                      <a:r>
                        <a:rPr sz="1400" dirty="0">
                          <a:latin typeface="Arial MT"/>
                          <a:cs typeface="Arial MT"/>
                        </a:rPr>
                        <a:t>selecting </a:t>
                      </a:r>
                      <a:r>
                        <a:rPr sz="1400" spc="-5" dirty="0">
                          <a:latin typeface="Arial MT"/>
                          <a:cs typeface="Arial MT"/>
                        </a:rPr>
                        <a:t>one of </a:t>
                      </a:r>
                      <a:r>
                        <a:rPr sz="1400" dirty="0">
                          <a:latin typeface="Arial MT"/>
                          <a:cs typeface="Arial MT"/>
                        </a:rPr>
                        <a:t>many </a:t>
                      </a:r>
                      <a:r>
                        <a:rPr sz="1400" spc="5" dirty="0">
                          <a:latin typeface="Arial MT"/>
                          <a:cs typeface="Arial MT"/>
                        </a:rPr>
                        <a:t> </a:t>
                      </a:r>
                      <a:r>
                        <a:rPr sz="1400" dirty="0">
                          <a:latin typeface="Arial MT"/>
                          <a:cs typeface="Arial MT"/>
                        </a:rPr>
                        <a:t>choices)</a:t>
                      </a:r>
                      <a:endParaRPr sz="1400">
                        <a:latin typeface="Arial MT"/>
                        <a:cs typeface="Arial MT"/>
                      </a:endParaRPr>
                    </a:p>
                  </a:txBody>
                  <a:tcPr marL="0" marR="0" marT="7937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FFFFF"/>
                    </a:solidFill>
                  </a:tcPr>
                </a:tc>
              </a:tr>
              <a:tr h="571499">
                <a:tc>
                  <a:txBody>
                    <a:bodyPr/>
                    <a:lstStyle/>
                    <a:p>
                      <a:pPr marL="152400">
                        <a:lnSpc>
                          <a:spcPct val="100000"/>
                        </a:lnSpc>
                        <a:spcBef>
                          <a:spcPts val="545"/>
                        </a:spcBef>
                      </a:pPr>
                      <a:r>
                        <a:rPr sz="1400" spc="-5" dirty="0">
                          <a:latin typeface="Arial MT"/>
                          <a:cs typeface="Arial MT"/>
                        </a:rPr>
                        <a:t>&lt;input</a:t>
                      </a:r>
                      <a:r>
                        <a:rPr sz="1400" spc="-50" dirty="0">
                          <a:latin typeface="Arial MT"/>
                          <a:cs typeface="Arial MT"/>
                        </a:rPr>
                        <a:t> </a:t>
                      </a:r>
                      <a:r>
                        <a:rPr sz="1400" spc="-5" dirty="0">
                          <a:latin typeface="Arial MT"/>
                          <a:cs typeface="Arial MT"/>
                        </a:rPr>
                        <a:t>type="submit"&gt;</a:t>
                      </a:r>
                      <a:endParaRPr sz="1400">
                        <a:latin typeface="Arial MT"/>
                        <a:cs typeface="Arial MT"/>
                      </a:endParaRPr>
                    </a:p>
                  </a:txBody>
                  <a:tcPr marL="0" marR="0" marT="69215"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FFFFF"/>
                    </a:solidFill>
                  </a:tcPr>
                </a:tc>
                <a:tc>
                  <a:txBody>
                    <a:bodyPr/>
                    <a:lstStyle/>
                    <a:p>
                      <a:pPr marL="76200" marR="318770">
                        <a:lnSpc>
                          <a:spcPts val="1650"/>
                        </a:lnSpc>
                        <a:spcBef>
                          <a:spcPts val="625"/>
                        </a:spcBef>
                      </a:pPr>
                      <a:r>
                        <a:rPr sz="1400" spc="-5" dirty="0">
                          <a:latin typeface="Arial MT"/>
                          <a:cs typeface="Arial MT"/>
                        </a:rPr>
                        <a:t>Defines </a:t>
                      </a:r>
                      <a:r>
                        <a:rPr sz="1400" dirty="0">
                          <a:latin typeface="Arial MT"/>
                          <a:cs typeface="Arial MT"/>
                        </a:rPr>
                        <a:t>a submit </a:t>
                      </a:r>
                      <a:r>
                        <a:rPr sz="1400" spc="-5" dirty="0">
                          <a:latin typeface="Arial MT"/>
                          <a:cs typeface="Arial MT"/>
                        </a:rPr>
                        <a:t>button </a:t>
                      </a:r>
                      <a:r>
                        <a:rPr sz="1400" spc="-375" dirty="0">
                          <a:latin typeface="Arial MT"/>
                          <a:cs typeface="Arial MT"/>
                        </a:rPr>
                        <a:t> </a:t>
                      </a:r>
                      <a:r>
                        <a:rPr sz="1400" dirty="0">
                          <a:latin typeface="Arial MT"/>
                          <a:cs typeface="Arial MT"/>
                        </a:rPr>
                        <a:t>(for</a:t>
                      </a:r>
                      <a:r>
                        <a:rPr sz="1400" spc="-40" dirty="0">
                          <a:latin typeface="Arial MT"/>
                          <a:cs typeface="Arial MT"/>
                        </a:rPr>
                        <a:t> </a:t>
                      </a:r>
                      <a:r>
                        <a:rPr sz="1400" dirty="0">
                          <a:latin typeface="Arial MT"/>
                          <a:cs typeface="Arial MT"/>
                        </a:rPr>
                        <a:t>submitting</a:t>
                      </a:r>
                      <a:r>
                        <a:rPr sz="1400" spc="-35" dirty="0">
                          <a:latin typeface="Arial MT"/>
                          <a:cs typeface="Arial MT"/>
                        </a:rPr>
                        <a:t> </a:t>
                      </a:r>
                      <a:r>
                        <a:rPr sz="1400" spc="-5" dirty="0">
                          <a:latin typeface="Arial MT"/>
                          <a:cs typeface="Arial MT"/>
                        </a:rPr>
                        <a:t>the</a:t>
                      </a:r>
                      <a:r>
                        <a:rPr sz="1400" spc="-35" dirty="0">
                          <a:latin typeface="Arial MT"/>
                          <a:cs typeface="Arial MT"/>
                        </a:rPr>
                        <a:t> </a:t>
                      </a:r>
                      <a:r>
                        <a:rPr sz="1400" spc="-5" dirty="0">
                          <a:latin typeface="Arial MT"/>
                          <a:cs typeface="Arial MT"/>
                        </a:rPr>
                        <a:t>form)</a:t>
                      </a:r>
                      <a:endParaRPr sz="1400">
                        <a:latin typeface="Arial MT"/>
                        <a:cs typeface="Arial MT"/>
                      </a:endParaRPr>
                    </a:p>
                  </a:txBody>
                  <a:tcPr marL="0" marR="0" marT="79375" marB="0">
                    <a:lnL w="9525">
                      <a:solidFill>
                        <a:srgbClr val="CCCCCC"/>
                      </a:solidFill>
                      <a:prstDash val="solid"/>
                    </a:lnL>
                    <a:lnR w="9525">
                      <a:solidFill>
                        <a:srgbClr val="CCCCCC"/>
                      </a:solidFill>
                      <a:prstDash val="solid"/>
                    </a:lnR>
                    <a:lnT w="9525">
                      <a:solidFill>
                        <a:srgbClr val="CCCCCC"/>
                      </a:solidFill>
                      <a:prstDash val="solid"/>
                    </a:lnT>
                    <a:lnB w="9525">
                      <a:solidFill>
                        <a:srgbClr val="DDDDDD"/>
                      </a:solidFill>
                      <a:prstDash val="solid"/>
                    </a:lnB>
                    <a:solidFill>
                      <a:srgbClr val="F1F1F1"/>
                    </a:solidFill>
                  </a:tcPr>
                </a:tc>
              </a:tr>
            </a:tbl>
          </a:graphicData>
        </a:graphic>
      </p:graphicFrame>
    </p:spTree>
    <p:extLst>
      <p:ext uri="{BB962C8B-B14F-4D97-AF65-F5344CB8AC3E}">
        <p14:creationId xmlns:p14="http://schemas.microsoft.com/office/powerpoint/2010/main" xmlns="" val="2933031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770183" y="1638501"/>
            <a:ext cx="3363595" cy="3064557"/>
          </a:xfrm>
          <a:prstGeom prst="rect">
            <a:avLst/>
          </a:prstGeom>
        </p:spPr>
        <p:txBody>
          <a:bodyPr vert="horz" wrap="square" lIns="0" tIns="102235" rIns="0" bIns="0" rtlCol="0">
            <a:spAutoFit/>
          </a:bodyPr>
          <a:lstStyle/>
          <a:p>
            <a:pPr marL="272408" algn="ctr">
              <a:spcBef>
                <a:spcPts val="805"/>
              </a:spcBef>
            </a:pPr>
            <a:r>
              <a:rPr sz="1800" dirty="0">
                <a:solidFill>
                  <a:srgbClr val="595959"/>
                </a:solidFill>
                <a:latin typeface="Arial MT"/>
                <a:cs typeface="Arial MT"/>
              </a:rPr>
              <a:t>Markup</a:t>
            </a:r>
            <a:r>
              <a:rPr sz="1800" spc="-30" dirty="0">
                <a:solidFill>
                  <a:srgbClr val="595959"/>
                </a:solidFill>
                <a:latin typeface="Arial MT"/>
                <a:cs typeface="Arial MT"/>
              </a:rPr>
              <a:t> </a:t>
            </a:r>
            <a:r>
              <a:rPr sz="1800" spc="-20" dirty="0">
                <a:solidFill>
                  <a:srgbClr val="595959"/>
                </a:solidFill>
                <a:latin typeface="Arial MT"/>
                <a:cs typeface="Arial MT"/>
              </a:rPr>
              <a:t>Validation</a:t>
            </a:r>
            <a:r>
              <a:rPr sz="1800" spc="-30" dirty="0">
                <a:solidFill>
                  <a:srgbClr val="595959"/>
                </a:solidFill>
                <a:latin typeface="Arial MT"/>
                <a:cs typeface="Arial MT"/>
              </a:rPr>
              <a:t> </a:t>
            </a:r>
            <a:r>
              <a:rPr sz="1800" spc="-5" dirty="0" smtClean="0">
                <a:solidFill>
                  <a:srgbClr val="595959"/>
                </a:solidFill>
                <a:latin typeface="Arial MT"/>
                <a:cs typeface="Arial MT"/>
              </a:rPr>
              <a:t>Service</a:t>
            </a:r>
            <a:endParaRPr lang="en-IN" sz="1800" spc="-5" dirty="0" smtClean="0">
              <a:solidFill>
                <a:srgbClr val="595959"/>
              </a:solidFill>
              <a:latin typeface="Arial MT"/>
              <a:cs typeface="Arial MT"/>
            </a:endParaRPr>
          </a:p>
          <a:p>
            <a:pPr marL="272408" algn="ctr">
              <a:spcBef>
                <a:spcPts val="805"/>
              </a:spcBef>
            </a:pPr>
            <a:endParaRPr sz="1800" dirty="0">
              <a:latin typeface="Arial MT"/>
              <a:cs typeface="Arial MT"/>
            </a:endParaRPr>
          </a:p>
          <a:p>
            <a:pPr marL="348606" marR="5080" indent="-336542" algn="just">
              <a:lnSpc>
                <a:spcPct val="116100"/>
              </a:lnSpc>
              <a:spcBef>
                <a:spcPts val="280"/>
              </a:spcBef>
              <a:buChar char="●"/>
              <a:tabLst>
                <a:tab pos="347972" algn="l"/>
                <a:tab pos="349241" algn="l"/>
              </a:tabLst>
            </a:pPr>
            <a:r>
              <a:rPr spc="-5" dirty="0">
                <a:latin typeface="Arial MT"/>
                <a:cs typeface="Arial MT"/>
              </a:rPr>
              <a:t>An </a:t>
            </a:r>
            <a:r>
              <a:rPr b="1" spc="-5" dirty="0">
                <a:latin typeface="Arial MT"/>
              </a:rPr>
              <a:t>HTML validator </a:t>
            </a:r>
            <a:r>
              <a:rPr spc="-5" dirty="0">
                <a:latin typeface="Arial MT"/>
                <a:cs typeface="Arial MT"/>
              </a:rPr>
              <a:t>is </a:t>
            </a:r>
            <a:r>
              <a:rPr dirty="0">
                <a:latin typeface="Arial MT"/>
                <a:cs typeface="Arial MT"/>
              </a:rPr>
              <a:t>a </a:t>
            </a:r>
            <a:r>
              <a:rPr spc="-5" dirty="0">
                <a:latin typeface="Arial MT"/>
                <a:cs typeface="Arial MT"/>
              </a:rPr>
              <a:t>quality </a:t>
            </a:r>
            <a:r>
              <a:rPr dirty="0">
                <a:latin typeface="Arial MT"/>
                <a:cs typeface="Arial MT"/>
              </a:rPr>
              <a:t> </a:t>
            </a:r>
            <a:r>
              <a:rPr spc="-5" dirty="0">
                <a:latin typeface="Arial MT"/>
                <a:cs typeface="Arial MT"/>
              </a:rPr>
              <a:t>assurance program used to </a:t>
            </a:r>
            <a:r>
              <a:rPr dirty="0">
                <a:latin typeface="Arial MT"/>
                <a:cs typeface="Arial MT"/>
              </a:rPr>
              <a:t>check </a:t>
            </a:r>
            <a:r>
              <a:rPr spc="5" dirty="0">
                <a:latin typeface="Arial MT"/>
                <a:cs typeface="Arial MT"/>
              </a:rPr>
              <a:t> </a:t>
            </a:r>
            <a:r>
              <a:rPr spc="-5" dirty="0">
                <a:latin typeface="Arial MT"/>
                <a:cs typeface="Arial MT"/>
              </a:rPr>
              <a:t>Hypertext </a:t>
            </a:r>
            <a:r>
              <a:rPr dirty="0">
                <a:latin typeface="Arial MT"/>
                <a:cs typeface="Arial MT"/>
              </a:rPr>
              <a:t>Markup </a:t>
            </a:r>
            <a:r>
              <a:rPr spc="-5" dirty="0">
                <a:latin typeface="Arial MT"/>
                <a:cs typeface="Arial MT"/>
              </a:rPr>
              <a:t>Language </a:t>
            </a:r>
            <a:r>
              <a:rPr dirty="0">
                <a:latin typeface="Arial MT"/>
                <a:cs typeface="Arial MT"/>
              </a:rPr>
              <a:t>( </a:t>
            </a:r>
            <a:r>
              <a:rPr b="1" spc="-5" dirty="0">
                <a:latin typeface="Arial MT"/>
              </a:rPr>
              <a:t>HTML </a:t>
            </a:r>
            <a:r>
              <a:rPr dirty="0">
                <a:latin typeface="Arial MT"/>
                <a:cs typeface="Arial MT"/>
              </a:rPr>
              <a:t>) </a:t>
            </a:r>
            <a:r>
              <a:rPr spc="-375" dirty="0">
                <a:latin typeface="Arial MT"/>
                <a:cs typeface="Arial MT"/>
              </a:rPr>
              <a:t> </a:t>
            </a:r>
            <a:r>
              <a:rPr dirty="0">
                <a:latin typeface="Arial MT"/>
                <a:cs typeface="Arial MT"/>
              </a:rPr>
              <a:t>markup</a:t>
            </a:r>
            <a:r>
              <a:rPr spc="-15" dirty="0">
                <a:latin typeface="Arial MT"/>
                <a:cs typeface="Arial MT"/>
              </a:rPr>
              <a:t> </a:t>
            </a:r>
            <a:r>
              <a:rPr spc="-5" dirty="0">
                <a:latin typeface="Arial MT"/>
                <a:cs typeface="Arial MT"/>
              </a:rPr>
              <a:t>elements</a:t>
            </a:r>
            <a:r>
              <a:rPr spc="-15" dirty="0">
                <a:latin typeface="Arial MT"/>
                <a:cs typeface="Arial MT"/>
              </a:rPr>
              <a:t> </a:t>
            </a:r>
            <a:r>
              <a:rPr spc="-5" dirty="0">
                <a:latin typeface="Arial MT"/>
                <a:cs typeface="Arial MT"/>
              </a:rPr>
              <a:t>for</a:t>
            </a:r>
            <a:r>
              <a:rPr spc="-15" dirty="0">
                <a:latin typeface="Arial MT"/>
                <a:cs typeface="Arial MT"/>
              </a:rPr>
              <a:t> </a:t>
            </a:r>
            <a:r>
              <a:rPr dirty="0">
                <a:latin typeface="Arial MT"/>
                <a:cs typeface="Arial MT"/>
              </a:rPr>
              <a:t>syntax</a:t>
            </a:r>
            <a:r>
              <a:rPr spc="-15" dirty="0">
                <a:latin typeface="Arial MT"/>
                <a:cs typeface="Arial MT"/>
              </a:rPr>
              <a:t> </a:t>
            </a:r>
            <a:r>
              <a:rPr spc="-5" dirty="0">
                <a:latin typeface="Arial MT"/>
                <a:cs typeface="Arial MT"/>
              </a:rPr>
              <a:t>errors.</a:t>
            </a:r>
            <a:endParaRPr dirty="0">
              <a:latin typeface="Arial MT"/>
              <a:cs typeface="Arial MT"/>
            </a:endParaRPr>
          </a:p>
          <a:p>
            <a:pPr algn="just">
              <a:spcBef>
                <a:spcPts val="50"/>
              </a:spcBef>
              <a:buFont typeface="Arial MT"/>
              <a:buChar char="●"/>
            </a:pPr>
            <a:endParaRPr sz="1650" dirty="0">
              <a:latin typeface="Arial MT"/>
              <a:cs typeface="Arial MT"/>
            </a:endParaRPr>
          </a:p>
          <a:p>
            <a:pPr marL="348606" marR="223514" indent="-336542" algn="just">
              <a:lnSpc>
                <a:spcPct val="116100"/>
              </a:lnSpc>
              <a:buChar char="●"/>
              <a:tabLst>
                <a:tab pos="347972" algn="l"/>
                <a:tab pos="349241" algn="l"/>
              </a:tabLst>
            </a:pPr>
            <a:r>
              <a:rPr dirty="0">
                <a:latin typeface="Arial MT"/>
                <a:cs typeface="Arial MT"/>
              </a:rPr>
              <a:t>A </a:t>
            </a:r>
            <a:r>
              <a:rPr b="1" spc="-5" dirty="0">
                <a:latin typeface="Arial MT"/>
              </a:rPr>
              <a:t>validator </a:t>
            </a:r>
            <a:r>
              <a:rPr dirty="0">
                <a:latin typeface="Arial MT"/>
                <a:cs typeface="Arial MT"/>
              </a:rPr>
              <a:t>can </a:t>
            </a:r>
            <a:r>
              <a:rPr spc="-5" dirty="0">
                <a:latin typeface="Arial MT"/>
                <a:cs typeface="Arial MT"/>
              </a:rPr>
              <a:t>be </a:t>
            </a:r>
            <a:r>
              <a:rPr dirty="0">
                <a:latin typeface="Arial MT"/>
                <a:cs typeface="Arial MT"/>
              </a:rPr>
              <a:t>a </a:t>
            </a:r>
            <a:r>
              <a:rPr spc="-5" dirty="0">
                <a:latin typeface="Arial MT"/>
                <a:cs typeface="Arial MT"/>
              </a:rPr>
              <a:t>useful tool for </a:t>
            </a:r>
            <a:r>
              <a:rPr spc="-375" dirty="0">
                <a:latin typeface="Arial MT"/>
                <a:cs typeface="Arial MT"/>
              </a:rPr>
              <a:t> </a:t>
            </a:r>
            <a:r>
              <a:rPr spc="-5" dirty="0">
                <a:latin typeface="Arial MT"/>
                <a:cs typeface="Arial MT"/>
              </a:rPr>
              <a:t>an </a:t>
            </a:r>
            <a:r>
              <a:rPr b="1" spc="-5" dirty="0">
                <a:latin typeface="Arial MT"/>
              </a:rPr>
              <a:t>HTML </a:t>
            </a:r>
            <a:r>
              <a:rPr spc="-5" dirty="0">
                <a:latin typeface="Arial MT"/>
                <a:cs typeface="Arial MT"/>
              </a:rPr>
              <a:t>user who </a:t>
            </a:r>
            <a:r>
              <a:rPr dirty="0">
                <a:latin typeface="Arial MT"/>
                <a:cs typeface="Arial MT"/>
              </a:rPr>
              <a:t>receives </a:t>
            </a:r>
            <a:r>
              <a:rPr spc="-5" dirty="0">
                <a:latin typeface="Arial MT"/>
                <a:cs typeface="Arial MT"/>
              </a:rPr>
              <a:t>data </a:t>
            </a:r>
            <a:r>
              <a:rPr dirty="0">
                <a:latin typeface="Arial MT"/>
                <a:cs typeface="Arial MT"/>
              </a:rPr>
              <a:t> </a:t>
            </a:r>
            <a:r>
              <a:rPr spc="-5" dirty="0">
                <a:latin typeface="Arial MT"/>
                <a:cs typeface="Arial MT"/>
              </a:rPr>
              <a:t>electronically from </a:t>
            </a:r>
            <a:r>
              <a:rPr dirty="0">
                <a:latin typeface="Arial MT"/>
                <a:cs typeface="Arial MT"/>
              </a:rPr>
              <a:t>a variety </a:t>
            </a:r>
            <a:r>
              <a:rPr spc="-5" dirty="0">
                <a:latin typeface="Arial MT"/>
                <a:cs typeface="Arial MT"/>
              </a:rPr>
              <a:t>of input </a:t>
            </a:r>
            <a:r>
              <a:rPr spc="-375" dirty="0">
                <a:latin typeface="Arial MT"/>
                <a:cs typeface="Arial MT"/>
              </a:rPr>
              <a:t> </a:t>
            </a:r>
            <a:r>
              <a:rPr dirty="0">
                <a:latin typeface="Arial MT"/>
                <a:cs typeface="Arial MT"/>
              </a:rPr>
              <a:t>sources.</a:t>
            </a:r>
          </a:p>
        </p:txBody>
      </p:sp>
      <p:sp>
        <p:nvSpPr>
          <p:cNvPr id="4" name="object 4"/>
          <p:cNvSpPr txBox="1"/>
          <p:nvPr/>
        </p:nvSpPr>
        <p:spPr>
          <a:xfrm>
            <a:off x="4604658" y="4703058"/>
            <a:ext cx="4286564" cy="137795"/>
          </a:xfrm>
          <a:prstGeom prst="rect">
            <a:avLst/>
          </a:prstGeom>
        </p:spPr>
        <p:txBody>
          <a:bodyPr vert="horz" wrap="square" lIns="0" tIns="12700" rIns="0" bIns="0" rtlCol="0">
            <a:spAutoFit/>
          </a:bodyPr>
          <a:lstStyle/>
          <a:p>
            <a:pPr marL="12700" marR="5080">
              <a:lnSpc>
                <a:spcPct val="116100"/>
              </a:lnSpc>
              <a:spcBef>
                <a:spcPts val="100"/>
              </a:spcBef>
            </a:pPr>
            <a:r>
              <a:rPr sz="700" spc="-10" dirty="0">
                <a:solidFill>
                  <a:srgbClr val="595959"/>
                </a:solidFill>
                <a:latin typeface="Arial MT"/>
                <a:cs typeface="Arial MT"/>
              </a:rPr>
              <a:t>ImageSource:https://</a:t>
            </a:r>
            <a:r>
              <a:rPr sz="700" spc="-10" dirty="0" smtClean="0">
                <a:solidFill>
                  <a:srgbClr val="595959"/>
                </a:solidFill>
                <a:latin typeface="Arial MT"/>
                <a:cs typeface="Arial MT"/>
              </a:rPr>
              <a:t>support.modernretail.com/</a:t>
            </a:r>
            <a:r>
              <a:rPr sz="700" spc="-10" dirty="0" err="1" smtClean="0">
                <a:solidFill>
                  <a:srgbClr val="595959"/>
                </a:solidFill>
                <a:latin typeface="Arial MT"/>
                <a:cs typeface="Arial MT"/>
              </a:rPr>
              <a:t>hc</a:t>
            </a:r>
            <a:r>
              <a:rPr sz="700" spc="-10" dirty="0" smtClean="0">
                <a:solidFill>
                  <a:srgbClr val="595959"/>
                </a:solidFill>
                <a:latin typeface="Arial MT"/>
                <a:cs typeface="Arial MT"/>
              </a:rPr>
              <a:t>/en-us/articles/201127998-W3C-Markup-Validation-Servi</a:t>
            </a:r>
            <a:r>
              <a:rPr sz="700" dirty="0" smtClean="0">
                <a:solidFill>
                  <a:srgbClr val="595959"/>
                </a:solidFill>
                <a:latin typeface="Arial MT"/>
                <a:cs typeface="Arial MT"/>
              </a:rPr>
              <a:t>ce</a:t>
            </a:r>
            <a:endParaRPr sz="700" dirty="0">
              <a:latin typeface="Arial MT"/>
              <a:cs typeface="Arial MT"/>
            </a:endParaRPr>
          </a:p>
        </p:txBody>
      </p:sp>
      <p:pic>
        <p:nvPicPr>
          <p:cNvPr id="5" name="object 5"/>
          <p:cNvPicPr/>
          <p:nvPr/>
        </p:nvPicPr>
        <p:blipFill>
          <a:blip r:embed="rId2" cstate="print"/>
          <a:stretch>
            <a:fillRect/>
          </a:stretch>
        </p:blipFill>
        <p:spPr>
          <a:xfrm>
            <a:off x="4811485" y="602931"/>
            <a:ext cx="4093031" cy="3080795"/>
          </a:xfrm>
          <a:prstGeom prst="rect">
            <a:avLst/>
          </a:prstGeom>
        </p:spPr>
      </p:pic>
    </p:spTree>
    <p:extLst>
      <p:ext uri="{BB962C8B-B14F-4D97-AF65-F5344CB8AC3E}">
        <p14:creationId xmlns:p14="http://schemas.microsoft.com/office/powerpoint/2010/main" xmlns="" val="4159459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1889262" y="1728118"/>
            <a:ext cx="77470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HTML5</a:t>
            </a:r>
            <a:endParaRPr sz="1800" dirty="0">
              <a:latin typeface="Arial MT"/>
              <a:cs typeface="Arial MT"/>
            </a:endParaRPr>
          </a:p>
        </p:txBody>
      </p:sp>
      <p:sp>
        <p:nvSpPr>
          <p:cNvPr id="4" name="object 4"/>
          <p:cNvSpPr txBox="1"/>
          <p:nvPr/>
        </p:nvSpPr>
        <p:spPr>
          <a:xfrm>
            <a:off x="660615" y="2524655"/>
            <a:ext cx="3224530" cy="2032223"/>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spc="-5" dirty="0">
                <a:latin typeface="Arial MT"/>
                <a:cs typeface="Arial MT"/>
              </a:rPr>
              <a:t>HTML5 is the latest </a:t>
            </a:r>
            <a:r>
              <a:rPr dirty="0">
                <a:latin typeface="Arial MT"/>
                <a:cs typeface="Arial MT"/>
              </a:rPr>
              <a:t>standard </a:t>
            </a:r>
            <a:r>
              <a:rPr spc="-5" dirty="0">
                <a:latin typeface="Arial MT"/>
                <a:cs typeface="Arial MT"/>
              </a:rPr>
              <a:t>for </a:t>
            </a:r>
            <a:r>
              <a:rPr dirty="0">
                <a:latin typeface="Arial MT"/>
                <a:cs typeface="Arial MT"/>
              </a:rPr>
              <a:t> </a:t>
            </a:r>
            <a:r>
              <a:rPr spc="-5" dirty="0">
                <a:latin typeface="Arial MT"/>
                <a:cs typeface="Arial MT"/>
              </a:rPr>
              <a:t>browsers to display and interact with </a:t>
            </a:r>
            <a:r>
              <a:rPr spc="-375" dirty="0">
                <a:latin typeface="Arial MT"/>
                <a:cs typeface="Arial MT"/>
              </a:rPr>
              <a:t> </a:t>
            </a:r>
            <a:r>
              <a:rPr spc="-5" dirty="0">
                <a:latin typeface="Arial MT"/>
                <a:cs typeface="Arial MT"/>
              </a:rPr>
              <a:t>web</a:t>
            </a:r>
            <a:r>
              <a:rPr spc="-10" dirty="0">
                <a:latin typeface="Arial MT"/>
                <a:cs typeface="Arial MT"/>
              </a:rPr>
              <a:t> </a:t>
            </a:r>
            <a:r>
              <a:rPr spc="-5" dirty="0">
                <a:latin typeface="Arial MT"/>
                <a:cs typeface="Arial MT"/>
              </a:rPr>
              <a:t>pages.</a:t>
            </a:r>
            <a:endParaRPr dirty="0">
              <a:latin typeface="Arial MT"/>
              <a:cs typeface="Arial MT"/>
            </a:endParaRPr>
          </a:p>
          <a:p>
            <a:pPr marL="31115" algn="just">
              <a:spcBef>
                <a:spcPts val="270"/>
              </a:spcBef>
            </a:pPr>
            <a:r>
              <a:rPr b="1" spc="-5" dirty="0">
                <a:latin typeface="Arial MT"/>
              </a:rPr>
              <a:t>Features:</a:t>
            </a:r>
            <a:endParaRPr dirty="0">
              <a:latin typeface="Arial MT"/>
            </a:endParaRPr>
          </a:p>
          <a:p>
            <a:pPr marL="348606" indent="-336542" algn="just">
              <a:spcBef>
                <a:spcPts val="270"/>
              </a:spcBef>
              <a:buChar char="●"/>
              <a:tabLst>
                <a:tab pos="347972" algn="l"/>
                <a:tab pos="349241" algn="l"/>
              </a:tabLst>
            </a:pPr>
            <a:r>
              <a:rPr dirty="0">
                <a:latin typeface="Arial MT"/>
                <a:cs typeface="Arial MT"/>
              </a:rPr>
              <a:t>semantic</a:t>
            </a:r>
            <a:r>
              <a:rPr spc="-55"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graphic</a:t>
            </a:r>
            <a:r>
              <a:rPr spc="-50"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attributes</a:t>
            </a:r>
            <a:r>
              <a:rPr spc="-30" dirty="0">
                <a:latin typeface="Arial MT"/>
                <a:cs typeface="Arial MT"/>
              </a:rPr>
              <a:t> </a:t>
            </a:r>
            <a:r>
              <a:rPr spc="-5" dirty="0">
                <a:latin typeface="Arial MT"/>
                <a:cs typeface="Arial MT"/>
              </a:rPr>
              <a:t>of</a:t>
            </a:r>
            <a:r>
              <a:rPr spc="-25" dirty="0">
                <a:latin typeface="Arial MT"/>
                <a:cs typeface="Arial MT"/>
              </a:rPr>
              <a:t> </a:t>
            </a:r>
            <a:r>
              <a:rPr spc="-5" dirty="0">
                <a:latin typeface="Arial MT"/>
                <a:cs typeface="Arial MT"/>
              </a:rPr>
              <a:t>form</a:t>
            </a:r>
            <a:r>
              <a:rPr spc="-25"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dirty="0">
                <a:latin typeface="Arial MT"/>
                <a:cs typeface="Arial MT"/>
              </a:rPr>
              <a:t>multimedia</a:t>
            </a:r>
            <a:r>
              <a:rPr spc="-55" dirty="0">
                <a:latin typeface="Arial MT"/>
                <a:cs typeface="Arial MT"/>
              </a:rPr>
              <a:t> </a:t>
            </a:r>
            <a:r>
              <a:rPr spc="-5" dirty="0">
                <a:latin typeface="Arial MT"/>
                <a:cs typeface="Arial MT"/>
              </a:rPr>
              <a:t>elements</a:t>
            </a:r>
            <a:endParaRPr dirty="0">
              <a:latin typeface="Arial MT"/>
              <a:cs typeface="Arial MT"/>
            </a:endParaRPr>
          </a:p>
        </p:txBody>
      </p:sp>
      <p:pic>
        <p:nvPicPr>
          <p:cNvPr id="5" name="object 5"/>
          <p:cNvPicPr/>
          <p:nvPr/>
        </p:nvPicPr>
        <p:blipFill>
          <a:blip r:embed="rId2" cstate="print"/>
          <a:stretch>
            <a:fillRect/>
          </a:stretch>
        </p:blipFill>
        <p:spPr>
          <a:xfrm>
            <a:off x="4861470" y="1052427"/>
            <a:ext cx="4056107" cy="2842416"/>
          </a:xfrm>
          <a:prstGeom prst="rect">
            <a:avLst/>
          </a:prstGeom>
        </p:spPr>
      </p:pic>
      <p:sp>
        <p:nvSpPr>
          <p:cNvPr id="6" name="object 6"/>
          <p:cNvSpPr txBox="1"/>
          <p:nvPr/>
        </p:nvSpPr>
        <p:spPr>
          <a:xfrm>
            <a:off x="3885145" y="4763080"/>
            <a:ext cx="4900930"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70" dirty="0">
                <a:solidFill>
                  <a:srgbClr val="595959"/>
                </a:solidFill>
                <a:latin typeface="Arial MT"/>
                <a:cs typeface="Arial MT"/>
              </a:rPr>
              <a:t> </a:t>
            </a:r>
            <a:r>
              <a:rPr sz="700" spc="-5" dirty="0">
                <a:solidFill>
                  <a:srgbClr val="595959"/>
                </a:solidFill>
                <a:latin typeface="Arial MT"/>
                <a:cs typeface="Arial MT"/>
              </a:rPr>
              <a:t>Source:</a:t>
            </a:r>
            <a:r>
              <a:rPr sz="700" spc="95" dirty="0">
                <a:solidFill>
                  <a:srgbClr val="595959"/>
                </a:solidFill>
                <a:latin typeface="Arial MT"/>
                <a:cs typeface="Arial MT"/>
              </a:rPr>
              <a:t> </a:t>
            </a:r>
            <a:r>
              <a:rPr sz="700" spc="-10" dirty="0">
                <a:solidFill>
                  <a:schemeClr val="tx1"/>
                </a:solidFill>
                <a:uFill>
                  <a:solidFill>
                    <a:srgbClr val="0097A7"/>
                  </a:solidFill>
                </a:uFill>
                <a:latin typeface="Arial MT"/>
                <a:cs typeface="Arial MT"/>
              </a:rPr>
              <a:t>https://</a:t>
            </a:r>
            <a:r>
              <a:rPr sz="700" spc="-10" dirty="0" smtClean="0">
                <a:solidFill>
                  <a:schemeClr val="tx1"/>
                </a:solidFill>
                <a:uFill>
                  <a:solidFill>
                    <a:srgbClr val="0097A7"/>
                  </a:solidFill>
                </a:uFill>
                <a:latin typeface="Arial MT"/>
                <a:cs typeface="Arial MT"/>
              </a:rPr>
              <a:t>www.markupbox.com/blog/wp-content/uploads/2017/02/html-benefits1.png</a:t>
            </a:r>
            <a:endParaRPr sz="700" dirty="0">
              <a:solidFill>
                <a:schemeClr val="tx1"/>
              </a:solidFill>
              <a:latin typeface="Arial MT"/>
              <a:cs typeface="Arial MT"/>
            </a:endParaRPr>
          </a:p>
        </p:txBody>
      </p:sp>
    </p:spTree>
    <p:extLst>
      <p:ext uri="{BB962C8B-B14F-4D97-AF65-F5344CB8AC3E}">
        <p14:creationId xmlns:p14="http://schemas.microsoft.com/office/powerpoint/2010/main" xmlns="" val="338145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Introduction to HTML</a:t>
            </a:r>
          </a:p>
        </p:txBody>
      </p:sp>
      <p:sp>
        <p:nvSpPr>
          <p:cNvPr id="3" name="object 3"/>
          <p:cNvSpPr txBox="1"/>
          <p:nvPr/>
        </p:nvSpPr>
        <p:spPr>
          <a:xfrm>
            <a:off x="1889262" y="1728118"/>
            <a:ext cx="77470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HTML5</a:t>
            </a:r>
            <a:endParaRPr sz="1800" dirty="0">
              <a:latin typeface="Arial MT"/>
              <a:cs typeface="Arial MT"/>
            </a:endParaRPr>
          </a:p>
        </p:txBody>
      </p:sp>
      <p:sp>
        <p:nvSpPr>
          <p:cNvPr id="4" name="object 4"/>
          <p:cNvSpPr txBox="1"/>
          <p:nvPr/>
        </p:nvSpPr>
        <p:spPr>
          <a:xfrm>
            <a:off x="661250" y="2871209"/>
            <a:ext cx="3043555" cy="1278555"/>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Page</a:t>
            </a:r>
            <a:r>
              <a:rPr spc="-25" dirty="0">
                <a:latin typeface="Arial MT"/>
                <a:cs typeface="Arial MT"/>
              </a:rPr>
              <a:t> </a:t>
            </a:r>
            <a:r>
              <a:rPr spc="-5" dirty="0">
                <a:latin typeface="Arial MT"/>
                <a:cs typeface="Arial MT"/>
              </a:rPr>
              <a:t>Layout</a:t>
            </a:r>
            <a:r>
              <a:rPr spc="-25" dirty="0">
                <a:latin typeface="Arial MT"/>
                <a:cs typeface="Arial MT"/>
              </a:rPr>
              <a:t> </a:t>
            </a:r>
            <a:r>
              <a:rPr dirty="0">
                <a:latin typeface="Arial MT"/>
                <a:cs typeface="Arial MT"/>
              </a:rPr>
              <a:t>-</a:t>
            </a:r>
            <a:r>
              <a:rPr spc="-25" dirty="0">
                <a:latin typeface="Arial MT"/>
                <a:cs typeface="Arial MT"/>
              </a:rPr>
              <a:t> </a:t>
            </a:r>
            <a:r>
              <a:rPr spc="-5" dirty="0">
                <a:latin typeface="Arial MT"/>
                <a:cs typeface="Arial MT"/>
              </a:rPr>
              <a:t>Semantic</a:t>
            </a:r>
            <a:r>
              <a:rPr spc="-25"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Page</a:t>
            </a:r>
            <a:r>
              <a:rPr spc="-50" dirty="0">
                <a:latin typeface="Arial MT"/>
                <a:cs typeface="Arial MT"/>
              </a:rPr>
              <a:t> </a:t>
            </a:r>
            <a:r>
              <a:rPr spc="-5" dirty="0">
                <a:latin typeface="Arial MT"/>
                <a:cs typeface="Arial MT"/>
              </a:rPr>
              <a:t>Layout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HTML5</a:t>
            </a:r>
            <a:r>
              <a:rPr spc="-35" dirty="0">
                <a:latin typeface="Arial MT"/>
                <a:cs typeface="Arial MT"/>
              </a:rPr>
              <a:t> </a:t>
            </a:r>
            <a:r>
              <a:rPr spc="-15" dirty="0">
                <a:latin typeface="Arial MT"/>
                <a:cs typeface="Arial MT"/>
              </a:rPr>
              <a:t>Web</a:t>
            </a:r>
            <a:r>
              <a:rPr spc="-30" dirty="0">
                <a:latin typeface="Arial MT"/>
                <a:cs typeface="Arial MT"/>
              </a:rPr>
              <a:t> </a:t>
            </a:r>
            <a:r>
              <a:rPr spc="-5" dirty="0">
                <a:latin typeface="Arial MT"/>
                <a:cs typeface="Arial MT"/>
              </a:rPr>
              <a:t>Forms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Scalable</a:t>
            </a:r>
            <a:r>
              <a:rPr spc="-30" dirty="0">
                <a:latin typeface="Arial MT"/>
                <a:cs typeface="Arial MT"/>
              </a:rPr>
              <a:t> </a:t>
            </a:r>
            <a:r>
              <a:rPr spc="-20" dirty="0">
                <a:latin typeface="Arial MT"/>
                <a:cs typeface="Arial MT"/>
              </a:rPr>
              <a:t>Vector</a:t>
            </a:r>
            <a:r>
              <a:rPr spc="-30" dirty="0">
                <a:latin typeface="Arial MT"/>
                <a:cs typeface="Arial MT"/>
              </a:rPr>
              <a:t> </a:t>
            </a:r>
            <a:r>
              <a:rPr spc="-5" dirty="0">
                <a:latin typeface="Arial MT"/>
                <a:cs typeface="Arial MT"/>
              </a:rPr>
              <a:t>Graphics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HTML5</a:t>
            </a:r>
            <a:r>
              <a:rPr spc="-50" dirty="0">
                <a:latin typeface="Arial MT"/>
                <a:cs typeface="Arial MT"/>
              </a:rPr>
              <a:t> </a:t>
            </a:r>
            <a:r>
              <a:rPr dirty="0">
                <a:latin typeface="Arial MT"/>
                <a:cs typeface="Arial MT"/>
              </a:rPr>
              <a:t>Media</a:t>
            </a:r>
          </a:p>
        </p:txBody>
      </p:sp>
      <p:pic>
        <p:nvPicPr>
          <p:cNvPr id="5" name="object 5"/>
          <p:cNvPicPr/>
          <p:nvPr/>
        </p:nvPicPr>
        <p:blipFill>
          <a:blip r:embed="rId2" cstate="print"/>
          <a:stretch>
            <a:fillRect/>
          </a:stretch>
        </p:blipFill>
        <p:spPr>
          <a:xfrm>
            <a:off x="4861470" y="1052427"/>
            <a:ext cx="4056107" cy="2842416"/>
          </a:xfrm>
          <a:prstGeom prst="rect">
            <a:avLst/>
          </a:prstGeom>
        </p:spPr>
      </p:pic>
      <p:sp>
        <p:nvSpPr>
          <p:cNvPr id="6" name="object 6"/>
          <p:cNvSpPr txBox="1"/>
          <p:nvPr/>
        </p:nvSpPr>
        <p:spPr>
          <a:xfrm>
            <a:off x="3633257" y="4850165"/>
            <a:ext cx="4900930"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70" dirty="0">
                <a:solidFill>
                  <a:srgbClr val="595959"/>
                </a:solidFill>
                <a:latin typeface="Arial MT"/>
                <a:cs typeface="Arial MT"/>
              </a:rPr>
              <a:t> </a:t>
            </a:r>
            <a:r>
              <a:rPr sz="700" spc="-5" dirty="0">
                <a:solidFill>
                  <a:srgbClr val="595959"/>
                </a:solidFill>
                <a:latin typeface="Arial MT"/>
                <a:cs typeface="Arial MT"/>
              </a:rPr>
              <a:t>Source</a:t>
            </a:r>
            <a:r>
              <a:rPr sz="700" spc="-5" dirty="0">
                <a:solidFill>
                  <a:schemeClr val="tx1"/>
                </a:solidFill>
                <a:latin typeface="Arial MT"/>
                <a:cs typeface="Arial MT"/>
              </a:rPr>
              <a:t>:</a:t>
            </a:r>
            <a:r>
              <a:rPr sz="700" spc="95" dirty="0">
                <a:solidFill>
                  <a:schemeClr val="tx1"/>
                </a:solidFill>
                <a:latin typeface="Arial MT"/>
                <a:cs typeface="Arial MT"/>
              </a:rPr>
              <a:t> </a:t>
            </a:r>
            <a:r>
              <a:rPr sz="700" spc="-10" dirty="0">
                <a:solidFill>
                  <a:schemeClr val="tx1"/>
                </a:solidFill>
                <a:uFill>
                  <a:solidFill>
                    <a:srgbClr val="0097A7"/>
                  </a:solidFill>
                </a:uFill>
                <a:latin typeface="Arial MT"/>
                <a:cs typeface="Arial MT"/>
              </a:rPr>
              <a:t>https://</a:t>
            </a:r>
            <a:r>
              <a:rPr sz="700" spc="-10" dirty="0" smtClean="0">
                <a:solidFill>
                  <a:schemeClr val="tx1"/>
                </a:solidFill>
                <a:uFill>
                  <a:solidFill>
                    <a:srgbClr val="0097A7"/>
                  </a:solidFill>
                </a:uFill>
                <a:latin typeface="Arial MT"/>
                <a:cs typeface="Arial MT"/>
              </a:rPr>
              <a:t>www.markupbox.com/blog/wp-content/uploads/2017/02/html-benefits1.png</a:t>
            </a:r>
            <a:endParaRPr sz="700" dirty="0">
              <a:solidFill>
                <a:schemeClr val="tx1"/>
              </a:solidFill>
              <a:latin typeface="Arial MT"/>
              <a:cs typeface="Arial MT"/>
            </a:endParaRPr>
          </a:p>
        </p:txBody>
      </p:sp>
    </p:spTree>
    <p:extLst>
      <p:ext uri="{BB962C8B-B14F-4D97-AF65-F5344CB8AC3E}">
        <p14:creationId xmlns:p14="http://schemas.microsoft.com/office/powerpoint/2010/main" xmlns="" val="2928071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HTML5</a:t>
            </a:r>
          </a:p>
        </p:txBody>
      </p:sp>
      <p:sp>
        <p:nvSpPr>
          <p:cNvPr id="3" name="object 3"/>
          <p:cNvSpPr txBox="1"/>
          <p:nvPr/>
        </p:nvSpPr>
        <p:spPr>
          <a:xfrm>
            <a:off x="599370" y="1728118"/>
            <a:ext cx="334962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Page</a:t>
            </a:r>
            <a:r>
              <a:rPr sz="1800" spc="-50" dirty="0">
                <a:solidFill>
                  <a:srgbClr val="595959"/>
                </a:solidFill>
                <a:latin typeface="Arial MT"/>
                <a:cs typeface="Arial MT"/>
              </a:rPr>
              <a:t> </a:t>
            </a:r>
            <a:r>
              <a:rPr sz="1800" spc="-5" dirty="0">
                <a:solidFill>
                  <a:srgbClr val="595959"/>
                </a:solidFill>
                <a:latin typeface="Arial MT"/>
                <a:cs typeface="Arial MT"/>
              </a:rPr>
              <a:t>Layout-Semantic</a:t>
            </a:r>
            <a:r>
              <a:rPr sz="1800" spc="-40" dirty="0">
                <a:solidFill>
                  <a:srgbClr val="595959"/>
                </a:solidFill>
                <a:latin typeface="Arial MT"/>
                <a:cs typeface="Arial MT"/>
              </a:rPr>
              <a:t> </a:t>
            </a:r>
            <a:r>
              <a:rPr sz="1800" spc="-5" dirty="0">
                <a:solidFill>
                  <a:srgbClr val="595959"/>
                </a:solidFill>
                <a:latin typeface="Arial MT"/>
                <a:cs typeface="Arial MT"/>
              </a:rPr>
              <a:t>Elements</a:t>
            </a:r>
            <a:endParaRPr sz="1800" dirty="0">
              <a:latin typeface="Arial MT"/>
              <a:cs typeface="Arial MT"/>
            </a:endParaRPr>
          </a:p>
        </p:txBody>
      </p:sp>
      <p:sp>
        <p:nvSpPr>
          <p:cNvPr id="4" name="object 4"/>
          <p:cNvSpPr txBox="1"/>
          <p:nvPr/>
        </p:nvSpPr>
        <p:spPr>
          <a:xfrm>
            <a:off x="5967414" y="4556878"/>
            <a:ext cx="264922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65" dirty="0">
                <a:solidFill>
                  <a:srgbClr val="595959"/>
                </a:solidFill>
                <a:latin typeface="Arial MT"/>
                <a:cs typeface="Arial MT"/>
              </a:rPr>
              <a:t> </a:t>
            </a:r>
            <a:r>
              <a:rPr sz="700" spc="-10" dirty="0">
                <a:solidFill>
                  <a:srgbClr val="595959"/>
                </a:solidFill>
                <a:latin typeface="Arial MT"/>
                <a:cs typeface="Arial MT"/>
              </a:rPr>
              <a:t>Source:https://www.bitdegree.org/learn/html5-semantic-tags</a:t>
            </a:r>
            <a:endParaRPr sz="700" dirty="0">
              <a:latin typeface="Arial MT"/>
              <a:cs typeface="Arial MT"/>
            </a:endParaRPr>
          </a:p>
        </p:txBody>
      </p:sp>
      <p:sp>
        <p:nvSpPr>
          <p:cNvPr id="5" name="object 5"/>
          <p:cNvSpPr txBox="1"/>
          <p:nvPr/>
        </p:nvSpPr>
        <p:spPr>
          <a:xfrm>
            <a:off x="678341" y="2524655"/>
            <a:ext cx="3480435" cy="2032223"/>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dirty="0">
                <a:latin typeface="Arial MT"/>
                <a:cs typeface="Arial MT"/>
              </a:rPr>
              <a:t>A </a:t>
            </a:r>
            <a:r>
              <a:rPr b="1" spc="-5" dirty="0">
                <a:latin typeface="Arial MT"/>
              </a:rPr>
              <a:t>semantic element </a:t>
            </a:r>
            <a:r>
              <a:rPr dirty="0">
                <a:latin typeface="Arial MT"/>
                <a:cs typeface="Arial MT"/>
              </a:rPr>
              <a:t>clearly </a:t>
            </a:r>
            <a:r>
              <a:rPr spc="-5" dirty="0">
                <a:latin typeface="Arial MT"/>
                <a:cs typeface="Arial MT"/>
              </a:rPr>
              <a:t>describes </a:t>
            </a:r>
            <a:r>
              <a:rPr dirty="0">
                <a:latin typeface="Arial MT"/>
                <a:cs typeface="Arial MT"/>
              </a:rPr>
              <a:t> </a:t>
            </a:r>
            <a:r>
              <a:rPr spc="-5" dirty="0">
                <a:latin typeface="Arial MT"/>
                <a:cs typeface="Arial MT"/>
              </a:rPr>
              <a:t>its </a:t>
            </a:r>
            <a:r>
              <a:rPr dirty="0">
                <a:latin typeface="Arial MT"/>
                <a:cs typeface="Arial MT"/>
              </a:rPr>
              <a:t>meaning </a:t>
            </a:r>
            <a:r>
              <a:rPr spc="-5" dirty="0">
                <a:latin typeface="Arial MT"/>
                <a:cs typeface="Arial MT"/>
              </a:rPr>
              <a:t>to both the browser and the </a:t>
            </a:r>
            <a:r>
              <a:rPr spc="-375" dirty="0">
                <a:latin typeface="Arial MT"/>
                <a:cs typeface="Arial MT"/>
              </a:rPr>
              <a:t> </a:t>
            </a:r>
            <a:r>
              <a:rPr spc="-15" dirty="0">
                <a:latin typeface="Arial MT"/>
                <a:cs typeface="Arial MT"/>
              </a:rPr>
              <a:t>developer.</a:t>
            </a:r>
            <a:endParaRPr dirty="0">
              <a:latin typeface="Arial MT"/>
              <a:cs typeface="Arial MT"/>
            </a:endParaRPr>
          </a:p>
          <a:p>
            <a:pPr algn="just">
              <a:spcBef>
                <a:spcPts val="30"/>
              </a:spcBef>
            </a:pPr>
            <a:endParaRPr sz="1900" dirty="0">
              <a:latin typeface="Arial MT"/>
              <a:cs typeface="Arial MT"/>
            </a:endParaRPr>
          </a:p>
          <a:p>
            <a:pPr marL="31115" algn="just">
              <a:spcBef>
                <a:spcPts val="5"/>
              </a:spcBef>
            </a:pPr>
            <a:r>
              <a:rPr spc="-5" dirty="0">
                <a:latin typeface="Arial MT"/>
                <a:cs typeface="Arial MT"/>
              </a:rPr>
              <a:t>Semantic</a:t>
            </a:r>
            <a:r>
              <a:rPr spc="-50" dirty="0">
                <a:latin typeface="Arial MT"/>
                <a:cs typeface="Arial MT"/>
              </a:rPr>
              <a:t> </a:t>
            </a:r>
            <a:r>
              <a:rPr spc="-5" dirty="0">
                <a:latin typeface="Arial MT"/>
                <a:cs typeface="Arial MT"/>
              </a:rPr>
              <a:t>Elements:</a:t>
            </a:r>
            <a:endParaRPr dirty="0">
              <a:latin typeface="Arial MT"/>
              <a:cs typeface="Arial MT"/>
            </a:endParaRPr>
          </a:p>
          <a:p>
            <a:pPr marL="348606" indent="-336542" algn="just">
              <a:spcBef>
                <a:spcPts val="270"/>
              </a:spcBef>
              <a:buChar char="●"/>
              <a:tabLst>
                <a:tab pos="347972" algn="l"/>
                <a:tab pos="349241" algn="l"/>
              </a:tabLst>
            </a:pPr>
            <a:r>
              <a:rPr b="1" spc="-5" dirty="0">
                <a:latin typeface="Arial MT"/>
              </a:rPr>
              <a:t>&lt;header&gt;</a:t>
            </a:r>
            <a:endParaRPr dirty="0">
              <a:latin typeface="Arial MT"/>
            </a:endParaRPr>
          </a:p>
          <a:p>
            <a:pPr marL="348606" indent="-336542" algn="just">
              <a:spcBef>
                <a:spcPts val="270"/>
              </a:spcBef>
              <a:buChar char="●"/>
              <a:tabLst>
                <a:tab pos="347972" algn="l"/>
                <a:tab pos="349241" algn="l"/>
              </a:tabLst>
            </a:pPr>
            <a:r>
              <a:rPr b="1" spc="-5" dirty="0">
                <a:latin typeface="Arial MT"/>
              </a:rPr>
              <a:t>&lt;nav&gt;</a:t>
            </a:r>
            <a:endParaRPr dirty="0">
              <a:latin typeface="Arial MT"/>
            </a:endParaRPr>
          </a:p>
          <a:p>
            <a:pPr marL="348606" indent="-336542" algn="just">
              <a:spcBef>
                <a:spcPts val="270"/>
              </a:spcBef>
              <a:buChar char="●"/>
              <a:tabLst>
                <a:tab pos="347972" algn="l"/>
                <a:tab pos="349241" algn="l"/>
              </a:tabLst>
            </a:pPr>
            <a:r>
              <a:rPr b="1" spc="-5" dirty="0">
                <a:latin typeface="Arial MT"/>
              </a:rPr>
              <a:t>&lt;article&gt;</a:t>
            </a:r>
            <a:endParaRPr dirty="0">
              <a:latin typeface="Arial MT"/>
            </a:endParaRPr>
          </a:p>
        </p:txBody>
      </p:sp>
      <p:pic>
        <p:nvPicPr>
          <p:cNvPr id="6" name="object 6"/>
          <p:cNvPicPr/>
          <p:nvPr/>
        </p:nvPicPr>
        <p:blipFill>
          <a:blip r:embed="rId2" cstate="print"/>
          <a:stretch>
            <a:fillRect/>
          </a:stretch>
        </p:blipFill>
        <p:spPr>
          <a:xfrm>
            <a:off x="5967414" y="1248331"/>
            <a:ext cx="2085974" cy="2457449"/>
          </a:xfrm>
          <a:prstGeom prst="rect">
            <a:avLst/>
          </a:prstGeom>
        </p:spPr>
      </p:pic>
    </p:spTree>
    <p:extLst>
      <p:ext uri="{BB962C8B-B14F-4D97-AF65-F5344CB8AC3E}">
        <p14:creationId xmlns:p14="http://schemas.microsoft.com/office/powerpoint/2010/main" xmlns="" val="919312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0" y="1"/>
            <a:ext cx="4572000" cy="1576705"/>
          </a:xfrm>
          <a:custGeom>
            <a:avLst/>
            <a:gdLst/>
            <a:ahLst/>
            <a:cxnLst/>
            <a:rect l="l" t="t" r="r" b="b"/>
            <a:pathLst>
              <a:path w="4572000" h="1576705">
                <a:moveTo>
                  <a:pt x="0" y="1576396"/>
                </a:moveTo>
                <a:lnTo>
                  <a:pt x="4571999" y="1576396"/>
                </a:lnTo>
                <a:lnTo>
                  <a:pt x="4571999" y="0"/>
                </a:lnTo>
                <a:lnTo>
                  <a:pt x="0" y="0"/>
                </a:lnTo>
                <a:lnTo>
                  <a:pt x="0" y="1576396"/>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HTML5</a:t>
            </a:r>
          </a:p>
        </p:txBody>
      </p:sp>
      <p:sp>
        <p:nvSpPr>
          <p:cNvPr id="7" name="object 7"/>
          <p:cNvSpPr txBox="1"/>
          <p:nvPr/>
        </p:nvSpPr>
        <p:spPr>
          <a:xfrm>
            <a:off x="1107580" y="1590006"/>
            <a:ext cx="2335530" cy="570413"/>
          </a:xfrm>
          <a:prstGeom prst="rect">
            <a:avLst/>
          </a:prstGeom>
        </p:spPr>
        <p:txBody>
          <a:bodyPr vert="horz" wrap="square" lIns="0" tIns="10795" rIns="0" bIns="0" rtlCol="0">
            <a:spAutoFit/>
          </a:bodyPr>
          <a:lstStyle/>
          <a:p>
            <a:pPr marL="120647" marR="5080" indent="-108582" algn="ctr">
              <a:lnSpc>
                <a:spcPct val="100699"/>
              </a:lnSpc>
              <a:spcBef>
                <a:spcPts val="85"/>
              </a:spcBef>
            </a:pPr>
            <a:r>
              <a:rPr sz="1800" spc="-5" dirty="0">
                <a:solidFill>
                  <a:srgbClr val="595959"/>
                </a:solidFill>
                <a:latin typeface="Arial MT"/>
                <a:cs typeface="Arial MT"/>
              </a:rPr>
              <a:t>Page</a:t>
            </a:r>
            <a:r>
              <a:rPr sz="1800" spc="-90" dirty="0">
                <a:solidFill>
                  <a:srgbClr val="595959"/>
                </a:solidFill>
                <a:latin typeface="Arial MT"/>
                <a:cs typeface="Arial MT"/>
              </a:rPr>
              <a:t> </a:t>
            </a:r>
            <a:r>
              <a:rPr sz="1800" spc="-5" dirty="0">
                <a:solidFill>
                  <a:srgbClr val="595959"/>
                </a:solidFill>
                <a:latin typeface="Arial MT"/>
                <a:cs typeface="Arial MT"/>
              </a:rPr>
              <a:t>Layout-Semantic </a:t>
            </a:r>
            <a:r>
              <a:rPr sz="1800" spc="-484" dirty="0">
                <a:solidFill>
                  <a:srgbClr val="595959"/>
                </a:solidFill>
                <a:latin typeface="Arial MT"/>
                <a:cs typeface="Arial MT"/>
              </a:rPr>
              <a:t> </a:t>
            </a:r>
            <a:r>
              <a:rPr sz="1800" spc="-5" dirty="0">
                <a:solidFill>
                  <a:srgbClr val="595959"/>
                </a:solidFill>
                <a:latin typeface="Arial MT"/>
                <a:cs typeface="Arial MT"/>
              </a:rPr>
              <a:t>Elements(continued)</a:t>
            </a:r>
            <a:endParaRPr sz="1800">
              <a:latin typeface="Arial MT"/>
              <a:cs typeface="Arial MT"/>
            </a:endParaRPr>
          </a:p>
        </p:txBody>
      </p:sp>
      <p:sp>
        <p:nvSpPr>
          <p:cNvPr id="8" name="object 8"/>
          <p:cNvSpPr txBox="1"/>
          <p:nvPr/>
        </p:nvSpPr>
        <p:spPr>
          <a:xfrm>
            <a:off x="617783" y="2950131"/>
            <a:ext cx="1249680" cy="1278555"/>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b="1" spc="-5" dirty="0"/>
              <a:t>&lt;section&gt;</a:t>
            </a:r>
            <a:endParaRPr dirty="0"/>
          </a:p>
          <a:p>
            <a:pPr marL="348606" indent="-336542" algn="just">
              <a:spcBef>
                <a:spcPts val="270"/>
              </a:spcBef>
              <a:buChar char="●"/>
              <a:tabLst>
                <a:tab pos="347972" algn="l"/>
                <a:tab pos="349241" algn="l"/>
              </a:tabLst>
            </a:pPr>
            <a:r>
              <a:rPr b="1" spc="-5" dirty="0"/>
              <a:t>&lt;aside&gt;</a:t>
            </a:r>
            <a:endParaRPr dirty="0"/>
          </a:p>
          <a:p>
            <a:pPr marL="348606" indent="-336542" algn="just">
              <a:spcBef>
                <a:spcPts val="270"/>
              </a:spcBef>
              <a:buChar char="●"/>
              <a:tabLst>
                <a:tab pos="347972" algn="l"/>
                <a:tab pos="349241" algn="l"/>
              </a:tabLst>
            </a:pPr>
            <a:r>
              <a:rPr b="1" spc="-5" dirty="0"/>
              <a:t>&lt;footer&gt;</a:t>
            </a:r>
            <a:endParaRPr dirty="0"/>
          </a:p>
          <a:p>
            <a:pPr marL="348606" indent="-336542" algn="just">
              <a:spcBef>
                <a:spcPts val="270"/>
              </a:spcBef>
              <a:buChar char="●"/>
              <a:tabLst>
                <a:tab pos="347972" algn="l"/>
                <a:tab pos="349241" algn="l"/>
              </a:tabLst>
            </a:pPr>
            <a:r>
              <a:rPr b="1" spc="-5" dirty="0"/>
              <a:t>&lt;address&gt;</a:t>
            </a:r>
            <a:endParaRPr dirty="0"/>
          </a:p>
          <a:p>
            <a:pPr marL="348606" indent="-336542" algn="just">
              <a:spcBef>
                <a:spcPts val="270"/>
              </a:spcBef>
              <a:buChar char="●"/>
              <a:tabLst>
                <a:tab pos="347972" algn="l"/>
                <a:tab pos="349241" algn="l"/>
              </a:tabLst>
            </a:pPr>
            <a:r>
              <a:rPr b="1" spc="-5" dirty="0"/>
              <a:t>&lt;main&gt;</a:t>
            </a:r>
            <a:endParaRPr dirty="0"/>
          </a:p>
        </p:txBody>
      </p:sp>
      <p:sp>
        <p:nvSpPr>
          <p:cNvPr id="9" name="object 9"/>
          <p:cNvSpPr txBox="1"/>
          <p:nvPr/>
        </p:nvSpPr>
        <p:spPr>
          <a:xfrm>
            <a:off x="4645025" y="1594560"/>
            <a:ext cx="3876675" cy="2846933"/>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&lt;header&gt;</a:t>
            </a:r>
            <a:endParaRPr>
              <a:latin typeface="Arial MT"/>
              <a:cs typeface="Arial MT"/>
            </a:endParaRPr>
          </a:p>
          <a:p>
            <a:pPr marL="209545">
              <a:lnSpc>
                <a:spcPts val="1650"/>
              </a:lnSpc>
            </a:pPr>
            <a:r>
              <a:rPr spc="-10" dirty="0">
                <a:latin typeface="Arial MT"/>
                <a:cs typeface="Arial MT"/>
              </a:rPr>
              <a:t>&lt;h1&gt;Welcome </a:t>
            </a:r>
            <a:r>
              <a:rPr spc="-5" dirty="0">
                <a:latin typeface="Arial MT"/>
                <a:cs typeface="Arial MT"/>
              </a:rPr>
              <a:t>to</a:t>
            </a:r>
            <a:r>
              <a:rPr spc="-10" dirty="0">
                <a:latin typeface="Arial MT"/>
                <a:cs typeface="Arial MT"/>
              </a:rPr>
              <a:t> Web123.com&lt;/h1&gt;</a:t>
            </a:r>
            <a:endParaRPr>
              <a:latin typeface="Arial MT"/>
              <a:cs typeface="Arial MT"/>
            </a:endParaRPr>
          </a:p>
          <a:p>
            <a:pPr marL="209545">
              <a:lnSpc>
                <a:spcPts val="1650"/>
              </a:lnSpc>
            </a:pPr>
            <a:r>
              <a:rPr spc="-5" dirty="0">
                <a:latin typeface="Arial MT"/>
                <a:cs typeface="Arial MT"/>
              </a:rPr>
              <a:t>&lt;nav&gt;</a:t>
            </a:r>
            <a:endParaRPr>
              <a:latin typeface="Arial MT"/>
              <a:cs typeface="Arial MT"/>
            </a:endParaRPr>
          </a:p>
          <a:p>
            <a:pPr marL="406390">
              <a:lnSpc>
                <a:spcPts val="1650"/>
              </a:lnSpc>
            </a:pPr>
            <a:r>
              <a:rPr spc="-5" dirty="0">
                <a:latin typeface="Arial MT"/>
                <a:cs typeface="Arial MT"/>
              </a:rPr>
              <a:t>&lt;ul&gt;</a:t>
            </a:r>
            <a:endParaRPr>
              <a:latin typeface="Arial MT"/>
              <a:cs typeface="Arial MT"/>
            </a:endParaRPr>
          </a:p>
          <a:p>
            <a:pPr marL="603235">
              <a:lnSpc>
                <a:spcPts val="1650"/>
              </a:lnSpc>
            </a:pPr>
            <a:r>
              <a:rPr spc="-5" dirty="0">
                <a:latin typeface="Arial MT"/>
                <a:cs typeface="Arial MT"/>
              </a:rPr>
              <a:t>&lt;li&gt;Home</a:t>
            </a:r>
            <a:r>
              <a:rPr spc="-50" dirty="0">
                <a:latin typeface="Arial MT"/>
                <a:cs typeface="Arial MT"/>
              </a:rPr>
              <a:t> </a:t>
            </a:r>
            <a:r>
              <a:rPr spc="-5" dirty="0">
                <a:latin typeface="Arial MT"/>
                <a:cs typeface="Arial MT"/>
              </a:rPr>
              <a:t>|&lt;/li&gt;</a:t>
            </a:r>
            <a:endParaRPr>
              <a:latin typeface="Arial MT"/>
              <a:cs typeface="Arial MT"/>
            </a:endParaRPr>
          </a:p>
          <a:p>
            <a:pPr marL="603235">
              <a:lnSpc>
                <a:spcPts val="1650"/>
              </a:lnSpc>
            </a:pPr>
            <a:r>
              <a:rPr spc="-5" dirty="0">
                <a:latin typeface="Arial MT"/>
                <a:cs typeface="Arial MT"/>
              </a:rPr>
              <a:t>&lt;li&gt;About</a:t>
            </a:r>
            <a:r>
              <a:rPr spc="-35" dirty="0">
                <a:latin typeface="Arial MT"/>
                <a:cs typeface="Arial MT"/>
              </a:rPr>
              <a:t> </a:t>
            </a:r>
            <a:r>
              <a:rPr spc="-5" dirty="0">
                <a:latin typeface="Arial MT"/>
                <a:cs typeface="Arial MT"/>
              </a:rPr>
              <a:t>us</a:t>
            </a:r>
            <a:r>
              <a:rPr spc="-35" dirty="0">
                <a:latin typeface="Arial MT"/>
                <a:cs typeface="Arial MT"/>
              </a:rPr>
              <a:t> </a:t>
            </a:r>
            <a:r>
              <a:rPr spc="-5" dirty="0">
                <a:latin typeface="Arial MT"/>
                <a:cs typeface="Arial MT"/>
              </a:rPr>
              <a:t>|&lt;/li&gt;</a:t>
            </a:r>
            <a:endParaRPr>
              <a:latin typeface="Arial MT"/>
              <a:cs typeface="Arial MT"/>
            </a:endParaRPr>
          </a:p>
          <a:p>
            <a:pPr marL="603235">
              <a:lnSpc>
                <a:spcPts val="1650"/>
              </a:lnSpc>
            </a:pPr>
            <a:r>
              <a:rPr spc="-5" dirty="0">
                <a:latin typeface="Arial MT"/>
                <a:cs typeface="Arial MT"/>
              </a:rPr>
              <a:t>&lt;li&gt;Contact</a:t>
            </a:r>
            <a:r>
              <a:rPr spc="-50" dirty="0">
                <a:latin typeface="Arial MT"/>
                <a:cs typeface="Arial MT"/>
              </a:rPr>
              <a:t> </a:t>
            </a:r>
            <a:r>
              <a:rPr spc="-5" dirty="0">
                <a:latin typeface="Arial MT"/>
                <a:cs typeface="Arial MT"/>
              </a:rPr>
              <a:t>us&lt;/li&gt;</a:t>
            </a:r>
            <a:endParaRPr>
              <a:latin typeface="Arial MT"/>
              <a:cs typeface="Arial MT"/>
            </a:endParaRPr>
          </a:p>
          <a:p>
            <a:pPr marR="3067608" algn="r">
              <a:lnSpc>
                <a:spcPts val="1650"/>
              </a:lnSpc>
            </a:pPr>
            <a:r>
              <a:rPr spc="-5" dirty="0">
                <a:latin typeface="Arial MT"/>
                <a:cs typeface="Arial MT"/>
              </a:rPr>
              <a:t>&lt;/ul&gt;</a:t>
            </a:r>
            <a:endParaRPr>
              <a:latin typeface="Arial MT"/>
              <a:cs typeface="Arial MT"/>
            </a:endParaRPr>
          </a:p>
          <a:p>
            <a:pPr marR="3117137" algn="r">
              <a:lnSpc>
                <a:spcPts val="1650"/>
              </a:lnSpc>
            </a:pPr>
            <a:r>
              <a:rPr spc="-5" dirty="0">
                <a:latin typeface="Arial MT"/>
                <a:cs typeface="Arial MT"/>
              </a:rPr>
              <a:t>&lt;/nav&gt;</a:t>
            </a:r>
            <a:endParaRPr>
              <a:latin typeface="Arial MT"/>
              <a:cs typeface="Arial MT"/>
            </a:endParaRPr>
          </a:p>
          <a:p>
            <a:pPr marL="61592">
              <a:lnSpc>
                <a:spcPts val="1650"/>
              </a:lnSpc>
            </a:pPr>
            <a:r>
              <a:rPr spc="-5" dirty="0">
                <a:latin typeface="Arial MT"/>
                <a:cs typeface="Arial MT"/>
              </a:rPr>
              <a:t>&lt;/header&gt;</a:t>
            </a:r>
            <a:endParaRPr>
              <a:latin typeface="Arial MT"/>
              <a:cs typeface="Arial MT"/>
            </a:endParaRPr>
          </a:p>
          <a:p>
            <a:pPr marL="12700">
              <a:lnSpc>
                <a:spcPts val="1650"/>
              </a:lnSpc>
            </a:pPr>
            <a:r>
              <a:rPr spc="-5" dirty="0">
                <a:latin typeface="Arial MT"/>
                <a:cs typeface="Arial MT"/>
              </a:rPr>
              <a:t>&lt;footer&gt;</a:t>
            </a:r>
            <a:endParaRPr>
              <a:latin typeface="Arial MT"/>
              <a:cs typeface="Arial MT"/>
            </a:endParaRPr>
          </a:p>
          <a:p>
            <a:pPr marL="209545">
              <a:lnSpc>
                <a:spcPts val="1650"/>
              </a:lnSpc>
            </a:pPr>
            <a:r>
              <a:rPr spc="-5" dirty="0">
                <a:latin typeface="Arial MT"/>
                <a:cs typeface="Arial MT"/>
              </a:rPr>
              <a:t>&lt;p&gt;©</a:t>
            </a:r>
            <a:r>
              <a:rPr spc="-20" dirty="0">
                <a:latin typeface="Arial MT"/>
                <a:cs typeface="Arial MT"/>
              </a:rPr>
              <a:t> </a:t>
            </a:r>
            <a:r>
              <a:rPr spc="-5" dirty="0">
                <a:latin typeface="Arial MT"/>
                <a:cs typeface="Arial MT"/>
              </a:rPr>
              <a:t>Copyright</a:t>
            </a:r>
            <a:r>
              <a:rPr spc="-20" dirty="0">
                <a:latin typeface="Arial MT"/>
                <a:cs typeface="Arial MT"/>
              </a:rPr>
              <a:t> </a:t>
            </a:r>
            <a:r>
              <a:rPr spc="-5" dirty="0">
                <a:latin typeface="Arial MT"/>
                <a:cs typeface="Arial MT"/>
              </a:rPr>
              <a:t>2019.</a:t>
            </a:r>
            <a:r>
              <a:rPr spc="-90" dirty="0">
                <a:latin typeface="Arial MT"/>
                <a:cs typeface="Arial MT"/>
              </a:rPr>
              <a:t> </a:t>
            </a:r>
            <a:r>
              <a:rPr spc="-5" dirty="0">
                <a:latin typeface="Arial MT"/>
                <a:cs typeface="Arial MT"/>
              </a:rPr>
              <a:t>All</a:t>
            </a:r>
            <a:r>
              <a:rPr spc="-15" dirty="0">
                <a:latin typeface="Arial MT"/>
                <a:cs typeface="Arial MT"/>
              </a:rPr>
              <a:t> </a:t>
            </a:r>
            <a:r>
              <a:rPr dirty="0">
                <a:latin typeface="Arial MT"/>
                <a:cs typeface="Arial MT"/>
              </a:rPr>
              <a:t>rights</a:t>
            </a:r>
            <a:r>
              <a:rPr spc="-20" dirty="0">
                <a:latin typeface="Arial MT"/>
                <a:cs typeface="Arial MT"/>
              </a:rPr>
              <a:t> </a:t>
            </a:r>
            <a:r>
              <a:rPr dirty="0">
                <a:latin typeface="Arial MT"/>
                <a:cs typeface="Arial MT"/>
              </a:rPr>
              <a:t>reserved.</a:t>
            </a:r>
            <a:r>
              <a:rPr spc="-15" dirty="0">
                <a:latin typeface="Arial MT"/>
                <a:cs typeface="Arial MT"/>
              </a:rPr>
              <a:t> </a:t>
            </a:r>
            <a:r>
              <a:rPr spc="-5" dirty="0">
                <a:latin typeface="Arial MT"/>
                <a:cs typeface="Arial MT"/>
              </a:rPr>
              <a:t>&lt;/p&gt;</a:t>
            </a:r>
            <a:endParaRPr>
              <a:latin typeface="Arial MT"/>
              <a:cs typeface="Arial MT"/>
            </a:endParaRPr>
          </a:p>
          <a:p>
            <a:pPr marL="61592">
              <a:lnSpc>
                <a:spcPts val="1664"/>
              </a:lnSpc>
            </a:pPr>
            <a:r>
              <a:rPr spc="-5" dirty="0">
                <a:latin typeface="Arial MT"/>
                <a:cs typeface="Arial MT"/>
              </a:rPr>
              <a:t>&lt;/footer&gt;</a:t>
            </a:r>
            <a:endParaRPr>
              <a:latin typeface="Arial MT"/>
              <a:cs typeface="Arial MT"/>
            </a:endParaRPr>
          </a:p>
        </p:txBody>
      </p:sp>
    </p:spTree>
    <p:extLst>
      <p:ext uri="{BB962C8B-B14F-4D97-AF65-F5344CB8AC3E}">
        <p14:creationId xmlns:p14="http://schemas.microsoft.com/office/powerpoint/2010/main" xmlns="" val="4028702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spcBef>
                <a:spcPts val="100"/>
              </a:spcBef>
            </a:pPr>
            <a:r>
              <a:rPr sz="2400" dirty="0"/>
              <a:t>HTML5</a:t>
            </a:r>
          </a:p>
        </p:txBody>
      </p:sp>
      <p:sp>
        <p:nvSpPr>
          <p:cNvPr id="3" name="object 3"/>
          <p:cNvSpPr txBox="1"/>
          <p:nvPr/>
        </p:nvSpPr>
        <p:spPr>
          <a:xfrm>
            <a:off x="1622098" y="1728118"/>
            <a:ext cx="130746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Page</a:t>
            </a:r>
            <a:r>
              <a:rPr sz="1800" spc="-85" dirty="0">
                <a:solidFill>
                  <a:srgbClr val="595959"/>
                </a:solidFill>
                <a:latin typeface="Arial MT"/>
                <a:cs typeface="Arial MT"/>
              </a:rPr>
              <a:t> </a:t>
            </a:r>
            <a:r>
              <a:rPr sz="1800" spc="-5" dirty="0">
                <a:solidFill>
                  <a:srgbClr val="595959"/>
                </a:solidFill>
                <a:latin typeface="Arial MT"/>
                <a:cs typeface="Arial MT"/>
              </a:rPr>
              <a:t>Layout</a:t>
            </a:r>
            <a:endParaRPr sz="1800" dirty="0">
              <a:latin typeface="Arial MT"/>
              <a:cs typeface="Arial MT"/>
            </a:endParaRPr>
          </a:p>
        </p:txBody>
      </p:sp>
      <p:sp>
        <p:nvSpPr>
          <p:cNvPr id="4" name="object 4"/>
          <p:cNvSpPr txBox="1"/>
          <p:nvPr/>
        </p:nvSpPr>
        <p:spPr>
          <a:xfrm>
            <a:off x="5611990" y="4700230"/>
            <a:ext cx="223520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10" dirty="0">
                <a:solidFill>
                  <a:srgbClr val="595959"/>
                </a:solidFill>
                <a:latin typeface="Arial MT"/>
                <a:cs typeface="Arial MT"/>
              </a:rPr>
              <a:t>Source:https://www.pngbarn.com/png-image-ldidf</a:t>
            </a:r>
            <a:endParaRPr sz="700" dirty="0">
              <a:latin typeface="Arial MT"/>
              <a:cs typeface="Arial MT"/>
            </a:endParaRPr>
          </a:p>
        </p:txBody>
      </p:sp>
      <p:sp>
        <p:nvSpPr>
          <p:cNvPr id="5" name="object 5"/>
          <p:cNvSpPr txBox="1"/>
          <p:nvPr/>
        </p:nvSpPr>
        <p:spPr>
          <a:xfrm>
            <a:off x="617784" y="2757568"/>
            <a:ext cx="3549650" cy="76264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9241" algn="l"/>
              </a:tabLst>
            </a:pPr>
            <a:r>
              <a:rPr spc="-5" dirty="0">
                <a:latin typeface="Arial MT"/>
                <a:cs typeface="Arial MT"/>
              </a:rPr>
              <a:t>Page layout is the part of graphic design </a:t>
            </a:r>
            <a:r>
              <a:rPr spc="-375" dirty="0">
                <a:latin typeface="Arial MT"/>
                <a:cs typeface="Arial MT"/>
              </a:rPr>
              <a:t> </a:t>
            </a:r>
            <a:r>
              <a:rPr spc="-5" dirty="0">
                <a:latin typeface="Arial MT"/>
                <a:cs typeface="Arial MT"/>
              </a:rPr>
              <a:t>that deals with the arrangement of </a:t>
            </a:r>
            <a:r>
              <a:rPr dirty="0">
                <a:latin typeface="Arial MT"/>
                <a:cs typeface="Arial MT"/>
              </a:rPr>
              <a:t>visual </a:t>
            </a:r>
            <a:r>
              <a:rPr spc="-375" dirty="0">
                <a:latin typeface="Arial MT"/>
                <a:cs typeface="Arial MT"/>
              </a:rPr>
              <a:t> </a:t>
            </a:r>
            <a:r>
              <a:rPr spc="-5" dirty="0">
                <a:latin typeface="Arial MT"/>
                <a:cs typeface="Arial MT"/>
              </a:rPr>
              <a:t>elements</a:t>
            </a:r>
            <a:r>
              <a:rPr spc="-10" dirty="0">
                <a:latin typeface="Arial MT"/>
                <a:cs typeface="Arial MT"/>
              </a:rPr>
              <a:t> </a:t>
            </a:r>
            <a:r>
              <a:rPr spc="-5" dirty="0">
                <a:latin typeface="Arial MT"/>
                <a:cs typeface="Arial MT"/>
              </a:rPr>
              <a:t>on</a:t>
            </a:r>
            <a:r>
              <a:rPr spc="-10" dirty="0">
                <a:latin typeface="Arial MT"/>
                <a:cs typeface="Arial MT"/>
              </a:rPr>
              <a:t> </a:t>
            </a:r>
            <a:r>
              <a:rPr dirty="0">
                <a:latin typeface="Arial MT"/>
                <a:cs typeface="Arial MT"/>
              </a:rPr>
              <a:t>a</a:t>
            </a:r>
            <a:r>
              <a:rPr spc="-5" dirty="0">
                <a:latin typeface="Arial MT"/>
                <a:cs typeface="Arial MT"/>
              </a:rPr>
              <a:t> page.</a:t>
            </a:r>
            <a:endParaRPr dirty="0">
              <a:latin typeface="Arial MT"/>
              <a:cs typeface="Arial MT"/>
            </a:endParaRPr>
          </a:p>
        </p:txBody>
      </p:sp>
      <p:pic>
        <p:nvPicPr>
          <p:cNvPr id="6" name="object 6"/>
          <p:cNvPicPr/>
          <p:nvPr/>
        </p:nvPicPr>
        <p:blipFill>
          <a:blip r:embed="rId2" cstate="print"/>
          <a:stretch>
            <a:fillRect/>
          </a:stretch>
        </p:blipFill>
        <p:spPr>
          <a:xfrm>
            <a:off x="4572004" y="1650401"/>
            <a:ext cx="4571996" cy="2583424"/>
          </a:xfrm>
          <a:prstGeom prst="rect">
            <a:avLst/>
          </a:prstGeom>
        </p:spPr>
      </p:pic>
    </p:spTree>
    <p:extLst>
      <p:ext uri="{BB962C8B-B14F-4D97-AF65-F5344CB8AC3E}">
        <p14:creationId xmlns:p14="http://schemas.microsoft.com/office/powerpoint/2010/main" xmlns="" val="194669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Basics of Internet Architecture</a:t>
            </a:r>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endParaRPr lang="en-US" dirty="0" smtClean="0"/>
          </a:p>
          <a:p>
            <a:pPr lvl="0"/>
            <a:endParaRPr lang="en-US" dirty="0"/>
          </a:p>
          <a:p>
            <a:pPr lvl="0"/>
            <a:endParaRPr lang="en-US" dirty="0" smtClean="0"/>
          </a:p>
          <a:p>
            <a:pPr lvl="0"/>
            <a:endParaRPr lang="en-US" dirty="0"/>
          </a:p>
          <a:p>
            <a:pPr marL="174625" indent="-174625" algn="just"/>
            <a:r>
              <a:rPr lang="en-US" dirty="0"/>
              <a:t>Internet architecture is a meta-network,  which refers to a congregation of  thousands of distinct networks  interacting with a common protocol.</a:t>
            </a:r>
          </a:p>
          <a:p>
            <a:pPr marL="174625" indent="-174625" algn="just"/>
            <a:r>
              <a:rPr lang="en-US" dirty="0"/>
              <a:t>Protocol used is TCP/IP.</a:t>
            </a:r>
          </a:p>
          <a:p>
            <a:pPr marL="174625" indent="-174625" algn="just"/>
            <a:r>
              <a:rPr lang="en-US" dirty="0"/>
              <a:t>This protocol connects any two networks  that differ in hardware, software and  design.</a:t>
            </a:r>
          </a:p>
          <a:p>
            <a:pPr marL="457200" lvl="0" indent="-317500" algn="l" rtl="0">
              <a:spcBef>
                <a:spcPts val="0"/>
              </a:spcBef>
              <a:spcAft>
                <a:spcPts val="0"/>
              </a:spcAft>
              <a:buSzPts val="1400"/>
              <a:buChar char="●"/>
            </a:pPr>
            <a:endParaRPr dirty="0" smtClean="0"/>
          </a:p>
          <a:p>
            <a:pPr marL="0" lvl="0" indent="0" algn="l" rtl="0">
              <a:spcBef>
                <a:spcPts val="1600"/>
              </a:spcBef>
              <a:spcAft>
                <a:spcPts val="1600"/>
              </a:spcAft>
              <a:buNone/>
            </a:pPr>
            <a:endParaRPr dirty="0"/>
          </a:p>
        </p:txBody>
      </p:sp>
      <p:sp>
        <p:nvSpPr>
          <p:cNvPr id="77" name="Google Shape;77;p15"/>
          <p:cNvSpPr txBox="1">
            <a:spLocks noGrp="1"/>
          </p:cNvSpPr>
          <p:nvPr>
            <p:ph type="body" idx="3"/>
          </p:nvPr>
        </p:nvSpPr>
        <p:spPr>
          <a:xfrm>
            <a:off x="5379872" y="4551676"/>
            <a:ext cx="3764128" cy="189776"/>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https://www.researchgate.net </a:t>
            </a:r>
            <a:endParaRPr dirty="0"/>
          </a:p>
        </p:txBody>
      </p:sp>
      <p:pic>
        <p:nvPicPr>
          <p:cNvPr id="1026" name="Picture 13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02279" y="429306"/>
            <a:ext cx="4539600" cy="37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53840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HTML5</a:t>
            </a:r>
          </a:p>
        </p:txBody>
      </p:sp>
      <p:sp>
        <p:nvSpPr>
          <p:cNvPr id="3" name="object 3"/>
          <p:cNvSpPr txBox="1"/>
          <p:nvPr/>
        </p:nvSpPr>
        <p:spPr>
          <a:xfrm>
            <a:off x="617783" y="1728119"/>
            <a:ext cx="3417570" cy="2206373"/>
          </a:xfrm>
          <a:prstGeom prst="rect">
            <a:avLst/>
          </a:prstGeom>
        </p:spPr>
        <p:txBody>
          <a:bodyPr vert="horz" wrap="square" lIns="0" tIns="12700" rIns="0" bIns="0" rtlCol="0">
            <a:spAutoFit/>
          </a:bodyPr>
          <a:lstStyle/>
          <a:p>
            <a:pPr marL="636254" algn="ctr">
              <a:spcBef>
                <a:spcPts val="100"/>
              </a:spcBef>
            </a:pPr>
            <a:r>
              <a:rPr sz="1800" spc="-5" dirty="0">
                <a:solidFill>
                  <a:srgbClr val="595959"/>
                </a:solidFill>
                <a:latin typeface="Arial MT"/>
                <a:cs typeface="Arial MT"/>
              </a:rPr>
              <a:t>HTML5</a:t>
            </a:r>
            <a:r>
              <a:rPr sz="1800" spc="-35" dirty="0">
                <a:solidFill>
                  <a:srgbClr val="595959"/>
                </a:solidFill>
                <a:latin typeface="Arial MT"/>
                <a:cs typeface="Arial MT"/>
              </a:rPr>
              <a:t> </a:t>
            </a:r>
            <a:r>
              <a:rPr sz="1800" spc="-15" dirty="0">
                <a:solidFill>
                  <a:srgbClr val="595959"/>
                </a:solidFill>
                <a:latin typeface="Arial MT"/>
                <a:cs typeface="Arial MT"/>
              </a:rPr>
              <a:t>Web</a:t>
            </a:r>
            <a:r>
              <a:rPr sz="1800" spc="-35" dirty="0">
                <a:solidFill>
                  <a:srgbClr val="595959"/>
                </a:solidFill>
                <a:latin typeface="Arial MT"/>
                <a:cs typeface="Arial MT"/>
              </a:rPr>
              <a:t> </a:t>
            </a:r>
            <a:r>
              <a:rPr sz="1800" spc="-5" dirty="0">
                <a:solidFill>
                  <a:srgbClr val="595959"/>
                </a:solidFill>
                <a:latin typeface="Arial MT"/>
                <a:cs typeface="Arial MT"/>
              </a:rPr>
              <a:t>Forms</a:t>
            </a:r>
            <a:endParaRPr sz="1800" dirty="0">
              <a:latin typeface="Arial MT"/>
              <a:cs typeface="Arial MT"/>
            </a:endParaRPr>
          </a:p>
          <a:p>
            <a:pPr>
              <a:spcBef>
                <a:spcPts val="30"/>
              </a:spcBef>
            </a:pPr>
            <a:endParaRPr sz="2600" dirty="0">
              <a:latin typeface="Arial MT"/>
              <a:cs typeface="Arial MT"/>
            </a:endParaRPr>
          </a:p>
          <a:p>
            <a:pPr marL="348606" marR="5080" indent="-336542" algn="just">
              <a:lnSpc>
                <a:spcPct val="116100"/>
              </a:lnSpc>
              <a:buChar char="●"/>
              <a:tabLst>
                <a:tab pos="347972" algn="l"/>
                <a:tab pos="349241" algn="l"/>
              </a:tabLst>
            </a:pPr>
            <a:r>
              <a:rPr spc="-5" dirty="0">
                <a:solidFill>
                  <a:srgbClr val="333333"/>
                </a:solidFill>
                <a:latin typeface="Arial MT"/>
                <a:cs typeface="Arial MT"/>
              </a:rPr>
              <a:t>HTML5 </a:t>
            </a:r>
            <a:r>
              <a:rPr spc="-15" dirty="0">
                <a:solidFill>
                  <a:srgbClr val="333333"/>
                </a:solidFill>
                <a:latin typeface="Arial MT"/>
                <a:cs typeface="Arial MT"/>
              </a:rPr>
              <a:t>Web </a:t>
            </a:r>
            <a:r>
              <a:rPr spc="-5" dirty="0">
                <a:solidFill>
                  <a:srgbClr val="333333"/>
                </a:solidFill>
                <a:latin typeface="Arial MT"/>
                <a:cs typeface="Arial MT"/>
              </a:rPr>
              <a:t>Forms are used to design </a:t>
            </a:r>
            <a:r>
              <a:rPr spc="-375" dirty="0">
                <a:solidFill>
                  <a:srgbClr val="333333"/>
                </a:solidFill>
                <a:latin typeface="Arial MT"/>
                <a:cs typeface="Arial MT"/>
              </a:rPr>
              <a:t> </a:t>
            </a:r>
            <a:r>
              <a:rPr spc="-5" dirty="0">
                <a:solidFill>
                  <a:srgbClr val="333333"/>
                </a:solidFill>
                <a:latin typeface="Arial MT"/>
                <a:cs typeface="Arial MT"/>
              </a:rPr>
              <a:t>the</a:t>
            </a:r>
            <a:r>
              <a:rPr spc="-10" dirty="0">
                <a:solidFill>
                  <a:srgbClr val="333333"/>
                </a:solidFill>
                <a:latin typeface="Arial MT"/>
                <a:cs typeface="Arial MT"/>
              </a:rPr>
              <a:t> </a:t>
            </a:r>
            <a:r>
              <a:rPr spc="-5" dirty="0">
                <a:solidFill>
                  <a:srgbClr val="333333"/>
                </a:solidFill>
                <a:latin typeface="Arial MT"/>
                <a:cs typeface="Arial MT"/>
              </a:rPr>
              <a:t>web forms</a:t>
            </a:r>
            <a:endParaRPr dirty="0">
              <a:latin typeface="Arial MT"/>
              <a:cs typeface="Arial MT"/>
            </a:endParaRPr>
          </a:p>
          <a:p>
            <a:pPr algn="just">
              <a:spcBef>
                <a:spcPts val="50"/>
              </a:spcBef>
              <a:buFont typeface="Arial MT"/>
              <a:buChar char="●"/>
            </a:pPr>
            <a:endParaRPr dirty="0">
              <a:latin typeface="Arial MT"/>
              <a:cs typeface="Arial MT"/>
            </a:endParaRPr>
          </a:p>
          <a:p>
            <a:pPr marL="348606" marR="157476" indent="-336542" algn="just">
              <a:lnSpc>
                <a:spcPct val="116100"/>
              </a:lnSpc>
              <a:buChar char="●"/>
              <a:tabLst>
                <a:tab pos="349241" algn="l"/>
              </a:tabLst>
            </a:pPr>
            <a:r>
              <a:rPr spc="-5" dirty="0">
                <a:latin typeface="Arial MT"/>
                <a:cs typeface="Arial MT"/>
              </a:rPr>
              <a:t>HTML5 introduces </a:t>
            </a:r>
            <a:r>
              <a:rPr dirty="0">
                <a:latin typeface="Arial MT"/>
                <a:cs typeface="Arial MT"/>
              </a:rPr>
              <a:t>several </a:t>
            </a:r>
            <a:r>
              <a:rPr spc="-5" dirty="0">
                <a:latin typeface="Arial MT"/>
                <a:cs typeface="Arial MT"/>
              </a:rPr>
              <a:t>attributes, </a:t>
            </a:r>
            <a:r>
              <a:rPr spc="-375" dirty="0">
                <a:latin typeface="Arial MT"/>
                <a:cs typeface="Arial MT"/>
              </a:rPr>
              <a:t> </a:t>
            </a:r>
            <a:r>
              <a:rPr spc="-5" dirty="0">
                <a:latin typeface="Arial MT"/>
                <a:cs typeface="Arial MT"/>
              </a:rPr>
              <a:t>input types and elements for </a:t>
            </a:r>
            <a:r>
              <a:rPr dirty="0">
                <a:latin typeface="Arial MT"/>
                <a:cs typeface="Arial MT"/>
              </a:rPr>
              <a:t>markup </a:t>
            </a:r>
            <a:r>
              <a:rPr spc="-375" dirty="0">
                <a:latin typeface="Arial MT"/>
                <a:cs typeface="Arial MT"/>
              </a:rPr>
              <a:t> </a:t>
            </a:r>
            <a:r>
              <a:rPr spc="-5" dirty="0">
                <a:latin typeface="Arial MT"/>
                <a:cs typeface="Arial MT"/>
              </a:rPr>
              <a:t>tool</a:t>
            </a:r>
            <a:r>
              <a:rPr spc="-10" dirty="0">
                <a:latin typeface="Arial MT"/>
                <a:cs typeface="Arial MT"/>
              </a:rPr>
              <a:t> </a:t>
            </a:r>
            <a:r>
              <a:rPr dirty="0">
                <a:latin typeface="Arial MT"/>
                <a:cs typeface="Arial MT"/>
              </a:rPr>
              <a:t>kit.</a:t>
            </a:r>
          </a:p>
        </p:txBody>
      </p:sp>
      <p:sp>
        <p:nvSpPr>
          <p:cNvPr id="4" name="object 4"/>
          <p:cNvSpPr txBox="1"/>
          <p:nvPr/>
        </p:nvSpPr>
        <p:spPr>
          <a:xfrm>
            <a:off x="4645026" y="1944051"/>
            <a:ext cx="4414520" cy="1486303"/>
          </a:xfrm>
          <a:prstGeom prst="rect">
            <a:avLst/>
          </a:prstGeom>
        </p:spPr>
        <p:txBody>
          <a:bodyPr vert="horz" wrap="square" lIns="0" tIns="39369" rIns="0" bIns="0" rtlCol="0">
            <a:spAutoFit/>
          </a:bodyPr>
          <a:lstStyle/>
          <a:p>
            <a:pPr marL="12700">
              <a:spcBef>
                <a:spcPts val="309"/>
              </a:spcBef>
            </a:pPr>
            <a:r>
              <a:rPr sz="1200" spc="-5" dirty="0">
                <a:latin typeface="Courier New"/>
                <a:cs typeface="Courier New"/>
              </a:rPr>
              <a:t>&lt;form</a:t>
            </a:r>
            <a:r>
              <a:rPr sz="1200" spc="-45" dirty="0">
                <a:latin typeface="Courier New"/>
                <a:cs typeface="Courier New"/>
              </a:rPr>
              <a:t> </a:t>
            </a:r>
            <a:r>
              <a:rPr sz="1200" spc="-5" dirty="0">
                <a:latin typeface="Courier New"/>
                <a:cs typeface="Courier New"/>
              </a:rPr>
              <a:t>action="/subscribe"</a:t>
            </a:r>
            <a:r>
              <a:rPr sz="1200" spc="-40" dirty="0">
                <a:latin typeface="Courier New"/>
                <a:cs typeface="Courier New"/>
              </a:rPr>
              <a:t> </a:t>
            </a:r>
            <a:r>
              <a:rPr sz="1200" spc="-5" dirty="0">
                <a:latin typeface="Courier New"/>
                <a:cs typeface="Courier New"/>
              </a:rPr>
              <a:t>method="post"&gt;</a:t>
            </a:r>
            <a:endParaRPr sz="1200">
              <a:latin typeface="Courier New"/>
              <a:cs typeface="Courier New"/>
            </a:endParaRPr>
          </a:p>
          <a:p>
            <a:pPr marL="195575">
              <a:spcBef>
                <a:spcPts val="209"/>
              </a:spcBef>
            </a:pPr>
            <a:r>
              <a:rPr sz="1200" spc="-5" dirty="0">
                <a:latin typeface="Courier New"/>
                <a:cs typeface="Courier New"/>
              </a:rPr>
              <a:t>&lt;fieldset&gt;</a:t>
            </a:r>
            <a:endParaRPr sz="1200">
              <a:latin typeface="Courier New"/>
              <a:cs typeface="Courier New"/>
            </a:endParaRPr>
          </a:p>
          <a:p>
            <a:pPr marL="378451">
              <a:spcBef>
                <a:spcPts val="209"/>
              </a:spcBef>
            </a:pPr>
            <a:r>
              <a:rPr sz="1200" spc="-5" dirty="0">
                <a:latin typeface="Courier New"/>
                <a:cs typeface="Courier New"/>
              </a:rPr>
              <a:t>&lt;legend&gt;Subscribe</a:t>
            </a:r>
            <a:r>
              <a:rPr sz="1200" spc="-30" dirty="0">
                <a:latin typeface="Courier New"/>
                <a:cs typeface="Courier New"/>
              </a:rPr>
              <a:t> </a:t>
            </a:r>
            <a:r>
              <a:rPr sz="1200" spc="-5" dirty="0">
                <a:latin typeface="Courier New"/>
                <a:cs typeface="Courier New"/>
              </a:rPr>
              <a:t>to</a:t>
            </a:r>
            <a:r>
              <a:rPr sz="1200" spc="-30" dirty="0">
                <a:latin typeface="Courier New"/>
                <a:cs typeface="Courier New"/>
              </a:rPr>
              <a:t> </a:t>
            </a:r>
            <a:r>
              <a:rPr sz="1200" spc="-5" dirty="0">
                <a:latin typeface="Courier New"/>
                <a:cs typeface="Courier New"/>
              </a:rPr>
              <a:t>the</a:t>
            </a:r>
            <a:r>
              <a:rPr sz="1200" spc="-30" dirty="0">
                <a:latin typeface="Courier New"/>
                <a:cs typeface="Courier New"/>
              </a:rPr>
              <a:t> </a:t>
            </a:r>
            <a:r>
              <a:rPr sz="1200" spc="-5" dirty="0">
                <a:latin typeface="Courier New"/>
                <a:cs typeface="Courier New"/>
              </a:rPr>
              <a:t>Newsletter&lt;/legend&gt;</a:t>
            </a:r>
            <a:endParaRPr sz="1200">
              <a:latin typeface="Courier New"/>
              <a:cs typeface="Courier New"/>
            </a:endParaRPr>
          </a:p>
          <a:p>
            <a:pPr marL="378451">
              <a:spcBef>
                <a:spcPts val="209"/>
              </a:spcBef>
            </a:pPr>
            <a:r>
              <a:rPr sz="1200" spc="-5" dirty="0">
                <a:latin typeface="Courier New"/>
                <a:cs typeface="Courier New"/>
              </a:rPr>
              <a:t>&lt;input</a:t>
            </a:r>
            <a:r>
              <a:rPr sz="1200" spc="-45" dirty="0">
                <a:latin typeface="Courier New"/>
                <a:cs typeface="Courier New"/>
              </a:rPr>
              <a:t> </a:t>
            </a:r>
            <a:r>
              <a:rPr sz="1200" spc="-5" dirty="0">
                <a:latin typeface="Courier New"/>
                <a:cs typeface="Courier New"/>
              </a:rPr>
              <a:t>type="email"</a:t>
            </a:r>
            <a:r>
              <a:rPr sz="1200" spc="-40" dirty="0">
                <a:latin typeface="Courier New"/>
                <a:cs typeface="Courier New"/>
              </a:rPr>
              <a:t> </a:t>
            </a:r>
            <a:r>
              <a:rPr sz="1200" spc="-5" dirty="0">
                <a:latin typeface="Courier New"/>
                <a:cs typeface="Courier New"/>
              </a:rPr>
              <a:t>name="email"&gt;</a:t>
            </a:r>
            <a:endParaRPr sz="1200">
              <a:latin typeface="Courier New"/>
              <a:cs typeface="Courier New"/>
            </a:endParaRPr>
          </a:p>
          <a:p>
            <a:pPr marL="378451">
              <a:spcBef>
                <a:spcPts val="209"/>
              </a:spcBef>
            </a:pPr>
            <a:r>
              <a:rPr sz="1200" spc="-5" dirty="0">
                <a:latin typeface="Courier New"/>
                <a:cs typeface="Courier New"/>
              </a:rPr>
              <a:t>&lt;button&gt;Ok&lt;/button&gt;</a:t>
            </a:r>
            <a:endParaRPr sz="1200">
              <a:latin typeface="Courier New"/>
              <a:cs typeface="Courier New"/>
            </a:endParaRPr>
          </a:p>
          <a:p>
            <a:pPr marL="195575">
              <a:spcBef>
                <a:spcPts val="209"/>
              </a:spcBef>
            </a:pPr>
            <a:r>
              <a:rPr sz="1200" spc="-5" dirty="0">
                <a:latin typeface="Courier New"/>
                <a:cs typeface="Courier New"/>
              </a:rPr>
              <a:t>&lt;/fieldset&gt;</a:t>
            </a:r>
            <a:endParaRPr sz="1200">
              <a:latin typeface="Courier New"/>
              <a:cs typeface="Courier New"/>
            </a:endParaRPr>
          </a:p>
          <a:p>
            <a:pPr marL="12700">
              <a:spcBef>
                <a:spcPts val="209"/>
              </a:spcBef>
            </a:pPr>
            <a:r>
              <a:rPr sz="1200" spc="-5" dirty="0">
                <a:latin typeface="Courier New"/>
                <a:cs typeface="Courier New"/>
              </a:rPr>
              <a:t>&lt;/form&gt;</a:t>
            </a:r>
            <a:endParaRPr sz="1200">
              <a:latin typeface="Courier New"/>
              <a:cs typeface="Courier New"/>
            </a:endParaRPr>
          </a:p>
        </p:txBody>
      </p:sp>
    </p:spTree>
    <p:extLst>
      <p:ext uri="{BB962C8B-B14F-4D97-AF65-F5344CB8AC3E}">
        <p14:creationId xmlns:p14="http://schemas.microsoft.com/office/powerpoint/2010/main" xmlns="" val="2608677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0" y="0"/>
            <a:ext cx="4572000" cy="2508250"/>
          </a:xfrm>
          <a:custGeom>
            <a:avLst/>
            <a:gdLst/>
            <a:ahLst/>
            <a:cxnLst/>
            <a:rect l="l" t="t" r="r" b="b"/>
            <a:pathLst>
              <a:path w="4572000" h="2508250">
                <a:moveTo>
                  <a:pt x="0" y="2508046"/>
                </a:moveTo>
                <a:lnTo>
                  <a:pt x="4571999" y="2508046"/>
                </a:lnTo>
                <a:lnTo>
                  <a:pt x="4571999" y="0"/>
                </a:lnTo>
                <a:lnTo>
                  <a:pt x="0" y="0"/>
                </a:lnTo>
                <a:lnTo>
                  <a:pt x="0" y="2508046"/>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spcBef>
                <a:spcPts val="100"/>
              </a:spcBef>
            </a:pPr>
            <a:r>
              <a:rPr sz="2400" dirty="0"/>
              <a:t>HTML5</a:t>
            </a:r>
          </a:p>
        </p:txBody>
      </p:sp>
      <p:sp>
        <p:nvSpPr>
          <p:cNvPr id="7" name="object 7"/>
          <p:cNvSpPr txBox="1"/>
          <p:nvPr/>
        </p:nvSpPr>
        <p:spPr>
          <a:xfrm>
            <a:off x="538368" y="1728118"/>
            <a:ext cx="346837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SCALABLE</a:t>
            </a:r>
            <a:r>
              <a:rPr sz="1800" spc="-50" dirty="0">
                <a:solidFill>
                  <a:srgbClr val="595959"/>
                </a:solidFill>
                <a:latin typeface="Arial MT"/>
                <a:cs typeface="Arial MT"/>
              </a:rPr>
              <a:t> </a:t>
            </a:r>
            <a:r>
              <a:rPr sz="1800" spc="-10" dirty="0">
                <a:solidFill>
                  <a:srgbClr val="595959"/>
                </a:solidFill>
                <a:latin typeface="Arial MT"/>
                <a:cs typeface="Arial MT"/>
              </a:rPr>
              <a:t>VECTOR</a:t>
            </a:r>
            <a:r>
              <a:rPr sz="1800" spc="-45" dirty="0">
                <a:solidFill>
                  <a:srgbClr val="595959"/>
                </a:solidFill>
                <a:latin typeface="Arial MT"/>
                <a:cs typeface="Arial MT"/>
              </a:rPr>
              <a:t> </a:t>
            </a:r>
            <a:r>
              <a:rPr sz="1800" spc="-5" dirty="0">
                <a:solidFill>
                  <a:srgbClr val="595959"/>
                </a:solidFill>
                <a:latin typeface="Arial MT"/>
                <a:cs typeface="Arial MT"/>
              </a:rPr>
              <a:t>GRAPHICS</a:t>
            </a:r>
            <a:endParaRPr sz="1800" dirty="0">
              <a:latin typeface="Arial MT"/>
              <a:cs typeface="Arial MT"/>
            </a:endParaRPr>
          </a:p>
        </p:txBody>
      </p:sp>
      <p:sp>
        <p:nvSpPr>
          <p:cNvPr id="8" name="object 8"/>
          <p:cNvSpPr txBox="1"/>
          <p:nvPr/>
        </p:nvSpPr>
        <p:spPr>
          <a:xfrm>
            <a:off x="662828" y="2524655"/>
            <a:ext cx="3343910" cy="151246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spc="-5" dirty="0">
                <a:latin typeface="Arial MT"/>
                <a:cs typeface="Arial MT"/>
              </a:rPr>
              <a:t>SVG</a:t>
            </a:r>
            <a:r>
              <a:rPr spc="-25" dirty="0">
                <a:latin typeface="Arial MT"/>
                <a:cs typeface="Arial MT"/>
              </a:rPr>
              <a:t> </a:t>
            </a:r>
            <a:r>
              <a:rPr spc="-5" dirty="0">
                <a:latin typeface="Arial MT"/>
                <a:cs typeface="Arial MT"/>
              </a:rPr>
              <a:t>defines</a:t>
            </a:r>
            <a:r>
              <a:rPr spc="-25" dirty="0">
                <a:latin typeface="Arial MT"/>
                <a:cs typeface="Arial MT"/>
              </a:rPr>
              <a:t> </a:t>
            </a:r>
            <a:r>
              <a:rPr dirty="0">
                <a:latin typeface="Arial MT"/>
                <a:cs typeface="Arial MT"/>
              </a:rPr>
              <a:t>vector-based</a:t>
            </a:r>
            <a:r>
              <a:rPr spc="-25" dirty="0">
                <a:latin typeface="Arial MT"/>
                <a:cs typeface="Arial MT"/>
              </a:rPr>
              <a:t> </a:t>
            </a:r>
            <a:r>
              <a:rPr spc="-5" dirty="0">
                <a:latin typeface="Arial MT"/>
                <a:cs typeface="Arial MT"/>
              </a:rPr>
              <a:t>graphics</a:t>
            </a:r>
            <a:r>
              <a:rPr spc="-25" dirty="0">
                <a:latin typeface="Arial MT"/>
                <a:cs typeface="Arial MT"/>
              </a:rPr>
              <a:t> </a:t>
            </a:r>
            <a:r>
              <a:rPr spc="-5" dirty="0">
                <a:latin typeface="Arial MT"/>
                <a:cs typeface="Arial MT"/>
              </a:rPr>
              <a:t>in </a:t>
            </a:r>
            <a:r>
              <a:rPr spc="-375" dirty="0">
                <a:latin typeface="Arial MT"/>
                <a:cs typeface="Arial MT"/>
              </a:rPr>
              <a:t> </a:t>
            </a:r>
            <a:r>
              <a:rPr spc="-5" dirty="0">
                <a:latin typeface="Arial MT"/>
                <a:cs typeface="Arial MT"/>
              </a:rPr>
              <a:t>XML</a:t>
            </a:r>
            <a:r>
              <a:rPr spc="-60" dirty="0">
                <a:latin typeface="Arial MT"/>
                <a:cs typeface="Arial MT"/>
              </a:rPr>
              <a:t> </a:t>
            </a:r>
            <a:r>
              <a:rPr spc="-5" dirty="0">
                <a:latin typeface="Arial MT"/>
                <a:cs typeface="Arial MT"/>
              </a:rPr>
              <a:t>format.</a:t>
            </a:r>
            <a:endParaRPr dirty="0">
              <a:latin typeface="Arial MT"/>
              <a:cs typeface="Arial MT"/>
            </a:endParaRPr>
          </a:p>
          <a:p>
            <a:pPr marL="348606" marR="502271" indent="-336542" algn="just">
              <a:lnSpc>
                <a:spcPct val="116100"/>
              </a:lnSpc>
              <a:buChar char="●"/>
              <a:tabLst>
                <a:tab pos="347972" algn="l"/>
                <a:tab pos="349241" algn="l"/>
              </a:tabLst>
            </a:pPr>
            <a:r>
              <a:rPr spc="-5" dirty="0">
                <a:latin typeface="Arial MT"/>
                <a:cs typeface="Arial MT"/>
              </a:rPr>
              <a:t>SVG</a:t>
            </a:r>
            <a:r>
              <a:rPr spc="-25" dirty="0">
                <a:latin typeface="Arial MT"/>
                <a:cs typeface="Arial MT"/>
              </a:rPr>
              <a:t> </a:t>
            </a:r>
            <a:r>
              <a:rPr dirty="0">
                <a:latin typeface="Arial MT"/>
                <a:cs typeface="Arial MT"/>
              </a:rPr>
              <a:t>stands</a:t>
            </a:r>
            <a:r>
              <a:rPr spc="-20" dirty="0">
                <a:latin typeface="Arial MT"/>
                <a:cs typeface="Arial MT"/>
              </a:rPr>
              <a:t> </a:t>
            </a:r>
            <a:r>
              <a:rPr spc="-5" dirty="0">
                <a:latin typeface="Arial MT"/>
                <a:cs typeface="Arial MT"/>
              </a:rPr>
              <a:t>for</a:t>
            </a:r>
            <a:r>
              <a:rPr spc="-25" dirty="0">
                <a:latin typeface="Arial MT"/>
                <a:cs typeface="Arial MT"/>
              </a:rPr>
              <a:t> </a:t>
            </a:r>
            <a:r>
              <a:rPr spc="-5" dirty="0">
                <a:latin typeface="Arial MT"/>
                <a:cs typeface="Arial MT"/>
              </a:rPr>
              <a:t>Scalable</a:t>
            </a:r>
            <a:r>
              <a:rPr spc="-20" dirty="0">
                <a:latin typeface="Arial MT"/>
                <a:cs typeface="Arial MT"/>
              </a:rPr>
              <a:t> Vector </a:t>
            </a:r>
            <a:r>
              <a:rPr spc="-375" dirty="0">
                <a:latin typeface="Arial MT"/>
                <a:cs typeface="Arial MT"/>
              </a:rPr>
              <a:t> </a:t>
            </a:r>
            <a:r>
              <a:rPr spc="-5" dirty="0">
                <a:latin typeface="Arial MT"/>
                <a:cs typeface="Arial MT"/>
              </a:rPr>
              <a:t>Graphics.</a:t>
            </a:r>
            <a:endParaRPr dirty="0">
              <a:latin typeface="Arial MT"/>
              <a:cs typeface="Arial MT"/>
            </a:endParaRPr>
          </a:p>
          <a:p>
            <a:pPr marL="348606" marR="144776" indent="-336542" algn="just">
              <a:lnSpc>
                <a:spcPct val="116100"/>
              </a:lnSpc>
              <a:buChar char="●"/>
              <a:tabLst>
                <a:tab pos="347972" algn="l"/>
                <a:tab pos="349241" algn="l"/>
              </a:tabLst>
            </a:pPr>
            <a:r>
              <a:rPr spc="-5" dirty="0">
                <a:latin typeface="Arial MT"/>
                <a:cs typeface="Arial MT"/>
              </a:rPr>
              <a:t>Every element and every attribute in </a:t>
            </a:r>
            <a:r>
              <a:rPr spc="-375" dirty="0">
                <a:latin typeface="Arial MT"/>
                <a:cs typeface="Arial MT"/>
              </a:rPr>
              <a:t> </a:t>
            </a:r>
            <a:r>
              <a:rPr spc="-5" dirty="0">
                <a:latin typeface="Arial MT"/>
                <a:cs typeface="Arial MT"/>
              </a:rPr>
              <a:t>SVG</a:t>
            </a:r>
            <a:r>
              <a:rPr spc="-10" dirty="0">
                <a:latin typeface="Arial MT"/>
                <a:cs typeface="Arial MT"/>
              </a:rPr>
              <a:t> </a:t>
            </a:r>
            <a:r>
              <a:rPr spc="-5" dirty="0">
                <a:latin typeface="Arial MT"/>
                <a:cs typeface="Arial MT"/>
              </a:rPr>
              <a:t>files</a:t>
            </a:r>
            <a:r>
              <a:rPr spc="-10" dirty="0">
                <a:latin typeface="Arial MT"/>
                <a:cs typeface="Arial MT"/>
              </a:rPr>
              <a:t> </a:t>
            </a:r>
            <a:r>
              <a:rPr dirty="0">
                <a:latin typeface="Arial MT"/>
                <a:cs typeface="Arial MT"/>
              </a:rPr>
              <a:t>can</a:t>
            </a:r>
            <a:r>
              <a:rPr spc="-10" dirty="0">
                <a:latin typeface="Arial MT"/>
                <a:cs typeface="Arial MT"/>
              </a:rPr>
              <a:t> </a:t>
            </a:r>
            <a:r>
              <a:rPr spc="-5" dirty="0">
                <a:latin typeface="Arial MT"/>
                <a:cs typeface="Arial MT"/>
              </a:rPr>
              <a:t>be</a:t>
            </a:r>
            <a:r>
              <a:rPr spc="-10" dirty="0">
                <a:latin typeface="Arial MT"/>
                <a:cs typeface="Arial MT"/>
              </a:rPr>
              <a:t> </a:t>
            </a:r>
            <a:r>
              <a:rPr spc="-5" dirty="0">
                <a:latin typeface="Arial MT"/>
                <a:cs typeface="Arial MT"/>
              </a:rPr>
              <a:t>animated</a:t>
            </a:r>
            <a:endParaRPr dirty="0">
              <a:latin typeface="Arial MT"/>
              <a:cs typeface="Arial MT"/>
            </a:endParaRPr>
          </a:p>
        </p:txBody>
      </p:sp>
      <p:sp>
        <p:nvSpPr>
          <p:cNvPr id="9" name="object 9"/>
          <p:cNvSpPr txBox="1"/>
          <p:nvPr/>
        </p:nvSpPr>
        <p:spPr>
          <a:xfrm>
            <a:off x="4645025" y="2526209"/>
            <a:ext cx="4297680" cy="884858"/>
          </a:xfrm>
          <a:prstGeom prst="rect">
            <a:avLst/>
          </a:prstGeom>
        </p:spPr>
        <p:txBody>
          <a:bodyPr vert="horz" wrap="square" lIns="0" tIns="12700" rIns="0" bIns="0" rtlCol="0">
            <a:spAutoFit/>
          </a:bodyPr>
          <a:lstStyle/>
          <a:p>
            <a:pPr marL="12700">
              <a:lnSpc>
                <a:spcPts val="1664"/>
              </a:lnSpc>
              <a:spcBef>
                <a:spcPts val="100"/>
              </a:spcBef>
            </a:pPr>
            <a:r>
              <a:rPr spc="-5" dirty="0">
                <a:latin typeface="Arial MT"/>
                <a:cs typeface="Arial MT"/>
              </a:rPr>
              <a:t>&lt;svg</a:t>
            </a:r>
            <a:r>
              <a:rPr spc="-35" dirty="0">
                <a:latin typeface="Arial MT"/>
                <a:cs typeface="Arial MT"/>
              </a:rPr>
              <a:t> </a:t>
            </a:r>
            <a:r>
              <a:rPr spc="-5" dirty="0">
                <a:latin typeface="Arial MT"/>
                <a:cs typeface="Arial MT"/>
              </a:rPr>
              <a:t>width="100"</a:t>
            </a:r>
            <a:r>
              <a:rPr spc="-35" dirty="0">
                <a:latin typeface="Arial MT"/>
                <a:cs typeface="Arial MT"/>
              </a:rPr>
              <a:t> </a:t>
            </a:r>
            <a:r>
              <a:rPr spc="-5" dirty="0">
                <a:latin typeface="Arial MT"/>
                <a:cs typeface="Arial MT"/>
              </a:rPr>
              <a:t>height="100"&gt;</a:t>
            </a:r>
            <a:endParaRPr>
              <a:latin typeface="Arial MT"/>
              <a:cs typeface="Arial MT"/>
            </a:endParaRPr>
          </a:p>
          <a:p>
            <a:pPr marL="12700" marR="5080" indent="98423">
              <a:lnSpc>
                <a:spcPts val="1650"/>
              </a:lnSpc>
              <a:spcBef>
                <a:spcPts val="65"/>
              </a:spcBef>
            </a:pPr>
            <a:r>
              <a:rPr spc="-5" dirty="0">
                <a:latin typeface="Arial MT"/>
                <a:cs typeface="Arial MT"/>
              </a:rPr>
              <a:t>&lt;circle</a:t>
            </a:r>
            <a:r>
              <a:rPr spc="-25" dirty="0">
                <a:latin typeface="Arial MT"/>
                <a:cs typeface="Arial MT"/>
              </a:rPr>
              <a:t> </a:t>
            </a:r>
            <a:r>
              <a:rPr dirty="0">
                <a:latin typeface="Arial MT"/>
                <a:cs typeface="Arial MT"/>
              </a:rPr>
              <a:t>cx="50"</a:t>
            </a:r>
            <a:r>
              <a:rPr spc="-25" dirty="0">
                <a:latin typeface="Arial MT"/>
                <a:cs typeface="Arial MT"/>
              </a:rPr>
              <a:t> </a:t>
            </a:r>
            <a:r>
              <a:rPr dirty="0">
                <a:latin typeface="Arial MT"/>
                <a:cs typeface="Arial MT"/>
              </a:rPr>
              <a:t>cy="50"</a:t>
            </a:r>
            <a:r>
              <a:rPr spc="-25" dirty="0">
                <a:latin typeface="Arial MT"/>
                <a:cs typeface="Arial MT"/>
              </a:rPr>
              <a:t> </a:t>
            </a:r>
            <a:r>
              <a:rPr dirty="0">
                <a:latin typeface="Arial MT"/>
                <a:cs typeface="Arial MT"/>
              </a:rPr>
              <a:t>r="40"</a:t>
            </a:r>
            <a:r>
              <a:rPr spc="-20" dirty="0">
                <a:latin typeface="Arial MT"/>
                <a:cs typeface="Arial MT"/>
              </a:rPr>
              <a:t> </a:t>
            </a:r>
            <a:r>
              <a:rPr dirty="0">
                <a:latin typeface="Arial MT"/>
                <a:cs typeface="Arial MT"/>
              </a:rPr>
              <a:t>stroke="green"</a:t>
            </a:r>
            <a:r>
              <a:rPr spc="-25" dirty="0">
                <a:latin typeface="Arial MT"/>
                <a:cs typeface="Arial MT"/>
              </a:rPr>
              <a:t> </a:t>
            </a:r>
            <a:r>
              <a:rPr dirty="0">
                <a:latin typeface="Arial MT"/>
                <a:cs typeface="Arial MT"/>
              </a:rPr>
              <a:t>stroke- </a:t>
            </a:r>
            <a:r>
              <a:rPr spc="-375" dirty="0">
                <a:latin typeface="Arial MT"/>
                <a:cs typeface="Arial MT"/>
              </a:rPr>
              <a:t> </a:t>
            </a:r>
            <a:r>
              <a:rPr spc="-5" dirty="0">
                <a:latin typeface="Arial MT"/>
                <a:cs typeface="Arial MT"/>
              </a:rPr>
              <a:t>width="4"</a:t>
            </a:r>
            <a:r>
              <a:rPr spc="-10" dirty="0">
                <a:latin typeface="Arial MT"/>
                <a:cs typeface="Arial MT"/>
              </a:rPr>
              <a:t> </a:t>
            </a:r>
            <a:r>
              <a:rPr spc="-5" dirty="0">
                <a:latin typeface="Arial MT"/>
                <a:cs typeface="Arial MT"/>
              </a:rPr>
              <a:t>fill="yellow" /&gt;</a:t>
            </a:r>
            <a:endParaRPr>
              <a:latin typeface="Arial MT"/>
              <a:cs typeface="Arial MT"/>
            </a:endParaRPr>
          </a:p>
          <a:p>
            <a:pPr marL="12700">
              <a:lnSpc>
                <a:spcPts val="1600"/>
              </a:lnSpc>
            </a:pPr>
            <a:r>
              <a:rPr spc="-5" dirty="0">
                <a:latin typeface="Arial MT"/>
                <a:cs typeface="Arial MT"/>
              </a:rPr>
              <a:t>&lt;/svg&gt;</a:t>
            </a:r>
            <a:endParaRPr>
              <a:latin typeface="Arial MT"/>
              <a:cs typeface="Arial MT"/>
            </a:endParaRPr>
          </a:p>
        </p:txBody>
      </p:sp>
    </p:spTree>
    <p:extLst>
      <p:ext uri="{BB962C8B-B14F-4D97-AF65-F5344CB8AC3E}">
        <p14:creationId xmlns:p14="http://schemas.microsoft.com/office/powerpoint/2010/main" xmlns="" val="1309723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392173"/>
            <a:ext cx="4572000" cy="1751330"/>
          </a:xfrm>
          <a:custGeom>
            <a:avLst/>
            <a:gdLst/>
            <a:ahLst/>
            <a:cxnLst/>
            <a:rect l="l" t="t" r="r" b="b"/>
            <a:pathLst>
              <a:path w="4572000" h="1751329">
                <a:moveTo>
                  <a:pt x="0" y="1751202"/>
                </a:moveTo>
                <a:lnTo>
                  <a:pt x="4571999" y="1751202"/>
                </a:lnTo>
                <a:lnTo>
                  <a:pt x="4571999" y="0"/>
                </a:lnTo>
                <a:lnTo>
                  <a:pt x="0" y="0"/>
                </a:lnTo>
                <a:lnTo>
                  <a:pt x="0" y="1751202"/>
                </a:lnTo>
                <a:close/>
              </a:path>
            </a:pathLst>
          </a:custGeom>
          <a:solidFill>
            <a:srgbClr val="EEEEEE"/>
          </a:solidFill>
        </p:spPr>
        <p:txBody>
          <a:bodyPr wrap="square" lIns="0" tIns="0" rIns="0" bIns="0" rtlCol="0"/>
          <a:lstStyle/>
          <a:p>
            <a:endParaRPr sz="1800"/>
          </a:p>
        </p:txBody>
      </p:sp>
      <p:sp>
        <p:nvSpPr>
          <p:cNvPr id="3" name="object 3"/>
          <p:cNvSpPr/>
          <p:nvPr/>
        </p:nvSpPr>
        <p:spPr>
          <a:xfrm>
            <a:off x="4572000" y="1"/>
            <a:ext cx="4572000" cy="1576705"/>
          </a:xfrm>
          <a:custGeom>
            <a:avLst/>
            <a:gdLst/>
            <a:ahLst/>
            <a:cxnLst/>
            <a:rect l="l" t="t" r="r" b="b"/>
            <a:pathLst>
              <a:path w="4572000" h="1576705">
                <a:moveTo>
                  <a:pt x="0" y="1576396"/>
                </a:moveTo>
                <a:lnTo>
                  <a:pt x="4571999" y="1576396"/>
                </a:lnTo>
                <a:lnTo>
                  <a:pt x="4571999" y="0"/>
                </a:lnTo>
                <a:lnTo>
                  <a:pt x="0" y="0"/>
                </a:lnTo>
                <a:lnTo>
                  <a:pt x="0" y="1576396"/>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HTML5</a:t>
            </a:r>
          </a:p>
        </p:txBody>
      </p:sp>
      <p:sp>
        <p:nvSpPr>
          <p:cNvPr id="7" name="object 7"/>
          <p:cNvSpPr txBox="1"/>
          <p:nvPr/>
        </p:nvSpPr>
        <p:spPr>
          <a:xfrm>
            <a:off x="1546196" y="1728118"/>
            <a:ext cx="146050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HTML5</a:t>
            </a:r>
            <a:r>
              <a:rPr sz="1800" spc="-85" dirty="0">
                <a:solidFill>
                  <a:srgbClr val="595959"/>
                </a:solidFill>
                <a:latin typeface="Arial MT"/>
                <a:cs typeface="Arial MT"/>
              </a:rPr>
              <a:t> </a:t>
            </a:r>
            <a:r>
              <a:rPr sz="1800" dirty="0">
                <a:solidFill>
                  <a:srgbClr val="595959"/>
                </a:solidFill>
                <a:latin typeface="Arial MT"/>
                <a:cs typeface="Arial MT"/>
              </a:rPr>
              <a:t>Media</a:t>
            </a:r>
            <a:endParaRPr sz="1800" dirty="0">
              <a:latin typeface="Arial MT"/>
              <a:cs typeface="Arial MT"/>
            </a:endParaRPr>
          </a:p>
        </p:txBody>
      </p:sp>
      <p:sp>
        <p:nvSpPr>
          <p:cNvPr id="8" name="object 8"/>
          <p:cNvSpPr txBox="1"/>
          <p:nvPr/>
        </p:nvSpPr>
        <p:spPr>
          <a:xfrm>
            <a:off x="660053" y="2546895"/>
            <a:ext cx="3232785" cy="1766509"/>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HTM</a:t>
            </a:r>
            <a:r>
              <a:rPr dirty="0">
                <a:latin typeface="Arial MT"/>
                <a:cs typeface="Arial MT"/>
              </a:rPr>
              <a:t>L</a:t>
            </a:r>
            <a:r>
              <a:rPr spc="-55" dirty="0">
                <a:latin typeface="Arial MT"/>
                <a:cs typeface="Arial MT"/>
              </a:rPr>
              <a:t> </a:t>
            </a:r>
            <a:r>
              <a:rPr spc="-5" dirty="0">
                <a:latin typeface="Arial MT"/>
                <a:cs typeface="Arial MT"/>
              </a:rPr>
              <a:t>Plug-ins</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Plug-ins </a:t>
            </a:r>
            <a:r>
              <a:rPr dirty="0">
                <a:latin typeface="Arial MT"/>
                <a:cs typeface="Arial MT"/>
              </a:rPr>
              <a:t>can </a:t>
            </a:r>
            <a:r>
              <a:rPr spc="-5" dirty="0">
                <a:latin typeface="Arial MT"/>
                <a:cs typeface="Arial MT"/>
              </a:rPr>
              <a:t>be added to web pages </a:t>
            </a:r>
            <a:r>
              <a:rPr spc="-375" dirty="0">
                <a:latin typeface="Arial MT"/>
                <a:cs typeface="Arial MT"/>
              </a:rPr>
              <a:t> </a:t>
            </a:r>
            <a:r>
              <a:rPr spc="-5" dirty="0">
                <a:latin typeface="Arial MT"/>
                <a:cs typeface="Arial MT"/>
              </a:rPr>
              <a:t>with</a:t>
            </a:r>
            <a:r>
              <a:rPr spc="-10" dirty="0">
                <a:latin typeface="Arial MT"/>
                <a:cs typeface="Arial MT"/>
              </a:rPr>
              <a:t> </a:t>
            </a:r>
            <a:r>
              <a:rPr spc="-5" dirty="0">
                <a:latin typeface="Arial MT"/>
                <a:cs typeface="Arial MT"/>
              </a:rPr>
              <a:t>the</a:t>
            </a:r>
            <a:r>
              <a:rPr spc="-10" dirty="0">
                <a:latin typeface="Arial MT"/>
                <a:cs typeface="Arial MT"/>
              </a:rPr>
              <a:t> </a:t>
            </a:r>
            <a:r>
              <a:rPr spc="-5" dirty="0">
                <a:latin typeface="Arial MT"/>
                <a:cs typeface="Arial MT"/>
              </a:rPr>
              <a:t>&lt;object&gt; tag</a:t>
            </a:r>
            <a:r>
              <a:rPr spc="-10" dirty="0">
                <a:latin typeface="Arial MT"/>
                <a:cs typeface="Arial MT"/>
              </a:rPr>
              <a:t> </a:t>
            </a:r>
            <a:r>
              <a:rPr spc="-5" dirty="0">
                <a:latin typeface="Arial MT"/>
                <a:cs typeface="Arial MT"/>
              </a:rPr>
              <a:t>or</a:t>
            </a:r>
            <a:endParaRPr dirty="0">
              <a:latin typeface="Arial MT"/>
              <a:cs typeface="Arial MT"/>
            </a:endParaRPr>
          </a:p>
          <a:p>
            <a:pPr marL="348606" algn="just">
              <a:spcBef>
                <a:spcPts val="270"/>
              </a:spcBef>
            </a:pPr>
            <a:r>
              <a:rPr spc="-5" dirty="0">
                <a:latin typeface="Arial MT"/>
                <a:cs typeface="Arial MT"/>
              </a:rPr>
              <a:t>the</a:t>
            </a:r>
            <a:r>
              <a:rPr spc="-35" dirty="0">
                <a:latin typeface="Arial MT"/>
                <a:cs typeface="Arial MT"/>
              </a:rPr>
              <a:t> </a:t>
            </a:r>
            <a:r>
              <a:rPr spc="-5" dirty="0">
                <a:latin typeface="Arial MT"/>
                <a:cs typeface="Arial MT"/>
              </a:rPr>
              <a:t>&lt;embed&gt;</a:t>
            </a:r>
            <a:r>
              <a:rPr spc="-35" dirty="0">
                <a:latin typeface="Arial MT"/>
                <a:cs typeface="Arial MT"/>
              </a:rPr>
              <a:t> </a:t>
            </a:r>
            <a:r>
              <a:rPr spc="-5" dirty="0">
                <a:latin typeface="Arial MT"/>
                <a:cs typeface="Arial MT"/>
              </a:rPr>
              <a:t>tag.</a:t>
            </a:r>
            <a:endParaRPr dirty="0">
              <a:latin typeface="Arial MT"/>
              <a:cs typeface="Arial MT"/>
            </a:endParaRPr>
          </a:p>
          <a:p>
            <a:pPr marL="348606" marR="279393" indent="-336542" algn="just">
              <a:lnSpc>
                <a:spcPct val="116100"/>
              </a:lnSpc>
              <a:buChar char="●"/>
              <a:tabLst>
                <a:tab pos="347972" algn="l"/>
                <a:tab pos="349241" algn="l"/>
              </a:tabLst>
            </a:pPr>
            <a:r>
              <a:rPr spc="-5" dirty="0">
                <a:latin typeface="Arial MT"/>
                <a:cs typeface="Arial MT"/>
              </a:rPr>
              <a:t>Plug-ins </a:t>
            </a:r>
            <a:r>
              <a:rPr dirty="0">
                <a:latin typeface="Arial MT"/>
                <a:cs typeface="Arial MT"/>
              </a:rPr>
              <a:t>can </a:t>
            </a:r>
            <a:r>
              <a:rPr spc="-5" dirty="0">
                <a:latin typeface="Arial MT"/>
                <a:cs typeface="Arial MT"/>
              </a:rPr>
              <a:t>be used for </a:t>
            </a:r>
            <a:r>
              <a:rPr dirty="0">
                <a:latin typeface="Arial MT"/>
                <a:cs typeface="Arial MT"/>
              </a:rPr>
              <a:t>many </a:t>
            </a:r>
            <a:r>
              <a:rPr spc="5" dirty="0">
                <a:latin typeface="Arial MT"/>
                <a:cs typeface="Arial MT"/>
              </a:rPr>
              <a:t> </a:t>
            </a:r>
            <a:r>
              <a:rPr spc="-5" dirty="0">
                <a:latin typeface="Arial MT"/>
                <a:cs typeface="Arial MT"/>
              </a:rPr>
              <a:t>purposes:</a:t>
            </a:r>
            <a:r>
              <a:rPr spc="-30" dirty="0">
                <a:latin typeface="Arial MT"/>
                <a:cs typeface="Arial MT"/>
              </a:rPr>
              <a:t> </a:t>
            </a:r>
            <a:r>
              <a:rPr spc="-5" dirty="0">
                <a:latin typeface="Arial MT"/>
                <a:cs typeface="Arial MT"/>
              </a:rPr>
              <a:t>display</a:t>
            </a:r>
            <a:r>
              <a:rPr spc="-25" dirty="0">
                <a:latin typeface="Arial MT"/>
                <a:cs typeface="Arial MT"/>
              </a:rPr>
              <a:t> </a:t>
            </a:r>
            <a:r>
              <a:rPr dirty="0">
                <a:latin typeface="Arial MT"/>
                <a:cs typeface="Arial MT"/>
              </a:rPr>
              <a:t>maps,</a:t>
            </a:r>
            <a:r>
              <a:rPr spc="-25" dirty="0">
                <a:latin typeface="Arial MT"/>
                <a:cs typeface="Arial MT"/>
              </a:rPr>
              <a:t> </a:t>
            </a:r>
            <a:r>
              <a:rPr dirty="0">
                <a:latin typeface="Arial MT"/>
                <a:cs typeface="Arial MT"/>
              </a:rPr>
              <a:t>scan</a:t>
            </a:r>
            <a:r>
              <a:rPr spc="-25" dirty="0">
                <a:latin typeface="Arial MT"/>
                <a:cs typeface="Arial MT"/>
              </a:rPr>
              <a:t> </a:t>
            </a:r>
            <a:r>
              <a:rPr spc="-5" dirty="0">
                <a:latin typeface="Arial MT"/>
                <a:cs typeface="Arial MT"/>
              </a:rPr>
              <a:t>for </a:t>
            </a:r>
            <a:r>
              <a:rPr spc="-375" dirty="0">
                <a:latin typeface="Arial MT"/>
                <a:cs typeface="Arial MT"/>
              </a:rPr>
              <a:t> </a:t>
            </a:r>
            <a:r>
              <a:rPr dirty="0">
                <a:latin typeface="Arial MT"/>
                <a:cs typeface="Arial MT"/>
              </a:rPr>
              <a:t>viruses,</a:t>
            </a:r>
            <a:r>
              <a:rPr spc="-20" dirty="0">
                <a:latin typeface="Arial MT"/>
                <a:cs typeface="Arial MT"/>
              </a:rPr>
              <a:t> </a:t>
            </a:r>
            <a:r>
              <a:rPr dirty="0">
                <a:latin typeface="Arial MT"/>
                <a:cs typeface="Arial MT"/>
              </a:rPr>
              <a:t>verify</a:t>
            </a:r>
            <a:r>
              <a:rPr spc="-15" dirty="0">
                <a:latin typeface="Arial MT"/>
                <a:cs typeface="Arial MT"/>
              </a:rPr>
              <a:t> </a:t>
            </a:r>
            <a:r>
              <a:rPr dirty="0">
                <a:latin typeface="Arial MT"/>
                <a:cs typeface="Arial MT"/>
              </a:rPr>
              <a:t>your</a:t>
            </a:r>
            <a:r>
              <a:rPr spc="-20" dirty="0">
                <a:latin typeface="Arial MT"/>
                <a:cs typeface="Arial MT"/>
              </a:rPr>
              <a:t> </a:t>
            </a:r>
            <a:r>
              <a:rPr spc="-5" dirty="0">
                <a:latin typeface="Arial MT"/>
                <a:cs typeface="Arial MT"/>
              </a:rPr>
              <a:t>bank</a:t>
            </a:r>
            <a:r>
              <a:rPr spc="-15" dirty="0">
                <a:latin typeface="Arial MT"/>
                <a:cs typeface="Arial MT"/>
              </a:rPr>
              <a:t> </a:t>
            </a:r>
            <a:r>
              <a:rPr spc="-5" dirty="0">
                <a:latin typeface="Arial MT"/>
                <a:cs typeface="Arial MT"/>
              </a:rPr>
              <a:t>id,</a:t>
            </a:r>
            <a:r>
              <a:rPr spc="-20" dirty="0">
                <a:latin typeface="Arial MT"/>
                <a:cs typeface="Arial MT"/>
              </a:rPr>
              <a:t> </a:t>
            </a:r>
            <a:r>
              <a:rPr spc="-5" dirty="0">
                <a:latin typeface="Arial MT"/>
                <a:cs typeface="Arial MT"/>
              </a:rPr>
              <a:t>etc.</a:t>
            </a:r>
            <a:endParaRPr dirty="0">
              <a:latin typeface="Arial MT"/>
              <a:cs typeface="Arial MT"/>
            </a:endParaRPr>
          </a:p>
        </p:txBody>
      </p:sp>
      <p:sp>
        <p:nvSpPr>
          <p:cNvPr id="9" name="object 9"/>
          <p:cNvSpPr txBox="1"/>
          <p:nvPr/>
        </p:nvSpPr>
        <p:spPr>
          <a:xfrm>
            <a:off x="4645025" y="1594560"/>
            <a:ext cx="4330065" cy="459100"/>
          </a:xfrm>
          <a:prstGeom prst="rect">
            <a:avLst/>
          </a:prstGeom>
        </p:spPr>
        <p:txBody>
          <a:bodyPr vert="horz" wrap="square" lIns="0" tIns="22860" rIns="0" bIns="0" rtlCol="0">
            <a:spAutoFit/>
          </a:bodyPr>
          <a:lstStyle/>
          <a:p>
            <a:pPr marL="12700" marR="5080">
              <a:lnSpc>
                <a:spcPts val="1650"/>
              </a:lnSpc>
              <a:spcBef>
                <a:spcPts val="180"/>
              </a:spcBef>
            </a:pPr>
            <a:r>
              <a:rPr spc="-5" dirty="0">
                <a:latin typeface="Arial MT"/>
                <a:cs typeface="Arial MT"/>
              </a:rPr>
              <a:t>&lt;object width="100%" height="500px" data="snippet.ht </a:t>
            </a:r>
            <a:r>
              <a:rPr spc="-375" dirty="0">
                <a:latin typeface="Arial MT"/>
                <a:cs typeface="Arial MT"/>
              </a:rPr>
              <a:t> </a:t>
            </a:r>
            <a:r>
              <a:rPr dirty="0">
                <a:latin typeface="Arial MT"/>
                <a:cs typeface="Arial MT"/>
              </a:rPr>
              <a:t>ml"&gt;&lt;/object&gt;</a:t>
            </a:r>
            <a:endParaRPr>
              <a:latin typeface="Arial MT"/>
              <a:cs typeface="Arial MT"/>
            </a:endParaRPr>
          </a:p>
        </p:txBody>
      </p:sp>
      <p:sp>
        <p:nvSpPr>
          <p:cNvPr id="10" name="object 10"/>
          <p:cNvSpPr txBox="1"/>
          <p:nvPr/>
        </p:nvSpPr>
        <p:spPr>
          <a:xfrm>
            <a:off x="4645025" y="2432761"/>
            <a:ext cx="4339590" cy="228268"/>
          </a:xfrm>
          <a:prstGeom prst="rect">
            <a:avLst/>
          </a:prstGeom>
        </p:spPr>
        <p:txBody>
          <a:bodyPr vert="horz" wrap="square" lIns="0" tIns="12700" rIns="0" bIns="0" rtlCol="0">
            <a:spAutoFit/>
          </a:bodyPr>
          <a:lstStyle/>
          <a:p>
            <a:pPr marL="12700">
              <a:spcBef>
                <a:spcPts val="100"/>
              </a:spcBef>
            </a:pPr>
            <a:r>
              <a:rPr spc="-5" dirty="0">
                <a:latin typeface="Arial MT"/>
                <a:cs typeface="Arial MT"/>
              </a:rPr>
              <a:t>&lt;embed</a:t>
            </a:r>
            <a:r>
              <a:rPr spc="-30" dirty="0">
                <a:latin typeface="Arial MT"/>
                <a:cs typeface="Arial MT"/>
              </a:rPr>
              <a:t> </a:t>
            </a:r>
            <a:r>
              <a:rPr spc="-5" dirty="0">
                <a:latin typeface="Arial MT"/>
                <a:cs typeface="Arial MT"/>
              </a:rPr>
              <a:t>width="400"</a:t>
            </a:r>
            <a:r>
              <a:rPr spc="-30" dirty="0">
                <a:latin typeface="Arial MT"/>
                <a:cs typeface="Arial MT"/>
              </a:rPr>
              <a:t> </a:t>
            </a:r>
            <a:r>
              <a:rPr spc="-5" dirty="0">
                <a:latin typeface="Arial MT"/>
                <a:cs typeface="Arial MT"/>
              </a:rPr>
              <a:t>height="50"</a:t>
            </a:r>
            <a:r>
              <a:rPr spc="-30" dirty="0">
                <a:latin typeface="Arial MT"/>
                <a:cs typeface="Arial MT"/>
              </a:rPr>
              <a:t> </a:t>
            </a:r>
            <a:r>
              <a:rPr dirty="0">
                <a:latin typeface="Arial MT"/>
                <a:cs typeface="Arial MT"/>
              </a:rPr>
              <a:t>src="bookmark.swf"&gt;</a:t>
            </a:r>
            <a:endParaRPr>
              <a:latin typeface="Arial MT"/>
              <a:cs typeface="Arial MT"/>
            </a:endParaRPr>
          </a:p>
        </p:txBody>
      </p:sp>
    </p:spTree>
    <p:extLst>
      <p:ext uri="{BB962C8B-B14F-4D97-AF65-F5344CB8AC3E}">
        <p14:creationId xmlns:p14="http://schemas.microsoft.com/office/powerpoint/2010/main" xmlns="" val="1485517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72000" y="0"/>
            <a:ext cx="4572000" cy="2094864"/>
          </a:xfrm>
          <a:custGeom>
            <a:avLst/>
            <a:gdLst/>
            <a:ahLst/>
            <a:cxnLst/>
            <a:rect l="l" t="t" r="r" b="b"/>
            <a:pathLst>
              <a:path w="4572000" h="2094864">
                <a:moveTo>
                  <a:pt x="0" y="2094821"/>
                </a:moveTo>
                <a:lnTo>
                  <a:pt x="4571999" y="2094821"/>
                </a:lnTo>
                <a:lnTo>
                  <a:pt x="4571999" y="0"/>
                </a:lnTo>
                <a:lnTo>
                  <a:pt x="0" y="0"/>
                </a:lnTo>
                <a:lnTo>
                  <a:pt x="0" y="2094821"/>
                </a:lnTo>
                <a:close/>
              </a:path>
            </a:pathLst>
          </a:custGeom>
          <a:solidFill>
            <a:srgbClr val="EEEEEE"/>
          </a:solidFill>
        </p:spPr>
        <p:txBody>
          <a:bodyPr wrap="square" lIns="0" tIns="0" rIns="0" bIns="0" rtlCol="0"/>
          <a:lstStyle/>
          <a:p>
            <a:endParaRPr sz="1800"/>
          </a:p>
        </p:txBody>
      </p:sp>
      <p:pic>
        <p:nvPicPr>
          <p:cNvPr id="4" name="object 4"/>
          <p:cNvPicPr/>
          <p:nvPr/>
        </p:nvPicPr>
        <p:blipFill>
          <a:blip r:embed="rId2" cstate="print"/>
          <a:stretch>
            <a:fillRect/>
          </a:stretch>
        </p:blipFill>
        <p:spPr>
          <a:xfrm>
            <a:off x="143976" y="161799"/>
            <a:ext cx="774074" cy="311224"/>
          </a:xfrm>
          <a:prstGeom prst="rect">
            <a:avLst/>
          </a:prstGeom>
        </p:spPr>
      </p:pic>
      <p:pic>
        <p:nvPicPr>
          <p:cNvPr id="5" name="object 5"/>
          <p:cNvPicPr/>
          <p:nvPr/>
        </p:nvPicPr>
        <p:blipFill>
          <a:blip r:embed="rId3" cstate="print"/>
          <a:stretch>
            <a:fillRect/>
          </a:stretch>
        </p:blipFill>
        <p:spPr>
          <a:xfrm>
            <a:off x="8229557" y="161801"/>
            <a:ext cx="791593" cy="311224"/>
          </a:xfrm>
          <a:prstGeom prst="rect">
            <a:avLst/>
          </a:prstGeom>
        </p:spPr>
      </p:pic>
      <p:sp>
        <p:nvSpPr>
          <p:cNvPr id="6" name="object 6"/>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spcBef>
                <a:spcPts val="100"/>
              </a:spcBef>
            </a:pPr>
            <a:r>
              <a:rPr sz="2400" dirty="0"/>
              <a:t>HTML5</a:t>
            </a:r>
          </a:p>
        </p:txBody>
      </p:sp>
      <p:sp>
        <p:nvSpPr>
          <p:cNvPr id="7" name="object 7"/>
          <p:cNvSpPr txBox="1"/>
          <p:nvPr/>
        </p:nvSpPr>
        <p:spPr>
          <a:xfrm>
            <a:off x="1546196" y="1728118"/>
            <a:ext cx="146050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HTML5</a:t>
            </a:r>
            <a:r>
              <a:rPr sz="1800" spc="-85" dirty="0">
                <a:solidFill>
                  <a:srgbClr val="595959"/>
                </a:solidFill>
                <a:latin typeface="Arial MT"/>
                <a:cs typeface="Arial MT"/>
              </a:rPr>
              <a:t> </a:t>
            </a:r>
            <a:r>
              <a:rPr sz="1800" dirty="0">
                <a:solidFill>
                  <a:srgbClr val="595959"/>
                </a:solidFill>
                <a:latin typeface="Arial MT"/>
                <a:cs typeface="Arial MT"/>
              </a:rPr>
              <a:t>Media</a:t>
            </a:r>
            <a:endParaRPr sz="1800" dirty="0">
              <a:latin typeface="Arial MT"/>
              <a:cs typeface="Arial MT"/>
            </a:endParaRPr>
          </a:p>
        </p:txBody>
      </p:sp>
      <p:sp>
        <p:nvSpPr>
          <p:cNvPr id="8" name="object 8"/>
          <p:cNvSpPr txBox="1"/>
          <p:nvPr/>
        </p:nvSpPr>
        <p:spPr>
          <a:xfrm>
            <a:off x="4708476" y="4841744"/>
            <a:ext cx="50165" cy="120546"/>
          </a:xfrm>
          <a:prstGeom prst="rect">
            <a:avLst/>
          </a:prstGeom>
        </p:spPr>
        <p:txBody>
          <a:bodyPr vert="horz" wrap="square" lIns="0" tIns="12700" rIns="0" bIns="0" rtlCol="0">
            <a:spAutoFit/>
          </a:bodyPr>
          <a:lstStyle/>
          <a:p>
            <a:pPr marL="12700">
              <a:spcBef>
                <a:spcPts val="100"/>
              </a:spcBef>
            </a:pPr>
            <a:r>
              <a:rPr sz="700" dirty="0">
                <a:solidFill>
                  <a:srgbClr val="595959"/>
                </a:solidFill>
                <a:latin typeface="Arial MT"/>
                <a:cs typeface="Arial MT"/>
              </a:rPr>
              <a:t>I</a:t>
            </a:r>
            <a:endParaRPr sz="700">
              <a:latin typeface="Arial MT"/>
              <a:cs typeface="Arial MT"/>
            </a:endParaRPr>
          </a:p>
        </p:txBody>
      </p:sp>
      <p:sp>
        <p:nvSpPr>
          <p:cNvPr id="9" name="object 9"/>
          <p:cNvSpPr txBox="1"/>
          <p:nvPr/>
        </p:nvSpPr>
        <p:spPr>
          <a:xfrm>
            <a:off x="617784" y="2950131"/>
            <a:ext cx="3549650" cy="762773"/>
          </a:xfrm>
          <a:prstGeom prst="rect">
            <a:avLst/>
          </a:prstGeom>
        </p:spPr>
        <p:txBody>
          <a:bodyPr vert="horz" wrap="square" lIns="0" tIns="46990" rIns="0" bIns="0" rtlCol="0">
            <a:spAutoFit/>
          </a:bodyPr>
          <a:lstStyle/>
          <a:p>
            <a:pPr marL="31115" algn="ctr">
              <a:spcBef>
                <a:spcPts val="370"/>
              </a:spcBef>
            </a:pPr>
            <a:r>
              <a:rPr spc="-30" dirty="0">
                <a:latin typeface="Arial MT"/>
                <a:cs typeface="Arial MT"/>
              </a:rPr>
              <a:t>YouTube</a:t>
            </a:r>
            <a:endParaRPr dirty="0">
              <a:latin typeface="Arial MT"/>
              <a:cs typeface="Arial MT"/>
            </a:endParaRPr>
          </a:p>
          <a:p>
            <a:pPr marL="348606" marR="5080" indent="-336542" algn="ctr">
              <a:lnSpc>
                <a:spcPct val="116100"/>
              </a:lnSpc>
              <a:buChar char="●"/>
              <a:tabLst>
                <a:tab pos="347972" algn="l"/>
                <a:tab pos="349241" algn="l"/>
              </a:tabLst>
            </a:pPr>
            <a:r>
              <a:rPr spc="-5" dirty="0">
                <a:latin typeface="Arial MT"/>
                <a:cs typeface="Arial MT"/>
              </a:rPr>
              <a:t>The easiest way to play </a:t>
            </a:r>
            <a:r>
              <a:rPr dirty="0">
                <a:latin typeface="Arial MT"/>
                <a:cs typeface="Arial MT"/>
              </a:rPr>
              <a:t>videos </a:t>
            </a:r>
            <a:r>
              <a:rPr spc="-5" dirty="0">
                <a:latin typeface="Arial MT"/>
                <a:cs typeface="Arial MT"/>
              </a:rPr>
              <a:t>in HTML, </a:t>
            </a:r>
            <a:r>
              <a:rPr spc="-375" dirty="0">
                <a:latin typeface="Arial MT"/>
                <a:cs typeface="Arial MT"/>
              </a:rPr>
              <a:t> </a:t>
            </a:r>
            <a:r>
              <a:rPr spc="-5" dirty="0">
                <a:latin typeface="Arial MT"/>
                <a:cs typeface="Arial MT"/>
              </a:rPr>
              <a:t>is</a:t>
            </a:r>
            <a:r>
              <a:rPr spc="-10" dirty="0">
                <a:latin typeface="Arial MT"/>
                <a:cs typeface="Arial MT"/>
              </a:rPr>
              <a:t> </a:t>
            </a:r>
            <a:r>
              <a:rPr spc="-5" dirty="0">
                <a:latin typeface="Arial MT"/>
                <a:cs typeface="Arial MT"/>
              </a:rPr>
              <a:t>to use</a:t>
            </a:r>
            <a:r>
              <a:rPr spc="-30" dirty="0">
                <a:latin typeface="Arial MT"/>
                <a:cs typeface="Arial MT"/>
              </a:rPr>
              <a:t> YouTube.</a:t>
            </a:r>
            <a:endParaRPr dirty="0">
              <a:latin typeface="Arial MT"/>
              <a:cs typeface="Arial MT"/>
            </a:endParaRPr>
          </a:p>
        </p:txBody>
      </p:sp>
      <p:sp>
        <p:nvSpPr>
          <p:cNvPr id="10" name="object 10"/>
          <p:cNvSpPr txBox="1"/>
          <p:nvPr/>
        </p:nvSpPr>
        <p:spPr>
          <a:xfrm>
            <a:off x="4645026" y="2112986"/>
            <a:ext cx="4271645" cy="882293"/>
          </a:xfrm>
          <a:prstGeom prst="rect">
            <a:avLst/>
          </a:prstGeom>
        </p:spPr>
        <p:txBody>
          <a:bodyPr vert="horz" wrap="square" lIns="0" tIns="22860" rIns="0" bIns="0" rtlCol="0">
            <a:spAutoFit/>
          </a:bodyPr>
          <a:lstStyle/>
          <a:p>
            <a:pPr marL="12700" marR="5080">
              <a:lnSpc>
                <a:spcPts val="1650"/>
              </a:lnSpc>
              <a:spcBef>
                <a:spcPts val="180"/>
              </a:spcBef>
            </a:pPr>
            <a:r>
              <a:rPr spc="-5" dirty="0">
                <a:latin typeface="Arial MT"/>
                <a:cs typeface="Arial MT"/>
              </a:rPr>
              <a:t>&lt;iframe width="420" height="315" </a:t>
            </a:r>
            <a:r>
              <a:rPr dirty="0">
                <a:latin typeface="Arial MT"/>
                <a:cs typeface="Arial MT"/>
              </a:rPr>
              <a:t> </a:t>
            </a:r>
            <a:r>
              <a:rPr spc="-10" dirty="0">
                <a:latin typeface="Arial MT"/>
                <a:cs typeface="Arial MT"/>
              </a:rPr>
              <a:t>src="</a:t>
            </a:r>
            <a:r>
              <a:rPr u="heavy" spc="-10" dirty="0">
                <a:solidFill>
                  <a:srgbClr val="0097A7"/>
                </a:solidFill>
                <a:uFill>
                  <a:solidFill>
                    <a:srgbClr val="0097A7"/>
                  </a:solidFill>
                </a:uFill>
                <a:latin typeface="Arial MT"/>
                <a:cs typeface="Arial MT"/>
                <a:hlinkClick r:id="rId4"/>
              </a:rPr>
              <a:t>https://www.youtube.com/embed/tgbNymZ7vqY</a:t>
            </a:r>
            <a:r>
              <a:rPr spc="-10" dirty="0">
                <a:latin typeface="Arial MT"/>
                <a:cs typeface="Arial MT"/>
              </a:rPr>
              <a:t>? </a:t>
            </a:r>
            <a:r>
              <a:rPr spc="-375" dirty="0">
                <a:latin typeface="Arial MT"/>
                <a:cs typeface="Arial MT"/>
              </a:rPr>
              <a:t> </a:t>
            </a:r>
            <a:r>
              <a:rPr spc="-5" dirty="0">
                <a:latin typeface="Arial MT"/>
                <a:cs typeface="Arial MT"/>
              </a:rPr>
              <a:t>autoplay=1"&gt;</a:t>
            </a:r>
            <a:endParaRPr>
              <a:latin typeface="Arial MT"/>
              <a:cs typeface="Arial MT"/>
            </a:endParaRPr>
          </a:p>
          <a:p>
            <a:pPr marL="12700">
              <a:lnSpc>
                <a:spcPts val="1600"/>
              </a:lnSpc>
            </a:pPr>
            <a:r>
              <a:rPr spc="-5" dirty="0">
                <a:latin typeface="Arial MT"/>
                <a:cs typeface="Arial MT"/>
              </a:rPr>
              <a:t>&lt;/iframe</a:t>
            </a:r>
            <a:endParaRPr>
              <a:latin typeface="Arial MT"/>
              <a:cs typeface="Arial MT"/>
            </a:endParaRPr>
          </a:p>
        </p:txBody>
      </p:sp>
    </p:spTree>
    <p:extLst>
      <p:ext uri="{BB962C8B-B14F-4D97-AF65-F5344CB8AC3E}">
        <p14:creationId xmlns:p14="http://schemas.microsoft.com/office/powerpoint/2010/main" xmlns="" val="9532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967" y="2367758"/>
            <a:ext cx="3350895" cy="772006"/>
          </a:xfrm>
          <a:prstGeom prst="rect">
            <a:avLst/>
          </a:prstGeom>
        </p:spPr>
        <p:txBody>
          <a:bodyPr vert="horz" wrap="square" lIns="0" tIns="27940" rIns="0" bIns="0" rtlCol="0">
            <a:spAutoFit/>
          </a:bodyPr>
          <a:lstStyle/>
          <a:p>
            <a:pPr marL="88263" marR="5080" indent="-76198">
              <a:lnSpc>
                <a:spcPts val="2850"/>
              </a:lnSpc>
              <a:spcBef>
                <a:spcPts val="220"/>
              </a:spcBef>
            </a:pPr>
            <a:r>
              <a:rPr sz="2400" spc="-10" dirty="0">
                <a:latin typeface="Arial MT"/>
                <a:cs typeface="Arial MT"/>
              </a:rPr>
              <a:t>Different</a:t>
            </a:r>
            <a:r>
              <a:rPr sz="2400" spc="-40" dirty="0">
                <a:latin typeface="Arial MT"/>
                <a:cs typeface="Arial MT"/>
              </a:rPr>
              <a:t> </a:t>
            </a:r>
            <a:r>
              <a:rPr sz="2400" spc="-5" dirty="0">
                <a:latin typeface="Arial MT"/>
                <a:cs typeface="Arial MT"/>
              </a:rPr>
              <a:t>editors</a:t>
            </a:r>
            <a:r>
              <a:rPr sz="2400" spc="-30" dirty="0">
                <a:latin typeface="Arial MT"/>
                <a:cs typeface="Arial MT"/>
              </a:rPr>
              <a:t> </a:t>
            </a:r>
            <a:r>
              <a:rPr sz="2400" spc="-5" dirty="0">
                <a:latin typeface="Arial MT"/>
                <a:cs typeface="Arial MT"/>
              </a:rPr>
              <a:t>used</a:t>
            </a:r>
            <a:r>
              <a:rPr sz="2400" spc="-30" dirty="0">
                <a:latin typeface="Arial MT"/>
                <a:cs typeface="Arial MT"/>
              </a:rPr>
              <a:t> </a:t>
            </a:r>
            <a:r>
              <a:rPr sz="2400" spc="-5" dirty="0">
                <a:latin typeface="Arial MT"/>
                <a:cs typeface="Arial MT"/>
              </a:rPr>
              <a:t>for </a:t>
            </a:r>
            <a:r>
              <a:rPr sz="2400" spc="-650" dirty="0">
                <a:latin typeface="Arial MT"/>
                <a:cs typeface="Arial MT"/>
              </a:rPr>
              <a:t> </a:t>
            </a:r>
            <a:r>
              <a:rPr sz="2400" spc="-15" dirty="0">
                <a:latin typeface="Arial MT"/>
                <a:cs typeface="Arial MT"/>
              </a:rPr>
              <a:t>Webpage</a:t>
            </a:r>
            <a:r>
              <a:rPr sz="2400" spc="-45" dirty="0">
                <a:latin typeface="Arial MT"/>
                <a:cs typeface="Arial MT"/>
              </a:rPr>
              <a:t> </a:t>
            </a:r>
            <a:r>
              <a:rPr sz="2400" spc="-5" dirty="0">
                <a:latin typeface="Arial MT"/>
                <a:cs typeface="Arial MT"/>
              </a:rPr>
              <a:t>Development</a:t>
            </a:r>
            <a:endParaRPr sz="2400">
              <a:latin typeface="Arial MT"/>
              <a:cs typeface="Arial MT"/>
            </a:endParaRPr>
          </a:p>
        </p:txBody>
      </p:sp>
      <p:sp>
        <p:nvSpPr>
          <p:cNvPr id="3" name="object 3"/>
          <p:cNvSpPr txBox="1"/>
          <p:nvPr/>
        </p:nvSpPr>
        <p:spPr>
          <a:xfrm>
            <a:off x="5811204" y="4743773"/>
            <a:ext cx="2093595"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35" dirty="0">
                <a:solidFill>
                  <a:srgbClr val="595959"/>
                </a:solidFill>
                <a:latin typeface="Arial MT"/>
                <a:cs typeface="Arial MT"/>
              </a:rPr>
              <a:t> </a:t>
            </a:r>
            <a:r>
              <a:rPr sz="700" spc="-5" dirty="0">
                <a:solidFill>
                  <a:srgbClr val="595959"/>
                </a:solidFill>
                <a:latin typeface="Arial MT"/>
                <a:cs typeface="Arial MT"/>
              </a:rPr>
              <a:t>http://schoolsofweb.com/html-editors/</a:t>
            </a:r>
            <a:endParaRPr sz="700" dirty="0">
              <a:latin typeface="Arial MT"/>
              <a:cs typeface="Arial MT"/>
            </a:endParaRPr>
          </a:p>
        </p:txBody>
      </p:sp>
      <p:pic>
        <p:nvPicPr>
          <p:cNvPr id="4" name="object 4"/>
          <p:cNvPicPr/>
          <p:nvPr/>
        </p:nvPicPr>
        <p:blipFill>
          <a:blip r:embed="rId2" cstate="print"/>
          <a:stretch>
            <a:fillRect/>
          </a:stretch>
        </p:blipFill>
        <p:spPr>
          <a:xfrm>
            <a:off x="4572004" y="1729875"/>
            <a:ext cx="4571996" cy="2583424"/>
          </a:xfrm>
          <a:prstGeom prst="rect">
            <a:avLst/>
          </a:prstGeom>
        </p:spPr>
      </p:pic>
    </p:spTree>
    <p:extLst>
      <p:ext uri="{BB962C8B-B14F-4D97-AF65-F5344CB8AC3E}">
        <p14:creationId xmlns:p14="http://schemas.microsoft.com/office/powerpoint/2010/main" xmlns="" val="3341244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1569581" y="1728118"/>
            <a:ext cx="141287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HTM</a:t>
            </a:r>
            <a:r>
              <a:rPr sz="1800" dirty="0">
                <a:solidFill>
                  <a:srgbClr val="595959"/>
                </a:solidFill>
                <a:latin typeface="Arial MT"/>
                <a:cs typeface="Arial MT"/>
              </a:rPr>
              <a:t>L</a:t>
            </a:r>
            <a:r>
              <a:rPr sz="1800" spc="-70" dirty="0">
                <a:solidFill>
                  <a:srgbClr val="595959"/>
                </a:solidFill>
                <a:latin typeface="Arial MT"/>
                <a:cs typeface="Arial MT"/>
              </a:rPr>
              <a:t> </a:t>
            </a:r>
            <a:r>
              <a:rPr sz="1800" spc="-5" dirty="0">
                <a:solidFill>
                  <a:srgbClr val="595959"/>
                </a:solidFill>
                <a:latin typeface="Arial MT"/>
                <a:cs typeface="Arial MT"/>
              </a:rPr>
              <a:t>Editors</a:t>
            </a:r>
            <a:endParaRPr sz="1800" dirty="0">
              <a:latin typeface="Arial MT"/>
              <a:cs typeface="Arial MT"/>
            </a:endParaRPr>
          </a:p>
        </p:txBody>
      </p:sp>
      <p:sp>
        <p:nvSpPr>
          <p:cNvPr id="4" name="object 4"/>
          <p:cNvSpPr txBox="1"/>
          <p:nvPr/>
        </p:nvSpPr>
        <p:spPr>
          <a:xfrm>
            <a:off x="5811204" y="4765544"/>
            <a:ext cx="2093595"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35" dirty="0">
                <a:solidFill>
                  <a:srgbClr val="595959"/>
                </a:solidFill>
                <a:latin typeface="Arial MT"/>
                <a:cs typeface="Arial MT"/>
              </a:rPr>
              <a:t> </a:t>
            </a:r>
            <a:r>
              <a:rPr sz="700" spc="-5" dirty="0">
                <a:solidFill>
                  <a:srgbClr val="595959"/>
                </a:solidFill>
                <a:latin typeface="Arial MT"/>
                <a:cs typeface="Arial MT"/>
              </a:rPr>
              <a:t>http://schoolsofweb.com/html-editors/</a:t>
            </a:r>
            <a:endParaRPr sz="700" dirty="0">
              <a:latin typeface="Arial MT"/>
              <a:cs typeface="Arial MT"/>
            </a:endParaRPr>
          </a:p>
        </p:txBody>
      </p:sp>
      <p:sp>
        <p:nvSpPr>
          <p:cNvPr id="5" name="object 5"/>
          <p:cNvSpPr txBox="1"/>
          <p:nvPr/>
        </p:nvSpPr>
        <p:spPr>
          <a:xfrm>
            <a:off x="597992" y="2577826"/>
            <a:ext cx="3375660" cy="1279325"/>
          </a:xfrm>
          <a:prstGeom prst="rect">
            <a:avLst/>
          </a:prstGeom>
        </p:spPr>
        <p:txBody>
          <a:bodyPr vert="horz" wrap="square" lIns="0" tIns="12700" rIns="0" bIns="0" rtlCol="0">
            <a:spAutoFit/>
          </a:bodyPr>
          <a:lstStyle/>
          <a:p>
            <a:pPr marL="348606" marR="143507" indent="-336542" algn="just">
              <a:lnSpc>
                <a:spcPct val="116100"/>
              </a:lnSpc>
              <a:spcBef>
                <a:spcPts val="100"/>
              </a:spcBef>
              <a:buChar char="●"/>
              <a:tabLst>
                <a:tab pos="347972" algn="l"/>
                <a:tab pos="349241" algn="l"/>
              </a:tabLst>
            </a:pPr>
            <a:r>
              <a:rPr spc="-5" dirty="0">
                <a:latin typeface="Arial MT"/>
                <a:cs typeface="Arial MT"/>
              </a:rPr>
              <a:t>HTML</a:t>
            </a:r>
            <a:r>
              <a:rPr spc="-65" dirty="0">
                <a:latin typeface="Arial MT"/>
                <a:cs typeface="Arial MT"/>
              </a:rPr>
              <a:t> </a:t>
            </a:r>
            <a:r>
              <a:rPr spc="-5" dirty="0">
                <a:latin typeface="Arial MT"/>
                <a:cs typeface="Arial MT"/>
              </a:rPr>
              <a:t>text</a:t>
            </a:r>
            <a:r>
              <a:rPr spc="-20" dirty="0">
                <a:latin typeface="Arial MT"/>
                <a:cs typeface="Arial MT"/>
              </a:rPr>
              <a:t> </a:t>
            </a:r>
            <a:r>
              <a:rPr spc="-5" dirty="0">
                <a:latin typeface="Arial MT"/>
                <a:cs typeface="Arial MT"/>
              </a:rPr>
              <a:t>editors</a:t>
            </a:r>
            <a:r>
              <a:rPr spc="-15" dirty="0">
                <a:latin typeface="Arial MT"/>
                <a:cs typeface="Arial MT"/>
              </a:rPr>
              <a:t> </a:t>
            </a:r>
            <a:r>
              <a:rPr spc="-5" dirty="0">
                <a:latin typeface="Arial MT"/>
                <a:cs typeface="Arial MT"/>
              </a:rPr>
              <a:t>are</a:t>
            </a:r>
            <a:r>
              <a:rPr spc="-15" dirty="0">
                <a:latin typeface="Arial MT"/>
                <a:cs typeface="Arial MT"/>
              </a:rPr>
              <a:t> </a:t>
            </a:r>
            <a:r>
              <a:rPr spc="-5" dirty="0">
                <a:latin typeface="Arial MT"/>
                <a:cs typeface="Arial MT"/>
              </a:rPr>
              <a:t>used</a:t>
            </a:r>
            <a:r>
              <a:rPr spc="-20" dirty="0">
                <a:latin typeface="Arial MT"/>
                <a:cs typeface="Arial MT"/>
              </a:rPr>
              <a:t> </a:t>
            </a:r>
            <a:r>
              <a:rPr spc="-5" dirty="0">
                <a:latin typeface="Arial MT"/>
                <a:cs typeface="Arial MT"/>
              </a:rPr>
              <a:t>to</a:t>
            </a:r>
            <a:r>
              <a:rPr spc="-15" dirty="0">
                <a:latin typeface="Arial MT"/>
                <a:cs typeface="Arial MT"/>
              </a:rPr>
              <a:t> </a:t>
            </a:r>
            <a:r>
              <a:rPr dirty="0">
                <a:latin typeface="Arial MT"/>
                <a:cs typeface="Arial MT"/>
              </a:rPr>
              <a:t>create </a:t>
            </a:r>
            <a:r>
              <a:rPr spc="-375" dirty="0">
                <a:latin typeface="Arial MT"/>
                <a:cs typeface="Arial MT"/>
              </a:rPr>
              <a:t> </a:t>
            </a:r>
            <a:r>
              <a:rPr spc="-5" dirty="0">
                <a:latin typeface="Arial MT"/>
                <a:cs typeface="Arial MT"/>
              </a:rPr>
              <a:t>and</a:t>
            </a:r>
            <a:r>
              <a:rPr spc="-10" dirty="0">
                <a:latin typeface="Arial MT"/>
                <a:cs typeface="Arial MT"/>
              </a:rPr>
              <a:t> </a:t>
            </a:r>
            <a:r>
              <a:rPr dirty="0">
                <a:latin typeface="Arial MT"/>
                <a:cs typeface="Arial MT"/>
              </a:rPr>
              <a:t>modify</a:t>
            </a:r>
            <a:r>
              <a:rPr spc="-10" dirty="0">
                <a:latin typeface="Arial MT"/>
                <a:cs typeface="Arial MT"/>
              </a:rPr>
              <a:t> </a:t>
            </a:r>
            <a:r>
              <a:rPr spc="-5" dirty="0">
                <a:latin typeface="Arial MT"/>
                <a:cs typeface="Arial MT"/>
              </a:rPr>
              <a:t>web</a:t>
            </a:r>
            <a:r>
              <a:rPr spc="-10" dirty="0">
                <a:latin typeface="Arial MT"/>
                <a:cs typeface="Arial MT"/>
              </a:rPr>
              <a:t> </a:t>
            </a:r>
            <a:r>
              <a:rPr spc="-5" dirty="0">
                <a:latin typeface="Arial MT"/>
                <a:cs typeface="Arial MT"/>
              </a:rPr>
              <a:t>pages.</a:t>
            </a:r>
            <a:endParaRPr dirty="0">
              <a:latin typeface="Arial MT"/>
              <a:cs typeface="Arial MT"/>
            </a:endParaRPr>
          </a:p>
          <a:p>
            <a:pPr algn="just">
              <a:spcBef>
                <a:spcPts val="50"/>
              </a:spcBef>
              <a:buFont typeface="Arial MT"/>
              <a:buChar char="●"/>
            </a:pPr>
            <a:endParaRPr sz="1650"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HTML</a:t>
            </a:r>
            <a:r>
              <a:rPr spc="-65" dirty="0">
                <a:latin typeface="Arial MT"/>
                <a:cs typeface="Arial MT"/>
              </a:rPr>
              <a:t> </a:t>
            </a:r>
            <a:r>
              <a:rPr dirty="0">
                <a:latin typeface="Arial MT"/>
                <a:cs typeface="Arial MT"/>
              </a:rPr>
              <a:t>codes</a:t>
            </a:r>
            <a:r>
              <a:rPr spc="-15" dirty="0">
                <a:latin typeface="Arial MT"/>
                <a:cs typeface="Arial MT"/>
              </a:rPr>
              <a:t> </a:t>
            </a:r>
            <a:r>
              <a:rPr dirty="0">
                <a:latin typeface="Arial MT"/>
                <a:cs typeface="Arial MT"/>
              </a:rPr>
              <a:t>can</a:t>
            </a:r>
            <a:r>
              <a:rPr spc="-20" dirty="0">
                <a:latin typeface="Arial MT"/>
                <a:cs typeface="Arial MT"/>
              </a:rPr>
              <a:t> </a:t>
            </a:r>
            <a:r>
              <a:rPr spc="-5" dirty="0">
                <a:latin typeface="Arial MT"/>
                <a:cs typeface="Arial MT"/>
              </a:rPr>
              <a:t>be</a:t>
            </a:r>
            <a:r>
              <a:rPr spc="-15" dirty="0">
                <a:latin typeface="Arial MT"/>
                <a:cs typeface="Arial MT"/>
              </a:rPr>
              <a:t> </a:t>
            </a:r>
            <a:r>
              <a:rPr spc="-5" dirty="0">
                <a:latin typeface="Arial MT"/>
                <a:cs typeface="Arial MT"/>
              </a:rPr>
              <a:t>written</a:t>
            </a:r>
            <a:r>
              <a:rPr spc="-15" dirty="0">
                <a:latin typeface="Arial MT"/>
                <a:cs typeface="Arial MT"/>
              </a:rPr>
              <a:t> </a:t>
            </a:r>
            <a:r>
              <a:rPr spc="-5" dirty="0">
                <a:latin typeface="Arial MT"/>
                <a:cs typeface="Arial MT"/>
              </a:rPr>
              <a:t>in</a:t>
            </a:r>
            <a:r>
              <a:rPr spc="-15" dirty="0">
                <a:latin typeface="Arial MT"/>
                <a:cs typeface="Arial MT"/>
              </a:rPr>
              <a:t> </a:t>
            </a:r>
            <a:r>
              <a:rPr spc="-5" dirty="0">
                <a:latin typeface="Arial MT"/>
                <a:cs typeface="Arial MT"/>
              </a:rPr>
              <a:t>any</a:t>
            </a:r>
            <a:r>
              <a:rPr spc="-15" dirty="0">
                <a:latin typeface="Arial MT"/>
                <a:cs typeface="Arial MT"/>
              </a:rPr>
              <a:t> </a:t>
            </a:r>
            <a:r>
              <a:rPr spc="-5" dirty="0">
                <a:latin typeface="Arial MT"/>
                <a:cs typeface="Arial MT"/>
              </a:rPr>
              <a:t>text </a:t>
            </a:r>
            <a:r>
              <a:rPr spc="-375" dirty="0">
                <a:latin typeface="Arial MT"/>
                <a:cs typeface="Arial MT"/>
              </a:rPr>
              <a:t> </a:t>
            </a:r>
            <a:r>
              <a:rPr spc="-5" dirty="0">
                <a:latin typeface="Arial MT"/>
                <a:cs typeface="Arial MT"/>
              </a:rPr>
              <a:t>editors</a:t>
            </a:r>
            <a:r>
              <a:rPr spc="-10" dirty="0">
                <a:latin typeface="Arial MT"/>
                <a:cs typeface="Arial MT"/>
              </a:rPr>
              <a:t> </a:t>
            </a:r>
            <a:r>
              <a:rPr spc="-5" dirty="0">
                <a:latin typeface="Arial MT"/>
                <a:cs typeface="Arial MT"/>
              </a:rPr>
              <a:t>including</a:t>
            </a:r>
            <a:r>
              <a:rPr spc="-10" dirty="0">
                <a:latin typeface="Arial MT"/>
                <a:cs typeface="Arial MT"/>
              </a:rPr>
              <a:t> </a:t>
            </a:r>
            <a:r>
              <a:rPr spc="-5" dirty="0">
                <a:latin typeface="Arial MT"/>
                <a:cs typeface="Arial MT"/>
              </a:rPr>
              <a:t>the</a:t>
            </a:r>
            <a:r>
              <a:rPr dirty="0">
                <a:latin typeface="Arial MT"/>
                <a:cs typeface="Arial MT"/>
              </a:rPr>
              <a:t> </a:t>
            </a:r>
            <a:r>
              <a:rPr b="1" spc="-5" dirty="0">
                <a:latin typeface="Arial MT"/>
              </a:rPr>
              <a:t>notepad</a:t>
            </a:r>
            <a:r>
              <a:rPr spc="-5" dirty="0">
                <a:latin typeface="Arial MT"/>
                <a:cs typeface="Arial MT"/>
              </a:rPr>
              <a:t>.</a:t>
            </a:r>
            <a:endParaRPr dirty="0">
              <a:latin typeface="Arial MT"/>
              <a:cs typeface="Arial MT"/>
            </a:endParaRPr>
          </a:p>
        </p:txBody>
      </p:sp>
      <p:pic>
        <p:nvPicPr>
          <p:cNvPr id="6" name="object 6"/>
          <p:cNvPicPr/>
          <p:nvPr/>
        </p:nvPicPr>
        <p:blipFill>
          <a:blip r:embed="rId2" cstate="print"/>
          <a:stretch>
            <a:fillRect/>
          </a:stretch>
        </p:blipFill>
        <p:spPr>
          <a:xfrm>
            <a:off x="4572004" y="1729875"/>
            <a:ext cx="4571996" cy="2583424"/>
          </a:xfrm>
          <a:prstGeom prst="rect">
            <a:avLst/>
          </a:prstGeom>
        </p:spPr>
      </p:pic>
    </p:spTree>
    <p:extLst>
      <p:ext uri="{BB962C8B-B14F-4D97-AF65-F5344CB8AC3E}">
        <p14:creationId xmlns:p14="http://schemas.microsoft.com/office/powerpoint/2010/main" xmlns="" val="3087713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584804" y="1590006"/>
            <a:ext cx="3467735" cy="3335850"/>
          </a:xfrm>
          <a:prstGeom prst="rect">
            <a:avLst/>
          </a:prstGeom>
        </p:spPr>
        <p:txBody>
          <a:bodyPr vert="horz" wrap="square" lIns="0" tIns="10795" rIns="0" bIns="0" rtlCol="0">
            <a:spAutoFit/>
          </a:bodyPr>
          <a:lstStyle/>
          <a:p>
            <a:pPr marL="1336007" marR="93978" indent="-1323942" algn="ctr">
              <a:lnSpc>
                <a:spcPct val="100699"/>
              </a:lnSpc>
              <a:spcBef>
                <a:spcPts val="85"/>
              </a:spcBef>
            </a:pPr>
            <a:endParaRPr lang="en-IN" sz="1800" spc="-5" dirty="0" smtClean="0">
              <a:solidFill>
                <a:srgbClr val="595959"/>
              </a:solidFill>
              <a:latin typeface="Arial MT"/>
              <a:cs typeface="Arial MT"/>
            </a:endParaRPr>
          </a:p>
          <a:p>
            <a:pPr marL="1336007" marR="93978" indent="-1323942" algn="ctr">
              <a:lnSpc>
                <a:spcPct val="100699"/>
              </a:lnSpc>
              <a:spcBef>
                <a:spcPts val="85"/>
              </a:spcBef>
            </a:pPr>
            <a:r>
              <a:rPr sz="1800" spc="-5" dirty="0" smtClean="0">
                <a:solidFill>
                  <a:srgbClr val="595959"/>
                </a:solidFill>
                <a:latin typeface="Arial MT"/>
                <a:cs typeface="Arial MT"/>
              </a:rPr>
              <a:t>Common</a:t>
            </a:r>
            <a:r>
              <a:rPr sz="1800" spc="-25" dirty="0" smtClean="0">
                <a:solidFill>
                  <a:srgbClr val="595959"/>
                </a:solidFill>
                <a:latin typeface="Arial MT"/>
                <a:cs typeface="Arial MT"/>
              </a:rPr>
              <a:t> </a:t>
            </a:r>
            <a:r>
              <a:rPr sz="1800" spc="-5" dirty="0">
                <a:solidFill>
                  <a:srgbClr val="595959"/>
                </a:solidFill>
                <a:latin typeface="Arial MT"/>
                <a:cs typeface="Arial MT"/>
              </a:rPr>
              <a:t>features</a:t>
            </a:r>
            <a:r>
              <a:rPr sz="1800" spc="-25" dirty="0">
                <a:solidFill>
                  <a:srgbClr val="595959"/>
                </a:solidFill>
                <a:latin typeface="Arial MT"/>
                <a:cs typeface="Arial MT"/>
              </a:rPr>
              <a:t> </a:t>
            </a:r>
            <a:r>
              <a:rPr sz="1800" spc="-5" dirty="0">
                <a:solidFill>
                  <a:srgbClr val="595959"/>
                </a:solidFill>
                <a:latin typeface="Arial MT"/>
                <a:cs typeface="Arial MT"/>
              </a:rPr>
              <a:t>of</a:t>
            </a:r>
            <a:r>
              <a:rPr sz="1800" spc="-25" dirty="0">
                <a:solidFill>
                  <a:srgbClr val="595959"/>
                </a:solidFill>
                <a:latin typeface="Arial MT"/>
                <a:cs typeface="Arial MT"/>
              </a:rPr>
              <a:t> </a:t>
            </a:r>
            <a:r>
              <a:rPr sz="1800" spc="-5" dirty="0">
                <a:solidFill>
                  <a:srgbClr val="595959"/>
                </a:solidFill>
                <a:latin typeface="Arial MT"/>
                <a:cs typeface="Arial MT"/>
              </a:rPr>
              <a:t>HTML</a:t>
            </a:r>
            <a:r>
              <a:rPr sz="1800" spc="-90" dirty="0">
                <a:solidFill>
                  <a:srgbClr val="595959"/>
                </a:solidFill>
                <a:latin typeface="Arial MT"/>
                <a:cs typeface="Arial MT"/>
              </a:rPr>
              <a:t> </a:t>
            </a:r>
            <a:r>
              <a:rPr sz="1800" spc="-5" dirty="0">
                <a:solidFill>
                  <a:srgbClr val="595959"/>
                </a:solidFill>
                <a:latin typeface="Arial MT"/>
                <a:cs typeface="Arial MT"/>
              </a:rPr>
              <a:t>Code </a:t>
            </a:r>
            <a:r>
              <a:rPr sz="1800" spc="-484" dirty="0">
                <a:solidFill>
                  <a:srgbClr val="595959"/>
                </a:solidFill>
                <a:latin typeface="Arial MT"/>
                <a:cs typeface="Arial MT"/>
              </a:rPr>
              <a:t> </a:t>
            </a:r>
            <a:r>
              <a:rPr sz="1800" spc="-5" dirty="0">
                <a:solidFill>
                  <a:srgbClr val="595959"/>
                </a:solidFill>
                <a:latin typeface="Arial MT"/>
                <a:cs typeface="Arial MT"/>
              </a:rPr>
              <a:t>Editors</a:t>
            </a:r>
            <a:endParaRPr sz="1800" dirty="0">
              <a:latin typeface="Arial MT"/>
              <a:cs typeface="Arial MT"/>
            </a:endParaRPr>
          </a:p>
          <a:p>
            <a:pPr marL="380990" indent="-336542" algn="just">
              <a:buChar char="●"/>
              <a:tabLst>
                <a:tab pos="380990" algn="l"/>
                <a:tab pos="381626" algn="l"/>
              </a:tabLst>
            </a:pPr>
            <a:r>
              <a:rPr spc="-5" dirty="0" smtClean="0">
                <a:latin typeface="Arial MT"/>
                <a:cs typeface="Arial MT"/>
              </a:rPr>
              <a:t>Auto-completion</a:t>
            </a:r>
            <a:r>
              <a:rPr spc="-5" dirty="0">
                <a:latin typeface="Arial MT"/>
                <a:cs typeface="Arial MT"/>
              </a:rPr>
              <a:t>.</a:t>
            </a:r>
            <a:endParaRPr dirty="0">
              <a:latin typeface="Arial MT"/>
              <a:cs typeface="Arial MT"/>
            </a:endParaRPr>
          </a:p>
          <a:p>
            <a:pPr marL="380990" indent="-336542" algn="just">
              <a:spcBef>
                <a:spcPts val="270"/>
              </a:spcBef>
              <a:buChar char="●"/>
              <a:tabLst>
                <a:tab pos="380990" algn="l"/>
                <a:tab pos="381626" algn="l"/>
              </a:tabLst>
            </a:pPr>
            <a:r>
              <a:rPr spc="-5" dirty="0">
                <a:latin typeface="Arial MT"/>
                <a:cs typeface="Arial MT"/>
              </a:rPr>
              <a:t>Adding</a:t>
            </a:r>
            <a:r>
              <a:rPr spc="-25" dirty="0">
                <a:latin typeface="Arial MT"/>
                <a:cs typeface="Arial MT"/>
              </a:rPr>
              <a:t> </a:t>
            </a:r>
            <a:r>
              <a:rPr spc="-5" dirty="0">
                <a:latin typeface="Arial MT"/>
                <a:cs typeface="Arial MT"/>
              </a:rPr>
              <a:t>library</a:t>
            </a:r>
            <a:r>
              <a:rPr spc="-20" dirty="0">
                <a:latin typeface="Arial MT"/>
                <a:cs typeface="Arial MT"/>
              </a:rPr>
              <a:t> </a:t>
            </a:r>
            <a:r>
              <a:rPr spc="-5" dirty="0">
                <a:latin typeface="Arial MT"/>
                <a:cs typeface="Arial MT"/>
              </a:rPr>
              <a:t>for</a:t>
            </a:r>
            <a:r>
              <a:rPr spc="-20" dirty="0">
                <a:latin typeface="Arial MT"/>
                <a:cs typeface="Arial MT"/>
              </a:rPr>
              <a:t> </a:t>
            </a:r>
            <a:r>
              <a:rPr spc="-5" dirty="0">
                <a:latin typeface="Arial MT"/>
                <a:cs typeface="Arial MT"/>
              </a:rPr>
              <a:t>HTML</a:t>
            </a:r>
            <a:r>
              <a:rPr spc="-70" dirty="0">
                <a:latin typeface="Arial MT"/>
                <a:cs typeface="Arial MT"/>
              </a:rPr>
              <a:t> </a:t>
            </a:r>
            <a:r>
              <a:rPr spc="-5" dirty="0">
                <a:latin typeface="Arial MT"/>
                <a:cs typeface="Arial MT"/>
              </a:rPr>
              <a:t>entities.</a:t>
            </a:r>
            <a:endParaRPr dirty="0">
              <a:latin typeface="Arial MT"/>
              <a:cs typeface="Arial MT"/>
            </a:endParaRPr>
          </a:p>
          <a:p>
            <a:pPr marL="380990" marR="69848" indent="-336542" algn="just">
              <a:lnSpc>
                <a:spcPct val="116100"/>
              </a:lnSpc>
              <a:buChar char="●"/>
              <a:tabLst>
                <a:tab pos="380990" algn="l"/>
                <a:tab pos="381626" algn="l"/>
              </a:tabLst>
            </a:pPr>
            <a:r>
              <a:rPr spc="-5" dirty="0">
                <a:latin typeface="Arial MT"/>
                <a:cs typeface="Arial MT"/>
              </a:rPr>
              <a:t>With the help of Site </a:t>
            </a:r>
            <a:r>
              <a:rPr spc="-15" dirty="0">
                <a:latin typeface="Arial MT"/>
                <a:cs typeface="Arial MT"/>
              </a:rPr>
              <a:t>Explorer, </a:t>
            </a:r>
            <a:r>
              <a:rPr dirty="0">
                <a:latin typeface="Arial MT"/>
                <a:cs typeface="Arial MT"/>
              </a:rPr>
              <a:t>you can </a:t>
            </a:r>
            <a:r>
              <a:rPr spc="-375" dirty="0">
                <a:latin typeface="Arial MT"/>
                <a:cs typeface="Arial MT"/>
              </a:rPr>
              <a:t> </a:t>
            </a:r>
            <a:r>
              <a:rPr dirty="0">
                <a:latin typeface="Arial MT"/>
                <a:cs typeface="Arial MT"/>
              </a:rPr>
              <a:t>view</a:t>
            </a:r>
            <a:r>
              <a:rPr spc="-20" dirty="0">
                <a:latin typeface="Arial MT"/>
                <a:cs typeface="Arial MT"/>
              </a:rPr>
              <a:t> </a:t>
            </a:r>
            <a:r>
              <a:rPr spc="-5" dirty="0">
                <a:latin typeface="Arial MT"/>
                <a:cs typeface="Arial MT"/>
              </a:rPr>
              <a:t>the</a:t>
            </a:r>
            <a:r>
              <a:rPr spc="-15" dirty="0">
                <a:latin typeface="Arial MT"/>
                <a:cs typeface="Arial MT"/>
              </a:rPr>
              <a:t> </a:t>
            </a:r>
            <a:r>
              <a:rPr spc="-5" dirty="0">
                <a:latin typeface="Arial MT"/>
                <a:cs typeface="Arial MT"/>
              </a:rPr>
              <a:t>files</a:t>
            </a:r>
            <a:r>
              <a:rPr spc="-15" dirty="0">
                <a:latin typeface="Arial MT"/>
                <a:cs typeface="Arial MT"/>
              </a:rPr>
              <a:t> </a:t>
            </a:r>
            <a:r>
              <a:rPr spc="-5" dirty="0">
                <a:latin typeface="Arial MT"/>
                <a:cs typeface="Arial MT"/>
              </a:rPr>
              <a:t>in</a:t>
            </a:r>
            <a:r>
              <a:rPr spc="-15" dirty="0">
                <a:latin typeface="Arial MT"/>
                <a:cs typeface="Arial MT"/>
              </a:rPr>
              <a:t> </a:t>
            </a:r>
            <a:r>
              <a:rPr dirty="0">
                <a:latin typeface="Arial MT"/>
                <a:cs typeface="Arial MT"/>
              </a:rPr>
              <a:t>a</a:t>
            </a:r>
            <a:r>
              <a:rPr spc="-15" dirty="0">
                <a:latin typeface="Arial MT"/>
                <a:cs typeface="Arial MT"/>
              </a:rPr>
              <a:t> </a:t>
            </a:r>
            <a:r>
              <a:rPr spc="-5" dirty="0">
                <a:latin typeface="Arial MT"/>
                <a:cs typeface="Arial MT"/>
              </a:rPr>
              <a:t>hierarchical</a:t>
            </a:r>
            <a:r>
              <a:rPr spc="-20" dirty="0">
                <a:latin typeface="Arial MT"/>
                <a:cs typeface="Arial MT"/>
              </a:rPr>
              <a:t> </a:t>
            </a:r>
            <a:r>
              <a:rPr spc="-5" dirty="0">
                <a:latin typeface="Arial MT"/>
                <a:cs typeface="Arial MT"/>
              </a:rPr>
              <a:t>pattern.</a:t>
            </a:r>
            <a:endParaRPr dirty="0">
              <a:latin typeface="Arial MT"/>
              <a:cs typeface="Arial MT"/>
            </a:endParaRPr>
          </a:p>
          <a:p>
            <a:pPr marL="380990" marR="446394" indent="-336542" algn="just">
              <a:lnSpc>
                <a:spcPct val="116100"/>
              </a:lnSpc>
              <a:buChar char="●"/>
              <a:tabLst>
                <a:tab pos="380990" algn="l"/>
                <a:tab pos="381626" algn="l"/>
              </a:tabLst>
            </a:pPr>
            <a:r>
              <a:rPr spc="-5" dirty="0">
                <a:latin typeface="Arial MT"/>
                <a:cs typeface="Arial MT"/>
              </a:rPr>
              <a:t>Some editors have built-in FTP to </a:t>
            </a:r>
            <a:r>
              <a:rPr spc="-375" dirty="0">
                <a:latin typeface="Arial MT"/>
                <a:cs typeface="Arial MT"/>
              </a:rPr>
              <a:t> </a:t>
            </a:r>
            <a:r>
              <a:rPr spc="-5" dirty="0">
                <a:latin typeface="Arial MT"/>
                <a:cs typeface="Arial MT"/>
              </a:rPr>
              <a:t>upload</a:t>
            </a:r>
            <a:r>
              <a:rPr spc="-10" dirty="0">
                <a:latin typeface="Arial MT"/>
                <a:cs typeface="Arial MT"/>
              </a:rPr>
              <a:t> </a:t>
            </a:r>
            <a:r>
              <a:rPr spc="-5" dirty="0">
                <a:latin typeface="Arial MT"/>
                <a:cs typeface="Arial MT"/>
              </a:rPr>
              <a:t>the</a:t>
            </a:r>
            <a:r>
              <a:rPr spc="-10" dirty="0">
                <a:latin typeface="Arial MT"/>
                <a:cs typeface="Arial MT"/>
              </a:rPr>
              <a:t> </a:t>
            </a:r>
            <a:r>
              <a:rPr spc="-5" dirty="0">
                <a:latin typeface="Arial MT"/>
                <a:cs typeface="Arial MT"/>
              </a:rPr>
              <a:t>files</a:t>
            </a:r>
            <a:r>
              <a:rPr spc="-10" dirty="0">
                <a:latin typeface="Arial MT"/>
                <a:cs typeface="Arial MT"/>
              </a:rPr>
              <a:t> </a:t>
            </a:r>
            <a:r>
              <a:rPr spc="-15" dirty="0">
                <a:latin typeface="Arial MT"/>
                <a:cs typeface="Arial MT"/>
              </a:rPr>
              <a:t>faster.</a:t>
            </a:r>
            <a:endParaRPr dirty="0">
              <a:latin typeface="Arial MT"/>
              <a:cs typeface="Arial MT"/>
            </a:endParaRPr>
          </a:p>
          <a:p>
            <a:pPr marL="380990" marR="5080" indent="-336542" algn="just">
              <a:lnSpc>
                <a:spcPct val="116100"/>
              </a:lnSpc>
              <a:buChar char="●"/>
              <a:tabLst>
                <a:tab pos="380990" algn="l"/>
                <a:tab pos="381626" algn="l"/>
              </a:tabLst>
            </a:pPr>
            <a:r>
              <a:rPr spc="-5" dirty="0">
                <a:latin typeface="Arial MT"/>
                <a:cs typeface="Arial MT"/>
              </a:rPr>
              <a:t>Advance</a:t>
            </a:r>
            <a:r>
              <a:rPr spc="-25" dirty="0">
                <a:latin typeface="Arial MT"/>
                <a:cs typeface="Arial MT"/>
              </a:rPr>
              <a:t> </a:t>
            </a:r>
            <a:r>
              <a:rPr spc="-5" dirty="0">
                <a:latin typeface="Arial MT"/>
                <a:cs typeface="Arial MT"/>
              </a:rPr>
              <a:t>HTML</a:t>
            </a:r>
            <a:r>
              <a:rPr spc="-75" dirty="0">
                <a:latin typeface="Arial MT"/>
                <a:cs typeface="Arial MT"/>
              </a:rPr>
              <a:t> </a:t>
            </a:r>
            <a:r>
              <a:rPr spc="-5" dirty="0">
                <a:latin typeface="Arial MT"/>
                <a:cs typeface="Arial MT"/>
              </a:rPr>
              <a:t>editors</a:t>
            </a:r>
            <a:r>
              <a:rPr spc="-25" dirty="0">
                <a:latin typeface="Arial MT"/>
                <a:cs typeface="Arial MT"/>
              </a:rPr>
              <a:t> </a:t>
            </a:r>
            <a:r>
              <a:rPr spc="-5" dirty="0">
                <a:latin typeface="Arial MT"/>
                <a:cs typeface="Arial MT"/>
              </a:rPr>
              <a:t>provide</a:t>
            </a:r>
            <a:r>
              <a:rPr spc="-20" dirty="0">
                <a:latin typeface="Arial MT"/>
                <a:cs typeface="Arial MT"/>
              </a:rPr>
              <a:t> </a:t>
            </a:r>
            <a:r>
              <a:rPr dirty="0">
                <a:latin typeface="Arial MT"/>
                <a:cs typeface="Arial MT"/>
              </a:rPr>
              <a:t>support </a:t>
            </a:r>
            <a:r>
              <a:rPr spc="-375" dirty="0">
                <a:latin typeface="Arial MT"/>
                <a:cs typeface="Arial MT"/>
              </a:rPr>
              <a:t> </a:t>
            </a:r>
            <a:r>
              <a:rPr spc="-5" dirty="0">
                <a:latin typeface="Arial MT"/>
                <a:cs typeface="Arial MT"/>
              </a:rPr>
              <a:t>for other languages like CSS and </a:t>
            </a:r>
            <a:r>
              <a:rPr dirty="0">
                <a:latin typeface="Arial MT"/>
                <a:cs typeface="Arial MT"/>
              </a:rPr>
              <a:t> JavaScript.</a:t>
            </a:r>
          </a:p>
          <a:p>
            <a:pPr marL="380990" indent="-336542" algn="just">
              <a:spcBef>
                <a:spcPts val="270"/>
              </a:spcBef>
              <a:buChar char="●"/>
              <a:tabLst>
                <a:tab pos="380990" algn="l"/>
                <a:tab pos="381626" algn="l"/>
              </a:tabLst>
            </a:pPr>
            <a:r>
              <a:rPr spc="-5" dirty="0">
                <a:latin typeface="Arial MT"/>
                <a:cs typeface="Arial MT"/>
              </a:rPr>
              <a:t>highlighting</a:t>
            </a:r>
            <a:r>
              <a:rPr spc="-35" dirty="0">
                <a:latin typeface="Arial MT"/>
                <a:cs typeface="Arial MT"/>
              </a:rPr>
              <a:t> </a:t>
            </a:r>
            <a:r>
              <a:rPr dirty="0">
                <a:latin typeface="Arial MT"/>
                <a:cs typeface="Arial MT"/>
              </a:rPr>
              <a:t>syntax</a:t>
            </a:r>
            <a:r>
              <a:rPr spc="-35" dirty="0">
                <a:latin typeface="Arial MT"/>
                <a:cs typeface="Arial MT"/>
              </a:rPr>
              <a:t> </a:t>
            </a:r>
            <a:r>
              <a:rPr spc="-5" dirty="0">
                <a:latin typeface="Arial MT"/>
                <a:cs typeface="Arial MT"/>
              </a:rPr>
              <a:t>errors</a:t>
            </a:r>
            <a:endParaRPr dirty="0">
              <a:latin typeface="Arial MT"/>
              <a:cs typeface="Arial MT"/>
            </a:endParaRPr>
          </a:p>
        </p:txBody>
      </p:sp>
      <p:pic>
        <p:nvPicPr>
          <p:cNvPr id="4" name="object 4"/>
          <p:cNvPicPr/>
          <p:nvPr/>
        </p:nvPicPr>
        <p:blipFill>
          <a:blip r:embed="rId2" cstate="print"/>
          <a:stretch>
            <a:fillRect/>
          </a:stretch>
        </p:blipFill>
        <p:spPr>
          <a:xfrm>
            <a:off x="4572006" y="2320300"/>
            <a:ext cx="4571995" cy="1438274"/>
          </a:xfrm>
          <a:prstGeom prst="rect">
            <a:avLst/>
          </a:prstGeom>
        </p:spPr>
      </p:pic>
      <p:sp>
        <p:nvSpPr>
          <p:cNvPr id="5" name="object 5"/>
          <p:cNvSpPr txBox="1"/>
          <p:nvPr/>
        </p:nvSpPr>
        <p:spPr>
          <a:xfrm>
            <a:off x="4299275" y="4490936"/>
            <a:ext cx="4612005"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130" dirty="0">
                <a:solidFill>
                  <a:srgbClr val="595959"/>
                </a:solidFill>
                <a:latin typeface="Arial MT"/>
                <a:cs typeface="Arial MT"/>
              </a:rPr>
              <a:t> </a:t>
            </a:r>
            <a:r>
              <a:rPr sz="700" spc="-10" dirty="0">
                <a:solidFill>
                  <a:srgbClr val="595959"/>
                </a:solidFill>
                <a:latin typeface="Arial MT"/>
                <a:cs typeface="Arial MT"/>
              </a:rPr>
              <a:t>Source:https://</a:t>
            </a:r>
            <a:r>
              <a:rPr sz="700" spc="-10" dirty="0" smtClean="0">
                <a:solidFill>
                  <a:srgbClr val="595959"/>
                </a:solidFill>
                <a:latin typeface="Arial MT"/>
                <a:cs typeface="Arial MT"/>
              </a:rPr>
              <a:t>www.goodfirms.co/blog/best-free-open-source-html-editors-software</a:t>
            </a:r>
            <a:endParaRPr sz="700" dirty="0">
              <a:latin typeface="Arial MT"/>
              <a:cs typeface="Arial MT"/>
            </a:endParaRPr>
          </a:p>
        </p:txBody>
      </p:sp>
    </p:spTree>
    <p:extLst>
      <p:ext uri="{BB962C8B-B14F-4D97-AF65-F5344CB8AC3E}">
        <p14:creationId xmlns:p14="http://schemas.microsoft.com/office/powerpoint/2010/main" xmlns="" val="8002090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451081" y="1728118"/>
            <a:ext cx="3644900" cy="289823"/>
          </a:xfrm>
          <a:prstGeom prst="rect">
            <a:avLst/>
          </a:prstGeom>
        </p:spPr>
        <p:txBody>
          <a:bodyPr vert="horz" wrap="square" lIns="0" tIns="12700" rIns="0" bIns="0" rtlCol="0">
            <a:spAutoFit/>
          </a:bodyPr>
          <a:lstStyle/>
          <a:p>
            <a:pPr marL="12700" algn="ctr">
              <a:spcBef>
                <a:spcPts val="100"/>
              </a:spcBef>
            </a:pPr>
            <a:r>
              <a:rPr sz="1800" spc="-10" dirty="0">
                <a:solidFill>
                  <a:srgbClr val="595959"/>
                </a:solidFill>
                <a:latin typeface="Arial MT"/>
                <a:cs typeface="Arial MT"/>
              </a:rPr>
              <a:t>Different</a:t>
            </a:r>
            <a:r>
              <a:rPr sz="1800" spc="-20" dirty="0">
                <a:solidFill>
                  <a:srgbClr val="595959"/>
                </a:solidFill>
                <a:latin typeface="Arial MT"/>
                <a:cs typeface="Arial MT"/>
              </a:rPr>
              <a:t> </a:t>
            </a:r>
            <a:r>
              <a:rPr sz="1800" spc="-5" dirty="0">
                <a:solidFill>
                  <a:srgbClr val="595959"/>
                </a:solidFill>
                <a:latin typeface="Arial MT"/>
                <a:cs typeface="Arial MT"/>
              </a:rPr>
              <a:t>editors</a:t>
            </a:r>
            <a:r>
              <a:rPr sz="1800" spc="-15" dirty="0">
                <a:solidFill>
                  <a:srgbClr val="595959"/>
                </a:solidFill>
                <a:latin typeface="Arial MT"/>
                <a:cs typeface="Arial MT"/>
              </a:rPr>
              <a:t> </a:t>
            </a:r>
            <a:r>
              <a:rPr sz="1800" spc="-5" dirty="0">
                <a:solidFill>
                  <a:srgbClr val="595959"/>
                </a:solidFill>
                <a:latin typeface="Arial MT"/>
                <a:cs typeface="Arial MT"/>
              </a:rPr>
              <a:t>used</a:t>
            </a:r>
            <a:r>
              <a:rPr sz="1800" spc="-15" dirty="0">
                <a:solidFill>
                  <a:srgbClr val="595959"/>
                </a:solidFill>
                <a:latin typeface="Arial MT"/>
                <a:cs typeface="Arial MT"/>
              </a:rPr>
              <a:t> </a:t>
            </a:r>
            <a:r>
              <a:rPr sz="1800" spc="-5" dirty="0">
                <a:solidFill>
                  <a:srgbClr val="595959"/>
                </a:solidFill>
                <a:latin typeface="Arial MT"/>
                <a:cs typeface="Arial MT"/>
              </a:rPr>
              <a:t>for</a:t>
            </a:r>
            <a:r>
              <a:rPr sz="1800" spc="-15" dirty="0">
                <a:solidFill>
                  <a:srgbClr val="595959"/>
                </a:solidFill>
                <a:latin typeface="Arial MT"/>
                <a:cs typeface="Arial MT"/>
              </a:rPr>
              <a:t> Web</a:t>
            </a:r>
            <a:r>
              <a:rPr sz="1800" spc="-20" dirty="0">
                <a:solidFill>
                  <a:srgbClr val="595959"/>
                </a:solidFill>
                <a:latin typeface="Arial MT"/>
                <a:cs typeface="Arial MT"/>
              </a:rPr>
              <a:t> </a:t>
            </a:r>
            <a:r>
              <a:rPr sz="1800" spc="-5" dirty="0">
                <a:solidFill>
                  <a:srgbClr val="595959"/>
                </a:solidFill>
                <a:latin typeface="Arial MT"/>
                <a:cs typeface="Arial MT"/>
              </a:rPr>
              <a:t>Page</a:t>
            </a:r>
            <a:endParaRPr sz="1800" dirty="0">
              <a:latin typeface="Arial MT"/>
              <a:cs typeface="Arial MT"/>
            </a:endParaRPr>
          </a:p>
        </p:txBody>
      </p:sp>
      <p:sp>
        <p:nvSpPr>
          <p:cNvPr id="4" name="object 4"/>
          <p:cNvSpPr txBox="1"/>
          <p:nvPr/>
        </p:nvSpPr>
        <p:spPr>
          <a:xfrm>
            <a:off x="617784" y="2537003"/>
            <a:ext cx="2675890" cy="2040302"/>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Some</a:t>
            </a:r>
            <a:r>
              <a:rPr spc="-20" dirty="0">
                <a:latin typeface="Arial MT"/>
                <a:cs typeface="Arial MT"/>
              </a:rPr>
              <a:t> </a:t>
            </a:r>
            <a:r>
              <a:rPr spc="-5" dirty="0">
                <a:latin typeface="Arial MT"/>
                <a:cs typeface="Arial MT"/>
              </a:rPr>
              <a:t>of</a:t>
            </a:r>
            <a:r>
              <a:rPr spc="-20" dirty="0">
                <a:latin typeface="Arial MT"/>
                <a:cs typeface="Arial MT"/>
              </a:rPr>
              <a:t> </a:t>
            </a:r>
            <a:r>
              <a:rPr spc="-5" dirty="0">
                <a:latin typeface="Arial MT"/>
                <a:cs typeface="Arial MT"/>
              </a:rPr>
              <a:t>the</a:t>
            </a:r>
            <a:r>
              <a:rPr spc="-20" dirty="0">
                <a:latin typeface="Arial MT"/>
                <a:cs typeface="Arial MT"/>
              </a:rPr>
              <a:t> </a:t>
            </a:r>
            <a:r>
              <a:rPr spc="-5" dirty="0">
                <a:latin typeface="Arial MT"/>
                <a:cs typeface="Arial MT"/>
              </a:rPr>
              <a:t>Popular</a:t>
            </a:r>
            <a:r>
              <a:rPr spc="-15" dirty="0">
                <a:latin typeface="Arial MT"/>
                <a:cs typeface="Arial MT"/>
              </a:rPr>
              <a:t> </a:t>
            </a:r>
            <a:r>
              <a:rPr spc="-5" dirty="0">
                <a:latin typeface="Arial MT"/>
                <a:cs typeface="Arial MT"/>
              </a:rPr>
              <a:t>Html</a:t>
            </a:r>
            <a:r>
              <a:rPr spc="-20" dirty="0">
                <a:latin typeface="Arial MT"/>
                <a:cs typeface="Arial MT"/>
              </a:rPr>
              <a:t> </a:t>
            </a:r>
            <a:r>
              <a:rPr spc="-5" dirty="0">
                <a:latin typeface="Arial MT"/>
                <a:cs typeface="Arial MT"/>
              </a:rPr>
              <a:t>Editors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Phase</a:t>
            </a:r>
            <a:r>
              <a:rPr spc="-30" dirty="0">
                <a:latin typeface="Arial MT"/>
                <a:cs typeface="Arial MT"/>
              </a:rPr>
              <a:t> </a:t>
            </a:r>
            <a:r>
              <a:rPr dirty="0">
                <a:latin typeface="Arial MT"/>
                <a:cs typeface="Arial MT"/>
              </a:rPr>
              <a:t>5</a:t>
            </a:r>
            <a:r>
              <a:rPr spc="-25" dirty="0">
                <a:latin typeface="Arial MT"/>
                <a:cs typeface="Arial MT"/>
              </a:rPr>
              <a:t> </a:t>
            </a:r>
            <a:r>
              <a:rPr spc="-5" dirty="0">
                <a:latin typeface="Arial MT"/>
                <a:cs typeface="Arial MT"/>
              </a:rPr>
              <a:t>HTML</a:t>
            </a:r>
            <a:r>
              <a:rPr spc="-75" dirty="0">
                <a:latin typeface="Arial MT"/>
                <a:cs typeface="Arial MT"/>
              </a:rPr>
              <a:t> </a:t>
            </a:r>
            <a:r>
              <a:rPr spc="-5" dirty="0">
                <a:latin typeface="Arial MT"/>
                <a:cs typeface="Arial MT"/>
              </a:rPr>
              <a:t>Editor</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Notepad</a:t>
            </a:r>
            <a:r>
              <a:rPr spc="-50" dirty="0">
                <a:latin typeface="Arial MT"/>
                <a:cs typeface="Arial MT"/>
              </a:rPr>
              <a:t> </a:t>
            </a:r>
            <a:r>
              <a:rPr spc="-5" dirty="0">
                <a:latin typeface="Arial MT"/>
                <a:cs typeface="Arial MT"/>
              </a:rPr>
              <a: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Sublime</a:t>
            </a:r>
            <a:r>
              <a:rPr spc="-70" dirty="0">
                <a:latin typeface="Arial MT"/>
                <a:cs typeface="Arial MT"/>
              </a:rPr>
              <a:t> </a:t>
            </a:r>
            <a:r>
              <a:rPr spc="-45" dirty="0">
                <a:latin typeface="Arial MT"/>
                <a:cs typeface="Arial MT"/>
              </a:rPr>
              <a:t>Text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jEdit</a:t>
            </a:r>
            <a:r>
              <a:rPr spc="-35" dirty="0">
                <a:latin typeface="Arial MT"/>
                <a:cs typeface="Arial MT"/>
              </a:rPr>
              <a:t> </a:t>
            </a:r>
            <a:r>
              <a:rPr spc="-5" dirty="0">
                <a:latin typeface="Arial MT"/>
                <a:cs typeface="Arial MT"/>
              </a:rPr>
              <a:t>HTML</a:t>
            </a:r>
            <a:r>
              <a:rPr spc="-80" dirty="0">
                <a:latin typeface="Arial MT"/>
                <a:cs typeface="Arial MT"/>
              </a:rPr>
              <a:t> </a:t>
            </a:r>
            <a:r>
              <a:rPr spc="-5" dirty="0">
                <a:latin typeface="Arial MT"/>
                <a:cs typeface="Arial MT"/>
              </a:rPr>
              <a:t>Editor</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AdobeBrackets</a:t>
            </a:r>
            <a:endParaRPr dirty="0">
              <a:latin typeface="Arial MT"/>
              <a:cs typeface="Arial MT"/>
            </a:endParaRPr>
          </a:p>
          <a:p>
            <a:pPr marL="348606" indent="-336542" algn="just">
              <a:spcBef>
                <a:spcPts val="270"/>
              </a:spcBef>
              <a:buChar char="●"/>
              <a:tabLst>
                <a:tab pos="347972" algn="l"/>
                <a:tab pos="349241" algn="l"/>
              </a:tabLst>
            </a:pPr>
            <a:r>
              <a:rPr spc="-10" dirty="0">
                <a:latin typeface="Arial MT"/>
                <a:cs typeface="Arial MT"/>
              </a:rPr>
              <a:t>SynWrite</a:t>
            </a:r>
            <a:r>
              <a:rPr spc="-35" dirty="0">
                <a:latin typeface="Arial MT"/>
                <a:cs typeface="Arial MT"/>
              </a:rPr>
              <a:t> </a:t>
            </a:r>
            <a:r>
              <a:rPr spc="-5" dirty="0">
                <a:latin typeface="Arial MT"/>
                <a:cs typeface="Arial MT"/>
              </a:rPr>
              <a:t>Editor</a:t>
            </a:r>
            <a:endParaRPr dirty="0">
              <a:latin typeface="Arial MT"/>
              <a:cs typeface="Arial MT"/>
            </a:endParaRPr>
          </a:p>
          <a:p>
            <a:pPr marL="348606" indent="-336542" algn="just">
              <a:spcBef>
                <a:spcPts val="270"/>
              </a:spcBef>
              <a:buChar char="●"/>
              <a:tabLst>
                <a:tab pos="347972" algn="l"/>
                <a:tab pos="349241" algn="l"/>
              </a:tabLst>
            </a:pPr>
            <a:r>
              <a:rPr spc="-10" dirty="0">
                <a:latin typeface="Arial MT"/>
                <a:cs typeface="Arial MT"/>
              </a:rPr>
              <a:t>Visualcode</a:t>
            </a:r>
            <a:r>
              <a:rPr spc="-40" dirty="0">
                <a:latin typeface="Arial MT"/>
                <a:cs typeface="Arial MT"/>
              </a:rPr>
              <a:t> </a:t>
            </a:r>
            <a:r>
              <a:rPr spc="-5" dirty="0">
                <a:latin typeface="Arial MT"/>
                <a:cs typeface="Arial MT"/>
              </a:rPr>
              <a:t>Editor</a:t>
            </a:r>
            <a:endParaRPr dirty="0">
              <a:latin typeface="Arial MT"/>
              <a:cs typeface="Arial MT"/>
            </a:endParaRPr>
          </a:p>
        </p:txBody>
      </p:sp>
      <p:pic>
        <p:nvPicPr>
          <p:cNvPr id="5" name="object 5"/>
          <p:cNvPicPr/>
          <p:nvPr/>
        </p:nvPicPr>
        <p:blipFill>
          <a:blip r:embed="rId2" cstate="print"/>
          <a:stretch>
            <a:fillRect/>
          </a:stretch>
        </p:blipFill>
        <p:spPr>
          <a:xfrm>
            <a:off x="4607627" y="2073025"/>
            <a:ext cx="4500735" cy="1910486"/>
          </a:xfrm>
          <a:prstGeom prst="rect">
            <a:avLst/>
          </a:prstGeom>
        </p:spPr>
      </p:pic>
      <p:sp>
        <p:nvSpPr>
          <p:cNvPr id="6" name="object 6"/>
          <p:cNvSpPr txBox="1"/>
          <p:nvPr/>
        </p:nvSpPr>
        <p:spPr>
          <a:xfrm>
            <a:off x="4095981" y="4577305"/>
            <a:ext cx="4942205"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170" dirty="0">
                <a:solidFill>
                  <a:srgbClr val="595959"/>
                </a:solidFill>
                <a:latin typeface="Arial MT"/>
                <a:cs typeface="Arial MT"/>
              </a:rPr>
              <a:t> </a:t>
            </a:r>
            <a:r>
              <a:rPr sz="700" spc="-10" dirty="0">
                <a:solidFill>
                  <a:srgbClr val="595959"/>
                </a:solidFill>
                <a:latin typeface="Arial MT"/>
                <a:cs typeface="Arial MT"/>
              </a:rPr>
              <a:t>Source:https://</a:t>
            </a:r>
            <a:r>
              <a:rPr sz="700" spc="-10" dirty="0" smtClean="0">
                <a:solidFill>
                  <a:srgbClr val="595959"/>
                </a:solidFill>
                <a:latin typeface="Arial MT"/>
                <a:cs typeface="Arial MT"/>
              </a:rPr>
              <a:t>www.webjaankaari.com/2019/07/10-best-html-editors-list-windows-linux.html</a:t>
            </a:r>
            <a:endParaRPr sz="700" dirty="0">
              <a:latin typeface="Arial MT"/>
              <a:cs typeface="Arial MT"/>
            </a:endParaRPr>
          </a:p>
        </p:txBody>
      </p:sp>
    </p:spTree>
    <p:extLst>
      <p:ext uri="{BB962C8B-B14F-4D97-AF65-F5344CB8AC3E}">
        <p14:creationId xmlns:p14="http://schemas.microsoft.com/office/powerpoint/2010/main" xmlns="" val="2936751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749121" y="1886399"/>
            <a:ext cx="3048635" cy="570413"/>
          </a:xfrm>
          <a:prstGeom prst="rect">
            <a:avLst/>
          </a:prstGeom>
        </p:spPr>
        <p:txBody>
          <a:bodyPr vert="horz" wrap="square" lIns="0" tIns="10795" rIns="0" bIns="0" rtlCol="0">
            <a:spAutoFit/>
          </a:bodyPr>
          <a:lstStyle/>
          <a:p>
            <a:pPr marL="687688" marR="5080" indent="-675623" algn="ctr">
              <a:lnSpc>
                <a:spcPct val="100699"/>
              </a:lnSpc>
              <a:spcBef>
                <a:spcPts val="85"/>
              </a:spcBef>
            </a:pPr>
            <a:r>
              <a:rPr sz="1800" spc="-10" dirty="0">
                <a:solidFill>
                  <a:srgbClr val="595959"/>
                </a:solidFill>
                <a:latin typeface="Arial MT"/>
                <a:cs typeface="Arial MT"/>
              </a:rPr>
              <a:t>Different </a:t>
            </a:r>
            <a:r>
              <a:rPr sz="1800" spc="-5" dirty="0">
                <a:solidFill>
                  <a:srgbClr val="595959"/>
                </a:solidFill>
                <a:latin typeface="Arial MT"/>
                <a:cs typeface="Arial MT"/>
              </a:rPr>
              <a:t>editors used for </a:t>
            </a:r>
            <a:r>
              <a:rPr sz="1800" spc="-15" dirty="0">
                <a:solidFill>
                  <a:srgbClr val="595959"/>
                </a:solidFill>
                <a:latin typeface="Arial MT"/>
                <a:cs typeface="Arial MT"/>
              </a:rPr>
              <a:t>Web </a:t>
            </a:r>
            <a:r>
              <a:rPr sz="1800" spc="-490" dirty="0">
                <a:solidFill>
                  <a:srgbClr val="595959"/>
                </a:solidFill>
                <a:latin typeface="Arial MT"/>
                <a:cs typeface="Arial MT"/>
              </a:rPr>
              <a:t> </a:t>
            </a:r>
            <a:r>
              <a:rPr sz="1800" spc="-5" dirty="0">
                <a:solidFill>
                  <a:srgbClr val="595959"/>
                </a:solidFill>
                <a:latin typeface="Arial MT"/>
                <a:cs typeface="Arial MT"/>
              </a:rPr>
              <a:t>Page(continued)</a:t>
            </a:r>
            <a:endParaRPr sz="1800" dirty="0">
              <a:latin typeface="Arial MT"/>
              <a:cs typeface="Arial MT"/>
            </a:endParaRPr>
          </a:p>
        </p:txBody>
      </p:sp>
      <p:sp>
        <p:nvSpPr>
          <p:cNvPr id="4" name="object 4"/>
          <p:cNvSpPr txBox="1"/>
          <p:nvPr/>
        </p:nvSpPr>
        <p:spPr>
          <a:xfrm>
            <a:off x="5416047" y="4689344"/>
            <a:ext cx="2580005"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25" dirty="0">
                <a:solidFill>
                  <a:srgbClr val="595959"/>
                </a:solidFill>
                <a:latin typeface="Arial MT"/>
                <a:cs typeface="Arial MT"/>
              </a:rPr>
              <a:t> </a:t>
            </a:r>
            <a:r>
              <a:rPr sz="700" spc="-5" dirty="0">
                <a:solidFill>
                  <a:srgbClr val="595959"/>
                </a:solidFill>
                <a:latin typeface="Arial MT"/>
                <a:cs typeface="Arial MT"/>
              </a:rPr>
              <a:t>Source:</a:t>
            </a:r>
            <a:r>
              <a:rPr sz="700" spc="30" dirty="0">
                <a:solidFill>
                  <a:srgbClr val="595959"/>
                </a:solidFill>
                <a:latin typeface="Arial MT"/>
                <a:cs typeface="Arial MT"/>
              </a:rPr>
              <a:t> </a:t>
            </a:r>
            <a:r>
              <a:rPr sz="700" spc="-10" dirty="0">
                <a:solidFill>
                  <a:srgbClr val="595959"/>
                </a:solidFill>
                <a:latin typeface="Arial MT"/>
                <a:cs typeface="Arial MT"/>
              </a:rPr>
              <a:t>https://www.w3schools.com/html/html_editors.asp</a:t>
            </a:r>
            <a:endParaRPr sz="700" dirty="0">
              <a:latin typeface="Arial MT"/>
              <a:cs typeface="Arial MT"/>
            </a:endParaRPr>
          </a:p>
        </p:txBody>
      </p:sp>
      <p:sp>
        <p:nvSpPr>
          <p:cNvPr id="5" name="object 5"/>
          <p:cNvSpPr txBox="1"/>
          <p:nvPr/>
        </p:nvSpPr>
        <p:spPr>
          <a:xfrm>
            <a:off x="597992" y="3078759"/>
            <a:ext cx="3501390" cy="76264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b="1" spc="-5" dirty="0">
                <a:latin typeface="Arial MT"/>
              </a:rPr>
              <a:t>Notepad: </a:t>
            </a:r>
            <a:r>
              <a:rPr spc="-5" dirty="0">
                <a:latin typeface="Arial MT"/>
                <a:cs typeface="Arial MT"/>
              </a:rPr>
              <a:t>Notepad is </a:t>
            </a:r>
            <a:r>
              <a:rPr dirty="0">
                <a:latin typeface="Arial MT"/>
                <a:cs typeface="Arial MT"/>
              </a:rPr>
              <a:t>a simple </a:t>
            </a:r>
            <a:r>
              <a:rPr spc="-5" dirty="0">
                <a:latin typeface="Arial MT"/>
                <a:cs typeface="Arial MT"/>
              </a:rPr>
              <a:t>text </a:t>
            </a:r>
            <a:r>
              <a:rPr dirty="0">
                <a:latin typeface="Arial MT"/>
                <a:cs typeface="Arial MT"/>
              </a:rPr>
              <a:t> </a:t>
            </a:r>
            <a:r>
              <a:rPr spc="-15" dirty="0">
                <a:latin typeface="Arial MT"/>
                <a:cs typeface="Arial MT"/>
              </a:rPr>
              <a:t>editor. </a:t>
            </a:r>
            <a:r>
              <a:rPr spc="-5" dirty="0">
                <a:latin typeface="Arial MT"/>
                <a:cs typeface="Arial MT"/>
              </a:rPr>
              <a:t>It is an inbuilt desktop application </a:t>
            </a:r>
            <a:r>
              <a:rPr spc="-375" dirty="0">
                <a:latin typeface="Arial MT"/>
                <a:cs typeface="Arial MT"/>
              </a:rPr>
              <a:t> </a:t>
            </a:r>
            <a:r>
              <a:rPr spc="-5" dirty="0">
                <a:latin typeface="Arial MT"/>
                <a:cs typeface="Arial MT"/>
              </a:rPr>
              <a:t>available</a:t>
            </a:r>
            <a:r>
              <a:rPr spc="-10" dirty="0">
                <a:latin typeface="Arial MT"/>
                <a:cs typeface="Arial MT"/>
              </a:rPr>
              <a:t> </a:t>
            </a:r>
            <a:r>
              <a:rPr spc="-5" dirty="0">
                <a:latin typeface="Arial MT"/>
                <a:cs typeface="Arial MT"/>
              </a:rPr>
              <a:t>in</a:t>
            </a:r>
            <a:r>
              <a:rPr spc="-10" dirty="0">
                <a:latin typeface="Arial MT"/>
                <a:cs typeface="Arial MT"/>
              </a:rPr>
              <a:t> </a:t>
            </a:r>
            <a:r>
              <a:rPr spc="-5" dirty="0">
                <a:latin typeface="Arial MT"/>
                <a:cs typeface="Arial MT"/>
              </a:rPr>
              <a:t>Windows OS.</a:t>
            </a:r>
            <a:endParaRPr dirty="0">
              <a:latin typeface="Arial MT"/>
              <a:cs typeface="Arial MT"/>
            </a:endParaRPr>
          </a:p>
        </p:txBody>
      </p:sp>
      <p:pic>
        <p:nvPicPr>
          <p:cNvPr id="6" name="object 6"/>
          <p:cNvPicPr/>
          <p:nvPr/>
        </p:nvPicPr>
        <p:blipFill>
          <a:blip r:embed="rId2" cstate="print"/>
          <a:stretch>
            <a:fillRect/>
          </a:stretch>
        </p:blipFill>
        <p:spPr>
          <a:xfrm>
            <a:off x="4557062" y="1795725"/>
            <a:ext cx="4586937" cy="2583424"/>
          </a:xfrm>
          <a:prstGeom prst="rect">
            <a:avLst/>
          </a:prstGeom>
        </p:spPr>
      </p:pic>
    </p:spTree>
    <p:extLst>
      <p:ext uri="{BB962C8B-B14F-4D97-AF65-F5344CB8AC3E}">
        <p14:creationId xmlns:p14="http://schemas.microsoft.com/office/powerpoint/2010/main" xmlns="" val="2877763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749121" y="1782043"/>
            <a:ext cx="3048635" cy="570413"/>
          </a:xfrm>
          <a:prstGeom prst="rect">
            <a:avLst/>
          </a:prstGeom>
        </p:spPr>
        <p:txBody>
          <a:bodyPr vert="horz" wrap="square" lIns="0" tIns="10795" rIns="0" bIns="0" rtlCol="0">
            <a:spAutoFit/>
          </a:bodyPr>
          <a:lstStyle/>
          <a:p>
            <a:pPr marL="687688" marR="5080" indent="-675623" algn="ctr">
              <a:lnSpc>
                <a:spcPct val="100699"/>
              </a:lnSpc>
              <a:spcBef>
                <a:spcPts val="85"/>
              </a:spcBef>
            </a:pPr>
            <a:r>
              <a:rPr sz="1800" spc="-10" dirty="0">
                <a:solidFill>
                  <a:srgbClr val="595959"/>
                </a:solidFill>
                <a:latin typeface="Arial MT"/>
                <a:cs typeface="Arial MT"/>
              </a:rPr>
              <a:t>Different </a:t>
            </a:r>
            <a:r>
              <a:rPr sz="1800" spc="-5" dirty="0">
                <a:solidFill>
                  <a:srgbClr val="595959"/>
                </a:solidFill>
                <a:latin typeface="Arial MT"/>
                <a:cs typeface="Arial MT"/>
              </a:rPr>
              <a:t>editors used for </a:t>
            </a:r>
            <a:r>
              <a:rPr sz="1800" spc="-15" dirty="0">
                <a:solidFill>
                  <a:srgbClr val="595959"/>
                </a:solidFill>
                <a:latin typeface="Arial MT"/>
                <a:cs typeface="Arial MT"/>
              </a:rPr>
              <a:t>Web </a:t>
            </a:r>
            <a:r>
              <a:rPr sz="1800" spc="-490" dirty="0">
                <a:solidFill>
                  <a:srgbClr val="595959"/>
                </a:solidFill>
                <a:latin typeface="Arial MT"/>
                <a:cs typeface="Arial MT"/>
              </a:rPr>
              <a:t> </a:t>
            </a:r>
            <a:r>
              <a:rPr sz="1800" spc="-5" dirty="0">
                <a:solidFill>
                  <a:srgbClr val="595959"/>
                </a:solidFill>
                <a:latin typeface="Arial MT"/>
                <a:cs typeface="Arial MT"/>
              </a:rPr>
              <a:t>Page(continued)</a:t>
            </a:r>
            <a:endParaRPr sz="1800" dirty="0">
              <a:latin typeface="Arial MT"/>
              <a:cs typeface="Arial MT"/>
            </a:endParaRPr>
          </a:p>
        </p:txBody>
      </p:sp>
      <p:sp>
        <p:nvSpPr>
          <p:cNvPr id="4" name="object 4"/>
          <p:cNvSpPr txBox="1"/>
          <p:nvPr/>
        </p:nvSpPr>
        <p:spPr>
          <a:xfrm>
            <a:off x="5093555" y="4519800"/>
            <a:ext cx="4001770" cy="258404"/>
          </a:xfrm>
          <a:prstGeom prst="rect">
            <a:avLst/>
          </a:prstGeom>
        </p:spPr>
        <p:txBody>
          <a:bodyPr vert="horz" wrap="square" lIns="0" tIns="29845" rIns="0" bIns="0" rtlCol="0">
            <a:spAutoFit/>
          </a:bodyPr>
          <a:lstStyle/>
          <a:p>
            <a:pPr marL="12700">
              <a:spcBef>
                <a:spcPts val="235"/>
              </a:spcBef>
            </a:pPr>
            <a:r>
              <a:rPr sz="700" spc="-5" dirty="0">
                <a:solidFill>
                  <a:srgbClr val="595959"/>
                </a:solidFill>
                <a:latin typeface="Arial MT"/>
                <a:cs typeface="Arial MT"/>
              </a:rPr>
              <a:t>Image</a:t>
            </a:r>
            <a:endParaRPr sz="700" dirty="0">
              <a:latin typeface="Arial MT"/>
              <a:cs typeface="Arial MT"/>
            </a:endParaRPr>
          </a:p>
          <a:p>
            <a:pPr marL="12700">
              <a:spcBef>
                <a:spcPts val="135"/>
              </a:spcBef>
            </a:pPr>
            <a:r>
              <a:rPr sz="700" spc="-10" dirty="0">
                <a:solidFill>
                  <a:srgbClr val="595959"/>
                </a:solidFill>
                <a:latin typeface="Arial MT"/>
                <a:cs typeface="Arial MT"/>
              </a:rPr>
              <a:t>Source</a:t>
            </a:r>
            <a:r>
              <a:rPr sz="700" spc="-10" dirty="0" smtClean="0">
                <a:solidFill>
                  <a:srgbClr val="595959"/>
                </a:solidFill>
                <a:latin typeface="Arial MT"/>
                <a:cs typeface="Arial MT"/>
              </a:rPr>
              <a:t>:</a:t>
            </a:r>
            <a:r>
              <a:rPr lang="en-IN" sz="700" spc="-10" dirty="0" smtClean="0">
                <a:solidFill>
                  <a:srgbClr val="595959"/>
                </a:solidFill>
                <a:latin typeface="Arial MT"/>
                <a:cs typeface="Arial MT"/>
              </a:rPr>
              <a:t> </a:t>
            </a:r>
            <a:r>
              <a:rPr sz="700" spc="-10" dirty="0" smtClean="0">
                <a:solidFill>
                  <a:srgbClr val="595959"/>
                </a:solidFill>
                <a:latin typeface="Arial MT"/>
                <a:cs typeface="Arial MT"/>
              </a:rPr>
              <a:t>https</a:t>
            </a:r>
            <a:r>
              <a:rPr sz="700" spc="-10" dirty="0">
                <a:solidFill>
                  <a:srgbClr val="595959"/>
                </a:solidFill>
                <a:latin typeface="Arial MT"/>
                <a:cs typeface="Arial MT"/>
              </a:rPr>
              <a:t>://</a:t>
            </a:r>
            <a:r>
              <a:rPr sz="700" spc="-10" dirty="0">
                <a:solidFill>
                  <a:schemeClr val="tx1"/>
                </a:solidFill>
                <a:latin typeface="Arial MT"/>
                <a:cs typeface="Arial MT"/>
              </a:rPr>
              <a:t>www.thapatechnical.com/2018/09/html-css-autocomplete-plugin-in-sublime-Text-3.html</a:t>
            </a:r>
            <a:endParaRPr sz="700" dirty="0">
              <a:solidFill>
                <a:schemeClr val="tx1"/>
              </a:solidFill>
              <a:latin typeface="Arial MT"/>
              <a:cs typeface="Arial MT"/>
            </a:endParaRPr>
          </a:p>
        </p:txBody>
      </p:sp>
      <p:sp>
        <p:nvSpPr>
          <p:cNvPr id="5" name="object 5"/>
          <p:cNvSpPr txBox="1"/>
          <p:nvPr/>
        </p:nvSpPr>
        <p:spPr>
          <a:xfrm>
            <a:off x="617784" y="2784655"/>
            <a:ext cx="3421379" cy="76264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b="1" spc="-5" dirty="0">
                <a:latin typeface="Arial MT"/>
              </a:rPr>
              <a:t>Sublime</a:t>
            </a:r>
            <a:r>
              <a:rPr b="1" spc="-15" dirty="0">
                <a:latin typeface="Arial MT"/>
              </a:rPr>
              <a:t> </a:t>
            </a:r>
            <a:r>
              <a:rPr b="1" spc="-30" dirty="0">
                <a:latin typeface="Arial MT"/>
              </a:rPr>
              <a:t>Text</a:t>
            </a:r>
            <a:r>
              <a:rPr b="1" spc="-10" dirty="0">
                <a:latin typeface="Arial MT"/>
              </a:rPr>
              <a:t> </a:t>
            </a:r>
            <a:r>
              <a:rPr b="1" spc="-5" dirty="0">
                <a:latin typeface="Arial MT"/>
              </a:rPr>
              <a:t>3:</a:t>
            </a:r>
            <a:r>
              <a:rPr b="1" spc="10" dirty="0">
                <a:latin typeface="Arial MT"/>
              </a:rPr>
              <a:t> </a:t>
            </a:r>
            <a:r>
              <a:rPr spc="-5" dirty="0">
                <a:latin typeface="Arial MT"/>
                <a:cs typeface="Arial MT"/>
              </a:rPr>
              <a:t>Sublime</a:t>
            </a:r>
            <a:r>
              <a:rPr spc="-15" dirty="0">
                <a:latin typeface="Arial MT"/>
                <a:cs typeface="Arial MT"/>
              </a:rPr>
              <a:t> </a:t>
            </a:r>
            <a:r>
              <a:rPr spc="-5" dirty="0">
                <a:latin typeface="Arial MT"/>
                <a:cs typeface="Arial MT"/>
              </a:rPr>
              <a:t>is</a:t>
            </a:r>
            <a:r>
              <a:rPr spc="-10" dirty="0">
                <a:latin typeface="Arial MT"/>
                <a:cs typeface="Arial MT"/>
              </a:rPr>
              <a:t> </a:t>
            </a:r>
            <a:r>
              <a:rPr dirty="0">
                <a:latin typeface="Arial MT"/>
                <a:cs typeface="Arial MT"/>
              </a:rPr>
              <a:t>a</a:t>
            </a:r>
            <a:r>
              <a:rPr spc="-10" dirty="0">
                <a:latin typeface="Arial MT"/>
                <a:cs typeface="Arial MT"/>
              </a:rPr>
              <a:t> </a:t>
            </a:r>
            <a:r>
              <a:rPr dirty="0">
                <a:latin typeface="Arial MT"/>
                <a:cs typeface="Arial MT"/>
              </a:rPr>
              <a:t>cross </a:t>
            </a:r>
            <a:r>
              <a:rPr spc="5" dirty="0">
                <a:latin typeface="Arial MT"/>
                <a:cs typeface="Arial MT"/>
              </a:rPr>
              <a:t> </a:t>
            </a:r>
            <a:r>
              <a:rPr spc="-5" dirty="0">
                <a:latin typeface="Arial MT"/>
                <a:cs typeface="Arial MT"/>
              </a:rPr>
              <a:t>platform </a:t>
            </a:r>
            <a:r>
              <a:rPr dirty="0">
                <a:latin typeface="Arial MT"/>
                <a:cs typeface="Arial MT"/>
              </a:rPr>
              <a:t>code </a:t>
            </a:r>
            <a:r>
              <a:rPr spc="-5" dirty="0">
                <a:latin typeface="Arial MT"/>
                <a:cs typeface="Arial MT"/>
              </a:rPr>
              <a:t>editor tool. It </a:t>
            </a:r>
            <a:r>
              <a:rPr dirty="0">
                <a:latin typeface="Arial MT"/>
                <a:cs typeface="Arial MT"/>
              </a:rPr>
              <a:t>supports </a:t>
            </a:r>
            <a:r>
              <a:rPr spc="-5" dirty="0">
                <a:latin typeface="Arial MT"/>
                <a:cs typeface="Arial MT"/>
              </a:rPr>
              <a:t>all </a:t>
            </a:r>
            <a:r>
              <a:rPr spc="-375" dirty="0">
                <a:latin typeface="Arial MT"/>
                <a:cs typeface="Arial MT"/>
              </a:rPr>
              <a:t> </a:t>
            </a:r>
            <a:r>
              <a:rPr dirty="0">
                <a:latin typeface="Arial MT"/>
                <a:cs typeface="Arial MT"/>
              </a:rPr>
              <a:t>markup</a:t>
            </a:r>
            <a:r>
              <a:rPr spc="-10" dirty="0">
                <a:latin typeface="Arial MT"/>
                <a:cs typeface="Arial MT"/>
              </a:rPr>
              <a:t> </a:t>
            </a:r>
            <a:r>
              <a:rPr spc="-5" dirty="0">
                <a:latin typeface="Arial MT"/>
                <a:cs typeface="Arial MT"/>
              </a:rPr>
              <a:t>languages.</a:t>
            </a:r>
            <a:endParaRPr dirty="0">
              <a:latin typeface="Arial MT"/>
              <a:cs typeface="Arial MT"/>
            </a:endParaRPr>
          </a:p>
        </p:txBody>
      </p:sp>
      <p:pic>
        <p:nvPicPr>
          <p:cNvPr id="6" name="object 6"/>
          <p:cNvPicPr/>
          <p:nvPr/>
        </p:nvPicPr>
        <p:blipFill>
          <a:blip r:embed="rId2" cstate="print"/>
          <a:stretch>
            <a:fillRect/>
          </a:stretch>
        </p:blipFill>
        <p:spPr>
          <a:xfrm>
            <a:off x="4523326" y="1682924"/>
            <a:ext cx="4571999" cy="2531649"/>
          </a:xfrm>
          <a:prstGeom prst="rect">
            <a:avLst/>
          </a:prstGeom>
        </p:spPr>
      </p:pic>
    </p:spTree>
    <p:extLst>
      <p:ext uri="{BB962C8B-B14F-4D97-AF65-F5344CB8AC3E}">
        <p14:creationId xmlns:p14="http://schemas.microsoft.com/office/powerpoint/2010/main" xmlns="" val="292801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Basics of Internet Architecture</a:t>
            </a:r>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it-IT" dirty="0"/>
              <a:t>Internet Protocol</a:t>
            </a:r>
          </a:p>
          <a:p>
            <a:pPr lvl="0" algn="just"/>
            <a:r>
              <a:rPr lang="it-IT" dirty="0"/>
              <a:t>Transmission Control Protocol</a:t>
            </a:r>
          </a:p>
          <a:p>
            <a:pPr lvl="0" algn="just"/>
            <a:r>
              <a:rPr lang="it-IT" dirty="0"/>
              <a:t>Application Protocol</a:t>
            </a:r>
          </a:p>
        </p:txBody>
      </p:sp>
      <p:sp>
        <p:nvSpPr>
          <p:cNvPr id="77" name="Google Shape;77;p15"/>
          <p:cNvSpPr txBox="1">
            <a:spLocks noGrp="1"/>
          </p:cNvSpPr>
          <p:nvPr>
            <p:ph type="body" idx="3"/>
          </p:nvPr>
        </p:nvSpPr>
        <p:spPr>
          <a:xfrm>
            <a:off x="4890015" y="4741453"/>
            <a:ext cx="3764128" cy="189776"/>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https://www.tutorialspoint.com/computer_concepts/computer_concepts_internet.htm </a:t>
            </a:r>
            <a:endParaRPr dirty="0"/>
          </a:p>
        </p:txBody>
      </p:sp>
      <p:pic>
        <p:nvPicPr>
          <p:cNvPr id="8" name="object 5"/>
          <p:cNvPicPr/>
          <p:nvPr/>
        </p:nvPicPr>
        <p:blipFill>
          <a:blip r:embed="rId3" cstate="print"/>
          <a:stretch>
            <a:fillRect/>
          </a:stretch>
        </p:blipFill>
        <p:spPr>
          <a:xfrm>
            <a:off x="4604400" y="713500"/>
            <a:ext cx="4539600" cy="3128400"/>
          </a:xfrm>
          <a:prstGeom prst="rect">
            <a:avLst/>
          </a:prstGeom>
        </p:spPr>
      </p:pic>
    </p:spTree>
    <p:extLst>
      <p:ext uri="{BB962C8B-B14F-4D97-AF65-F5344CB8AC3E}">
        <p14:creationId xmlns:p14="http://schemas.microsoft.com/office/powerpoint/2010/main" xmlns="" val="33305970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749121" y="1818455"/>
            <a:ext cx="3048635" cy="570413"/>
          </a:xfrm>
          <a:prstGeom prst="rect">
            <a:avLst/>
          </a:prstGeom>
        </p:spPr>
        <p:txBody>
          <a:bodyPr vert="horz" wrap="square" lIns="0" tIns="10795" rIns="0" bIns="0" rtlCol="0">
            <a:spAutoFit/>
          </a:bodyPr>
          <a:lstStyle/>
          <a:p>
            <a:pPr marL="687688" marR="5080" indent="-675623" algn="ctr">
              <a:lnSpc>
                <a:spcPct val="100699"/>
              </a:lnSpc>
              <a:spcBef>
                <a:spcPts val="85"/>
              </a:spcBef>
            </a:pPr>
            <a:r>
              <a:rPr sz="1800" spc="-10" dirty="0">
                <a:solidFill>
                  <a:srgbClr val="595959"/>
                </a:solidFill>
                <a:latin typeface="Arial MT"/>
                <a:cs typeface="Arial MT"/>
              </a:rPr>
              <a:t>Different </a:t>
            </a:r>
            <a:r>
              <a:rPr sz="1800" spc="-5" dirty="0">
                <a:solidFill>
                  <a:srgbClr val="595959"/>
                </a:solidFill>
                <a:latin typeface="Arial MT"/>
                <a:cs typeface="Arial MT"/>
              </a:rPr>
              <a:t>editors used for </a:t>
            </a:r>
            <a:r>
              <a:rPr sz="1800" spc="-15" dirty="0">
                <a:solidFill>
                  <a:srgbClr val="595959"/>
                </a:solidFill>
                <a:latin typeface="Arial MT"/>
                <a:cs typeface="Arial MT"/>
              </a:rPr>
              <a:t>Web </a:t>
            </a:r>
            <a:r>
              <a:rPr sz="1800" spc="-490" dirty="0">
                <a:solidFill>
                  <a:srgbClr val="595959"/>
                </a:solidFill>
                <a:latin typeface="Arial MT"/>
                <a:cs typeface="Arial MT"/>
              </a:rPr>
              <a:t> </a:t>
            </a:r>
            <a:r>
              <a:rPr sz="1800" spc="-5" dirty="0">
                <a:solidFill>
                  <a:srgbClr val="595959"/>
                </a:solidFill>
                <a:latin typeface="Arial MT"/>
                <a:cs typeface="Arial MT"/>
              </a:rPr>
              <a:t>Page(continued)</a:t>
            </a:r>
            <a:endParaRPr sz="1800" dirty="0">
              <a:latin typeface="Arial MT"/>
              <a:cs typeface="Arial MT"/>
            </a:endParaRPr>
          </a:p>
        </p:txBody>
      </p:sp>
      <p:sp>
        <p:nvSpPr>
          <p:cNvPr id="4" name="object 4"/>
          <p:cNvSpPr txBox="1"/>
          <p:nvPr/>
        </p:nvSpPr>
        <p:spPr>
          <a:xfrm>
            <a:off x="5284898" y="4624030"/>
            <a:ext cx="3097530" cy="120546"/>
          </a:xfrm>
          <a:prstGeom prst="rect">
            <a:avLst/>
          </a:prstGeom>
        </p:spPr>
        <p:txBody>
          <a:bodyPr vert="horz" wrap="square" lIns="0" tIns="12700" rIns="0" bIns="0" rtlCol="0">
            <a:spAutoFit/>
          </a:bodyPr>
          <a:lstStyle/>
          <a:p>
            <a:pPr marL="12700">
              <a:spcBef>
                <a:spcPts val="100"/>
              </a:spcBef>
            </a:pPr>
            <a:r>
              <a:rPr sz="700" spc="-5" dirty="0">
                <a:solidFill>
                  <a:schemeClr val="tx1"/>
                </a:solidFill>
                <a:latin typeface="Arial MT"/>
                <a:cs typeface="Arial MT"/>
              </a:rPr>
              <a:t>Image</a:t>
            </a:r>
            <a:r>
              <a:rPr sz="700" spc="95" dirty="0">
                <a:solidFill>
                  <a:schemeClr val="tx1"/>
                </a:solidFill>
                <a:latin typeface="Arial MT"/>
                <a:cs typeface="Arial MT"/>
              </a:rPr>
              <a:t> </a:t>
            </a:r>
            <a:r>
              <a:rPr sz="700" spc="-10" dirty="0">
                <a:solidFill>
                  <a:schemeClr val="tx1"/>
                </a:solidFill>
                <a:latin typeface="Arial MT"/>
                <a:cs typeface="Arial MT"/>
              </a:rPr>
              <a:t>Source:https://www.tutorialbrain.com/text_editor/brackets_live_preview/</a:t>
            </a:r>
            <a:endParaRPr sz="700" dirty="0">
              <a:solidFill>
                <a:schemeClr val="tx1"/>
              </a:solidFill>
              <a:latin typeface="Arial MT"/>
              <a:cs typeface="Arial MT"/>
            </a:endParaRPr>
          </a:p>
        </p:txBody>
      </p:sp>
      <p:sp>
        <p:nvSpPr>
          <p:cNvPr id="5" name="object 5"/>
          <p:cNvSpPr txBox="1"/>
          <p:nvPr/>
        </p:nvSpPr>
        <p:spPr>
          <a:xfrm>
            <a:off x="647838" y="2944759"/>
            <a:ext cx="3251200" cy="1012585"/>
          </a:xfrm>
          <a:prstGeom prst="rect">
            <a:avLst/>
          </a:prstGeom>
        </p:spPr>
        <p:txBody>
          <a:bodyPr vert="horz" wrap="square" lIns="0" tIns="12700" rIns="0" bIns="0" rtlCol="0">
            <a:spAutoFit/>
          </a:bodyPr>
          <a:lstStyle/>
          <a:p>
            <a:pPr marL="348606" marR="5080" indent="-336542" algn="just">
              <a:lnSpc>
                <a:spcPct val="116100"/>
              </a:lnSpc>
              <a:spcBef>
                <a:spcPts val="100"/>
              </a:spcBef>
              <a:buChar char="●"/>
              <a:tabLst>
                <a:tab pos="347972" algn="l"/>
                <a:tab pos="349241" algn="l"/>
              </a:tabLst>
            </a:pPr>
            <a:r>
              <a:rPr b="1" spc="-5" dirty="0">
                <a:latin typeface="Arial MT"/>
              </a:rPr>
              <a:t>Bracket: </a:t>
            </a:r>
            <a:r>
              <a:rPr spc="-5" dirty="0">
                <a:latin typeface="Arial MT"/>
                <a:cs typeface="Arial MT"/>
              </a:rPr>
              <a:t>Bracket is an open-source </a:t>
            </a:r>
            <a:r>
              <a:rPr dirty="0">
                <a:latin typeface="Arial MT"/>
                <a:cs typeface="Arial MT"/>
              </a:rPr>
              <a:t> software </a:t>
            </a:r>
            <a:r>
              <a:rPr spc="-5" dirty="0">
                <a:latin typeface="Arial MT"/>
                <a:cs typeface="Arial MT"/>
              </a:rPr>
              <a:t>primarily used for </a:t>
            </a:r>
            <a:r>
              <a:rPr spc="-15" dirty="0">
                <a:latin typeface="Arial MT"/>
                <a:cs typeface="Arial MT"/>
              </a:rPr>
              <a:t>Web </a:t>
            </a:r>
            <a:r>
              <a:rPr spc="-10" dirty="0">
                <a:latin typeface="Arial MT"/>
                <a:cs typeface="Arial MT"/>
              </a:rPr>
              <a:t> </a:t>
            </a:r>
            <a:r>
              <a:rPr spc="-5" dirty="0">
                <a:latin typeface="Arial MT"/>
                <a:cs typeface="Arial MT"/>
              </a:rPr>
              <a:t>development. It provides live HTML, </a:t>
            </a:r>
            <a:r>
              <a:rPr dirty="0">
                <a:latin typeface="Arial MT"/>
                <a:cs typeface="Arial MT"/>
              </a:rPr>
              <a:t> </a:t>
            </a:r>
            <a:r>
              <a:rPr spc="-5" dirty="0">
                <a:latin typeface="Arial MT"/>
                <a:cs typeface="Arial MT"/>
              </a:rPr>
              <a:t>CSS,</a:t>
            </a:r>
            <a:r>
              <a:rPr spc="-20" dirty="0">
                <a:latin typeface="Arial MT"/>
                <a:cs typeface="Arial MT"/>
              </a:rPr>
              <a:t> </a:t>
            </a:r>
            <a:r>
              <a:rPr dirty="0">
                <a:latin typeface="Arial MT"/>
                <a:cs typeface="Arial MT"/>
              </a:rPr>
              <a:t>JavaScript</a:t>
            </a:r>
            <a:r>
              <a:rPr spc="-20" dirty="0">
                <a:latin typeface="Arial MT"/>
                <a:cs typeface="Arial MT"/>
              </a:rPr>
              <a:t> </a:t>
            </a:r>
            <a:r>
              <a:rPr spc="-5" dirty="0">
                <a:latin typeface="Arial MT"/>
                <a:cs typeface="Arial MT"/>
              </a:rPr>
              <a:t>editing</a:t>
            </a:r>
            <a:r>
              <a:rPr spc="-20" dirty="0">
                <a:latin typeface="Arial MT"/>
                <a:cs typeface="Arial MT"/>
              </a:rPr>
              <a:t> </a:t>
            </a:r>
            <a:r>
              <a:rPr spc="-15" dirty="0">
                <a:latin typeface="Arial MT"/>
                <a:cs typeface="Arial MT"/>
              </a:rPr>
              <a:t>functionality.</a:t>
            </a:r>
            <a:endParaRPr dirty="0">
              <a:latin typeface="Arial MT"/>
              <a:cs typeface="Arial MT"/>
            </a:endParaRPr>
          </a:p>
        </p:txBody>
      </p:sp>
      <p:pic>
        <p:nvPicPr>
          <p:cNvPr id="6" name="object 6"/>
          <p:cNvPicPr/>
          <p:nvPr/>
        </p:nvPicPr>
        <p:blipFill>
          <a:blip r:embed="rId2" cstate="print"/>
          <a:stretch>
            <a:fillRect/>
          </a:stretch>
        </p:blipFill>
        <p:spPr>
          <a:xfrm>
            <a:off x="4523326" y="1646326"/>
            <a:ext cx="4620674" cy="2326325"/>
          </a:xfrm>
          <a:prstGeom prst="rect">
            <a:avLst/>
          </a:prstGeom>
        </p:spPr>
      </p:pic>
    </p:spTree>
    <p:extLst>
      <p:ext uri="{BB962C8B-B14F-4D97-AF65-F5344CB8AC3E}">
        <p14:creationId xmlns:p14="http://schemas.microsoft.com/office/powerpoint/2010/main" xmlns="" val="36331394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617784" y="1590007"/>
            <a:ext cx="3420745" cy="2379754"/>
          </a:xfrm>
          <a:prstGeom prst="rect">
            <a:avLst/>
          </a:prstGeom>
        </p:spPr>
        <p:txBody>
          <a:bodyPr vert="horz" wrap="square" lIns="0" tIns="10795" rIns="0" bIns="0" rtlCol="0">
            <a:spAutoFit/>
          </a:bodyPr>
          <a:lstStyle/>
          <a:p>
            <a:pPr marL="819764" marR="244469" indent="-675623" algn="ctr">
              <a:lnSpc>
                <a:spcPct val="100699"/>
              </a:lnSpc>
              <a:spcBef>
                <a:spcPts val="85"/>
              </a:spcBef>
            </a:pPr>
            <a:endParaRPr lang="en-IN" sz="1800" spc="-10" dirty="0" smtClean="0">
              <a:solidFill>
                <a:srgbClr val="595959"/>
              </a:solidFill>
              <a:latin typeface="Arial MT"/>
              <a:cs typeface="Arial MT"/>
            </a:endParaRPr>
          </a:p>
          <a:p>
            <a:pPr marL="819764" marR="244469" indent="-675623" algn="ctr">
              <a:lnSpc>
                <a:spcPct val="100699"/>
              </a:lnSpc>
              <a:spcBef>
                <a:spcPts val="85"/>
              </a:spcBef>
            </a:pPr>
            <a:r>
              <a:rPr sz="1800" spc="-10" dirty="0" smtClean="0">
                <a:solidFill>
                  <a:srgbClr val="595959"/>
                </a:solidFill>
                <a:latin typeface="Arial MT"/>
                <a:cs typeface="Arial MT"/>
              </a:rPr>
              <a:t>Different </a:t>
            </a:r>
            <a:r>
              <a:rPr sz="1800" spc="-5" dirty="0">
                <a:solidFill>
                  <a:srgbClr val="595959"/>
                </a:solidFill>
                <a:latin typeface="Arial MT"/>
                <a:cs typeface="Arial MT"/>
              </a:rPr>
              <a:t>editors used for </a:t>
            </a:r>
            <a:r>
              <a:rPr sz="1800" spc="-15" dirty="0">
                <a:solidFill>
                  <a:srgbClr val="595959"/>
                </a:solidFill>
                <a:latin typeface="Arial MT"/>
                <a:cs typeface="Arial MT"/>
              </a:rPr>
              <a:t>Web </a:t>
            </a:r>
            <a:r>
              <a:rPr sz="1800" spc="-490" dirty="0">
                <a:solidFill>
                  <a:srgbClr val="595959"/>
                </a:solidFill>
                <a:latin typeface="Arial MT"/>
                <a:cs typeface="Arial MT"/>
              </a:rPr>
              <a:t> </a:t>
            </a:r>
            <a:r>
              <a:rPr sz="1800" spc="-5" dirty="0">
                <a:solidFill>
                  <a:srgbClr val="595959"/>
                </a:solidFill>
                <a:latin typeface="Arial MT"/>
                <a:cs typeface="Arial MT"/>
              </a:rPr>
              <a:t>Page(continued)</a:t>
            </a:r>
            <a:endParaRPr sz="1800" dirty="0">
              <a:latin typeface="Arial MT"/>
              <a:cs typeface="Arial MT"/>
            </a:endParaRPr>
          </a:p>
          <a:p>
            <a:pPr>
              <a:lnSpc>
                <a:spcPct val="100000"/>
              </a:lnSpc>
            </a:pPr>
            <a:endParaRPr sz="2000" dirty="0">
              <a:latin typeface="Arial MT"/>
              <a:cs typeface="Arial MT"/>
            </a:endParaRPr>
          </a:p>
          <a:p>
            <a:pPr marL="348606" marR="5080" indent="-336542" algn="just">
              <a:lnSpc>
                <a:spcPct val="116100"/>
              </a:lnSpc>
              <a:spcBef>
                <a:spcPts val="1795"/>
              </a:spcBef>
              <a:buChar char="●"/>
              <a:tabLst>
                <a:tab pos="347972" algn="l"/>
                <a:tab pos="349241" algn="l"/>
              </a:tabLst>
            </a:pPr>
            <a:r>
              <a:rPr b="1" spc="-5" dirty="0">
                <a:latin typeface="Arial MT"/>
              </a:rPr>
              <a:t>gedit </a:t>
            </a:r>
            <a:r>
              <a:rPr spc="-5" dirty="0">
                <a:latin typeface="Arial MT"/>
                <a:cs typeface="Arial MT"/>
              </a:rPr>
              <a:t>provides </a:t>
            </a:r>
            <a:r>
              <a:rPr dirty="0" smtClean="0">
                <a:latin typeface="Arial MT"/>
                <a:cs typeface="Arial MT"/>
              </a:rPr>
              <a:t>a </a:t>
            </a:r>
            <a:r>
              <a:rPr dirty="0">
                <a:latin typeface="Arial MT"/>
                <a:cs typeface="Arial MT"/>
              </a:rPr>
              <a:t>simple </a:t>
            </a:r>
            <a:r>
              <a:rPr spc="-5" dirty="0">
                <a:latin typeface="Arial MT"/>
                <a:cs typeface="Arial MT"/>
              </a:rPr>
              <a:t>interface from </a:t>
            </a:r>
            <a:r>
              <a:rPr dirty="0">
                <a:latin typeface="Arial MT"/>
                <a:cs typeface="Arial MT"/>
              </a:rPr>
              <a:t> </a:t>
            </a:r>
            <a:r>
              <a:rPr spc="-5" dirty="0">
                <a:latin typeface="Arial MT"/>
                <a:cs typeface="Arial MT"/>
              </a:rPr>
              <a:t>which </a:t>
            </a:r>
            <a:r>
              <a:rPr dirty="0">
                <a:latin typeface="Arial MT"/>
                <a:cs typeface="Arial MT"/>
              </a:rPr>
              <a:t>you </a:t>
            </a:r>
            <a:r>
              <a:rPr spc="-5" dirty="0">
                <a:latin typeface="Arial MT"/>
                <a:cs typeface="Arial MT"/>
              </a:rPr>
              <a:t>have access to </a:t>
            </a:r>
            <a:r>
              <a:rPr dirty="0">
                <a:latin typeface="Arial MT"/>
                <a:cs typeface="Arial MT"/>
              </a:rPr>
              <a:t>a </a:t>
            </a:r>
            <a:r>
              <a:rPr spc="-5" dirty="0">
                <a:latin typeface="Arial MT"/>
                <a:cs typeface="Arial MT"/>
              </a:rPr>
              <a:t>full </a:t>
            </a:r>
            <a:r>
              <a:rPr b="1" dirty="0">
                <a:latin typeface="Arial MT"/>
              </a:rPr>
              <a:t>text </a:t>
            </a:r>
            <a:r>
              <a:rPr b="1" spc="5" dirty="0">
                <a:latin typeface="Arial MT"/>
              </a:rPr>
              <a:t> </a:t>
            </a:r>
            <a:r>
              <a:rPr b="1" spc="-5" dirty="0">
                <a:latin typeface="Arial MT"/>
              </a:rPr>
              <a:t>editor </a:t>
            </a:r>
            <a:r>
              <a:rPr spc="-5" dirty="0">
                <a:latin typeface="Arial MT"/>
                <a:cs typeface="Arial MT"/>
              </a:rPr>
              <a:t>with programming functions and </a:t>
            </a:r>
            <a:r>
              <a:rPr spc="-375" dirty="0">
                <a:latin typeface="Arial MT"/>
                <a:cs typeface="Arial MT"/>
              </a:rPr>
              <a:t> </a:t>
            </a:r>
            <a:r>
              <a:rPr spc="-5" dirty="0">
                <a:latin typeface="Arial MT"/>
                <a:cs typeface="Arial MT"/>
              </a:rPr>
              <a:t>is</a:t>
            </a:r>
            <a:r>
              <a:rPr spc="-15" dirty="0">
                <a:latin typeface="Arial MT"/>
                <a:cs typeface="Arial MT"/>
              </a:rPr>
              <a:t> </a:t>
            </a:r>
            <a:r>
              <a:rPr dirty="0">
                <a:latin typeface="Arial MT"/>
                <a:cs typeface="Arial MT"/>
              </a:rPr>
              <a:t>compatible</a:t>
            </a:r>
            <a:r>
              <a:rPr spc="-15" dirty="0">
                <a:latin typeface="Arial MT"/>
                <a:cs typeface="Arial MT"/>
              </a:rPr>
              <a:t> </a:t>
            </a:r>
            <a:r>
              <a:rPr spc="-5" dirty="0">
                <a:latin typeface="Arial MT"/>
                <a:cs typeface="Arial MT"/>
              </a:rPr>
              <a:t>with</a:t>
            </a:r>
            <a:r>
              <a:rPr spc="-10" dirty="0">
                <a:latin typeface="Arial MT"/>
                <a:cs typeface="Arial MT"/>
              </a:rPr>
              <a:t> </a:t>
            </a:r>
            <a:r>
              <a:rPr dirty="0">
                <a:latin typeface="Arial MT"/>
                <a:cs typeface="Arial MT"/>
              </a:rPr>
              <a:t>most</a:t>
            </a:r>
            <a:r>
              <a:rPr spc="-15" dirty="0">
                <a:latin typeface="Arial MT"/>
                <a:cs typeface="Arial MT"/>
              </a:rPr>
              <a:t> </a:t>
            </a:r>
            <a:r>
              <a:rPr spc="-5" dirty="0">
                <a:latin typeface="Arial MT"/>
                <a:cs typeface="Arial MT"/>
              </a:rPr>
              <a:t>languages</a:t>
            </a:r>
            <a:endParaRPr dirty="0">
              <a:latin typeface="Arial MT"/>
              <a:cs typeface="Arial MT"/>
            </a:endParaRPr>
          </a:p>
        </p:txBody>
      </p:sp>
      <p:pic>
        <p:nvPicPr>
          <p:cNvPr id="4" name="object 4"/>
          <p:cNvPicPr/>
          <p:nvPr/>
        </p:nvPicPr>
        <p:blipFill>
          <a:blip r:embed="rId2" cstate="print"/>
          <a:stretch>
            <a:fillRect/>
          </a:stretch>
        </p:blipFill>
        <p:spPr>
          <a:xfrm>
            <a:off x="4572005" y="1673126"/>
            <a:ext cx="4571994" cy="2583425"/>
          </a:xfrm>
          <a:prstGeom prst="rect">
            <a:avLst/>
          </a:prstGeom>
        </p:spPr>
      </p:pic>
      <p:sp>
        <p:nvSpPr>
          <p:cNvPr id="5" name="object 5"/>
          <p:cNvSpPr txBox="1"/>
          <p:nvPr/>
        </p:nvSpPr>
        <p:spPr>
          <a:xfrm>
            <a:off x="4841571" y="4610679"/>
            <a:ext cx="3599815"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30" dirty="0">
                <a:solidFill>
                  <a:srgbClr val="595959"/>
                </a:solidFill>
                <a:latin typeface="Arial MT"/>
                <a:cs typeface="Arial MT"/>
              </a:rPr>
              <a:t> </a:t>
            </a:r>
            <a:r>
              <a:rPr sz="700" spc="-5" dirty="0">
                <a:solidFill>
                  <a:srgbClr val="595959"/>
                </a:solidFill>
                <a:latin typeface="Arial MT"/>
                <a:cs typeface="Arial MT"/>
              </a:rPr>
              <a:t>Source</a:t>
            </a:r>
            <a:r>
              <a:rPr sz="700" spc="30" dirty="0">
                <a:solidFill>
                  <a:srgbClr val="595959"/>
                </a:solidFill>
                <a:latin typeface="Arial MT"/>
                <a:cs typeface="Arial MT"/>
              </a:rPr>
              <a:t> </a:t>
            </a:r>
            <a:r>
              <a:rPr sz="700" spc="-10" dirty="0">
                <a:solidFill>
                  <a:srgbClr val="595959"/>
                </a:solidFill>
                <a:latin typeface="Arial MT"/>
                <a:cs typeface="Arial MT"/>
              </a:rPr>
              <a:t>https://geek-university.com/linux/gedit-text-editor/</a:t>
            </a:r>
            <a:endParaRPr sz="700" dirty="0">
              <a:latin typeface="Arial MT"/>
              <a:cs typeface="Arial MT"/>
            </a:endParaRP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11399730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1641409" y="1728118"/>
            <a:ext cx="1269365" cy="289823"/>
          </a:xfrm>
          <a:prstGeom prst="rect">
            <a:avLst/>
          </a:prstGeom>
        </p:spPr>
        <p:txBody>
          <a:bodyPr vert="horz" wrap="square" lIns="0" tIns="12700" rIns="0" bIns="0" rtlCol="0">
            <a:spAutoFit/>
          </a:bodyPr>
          <a:lstStyle/>
          <a:p>
            <a:pPr marL="12700" algn="ctr">
              <a:spcBef>
                <a:spcPts val="100"/>
              </a:spcBef>
            </a:pPr>
            <a:r>
              <a:rPr sz="1800" spc="-25" dirty="0">
                <a:solidFill>
                  <a:srgbClr val="595959"/>
                </a:solidFill>
                <a:latin typeface="Arial MT"/>
                <a:cs typeface="Arial MT"/>
              </a:rPr>
              <a:t>SublimeText</a:t>
            </a:r>
            <a:endParaRPr sz="1800" dirty="0">
              <a:latin typeface="Arial MT"/>
              <a:cs typeface="Arial MT"/>
            </a:endParaRPr>
          </a:p>
        </p:txBody>
      </p:sp>
      <p:sp>
        <p:nvSpPr>
          <p:cNvPr id="4" name="object 4"/>
          <p:cNvSpPr txBox="1"/>
          <p:nvPr/>
        </p:nvSpPr>
        <p:spPr>
          <a:xfrm>
            <a:off x="735559" y="2477055"/>
            <a:ext cx="3524885" cy="2262414"/>
          </a:xfrm>
          <a:prstGeom prst="rect">
            <a:avLst/>
          </a:prstGeom>
        </p:spPr>
        <p:txBody>
          <a:bodyPr vert="horz" wrap="square" lIns="0" tIns="46990" rIns="0" bIns="0" rtlCol="0">
            <a:spAutoFit/>
          </a:bodyPr>
          <a:lstStyle/>
          <a:p>
            <a:pPr marL="31115" algn="just">
              <a:spcBef>
                <a:spcPts val="370"/>
              </a:spcBef>
            </a:pPr>
            <a:r>
              <a:rPr b="1" spc="-5" dirty="0">
                <a:latin typeface="Arial MT"/>
              </a:rPr>
              <a:t>Installation</a:t>
            </a:r>
            <a:endParaRPr dirty="0">
              <a:latin typeface="Arial MT"/>
            </a:endParaRPr>
          </a:p>
          <a:p>
            <a:pPr marL="348606" marR="5080" indent="-336542" algn="just">
              <a:lnSpc>
                <a:spcPct val="116100"/>
              </a:lnSpc>
              <a:buChar char="●"/>
              <a:tabLst>
                <a:tab pos="347972" algn="l"/>
                <a:tab pos="349241" algn="l"/>
              </a:tabLst>
            </a:pPr>
            <a:r>
              <a:rPr b="1" spc="-5" dirty="0">
                <a:latin typeface="Arial MT"/>
              </a:rPr>
              <a:t>Ste</a:t>
            </a:r>
            <a:r>
              <a:rPr b="1" dirty="0">
                <a:latin typeface="Arial MT"/>
              </a:rPr>
              <a:t>p</a:t>
            </a:r>
            <a:r>
              <a:rPr b="1" spc="-5" dirty="0">
                <a:latin typeface="Arial MT"/>
              </a:rPr>
              <a:t> </a:t>
            </a:r>
            <a:r>
              <a:rPr b="1" dirty="0">
                <a:latin typeface="Arial MT"/>
              </a:rPr>
              <a:t>1</a:t>
            </a:r>
            <a:r>
              <a:rPr b="1" spc="5" dirty="0">
                <a:latin typeface="Arial MT"/>
              </a:rPr>
              <a:t> </a:t>
            </a:r>
            <a:r>
              <a:rPr spc="-585" dirty="0">
                <a:latin typeface="Arial MT"/>
                <a:cs typeface="Arial MT"/>
              </a:rPr>
              <a:t>−</a:t>
            </a:r>
            <a:r>
              <a:rPr spc="-5" dirty="0">
                <a:latin typeface="Arial MT"/>
                <a:cs typeface="Arial MT"/>
              </a:rPr>
              <a:t> Downloa</a:t>
            </a:r>
            <a:r>
              <a:rPr dirty="0">
                <a:latin typeface="Arial MT"/>
                <a:cs typeface="Arial MT"/>
              </a:rPr>
              <a:t>d</a:t>
            </a:r>
            <a:r>
              <a:rPr spc="-5" dirty="0">
                <a:latin typeface="Arial MT"/>
                <a:cs typeface="Arial MT"/>
              </a:rPr>
              <a:t> th</a:t>
            </a:r>
            <a:r>
              <a:rPr dirty="0">
                <a:latin typeface="Arial MT"/>
                <a:cs typeface="Arial MT"/>
              </a:rPr>
              <a:t>e</a:t>
            </a:r>
            <a:r>
              <a:rPr spc="5" dirty="0">
                <a:latin typeface="Arial MT"/>
                <a:cs typeface="Arial MT"/>
              </a:rPr>
              <a:t> </a:t>
            </a:r>
            <a:r>
              <a:rPr b="1" spc="-5" dirty="0">
                <a:latin typeface="Arial MT"/>
              </a:rPr>
              <a:t>.ex</a:t>
            </a:r>
            <a:r>
              <a:rPr b="1" dirty="0">
                <a:latin typeface="Arial MT"/>
              </a:rPr>
              <a:t>e </a:t>
            </a:r>
            <a:r>
              <a:rPr spc="-5" dirty="0">
                <a:latin typeface="Arial MT"/>
                <a:cs typeface="Arial MT"/>
              </a:rPr>
              <a:t>package  from the </a:t>
            </a:r>
            <a:r>
              <a:rPr spc="-10" dirty="0">
                <a:latin typeface="Arial MT"/>
                <a:cs typeface="Arial MT"/>
              </a:rPr>
              <a:t>official </a:t>
            </a:r>
            <a:r>
              <a:rPr spc="-5" dirty="0">
                <a:latin typeface="Arial MT"/>
                <a:cs typeface="Arial MT"/>
              </a:rPr>
              <a:t>website as </a:t>
            </a:r>
            <a:r>
              <a:rPr dirty="0">
                <a:latin typeface="Arial MT"/>
                <a:cs typeface="Arial MT"/>
              </a:rPr>
              <a:t>shown </a:t>
            </a:r>
            <a:r>
              <a:rPr spc="-5" dirty="0">
                <a:latin typeface="Arial MT"/>
                <a:cs typeface="Arial MT"/>
              </a:rPr>
              <a:t>below </a:t>
            </a:r>
            <a:r>
              <a:rPr spc="-375" dirty="0">
                <a:latin typeface="Arial MT"/>
                <a:cs typeface="Arial MT"/>
              </a:rPr>
              <a:t> </a:t>
            </a:r>
            <a:r>
              <a:rPr u="heavy" spc="-10" dirty="0">
                <a:uFill>
                  <a:solidFill>
                    <a:srgbClr val="000000"/>
                  </a:solidFill>
                </a:uFill>
                <a:latin typeface="Arial MT"/>
                <a:cs typeface="Arial MT"/>
                <a:hlinkClick r:id="rId2"/>
              </a:rPr>
              <a:t>https://www.sublimetext.com/3</a:t>
            </a:r>
            <a:endParaRPr dirty="0">
              <a:latin typeface="Arial MT"/>
              <a:cs typeface="Arial MT"/>
            </a:endParaRPr>
          </a:p>
          <a:p>
            <a:pPr marL="348606" marR="78738" indent="-336542" algn="just">
              <a:lnSpc>
                <a:spcPct val="116100"/>
              </a:lnSpc>
              <a:buChar char="●"/>
              <a:tabLst>
                <a:tab pos="347972" algn="l"/>
                <a:tab pos="349241" algn="l"/>
              </a:tabLst>
            </a:pPr>
            <a:r>
              <a:rPr b="1" spc="-5" dirty="0">
                <a:latin typeface="Arial MT"/>
              </a:rPr>
              <a:t>Ste</a:t>
            </a:r>
            <a:r>
              <a:rPr b="1" dirty="0">
                <a:latin typeface="Arial MT"/>
              </a:rPr>
              <a:t>p</a:t>
            </a:r>
            <a:r>
              <a:rPr b="1" spc="-5" dirty="0">
                <a:latin typeface="Arial MT"/>
              </a:rPr>
              <a:t> </a:t>
            </a:r>
            <a:r>
              <a:rPr b="1" dirty="0">
                <a:latin typeface="Arial MT"/>
              </a:rPr>
              <a:t>2</a:t>
            </a:r>
            <a:r>
              <a:rPr b="1" spc="5" dirty="0">
                <a:latin typeface="Arial MT"/>
              </a:rPr>
              <a:t> </a:t>
            </a:r>
            <a:r>
              <a:rPr spc="-585" dirty="0">
                <a:latin typeface="Arial MT"/>
                <a:cs typeface="Arial MT"/>
              </a:rPr>
              <a:t>−</a:t>
            </a:r>
            <a:r>
              <a:rPr spc="-5" dirty="0">
                <a:latin typeface="Arial MT"/>
                <a:cs typeface="Arial MT"/>
              </a:rPr>
              <a:t> No</a:t>
            </a:r>
            <a:r>
              <a:rPr spc="-80" dirty="0">
                <a:latin typeface="Arial MT"/>
                <a:cs typeface="Arial MT"/>
              </a:rPr>
              <a:t>w</a:t>
            </a:r>
            <a:r>
              <a:rPr dirty="0">
                <a:latin typeface="Arial MT"/>
                <a:cs typeface="Arial MT"/>
              </a:rPr>
              <a:t>,</a:t>
            </a:r>
            <a:r>
              <a:rPr spc="-5" dirty="0">
                <a:latin typeface="Arial MT"/>
                <a:cs typeface="Arial MT"/>
              </a:rPr>
              <a:t> </a:t>
            </a:r>
            <a:r>
              <a:rPr dirty="0">
                <a:latin typeface="Arial MT"/>
                <a:cs typeface="Arial MT"/>
              </a:rPr>
              <a:t>run</a:t>
            </a:r>
            <a:r>
              <a:rPr spc="-5" dirty="0">
                <a:latin typeface="Arial MT"/>
                <a:cs typeface="Arial MT"/>
              </a:rPr>
              <a:t> th</a:t>
            </a:r>
            <a:r>
              <a:rPr dirty="0">
                <a:latin typeface="Arial MT"/>
                <a:cs typeface="Arial MT"/>
              </a:rPr>
              <a:t>e</a:t>
            </a:r>
            <a:r>
              <a:rPr spc="-5" dirty="0">
                <a:latin typeface="Arial MT"/>
                <a:cs typeface="Arial MT"/>
              </a:rPr>
              <a:t> executabl</a:t>
            </a:r>
            <a:r>
              <a:rPr dirty="0">
                <a:latin typeface="Arial MT"/>
                <a:cs typeface="Arial MT"/>
              </a:rPr>
              <a:t>e</a:t>
            </a:r>
            <a:r>
              <a:rPr spc="-5" dirty="0">
                <a:latin typeface="Arial MT"/>
                <a:cs typeface="Arial MT"/>
              </a:rPr>
              <a:t> file.  This defines the environment </a:t>
            </a:r>
            <a:r>
              <a:rPr dirty="0">
                <a:latin typeface="Arial MT"/>
                <a:cs typeface="Arial MT"/>
              </a:rPr>
              <a:t>variables. </a:t>
            </a:r>
            <a:r>
              <a:rPr spc="-375" dirty="0">
                <a:latin typeface="Arial MT"/>
                <a:cs typeface="Arial MT"/>
              </a:rPr>
              <a:t> </a:t>
            </a:r>
            <a:r>
              <a:rPr spc="-5" dirty="0">
                <a:latin typeface="Arial MT"/>
                <a:cs typeface="Arial MT"/>
              </a:rPr>
              <a:t>When </a:t>
            </a:r>
            <a:r>
              <a:rPr dirty="0">
                <a:latin typeface="Arial MT"/>
                <a:cs typeface="Arial MT"/>
              </a:rPr>
              <a:t>you run </a:t>
            </a:r>
            <a:r>
              <a:rPr spc="-5" dirty="0">
                <a:latin typeface="Arial MT"/>
                <a:cs typeface="Arial MT"/>
              </a:rPr>
              <a:t>the executable file, </a:t>
            </a:r>
            <a:r>
              <a:rPr dirty="0">
                <a:latin typeface="Arial MT"/>
                <a:cs typeface="Arial MT"/>
              </a:rPr>
              <a:t>you </a:t>
            </a:r>
            <a:r>
              <a:rPr spc="5" dirty="0">
                <a:latin typeface="Arial MT"/>
                <a:cs typeface="Arial MT"/>
              </a:rPr>
              <a:t> </a:t>
            </a:r>
            <a:r>
              <a:rPr dirty="0">
                <a:latin typeface="Arial MT"/>
                <a:cs typeface="Arial MT"/>
              </a:rPr>
              <a:t>can </a:t>
            </a:r>
            <a:r>
              <a:rPr spc="-5" dirty="0">
                <a:latin typeface="Arial MT"/>
                <a:cs typeface="Arial MT"/>
              </a:rPr>
              <a:t>observe the following window on </a:t>
            </a:r>
            <a:r>
              <a:rPr dirty="0">
                <a:latin typeface="Arial MT"/>
                <a:cs typeface="Arial MT"/>
              </a:rPr>
              <a:t> your</a:t>
            </a:r>
            <a:r>
              <a:rPr spc="-10" dirty="0">
                <a:latin typeface="Arial MT"/>
                <a:cs typeface="Arial MT"/>
              </a:rPr>
              <a:t> </a:t>
            </a:r>
            <a:r>
              <a:rPr dirty="0">
                <a:latin typeface="Arial MT"/>
                <a:cs typeface="Arial MT"/>
              </a:rPr>
              <a:t>screen.</a:t>
            </a:r>
            <a:r>
              <a:rPr spc="-10" dirty="0">
                <a:latin typeface="Arial MT"/>
                <a:cs typeface="Arial MT"/>
              </a:rPr>
              <a:t> </a:t>
            </a:r>
            <a:r>
              <a:rPr spc="-5" dirty="0">
                <a:latin typeface="Arial MT"/>
                <a:cs typeface="Arial MT"/>
              </a:rPr>
              <a:t>Click </a:t>
            </a:r>
            <a:r>
              <a:rPr b="1" spc="-5" dirty="0">
                <a:latin typeface="Arial MT"/>
              </a:rPr>
              <a:t>Next</a:t>
            </a:r>
            <a:r>
              <a:rPr spc="-5" dirty="0">
                <a:latin typeface="Arial MT"/>
                <a:cs typeface="Arial MT"/>
              </a:rPr>
              <a:t>.</a:t>
            </a:r>
            <a:endParaRPr dirty="0">
              <a:latin typeface="Arial MT"/>
              <a:cs typeface="Arial MT"/>
            </a:endParaRPr>
          </a:p>
        </p:txBody>
      </p:sp>
      <p:pic>
        <p:nvPicPr>
          <p:cNvPr id="5" name="object 5"/>
          <p:cNvPicPr/>
          <p:nvPr/>
        </p:nvPicPr>
        <p:blipFill>
          <a:blip r:embed="rId3" cstate="print"/>
          <a:stretch>
            <a:fillRect/>
          </a:stretch>
        </p:blipFill>
        <p:spPr>
          <a:xfrm>
            <a:off x="4572001" y="676830"/>
            <a:ext cx="4571999" cy="3600450"/>
          </a:xfrm>
          <a:prstGeom prst="rect">
            <a:avLst/>
          </a:prstGeom>
        </p:spPr>
      </p:pic>
      <p:sp>
        <p:nvSpPr>
          <p:cNvPr id="6" name="object 6"/>
          <p:cNvSpPr txBox="1"/>
          <p:nvPr/>
        </p:nvSpPr>
        <p:spPr>
          <a:xfrm>
            <a:off x="4299275" y="4736394"/>
            <a:ext cx="4539615"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140" dirty="0">
                <a:solidFill>
                  <a:srgbClr val="595959"/>
                </a:solidFill>
                <a:latin typeface="Arial MT"/>
                <a:cs typeface="Arial MT"/>
              </a:rPr>
              <a:t> </a:t>
            </a:r>
            <a:r>
              <a:rPr sz="700" spc="-10" dirty="0">
                <a:solidFill>
                  <a:schemeClr val="tx1"/>
                </a:solidFill>
                <a:latin typeface="Arial MT"/>
                <a:cs typeface="Arial MT"/>
              </a:rPr>
              <a:t>Source:</a:t>
            </a:r>
            <a:r>
              <a:rPr sz="700" spc="-10" dirty="0">
                <a:solidFill>
                  <a:schemeClr val="tx1"/>
                </a:solidFill>
                <a:uFill>
                  <a:solidFill>
                    <a:srgbClr val="0097A7"/>
                  </a:solidFill>
                </a:uFill>
                <a:latin typeface="Arial MT"/>
                <a:cs typeface="Arial MT"/>
              </a:rPr>
              <a:t>https://www.tutorialspoint.com/sublime_text/sublime_text_installation.htm</a:t>
            </a:r>
            <a:endParaRPr sz="700" dirty="0">
              <a:solidFill>
                <a:schemeClr val="tx1"/>
              </a:solidFill>
              <a:latin typeface="Arial MT"/>
              <a:cs typeface="Arial MT"/>
            </a:endParaRP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361892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606544" y="2469307"/>
            <a:ext cx="3486785" cy="2262286"/>
          </a:xfrm>
          <a:prstGeom prst="rect">
            <a:avLst/>
          </a:prstGeom>
        </p:spPr>
        <p:txBody>
          <a:bodyPr vert="horz" wrap="square" lIns="0" tIns="12700" rIns="0" bIns="0" rtlCol="0">
            <a:spAutoFit/>
          </a:bodyPr>
          <a:lstStyle/>
          <a:p>
            <a:pPr marL="348606" marR="311777" indent="-336542" algn="just">
              <a:lnSpc>
                <a:spcPct val="116100"/>
              </a:lnSpc>
              <a:spcBef>
                <a:spcPts val="100"/>
              </a:spcBef>
              <a:buChar char="●"/>
              <a:tabLst>
                <a:tab pos="349241" algn="l"/>
              </a:tabLst>
            </a:pPr>
            <a:r>
              <a:rPr b="1" spc="-5" dirty="0"/>
              <a:t>Ste</a:t>
            </a:r>
            <a:r>
              <a:rPr b="1" dirty="0"/>
              <a:t>p</a:t>
            </a:r>
            <a:r>
              <a:rPr b="1" spc="-5" dirty="0"/>
              <a:t> </a:t>
            </a:r>
            <a:r>
              <a:rPr b="1" dirty="0"/>
              <a:t>3</a:t>
            </a:r>
            <a:r>
              <a:rPr b="1" spc="5" dirty="0"/>
              <a:t> </a:t>
            </a:r>
            <a:r>
              <a:rPr spc="-585" dirty="0">
                <a:latin typeface="Arial MT"/>
                <a:cs typeface="Arial MT"/>
              </a:rPr>
              <a:t>−</a:t>
            </a:r>
            <a:r>
              <a:rPr spc="-5" dirty="0">
                <a:latin typeface="Arial MT"/>
                <a:cs typeface="Arial MT"/>
              </a:rPr>
              <a:t> No</a:t>
            </a:r>
            <a:r>
              <a:rPr spc="-80" dirty="0">
                <a:latin typeface="Arial MT"/>
                <a:cs typeface="Arial MT"/>
              </a:rPr>
              <a:t>w</a:t>
            </a:r>
            <a:r>
              <a:rPr dirty="0">
                <a:latin typeface="Arial MT"/>
                <a:cs typeface="Arial MT"/>
              </a:rPr>
              <a:t>,</a:t>
            </a:r>
            <a:r>
              <a:rPr spc="-5" dirty="0">
                <a:latin typeface="Arial MT"/>
                <a:cs typeface="Arial MT"/>
              </a:rPr>
              <a:t> </a:t>
            </a:r>
            <a:r>
              <a:rPr dirty="0">
                <a:latin typeface="Arial MT"/>
                <a:cs typeface="Arial MT"/>
              </a:rPr>
              <a:t>choose</a:t>
            </a:r>
            <a:r>
              <a:rPr spc="-5" dirty="0">
                <a:latin typeface="Arial MT"/>
                <a:cs typeface="Arial MT"/>
              </a:rPr>
              <a:t> </a:t>
            </a:r>
            <a:r>
              <a:rPr dirty="0">
                <a:latin typeface="Arial MT"/>
                <a:cs typeface="Arial MT"/>
              </a:rPr>
              <a:t>a</a:t>
            </a:r>
            <a:r>
              <a:rPr spc="-5" dirty="0">
                <a:latin typeface="Arial MT"/>
                <a:cs typeface="Arial MT"/>
              </a:rPr>
              <a:t> destination  location to install Sublime </a:t>
            </a:r>
            <a:r>
              <a:rPr spc="-35" dirty="0">
                <a:latin typeface="Arial MT"/>
                <a:cs typeface="Arial MT"/>
              </a:rPr>
              <a:t>Text3 </a:t>
            </a:r>
            <a:r>
              <a:rPr spc="-5" dirty="0">
                <a:latin typeface="Arial MT"/>
                <a:cs typeface="Arial MT"/>
              </a:rPr>
              <a:t>and </a:t>
            </a:r>
            <a:r>
              <a:rPr spc="-375" dirty="0">
                <a:latin typeface="Arial MT"/>
                <a:cs typeface="Arial MT"/>
              </a:rPr>
              <a:t> </a:t>
            </a:r>
            <a:r>
              <a:rPr dirty="0">
                <a:latin typeface="Arial MT"/>
                <a:cs typeface="Arial MT"/>
              </a:rPr>
              <a:t>click</a:t>
            </a:r>
            <a:r>
              <a:rPr spc="-10" dirty="0">
                <a:latin typeface="Arial MT"/>
                <a:cs typeface="Arial MT"/>
              </a:rPr>
              <a:t> </a:t>
            </a:r>
            <a:r>
              <a:rPr b="1" spc="-5" dirty="0"/>
              <a:t>Next</a:t>
            </a:r>
            <a:r>
              <a:rPr spc="-5" dirty="0">
                <a:latin typeface="Arial MT"/>
                <a:cs typeface="Arial MT"/>
              </a:rPr>
              <a:t>.</a:t>
            </a:r>
            <a:endParaRPr dirty="0">
              <a:latin typeface="Arial MT"/>
              <a:cs typeface="Arial MT"/>
            </a:endParaRPr>
          </a:p>
          <a:p>
            <a:pPr marL="348606" marR="253994" indent="-336542" algn="just">
              <a:lnSpc>
                <a:spcPct val="116100"/>
              </a:lnSpc>
              <a:buChar char="●"/>
              <a:tabLst>
                <a:tab pos="349241" algn="l"/>
              </a:tabLst>
            </a:pPr>
            <a:r>
              <a:rPr b="1" spc="-5" dirty="0"/>
              <a:t>Ste</a:t>
            </a:r>
            <a:r>
              <a:rPr b="1" dirty="0"/>
              <a:t>p</a:t>
            </a:r>
            <a:r>
              <a:rPr b="1" spc="-5" dirty="0"/>
              <a:t> </a:t>
            </a:r>
            <a:r>
              <a:rPr b="1" dirty="0"/>
              <a:t>4</a:t>
            </a:r>
            <a:r>
              <a:rPr b="1" spc="5" dirty="0"/>
              <a:t> </a:t>
            </a:r>
            <a:r>
              <a:rPr spc="-585" dirty="0">
                <a:latin typeface="Arial MT"/>
                <a:cs typeface="Arial MT"/>
              </a:rPr>
              <a:t>−</a:t>
            </a:r>
            <a:r>
              <a:rPr spc="-5" dirty="0">
                <a:latin typeface="Arial MT"/>
                <a:cs typeface="Arial MT"/>
              </a:rPr>
              <a:t> </a:t>
            </a:r>
            <a:r>
              <a:rPr spc="-80" dirty="0">
                <a:latin typeface="Arial MT"/>
                <a:cs typeface="Arial MT"/>
              </a:rPr>
              <a:t>V</a:t>
            </a:r>
            <a:r>
              <a:rPr spc="-5" dirty="0">
                <a:latin typeface="Arial MT"/>
                <a:cs typeface="Arial MT"/>
              </a:rPr>
              <a:t>erif</a:t>
            </a:r>
            <a:r>
              <a:rPr dirty="0">
                <a:latin typeface="Arial MT"/>
                <a:cs typeface="Arial MT"/>
              </a:rPr>
              <a:t>y</a:t>
            </a:r>
            <a:r>
              <a:rPr spc="-5" dirty="0">
                <a:latin typeface="Arial MT"/>
                <a:cs typeface="Arial MT"/>
              </a:rPr>
              <a:t> th</a:t>
            </a:r>
            <a:r>
              <a:rPr dirty="0">
                <a:latin typeface="Arial MT"/>
                <a:cs typeface="Arial MT"/>
              </a:rPr>
              <a:t>e</a:t>
            </a:r>
            <a:r>
              <a:rPr spc="-5" dirty="0">
                <a:latin typeface="Arial MT"/>
                <a:cs typeface="Arial MT"/>
              </a:rPr>
              <a:t> destinatio</a:t>
            </a:r>
            <a:r>
              <a:rPr dirty="0">
                <a:latin typeface="Arial MT"/>
                <a:cs typeface="Arial MT"/>
              </a:rPr>
              <a:t>n</a:t>
            </a:r>
            <a:r>
              <a:rPr spc="-5" dirty="0">
                <a:latin typeface="Arial MT"/>
                <a:cs typeface="Arial MT"/>
              </a:rPr>
              <a:t> folder  and</a:t>
            </a:r>
            <a:r>
              <a:rPr spc="-10" dirty="0">
                <a:latin typeface="Arial MT"/>
                <a:cs typeface="Arial MT"/>
              </a:rPr>
              <a:t> </a:t>
            </a:r>
            <a:r>
              <a:rPr dirty="0">
                <a:latin typeface="Arial MT"/>
                <a:cs typeface="Arial MT"/>
              </a:rPr>
              <a:t>click</a:t>
            </a:r>
            <a:r>
              <a:rPr spc="-5" dirty="0">
                <a:latin typeface="Arial MT"/>
                <a:cs typeface="Arial MT"/>
              </a:rPr>
              <a:t> </a:t>
            </a:r>
            <a:r>
              <a:rPr b="1" spc="-5" dirty="0"/>
              <a:t>Install</a:t>
            </a:r>
            <a:r>
              <a:rPr spc="-5" dirty="0">
                <a:latin typeface="Arial MT"/>
                <a:cs typeface="Arial MT"/>
              </a:rPr>
              <a:t>.</a:t>
            </a:r>
            <a:endParaRPr dirty="0">
              <a:latin typeface="Arial MT"/>
              <a:cs typeface="Arial MT"/>
            </a:endParaRPr>
          </a:p>
          <a:p>
            <a:pPr marL="348606" marR="64133" indent="-336542" algn="just">
              <a:lnSpc>
                <a:spcPct val="116100"/>
              </a:lnSpc>
              <a:buChar char="●"/>
              <a:tabLst>
                <a:tab pos="349241" algn="l"/>
              </a:tabLst>
            </a:pPr>
            <a:r>
              <a:rPr b="1" spc="-5" dirty="0"/>
              <a:t>Ste</a:t>
            </a:r>
            <a:r>
              <a:rPr b="1" dirty="0"/>
              <a:t>p</a:t>
            </a:r>
            <a:r>
              <a:rPr b="1" spc="-5" dirty="0"/>
              <a:t> </a:t>
            </a:r>
            <a:r>
              <a:rPr b="1" dirty="0"/>
              <a:t>5</a:t>
            </a:r>
            <a:r>
              <a:rPr b="1" spc="5" dirty="0"/>
              <a:t> </a:t>
            </a:r>
            <a:r>
              <a:rPr spc="-585" dirty="0">
                <a:latin typeface="Arial MT"/>
                <a:cs typeface="Arial MT"/>
              </a:rPr>
              <a:t>−</a:t>
            </a:r>
            <a:r>
              <a:rPr spc="-5" dirty="0">
                <a:latin typeface="Arial MT"/>
                <a:cs typeface="Arial MT"/>
              </a:rPr>
              <a:t> No</a:t>
            </a:r>
            <a:r>
              <a:rPr spc="-80" dirty="0">
                <a:latin typeface="Arial MT"/>
                <a:cs typeface="Arial MT"/>
              </a:rPr>
              <a:t>w</a:t>
            </a:r>
            <a:r>
              <a:rPr dirty="0">
                <a:latin typeface="Arial MT"/>
                <a:cs typeface="Arial MT"/>
              </a:rPr>
              <a:t>,</a:t>
            </a:r>
            <a:r>
              <a:rPr spc="-5" dirty="0">
                <a:latin typeface="Arial MT"/>
                <a:cs typeface="Arial MT"/>
              </a:rPr>
              <a:t> </a:t>
            </a:r>
            <a:r>
              <a:rPr dirty="0">
                <a:latin typeface="Arial MT"/>
                <a:cs typeface="Arial MT"/>
              </a:rPr>
              <a:t>click </a:t>
            </a:r>
            <a:r>
              <a:rPr b="1" spc="-5" dirty="0"/>
              <a:t>Finis</a:t>
            </a:r>
            <a:r>
              <a:rPr b="1" dirty="0"/>
              <a:t>h </a:t>
            </a:r>
            <a:r>
              <a:rPr spc="-5" dirty="0">
                <a:latin typeface="Arial MT"/>
                <a:cs typeface="Arial MT"/>
              </a:rPr>
              <a:t>t</a:t>
            </a:r>
            <a:r>
              <a:rPr dirty="0">
                <a:latin typeface="Arial MT"/>
                <a:cs typeface="Arial MT"/>
              </a:rPr>
              <a:t>o</a:t>
            </a:r>
            <a:r>
              <a:rPr spc="-5" dirty="0">
                <a:latin typeface="Arial MT"/>
                <a:cs typeface="Arial MT"/>
              </a:rPr>
              <a:t> </a:t>
            </a:r>
            <a:r>
              <a:rPr dirty="0">
                <a:latin typeface="Arial MT"/>
                <a:cs typeface="Arial MT"/>
              </a:rPr>
              <a:t>complete  </a:t>
            </a:r>
            <a:r>
              <a:rPr spc="-5" dirty="0">
                <a:latin typeface="Arial MT"/>
                <a:cs typeface="Arial MT"/>
              </a:rPr>
              <a:t>the</a:t>
            </a:r>
            <a:r>
              <a:rPr spc="-10" dirty="0">
                <a:latin typeface="Arial MT"/>
                <a:cs typeface="Arial MT"/>
              </a:rPr>
              <a:t> </a:t>
            </a:r>
            <a:r>
              <a:rPr spc="-5" dirty="0">
                <a:latin typeface="Arial MT"/>
                <a:cs typeface="Arial MT"/>
              </a:rPr>
              <a:t>installation.</a:t>
            </a:r>
            <a:endParaRPr dirty="0">
              <a:latin typeface="Arial MT"/>
              <a:cs typeface="Arial MT"/>
            </a:endParaRPr>
          </a:p>
          <a:p>
            <a:pPr marL="348606" marR="5080" indent="-336542" algn="just">
              <a:lnSpc>
                <a:spcPct val="116100"/>
              </a:lnSpc>
              <a:buChar char="●"/>
              <a:tabLst>
                <a:tab pos="349241" algn="l"/>
              </a:tabLst>
            </a:pPr>
            <a:r>
              <a:rPr b="1" spc="-5" dirty="0"/>
              <a:t>Ste</a:t>
            </a:r>
            <a:r>
              <a:rPr b="1" dirty="0"/>
              <a:t>p</a:t>
            </a:r>
            <a:r>
              <a:rPr b="1" spc="-5" dirty="0"/>
              <a:t> </a:t>
            </a:r>
            <a:r>
              <a:rPr b="1" dirty="0"/>
              <a:t>6</a:t>
            </a:r>
            <a:r>
              <a:rPr b="1" spc="5" dirty="0"/>
              <a:t> </a:t>
            </a:r>
            <a:r>
              <a:rPr spc="-585" dirty="0">
                <a:latin typeface="Arial MT"/>
                <a:cs typeface="Arial MT"/>
              </a:rPr>
              <a:t>−</a:t>
            </a:r>
            <a:r>
              <a:rPr spc="-5" dirty="0">
                <a:latin typeface="Arial MT"/>
                <a:cs typeface="Arial MT"/>
              </a:rPr>
              <a:t> Upo</a:t>
            </a:r>
            <a:r>
              <a:rPr dirty="0">
                <a:latin typeface="Arial MT"/>
                <a:cs typeface="Arial MT"/>
              </a:rPr>
              <a:t>n</a:t>
            </a:r>
            <a:r>
              <a:rPr spc="-5" dirty="0">
                <a:latin typeface="Arial MT"/>
                <a:cs typeface="Arial MT"/>
              </a:rPr>
              <a:t> </a:t>
            </a:r>
            <a:r>
              <a:rPr dirty="0">
                <a:latin typeface="Arial MT"/>
                <a:cs typeface="Arial MT"/>
              </a:rPr>
              <a:t>a</a:t>
            </a:r>
            <a:r>
              <a:rPr spc="-5" dirty="0">
                <a:latin typeface="Arial MT"/>
                <a:cs typeface="Arial MT"/>
              </a:rPr>
              <a:t> </a:t>
            </a:r>
            <a:r>
              <a:rPr dirty="0">
                <a:latin typeface="Arial MT"/>
                <a:cs typeface="Arial MT"/>
              </a:rPr>
              <a:t>successful</a:t>
            </a:r>
            <a:r>
              <a:rPr spc="-5" dirty="0">
                <a:latin typeface="Arial MT"/>
                <a:cs typeface="Arial MT"/>
              </a:rPr>
              <a:t> installation,  </a:t>
            </a:r>
            <a:r>
              <a:rPr dirty="0">
                <a:latin typeface="Arial MT"/>
                <a:cs typeface="Arial MT"/>
              </a:rPr>
              <a:t>your</a:t>
            </a:r>
            <a:r>
              <a:rPr spc="-20" dirty="0">
                <a:latin typeface="Arial MT"/>
                <a:cs typeface="Arial MT"/>
              </a:rPr>
              <a:t> </a:t>
            </a:r>
            <a:r>
              <a:rPr spc="-5" dirty="0">
                <a:latin typeface="Arial MT"/>
                <a:cs typeface="Arial MT"/>
              </a:rPr>
              <a:t>editor</a:t>
            </a:r>
            <a:r>
              <a:rPr spc="-15" dirty="0">
                <a:latin typeface="Arial MT"/>
                <a:cs typeface="Arial MT"/>
              </a:rPr>
              <a:t> </a:t>
            </a:r>
            <a:r>
              <a:rPr spc="-5" dirty="0">
                <a:latin typeface="Arial MT"/>
                <a:cs typeface="Arial MT"/>
              </a:rPr>
              <a:t>will</a:t>
            </a:r>
            <a:r>
              <a:rPr spc="-15" dirty="0">
                <a:latin typeface="Arial MT"/>
                <a:cs typeface="Arial MT"/>
              </a:rPr>
              <a:t> </a:t>
            </a:r>
            <a:r>
              <a:rPr spc="-5" dirty="0">
                <a:latin typeface="Arial MT"/>
                <a:cs typeface="Arial MT"/>
              </a:rPr>
              <a:t>appear</a:t>
            </a:r>
            <a:r>
              <a:rPr spc="-15" dirty="0">
                <a:latin typeface="Arial MT"/>
                <a:cs typeface="Arial MT"/>
              </a:rPr>
              <a:t> </a:t>
            </a:r>
            <a:r>
              <a:rPr spc="-5" dirty="0">
                <a:latin typeface="Arial MT"/>
                <a:cs typeface="Arial MT"/>
              </a:rPr>
              <a:t>as</a:t>
            </a:r>
            <a:r>
              <a:rPr spc="-15" dirty="0">
                <a:latin typeface="Arial MT"/>
                <a:cs typeface="Arial MT"/>
              </a:rPr>
              <a:t> </a:t>
            </a:r>
            <a:r>
              <a:rPr dirty="0">
                <a:latin typeface="Arial MT"/>
                <a:cs typeface="Arial MT"/>
              </a:rPr>
              <a:t>shown</a:t>
            </a:r>
            <a:r>
              <a:rPr spc="-15" dirty="0">
                <a:latin typeface="Arial MT"/>
                <a:cs typeface="Arial MT"/>
              </a:rPr>
              <a:t> </a:t>
            </a:r>
            <a:r>
              <a:rPr spc="-5" dirty="0">
                <a:latin typeface="Arial MT"/>
                <a:cs typeface="Arial MT"/>
              </a:rPr>
              <a:t>below</a:t>
            </a:r>
            <a:endParaRPr dirty="0">
              <a:latin typeface="Arial MT"/>
              <a:cs typeface="Arial MT"/>
            </a:endParaRPr>
          </a:p>
        </p:txBody>
      </p:sp>
      <p:pic>
        <p:nvPicPr>
          <p:cNvPr id="4" name="object 4"/>
          <p:cNvPicPr/>
          <p:nvPr/>
        </p:nvPicPr>
        <p:blipFill>
          <a:blip r:embed="rId2" cstate="print"/>
          <a:stretch>
            <a:fillRect/>
          </a:stretch>
        </p:blipFill>
        <p:spPr>
          <a:xfrm>
            <a:off x="4571999" y="895351"/>
            <a:ext cx="4505325" cy="2705099"/>
          </a:xfrm>
          <a:prstGeom prst="rect">
            <a:avLst/>
          </a:prstGeom>
        </p:spPr>
      </p:pic>
      <p:sp>
        <p:nvSpPr>
          <p:cNvPr id="5" name="object 5"/>
          <p:cNvSpPr txBox="1"/>
          <p:nvPr/>
        </p:nvSpPr>
        <p:spPr>
          <a:xfrm>
            <a:off x="1641409" y="1728118"/>
            <a:ext cx="1269365" cy="289823"/>
          </a:xfrm>
          <a:prstGeom prst="rect">
            <a:avLst/>
          </a:prstGeom>
        </p:spPr>
        <p:txBody>
          <a:bodyPr vert="horz" wrap="square" lIns="0" tIns="12700" rIns="0" bIns="0" rtlCol="0">
            <a:spAutoFit/>
          </a:bodyPr>
          <a:lstStyle/>
          <a:p>
            <a:pPr marL="12700" algn="ctr">
              <a:spcBef>
                <a:spcPts val="100"/>
              </a:spcBef>
            </a:pPr>
            <a:r>
              <a:rPr sz="1800" spc="-25" dirty="0">
                <a:solidFill>
                  <a:srgbClr val="595959"/>
                </a:solidFill>
                <a:latin typeface="Arial MT"/>
                <a:cs typeface="Arial MT"/>
              </a:rPr>
              <a:t>SublimeText</a:t>
            </a:r>
            <a:endParaRPr sz="1800">
              <a:latin typeface="Arial MT"/>
              <a:cs typeface="Arial MT"/>
            </a:endParaRPr>
          </a:p>
        </p:txBody>
      </p:sp>
      <p:sp>
        <p:nvSpPr>
          <p:cNvPr id="6" name="object 6"/>
          <p:cNvSpPr txBox="1"/>
          <p:nvPr/>
        </p:nvSpPr>
        <p:spPr>
          <a:xfrm>
            <a:off x="4460571" y="4419969"/>
            <a:ext cx="4515485"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135" dirty="0">
                <a:solidFill>
                  <a:srgbClr val="595959"/>
                </a:solidFill>
                <a:latin typeface="Arial MT"/>
                <a:cs typeface="Arial MT"/>
              </a:rPr>
              <a:t> </a:t>
            </a:r>
            <a:r>
              <a:rPr sz="700" spc="-10" dirty="0">
                <a:solidFill>
                  <a:schemeClr val="tx1"/>
                </a:solidFill>
                <a:latin typeface="Arial MT"/>
                <a:cs typeface="Arial MT"/>
              </a:rPr>
              <a:t>Source</a:t>
            </a:r>
            <a:r>
              <a:rPr sz="700" spc="-10" dirty="0">
                <a:solidFill>
                  <a:schemeClr val="tx1"/>
                </a:solidFill>
                <a:uFill>
                  <a:solidFill>
                    <a:srgbClr val="0097A7"/>
                  </a:solidFill>
                </a:uFill>
                <a:latin typeface="Arial MT"/>
                <a:cs typeface="Arial MT"/>
              </a:rPr>
              <a:t>https://www.tutorialspoint.com/sublime_text/sublime_text_installation.htm</a:t>
            </a:r>
            <a:endParaRPr sz="700" dirty="0">
              <a:solidFill>
                <a:schemeClr val="tx1"/>
              </a:solidFill>
              <a:latin typeface="Arial MT"/>
              <a:cs typeface="Arial MT"/>
            </a:endParaRPr>
          </a:p>
          <a:p>
            <a:pPr marL="12700">
              <a:spcBef>
                <a:spcPts val="605"/>
              </a:spcBef>
            </a:pPr>
            <a:endParaRPr sz="800" dirty="0">
              <a:solidFill>
                <a:schemeClr val="tx1"/>
              </a:solidFill>
              <a:latin typeface="Arial MT"/>
              <a:cs typeface="Arial MT"/>
            </a:endParaRPr>
          </a:p>
        </p:txBody>
      </p:sp>
    </p:spTree>
    <p:extLst>
      <p:ext uri="{BB962C8B-B14F-4D97-AF65-F5344CB8AC3E}">
        <p14:creationId xmlns:p14="http://schemas.microsoft.com/office/powerpoint/2010/main" xmlns="" val="3343991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a:t>
            </a:r>
            <a:r>
              <a:rPr sz="2400" dirty="0" smtClean="0"/>
              <a:t>Webpage </a:t>
            </a:r>
            <a:r>
              <a:rPr sz="2400" dirty="0"/>
              <a:t>Development</a:t>
            </a:r>
          </a:p>
        </p:txBody>
      </p:sp>
      <p:sp>
        <p:nvSpPr>
          <p:cNvPr id="3" name="object 3"/>
          <p:cNvSpPr txBox="1"/>
          <p:nvPr/>
        </p:nvSpPr>
        <p:spPr>
          <a:xfrm>
            <a:off x="751434" y="2586819"/>
            <a:ext cx="3509010" cy="1786386"/>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Features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Synta</a:t>
            </a:r>
            <a:r>
              <a:rPr dirty="0">
                <a:latin typeface="Arial MT"/>
                <a:cs typeface="Arial MT"/>
              </a:rPr>
              <a:t>x</a:t>
            </a:r>
            <a:r>
              <a:rPr spc="-5" dirty="0">
                <a:latin typeface="Arial MT"/>
                <a:cs typeface="Arial MT"/>
              </a:rPr>
              <a:t> Highlight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Aut</a:t>
            </a:r>
            <a:r>
              <a:rPr dirty="0">
                <a:latin typeface="Arial MT"/>
                <a:cs typeface="Arial MT"/>
              </a:rPr>
              <a:t>o</a:t>
            </a:r>
            <a:r>
              <a:rPr spc="-5" dirty="0">
                <a:latin typeface="Arial MT"/>
                <a:cs typeface="Arial MT"/>
              </a:rPr>
              <a:t> Indentation</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File</a:t>
            </a:r>
            <a:r>
              <a:rPr spc="-60" dirty="0">
                <a:latin typeface="Arial MT"/>
                <a:cs typeface="Arial MT"/>
              </a:rPr>
              <a:t> </a:t>
            </a:r>
            <a:r>
              <a:rPr spc="-20" dirty="0">
                <a:latin typeface="Arial MT"/>
                <a:cs typeface="Arial MT"/>
              </a:rPr>
              <a:t>Type</a:t>
            </a:r>
            <a:r>
              <a:rPr spc="-35" dirty="0">
                <a:latin typeface="Arial MT"/>
                <a:cs typeface="Arial MT"/>
              </a:rPr>
              <a:t> </a:t>
            </a:r>
            <a:r>
              <a:rPr spc="-5" dirty="0">
                <a:latin typeface="Arial MT"/>
                <a:cs typeface="Arial MT"/>
              </a:rPr>
              <a:t>Recognition</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Sidebar</a:t>
            </a:r>
            <a:r>
              <a:rPr spc="-20" dirty="0">
                <a:latin typeface="Arial MT"/>
                <a:cs typeface="Arial MT"/>
              </a:rPr>
              <a:t> </a:t>
            </a:r>
            <a:r>
              <a:rPr spc="-5" dirty="0">
                <a:latin typeface="Arial MT"/>
                <a:cs typeface="Arial MT"/>
              </a:rPr>
              <a:t>with</a:t>
            </a:r>
            <a:r>
              <a:rPr spc="-20" dirty="0">
                <a:latin typeface="Arial MT"/>
                <a:cs typeface="Arial MT"/>
              </a:rPr>
              <a:t> </a:t>
            </a:r>
            <a:r>
              <a:rPr spc="-5" dirty="0">
                <a:latin typeface="Arial MT"/>
                <a:cs typeface="Arial MT"/>
              </a:rPr>
              <a:t>files</a:t>
            </a:r>
            <a:r>
              <a:rPr spc="-20" dirty="0">
                <a:latin typeface="Arial MT"/>
                <a:cs typeface="Arial MT"/>
              </a:rPr>
              <a:t> </a:t>
            </a:r>
            <a:r>
              <a:rPr spc="-5" dirty="0">
                <a:latin typeface="Arial MT"/>
                <a:cs typeface="Arial MT"/>
              </a:rPr>
              <a:t>of</a:t>
            </a:r>
            <a:r>
              <a:rPr spc="-20" dirty="0">
                <a:latin typeface="Arial MT"/>
                <a:cs typeface="Arial MT"/>
              </a:rPr>
              <a:t> </a:t>
            </a:r>
            <a:r>
              <a:rPr dirty="0">
                <a:latin typeface="Arial MT"/>
                <a:cs typeface="Arial MT"/>
              </a:rPr>
              <a:t>mentioned</a:t>
            </a:r>
            <a:r>
              <a:rPr spc="-20" dirty="0">
                <a:latin typeface="Arial MT"/>
                <a:cs typeface="Arial MT"/>
              </a:rPr>
              <a:t> </a:t>
            </a:r>
            <a:r>
              <a:rPr spc="-5" dirty="0">
                <a:latin typeface="Arial MT"/>
                <a:cs typeface="Arial MT"/>
              </a:rPr>
              <a:t>directory</a:t>
            </a:r>
            <a:endParaRPr dirty="0">
              <a:latin typeface="Arial MT"/>
              <a:cs typeface="Arial MT"/>
            </a:endParaRPr>
          </a:p>
          <a:p>
            <a:pPr marL="348606" indent="-336542" algn="just">
              <a:spcBef>
                <a:spcPts val="270"/>
              </a:spcBef>
              <a:buChar char="●"/>
              <a:tabLst>
                <a:tab pos="347972" algn="l"/>
                <a:tab pos="349241" algn="l"/>
              </a:tabLst>
            </a:pPr>
            <a:r>
              <a:rPr dirty="0">
                <a:latin typeface="Arial MT"/>
                <a:cs typeface="Arial MT"/>
              </a:rPr>
              <a:t>Macros</a:t>
            </a:r>
          </a:p>
          <a:p>
            <a:pPr marL="348606" indent="-336542" algn="just">
              <a:spcBef>
                <a:spcPts val="270"/>
              </a:spcBef>
              <a:buChar char="●"/>
              <a:tabLst>
                <a:tab pos="347972" algn="l"/>
                <a:tab pos="349241" algn="l"/>
              </a:tabLst>
            </a:pPr>
            <a:r>
              <a:rPr spc="-5" dirty="0">
                <a:latin typeface="Arial MT"/>
                <a:cs typeface="Arial MT"/>
              </a:rPr>
              <a:t>Plug-in</a:t>
            </a:r>
            <a:r>
              <a:rPr spc="-35" dirty="0">
                <a:latin typeface="Arial MT"/>
                <a:cs typeface="Arial MT"/>
              </a:rPr>
              <a:t> </a:t>
            </a:r>
            <a:r>
              <a:rPr spc="-5" dirty="0">
                <a:latin typeface="Arial MT"/>
                <a:cs typeface="Arial MT"/>
              </a:rPr>
              <a:t>and</a:t>
            </a:r>
            <a:r>
              <a:rPr spc="-35" dirty="0">
                <a:latin typeface="Arial MT"/>
                <a:cs typeface="Arial MT"/>
              </a:rPr>
              <a:t> </a:t>
            </a:r>
            <a:r>
              <a:rPr spc="-5" dirty="0">
                <a:latin typeface="Arial MT"/>
                <a:cs typeface="Arial MT"/>
              </a:rPr>
              <a:t>Packages</a:t>
            </a:r>
            <a:endParaRPr dirty="0">
              <a:latin typeface="Arial MT"/>
              <a:cs typeface="Arial MT"/>
            </a:endParaRPr>
          </a:p>
        </p:txBody>
      </p:sp>
      <p:pic>
        <p:nvPicPr>
          <p:cNvPr id="4" name="object 4"/>
          <p:cNvPicPr/>
          <p:nvPr/>
        </p:nvPicPr>
        <p:blipFill>
          <a:blip r:embed="rId2" cstate="print"/>
          <a:stretch>
            <a:fillRect/>
          </a:stretch>
        </p:blipFill>
        <p:spPr>
          <a:xfrm>
            <a:off x="4572001" y="850886"/>
            <a:ext cx="4571999" cy="3638550"/>
          </a:xfrm>
          <a:prstGeom prst="rect">
            <a:avLst/>
          </a:prstGeom>
        </p:spPr>
      </p:pic>
      <p:sp>
        <p:nvSpPr>
          <p:cNvPr id="5" name="object 5"/>
          <p:cNvSpPr txBox="1"/>
          <p:nvPr/>
        </p:nvSpPr>
        <p:spPr>
          <a:xfrm>
            <a:off x="1641409" y="1728118"/>
            <a:ext cx="1269365" cy="289823"/>
          </a:xfrm>
          <a:prstGeom prst="rect">
            <a:avLst/>
          </a:prstGeom>
        </p:spPr>
        <p:txBody>
          <a:bodyPr vert="horz" wrap="square" lIns="0" tIns="12700" rIns="0" bIns="0" rtlCol="0">
            <a:spAutoFit/>
          </a:bodyPr>
          <a:lstStyle/>
          <a:p>
            <a:pPr marL="12700" algn="ctr">
              <a:spcBef>
                <a:spcPts val="100"/>
              </a:spcBef>
            </a:pPr>
            <a:r>
              <a:rPr sz="1800" spc="-25" dirty="0">
                <a:solidFill>
                  <a:srgbClr val="595959"/>
                </a:solidFill>
                <a:latin typeface="Arial MT"/>
                <a:cs typeface="Arial MT"/>
              </a:rPr>
              <a:t>SublimeText</a:t>
            </a:r>
            <a:endParaRPr sz="1800" dirty="0">
              <a:latin typeface="Arial MT"/>
              <a:cs typeface="Arial MT"/>
            </a:endParaRPr>
          </a:p>
        </p:txBody>
      </p:sp>
      <p:sp>
        <p:nvSpPr>
          <p:cNvPr id="6" name="object 6"/>
          <p:cNvSpPr txBox="1"/>
          <p:nvPr/>
        </p:nvSpPr>
        <p:spPr>
          <a:xfrm>
            <a:off x="4260444" y="4830514"/>
            <a:ext cx="4515485"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135" dirty="0">
                <a:solidFill>
                  <a:srgbClr val="595959"/>
                </a:solidFill>
                <a:latin typeface="Arial MT"/>
                <a:cs typeface="Arial MT"/>
              </a:rPr>
              <a:t> </a:t>
            </a:r>
            <a:r>
              <a:rPr sz="700" spc="-10" dirty="0">
                <a:solidFill>
                  <a:schemeClr val="tx1"/>
                </a:solidFill>
                <a:latin typeface="Arial MT"/>
                <a:cs typeface="Arial MT"/>
              </a:rPr>
              <a:t>Source</a:t>
            </a:r>
            <a:r>
              <a:rPr sz="700" spc="-10" dirty="0">
                <a:solidFill>
                  <a:schemeClr val="tx1"/>
                </a:solidFill>
                <a:uFill>
                  <a:solidFill>
                    <a:srgbClr val="0097A7"/>
                  </a:solidFill>
                </a:uFill>
                <a:latin typeface="Arial MT"/>
                <a:cs typeface="Arial MT"/>
              </a:rPr>
              <a:t>https://</a:t>
            </a:r>
            <a:r>
              <a:rPr sz="700" spc="-10" dirty="0" smtClean="0">
                <a:solidFill>
                  <a:schemeClr val="tx1"/>
                </a:solidFill>
                <a:uFill>
                  <a:solidFill>
                    <a:srgbClr val="0097A7"/>
                  </a:solidFill>
                </a:uFill>
                <a:latin typeface="Arial MT"/>
                <a:cs typeface="Arial MT"/>
              </a:rPr>
              <a:t>www.tutorialspoint.com/sublime_text/sublime_text_installation.htm</a:t>
            </a:r>
            <a:endParaRPr sz="700" dirty="0">
              <a:solidFill>
                <a:schemeClr val="tx1"/>
              </a:solidFill>
              <a:latin typeface="Arial MT"/>
              <a:cs typeface="Arial MT"/>
            </a:endParaRPr>
          </a:p>
        </p:txBody>
      </p:sp>
    </p:spTree>
    <p:extLst>
      <p:ext uri="{BB962C8B-B14F-4D97-AF65-F5344CB8AC3E}">
        <p14:creationId xmlns:p14="http://schemas.microsoft.com/office/powerpoint/2010/main" xmlns="" val="37110158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631770" y="2304251"/>
            <a:ext cx="3409315" cy="2489784"/>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Pros</a:t>
            </a:r>
            <a:endParaRPr dirty="0">
              <a:latin typeface="Arial MT"/>
              <a:cs typeface="Arial MT"/>
            </a:endParaRPr>
          </a:p>
          <a:p>
            <a:pPr marL="348606" marR="272408" indent="-336542" algn="just">
              <a:lnSpc>
                <a:spcPct val="116100"/>
              </a:lnSpc>
              <a:buChar char="●"/>
              <a:tabLst>
                <a:tab pos="347972" algn="l"/>
                <a:tab pos="349241" algn="l"/>
              </a:tabLst>
            </a:pPr>
            <a:r>
              <a:rPr spc="-5" dirty="0">
                <a:latin typeface="Arial MT"/>
                <a:cs typeface="Arial MT"/>
              </a:rPr>
              <a:t>Performance: all the operations like </a:t>
            </a:r>
            <a:r>
              <a:rPr spc="-375" dirty="0">
                <a:latin typeface="Arial MT"/>
                <a:cs typeface="Arial MT"/>
              </a:rPr>
              <a:t> </a:t>
            </a:r>
            <a:r>
              <a:rPr spc="-5" dirty="0">
                <a:latin typeface="Arial MT"/>
                <a:cs typeface="Arial MT"/>
              </a:rPr>
              <a:t>opening,</a:t>
            </a:r>
            <a:r>
              <a:rPr spc="-20" dirty="0">
                <a:latin typeface="Arial MT"/>
                <a:cs typeface="Arial MT"/>
              </a:rPr>
              <a:t> </a:t>
            </a:r>
            <a:r>
              <a:rPr dirty="0">
                <a:latin typeface="Arial MT"/>
                <a:cs typeface="Arial MT"/>
              </a:rPr>
              <a:t>closing,</a:t>
            </a:r>
            <a:r>
              <a:rPr spc="-20" dirty="0">
                <a:latin typeface="Arial MT"/>
                <a:cs typeface="Arial MT"/>
              </a:rPr>
              <a:t> </a:t>
            </a:r>
            <a:r>
              <a:rPr dirty="0">
                <a:latin typeface="Arial MT"/>
                <a:cs typeface="Arial MT"/>
              </a:rPr>
              <a:t>searching</a:t>
            </a:r>
            <a:r>
              <a:rPr spc="-20" dirty="0">
                <a:latin typeface="Arial MT"/>
                <a:cs typeface="Arial MT"/>
              </a:rPr>
              <a:t> </a:t>
            </a:r>
            <a:r>
              <a:rPr spc="-5" dirty="0">
                <a:latin typeface="Arial MT"/>
                <a:cs typeface="Arial MT"/>
              </a:rPr>
              <a:t>is</a:t>
            </a:r>
            <a:r>
              <a:rPr spc="-20" dirty="0">
                <a:latin typeface="Arial MT"/>
                <a:cs typeface="Arial MT"/>
              </a:rPr>
              <a:t> </a:t>
            </a:r>
            <a:r>
              <a:rPr spc="-5" dirty="0">
                <a:latin typeface="Arial MT"/>
                <a:cs typeface="Arial MT"/>
              </a:rPr>
              <a:t>fast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Package:</a:t>
            </a:r>
            <a:r>
              <a:rPr spc="-20" dirty="0">
                <a:latin typeface="Arial MT"/>
                <a:cs typeface="Arial MT"/>
              </a:rPr>
              <a:t> </a:t>
            </a:r>
            <a:r>
              <a:rPr spc="-5" dirty="0">
                <a:latin typeface="Arial MT"/>
                <a:cs typeface="Arial MT"/>
              </a:rPr>
              <a:t>lots</a:t>
            </a:r>
            <a:r>
              <a:rPr spc="-20" dirty="0">
                <a:latin typeface="Arial MT"/>
                <a:cs typeface="Arial MT"/>
              </a:rPr>
              <a:t> </a:t>
            </a:r>
            <a:r>
              <a:rPr spc="-5" dirty="0">
                <a:latin typeface="Arial MT"/>
                <a:cs typeface="Arial MT"/>
              </a:rPr>
              <a:t>of</a:t>
            </a:r>
            <a:r>
              <a:rPr spc="-20" dirty="0">
                <a:latin typeface="Arial MT"/>
                <a:cs typeface="Arial MT"/>
              </a:rPr>
              <a:t> </a:t>
            </a:r>
            <a:r>
              <a:rPr spc="-5" dirty="0">
                <a:latin typeface="Arial MT"/>
                <a:cs typeface="Arial MT"/>
              </a:rPr>
              <a:t>packages</a:t>
            </a:r>
            <a:r>
              <a:rPr spc="-15" dirty="0">
                <a:latin typeface="Arial MT"/>
                <a:cs typeface="Arial MT"/>
              </a:rPr>
              <a:t> </a:t>
            </a:r>
            <a:r>
              <a:rPr spc="-5" dirty="0">
                <a:latin typeface="Arial MT"/>
                <a:cs typeface="Arial MT"/>
              </a:rPr>
              <a:t>and</a:t>
            </a:r>
            <a:r>
              <a:rPr spc="-20" dirty="0">
                <a:latin typeface="Arial MT"/>
                <a:cs typeface="Arial MT"/>
              </a:rPr>
              <a:t> </a:t>
            </a:r>
            <a:r>
              <a:rPr spc="-5" dirty="0">
                <a:latin typeface="Arial MT"/>
                <a:cs typeface="Arial MT"/>
              </a:rPr>
              <a:t>themes</a:t>
            </a:r>
            <a:endParaRPr dirty="0">
              <a:latin typeface="Arial MT"/>
              <a:cs typeface="Arial MT"/>
            </a:endParaRPr>
          </a:p>
          <a:p>
            <a:pPr marL="348606" marR="80643" indent="-336542" algn="just">
              <a:lnSpc>
                <a:spcPct val="116100"/>
              </a:lnSpc>
              <a:buChar char="●"/>
              <a:tabLst>
                <a:tab pos="347972" algn="l"/>
                <a:tab pos="349241" algn="l"/>
              </a:tabLst>
            </a:pPr>
            <a:r>
              <a:rPr spc="-5" dirty="0">
                <a:latin typeface="Arial MT"/>
                <a:cs typeface="Arial MT"/>
              </a:rPr>
              <a:t>Customize: looks nice, also has </a:t>
            </a:r>
            <a:r>
              <a:rPr dirty="0">
                <a:latin typeface="Arial MT"/>
                <a:cs typeface="Arial MT"/>
              </a:rPr>
              <a:t>many </a:t>
            </a:r>
            <a:r>
              <a:rPr spc="-375" dirty="0">
                <a:latin typeface="Arial MT"/>
                <a:cs typeface="Arial MT"/>
              </a:rPr>
              <a:t> </a:t>
            </a:r>
            <a:r>
              <a:rPr spc="-5" dirty="0">
                <a:latin typeface="Arial MT"/>
                <a:cs typeface="Arial MT"/>
              </a:rPr>
              <a:t>theme to </a:t>
            </a:r>
            <a:r>
              <a:rPr dirty="0">
                <a:latin typeface="Arial MT"/>
                <a:cs typeface="Arial MT"/>
              </a:rPr>
              <a:t>choose </a:t>
            </a:r>
            <a:r>
              <a:rPr spc="-5" dirty="0">
                <a:latin typeface="Arial MT"/>
                <a:cs typeface="Arial MT"/>
              </a:rPr>
              <a:t>from, and able to </a:t>
            </a:r>
            <a:r>
              <a:rPr dirty="0">
                <a:latin typeface="Arial MT"/>
                <a:cs typeface="Arial MT"/>
              </a:rPr>
              <a:t> configure</a:t>
            </a:r>
            <a:r>
              <a:rPr spc="-10" dirty="0">
                <a:latin typeface="Arial MT"/>
                <a:cs typeface="Arial MT"/>
              </a:rPr>
              <a:t> </a:t>
            </a:r>
            <a:r>
              <a:rPr spc="-5" dirty="0">
                <a:latin typeface="Arial MT"/>
                <a:cs typeface="Arial MT"/>
              </a:rPr>
              <a:t>using</a:t>
            </a:r>
            <a:r>
              <a:rPr spc="-10" dirty="0">
                <a:latin typeface="Arial MT"/>
                <a:cs typeface="Arial MT"/>
              </a:rPr>
              <a:t> </a:t>
            </a:r>
            <a:r>
              <a:rPr dirty="0">
                <a:latin typeface="Arial MT"/>
                <a:cs typeface="Arial MT"/>
              </a:rPr>
              <a:t>JSON</a:t>
            </a:r>
            <a:r>
              <a:rPr spc="-10" dirty="0">
                <a:latin typeface="Arial MT"/>
                <a:cs typeface="Arial MT"/>
              </a:rPr>
              <a:t> </a:t>
            </a:r>
            <a:r>
              <a:rPr spc="-5" dirty="0">
                <a:latin typeface="Arial MT"/>
                <a:cs typeface="Arial MT"/>
              </a:rPr>
              <a:t>file.</a:t>
            </a:r>
            <a:endParaRPr dirty="0">
              <a:latin typeface="Arial MT"/>
              <a:cs typeface="Arial MT"/>
            </a:endParaRPr>
          </a:p>
          <a:p>
            <a:pPr marL="348606" indent="-336542" algn="just">
              <a:spcBef>
                <a:spcPts val="270"/>
              </a:spcBef>
              <a:buFont typeface="Arial"/>
              <a:buChar char="●"/>
              <a:tabLst>
                <a:tab pos="347972" algn="l"/>
                <a:tab pos="349241" algn="l"/>
              </a:tabLst>
            </a:pPr>
            <a:r>
              <a:rPr spc="-5" dirty="0">
                <a:latin typeface="Arial MT"/>
                <a:cs typeface="Arial MT"/>
              </a:rPr>
              <a:t>Reliable:</a:t>
            </a:r>
            <a:r>
              <a:rPr spc="-15" dirty="0">
                <a:latin typeface="Arial MT"/>
                <a:cs typeface="Arial MT"/>
              </a:rPr>
              <a:t> </a:t>
            </a:r>
            <a:r>
              <a:rPr spc="-5" dirty="0">
                <a:latin typeface="Arial MT"/>
                <a:cs typeface="Arial MT"/>
              </a:rPr>
              <a:t>no</a:t>
            </a:r>
            <a:r>
              <a:rPr spc="-15" dirty="0">
                <a:latin typeface="Arial MT"/>
                <a:cs typeface="Arial MT"/>
              </a:rPr>
              <a:t> </a:t>
            </a:r>
            <a:r>
              <a:rPr spc="-5" dirty="0">
                <a:latin typeface="Arial MT"/>
                <a:cs typeface="Arial MT"/>
              </a:rPr>
              <a:t>need</a:t>
            </a:r>
            <a:r>
              <a:rPr spc="-15" dirty="0">
                <a:latin typeface="Arial MT"/>
                <a:cs typeface="Arial MT"/>
              </a:rPr>
              <a:t> </a:t>
            </a:r>
            <a:r>
              <a:rPr spc="-5" dirty="0">
                <a:latin typeface="Arial MT"/>
                <a:cs typeface="Arial MT"/>
              </a:rPr>
              <a:t>to</a:t>
            </a:r>
            <a:r>
              <a:rPr spc="-15" dirty="0">
                <a:latin typeface="Arial MT"/>
                <a:cs typeface="Arial MT"/>
              </a:rPr>
              <a:t> </a:t>
            </a:r>
            <a:r>
              <a:rPr spc="-5" dirty="0">
                <a:latin typeface="Arial MT"/>
                <a:cs typeface="Arial MT"/>
              </a:rPr>
              <a:t>do</a:t>
            </a:r>
            <a:r>
              <a:rPr spc="-15" dirty="0">
                <a:latin typeface="Arial MT"/>
                <a:cs typeface="Arial MT"/>
              </a:rPr>
              <a:t> </a:t>
            </a:r>
            <a:r>
              <a:rPr spc="-5" dirty="0">
                <a:latin typeface="Arial MT"/>
                <a:cs typeface="Arial MT"/>
              </a:rPr>
              <a:t>anything</a:t>
            </a:r>
            <a:r>
              <a:rPr spc="-15" dirty="0">
                <a:latin typeface="Arial MT"/>
                <a:cs typeface="Arial MT"/>
              </a:rPr>
              <a:t> </a:t>
            </a:r>
            <a:r>
              <a:rPr spc="-5" dirty="0" smtClean="0">
                <a:latin typeface="Arial MT"/>
                <a:cs typeface="Arial MT"/>
              </a:rPr>
              <a:t>else</a:t>
            </a:r>
            <a:r>
              <a:rPr lang="en-IN" spc="-5" dirty="0" smtClean="0">
                <a:latin typeface="Arial MT"/>
                <a:cs typeface="Arial MT"/>
              </a:rPr>
              <a:t> </a:t>
            </a:r>
            <a:r>
              <a:rPr lang="en-US" spc="-5" dirty="0">
                <a:latin typeface="Arial MT"/>
                <a:cs typeface="Arial MT"/>
              </a:rPr>
              <a:t>once</a:t>
            </a:r>
            <a:r>
              <a:rPr lang="en-US" spc="-20" dirty="0">
                <a:latin typeface="Arial MT"/>
                <a:cs typeface="Arial MT"/>
              </a:rPr>
              <a:t> </a:t>
            </a:r>
            <a:r>
              <a:rPr lang="en-US" spc="-5" dirty="0">
                <a:latin typeface="Arial MT"/>
                <a:cs typeface="Arial MT"/>
              </a:rPr>
              <a:t>everything</a:t>
            </a:r>
            <a:r>
              <a:rPr lang="en-US" spc="-15" dirty="0">
                <a:latin typeface="Arial MT"/>
                <a:cs typeface="Arial MT"/>
              </a:rPr>
              <a:t> </a:t>
            </a:r>
            <a:r>
              <a:rPr lang="en-US" spc="-5" dirty="0">
                <a:latin typeface="Arial MT"/>
                <a:cs typeface="Arial MT"/>
              </a:rPr>
              <a:t>is</a:t>
            </a:r>
            <a:r>
              <a:rPr lang="en-US" spc="-15" dirty="0">
                <a:latin typeface="Arial MT"/>
                <a:cs typeface="Arial MT"/>
              </a:rPr>
              <a:t> </a:t>
            </a:r>
            <a:r>
              <a:rPr lang="en-US" spc="-5" dirty="0">
                <a:latin typeface="Arial MT"/>
                <a:cs typeface="Arial MT"/>
              </a:rPr>
              <a:t>installed</a:t>
            </a:r>
            <a:r>
              <a:rPr lang="en-US" spc="-20" dirty="0">
                <a:latin typeface="Arial MT"/>
                <a:cs typeface="Arial MT"/>
              </a:rPr>
              <a:t> </a:t>
            </a:r>
            <a:r>
              <a:rPr lang="en-US" spc="-5" dirty="0">
                <a:latin typeface="Arial MT"/>
                <a:cs typeface="Arial MT"/>
              </a:rPr>
              <a:t>and</a:t>
            </a:r>
            <a:r>
              <a:rPr lang="en-US" spc="-15" dirty="0">
                <a:latin typeface="Arial MT"/>
                <a:cs typeface="Arial MT"/>
              </a:rPr>
              <a:t> </a:t>
            </a:r>
            <a:r>
              <a:rPr lang="en-US" dirty="0">
                <a:latin typeface="Arial MT"/>
                <a:cs typeface="Arial MT"/>
              </a:rPr>
              <a:t>set</a:t>
            </a:r>
            <a:r>
              <a:rPr lang="en-US" spc="-15" dirty="0">
                <a:latin typeface="Arial MT"/>
                <a:cs typeface="Arial MT"/>
              </a:rPr>
              <a:t> </a:t>
            </a:r>
            <a:r>
              <a:rPr lang="en-US" spc="-5" dirty="0">
                <a:latin typeface="Arial MT"/>
                <a:cs typeface="Arial MT"/>
              </a:rPr>
              <a:t>up.</a:t>
            </a:r>
            <a:endParaRPr lang="en-US" dirty="0">
              <a:latin typeface="Arial MT"/>
              <a:cs typeface="Arial MT"/>
            </a:endParaRPr>
          </a:p>
          <a:p>
            <a:pPr marL="348606" indent="-336542">
              <a:spcBef>
                <a:spcPts val="270"/>
              </a:spcBef>
              <a:buChar char="●"/>
              <a:tabLst>
                <a:tab pos="347972" algn="l"/>
                <a:tab pos="349241" algn="l"/>
              </a:tabLst>
            </a:pPr>
            <a:endParaRPr dirty="0">
              <a:latin typeface="Arial MT"/>
              <a:cs typeface="Arial MT"/>
            </a:endParaRPr>
          </a:p>
        </p:txBody>
      </p:sp>
      <p:pic>
        <p:nvPicPr>
          <p:cNvPr id="4" name="object 4"/>
          <p:cNvPicPr/>
          <p:nvPr/>
        </p:nvPicPr>
        <p:blipFill>
          <a:blip r:embed="rId2" cstate="print"/>
          <a:stretch>
            <a:fillRect/>
          </a:stretch>
        </p:blipFill>
        <p:spPr>
          <a:xfrm>
            <a:off x="4544512" y="1567375"/>
            <a:ext cx="4599488" cy="2583423"/>
          </a:xfrm>
          <a:prstGeom prst="rect">
            <a:avLst/>
          </a:prstGeom>
        </p:spPr>
      </p:pic>
      <p:sp>
        <p:nvSpPr>
          <p:cNvPr id="5" name="object 5"/>
          <p:cNvSpPr txBox="1"/>
          <p:nvPr/>
        </p:nvSpPr>
        <p:spPr>
          <a:xfrm>
            <a:off x="1641409" y="1728118"/>
            <a:ext cx="1269365" cy="289823"/>
          </a:xfrm>
          <a:prstGeom prst="rect">
            <a:avLst/>
          </a:prstGeom>
        </p:spPr>
        <p:txBody>
          <a:bodyPr vert="horz" wrap="square" lIns="0" tIns="12700" rIns="0" bIns="0" rtlCol="0">
            <a:spAutoFit/>
          </a:bodyPr>
          <a:lstStyle/>
          <a:p>
            <a:pPr marL="12700" algn="ctr">
              <a:spcBef>
                <a:spcPts val="100"/>
              </a:spcBef>
            </a:pPr>
            <a:r>
              <a:rPr sz="1800" spc="-25" dirty="0">
                <a:solidFill>
                  <a:srgbClr val="595959"/>
                </a:solidFill>
                <a:latin typeface="Arial MT"/>
                <a:cs typeface="Arial MT"/>
              </a:rPr>
              <a:t>SublimeText</a:t>
            </a:r>
            <a:endParaRPr sz="1800" dirty="0">
              <a:latin typeface="Arial MT"/>
              <a:cs typeface="Arial MT"/>
            </a:endParaRPr>
          </a:p>
        </p:txBody>
      </p:sp>
      <p:sp>
        <p:nvSpPr>
          <p:cNvPr id="7" name="object 7"/>
          <p:cNvSpPr txBox="1"/>
          <p:nvPr/>
        </p:nvSpPr>
        <p:spPr>
          <a:xfrm>
            <a:off x="4299275" y="4654130"/>
            <a:ext cx="4759325" cy="111569"/>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Source:https://blog.education-ecosystem.com/10-best-text-editors-programming-2016</a:t>
            </a:r>
            <a:r>
              <a:rPr sz="700" spc="-5" dirty="0" smtClean="0">
                <a:solidFill>
                  <a:srgbClr val="595959"/>
                </a:solidFill>
                <a:latin typeface="Arial MT"/>
                <a:cs typeface="Arial MT"/>
              </a:rPr>
              <a:t>/</a:t>
            </a:r>
            <a:endParaRPr sz="700" dirty="0">
              <a:latin typeface="Arial MT"/>
              <a:cs typeface="Arial MT"/>
            </a:endParaRPr>
          </a:p>
        </p:txBody>
      </p:sp>
    </p:spTree>
    <p:extLst>
      <p:ext uri="{BB962C8B-B14F-4D97-AF65-F5344CB8AC3E}">
        <p14:creationId xmlns:p14="http://schemas.microsoft.com/office/powerpoint/2010/main" xmlns="" val="23471247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597992" y="2404483"/>
            <a:ext cx="3503295" cy="2262414"/>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Cons</a:t>
            </a:r>
            <a:endParaRPr dirty="0">
              <a:latin typeface="Arial MT"/>
              <a:cs typeface="Arial MT"/>
            </a:endParaRPr>
          </a:p>
          <a:p>
            <a:pPr marL="348606" marR="273678" indent="-336542" algn="just">
              <a:lnSpc>
                <a:spcPct val="116100"/>
              </a:lnSpc>
              <a:buChar char="●"/>
              <a:tabLst>
                <a:tab pos="347972" algn="l"/>
                <a:tab pos="349241" algn="l"/>
              </a:tabLst>
            </a:pPr>
            <a:r>
              <a:rPr spc="-5" dirty="0">
                <a:latin typeface="Arial MT"/>
                <a:cs typeface="Arial MT"/>
              </a:rPr>
              <a:t>Cost: free download, but </a:t>
            </a:r>
            <a:r>
              <a:rPr dirty="0">
                <a:latin typeface="Arial MT"/>
                <a:cs typeface="Arial MT"/>
              </a:rPr>
              <a:t>require </a:t>
            </a:r>
            <a:r>
              <a:rPr spc="-5" dirty="0">
                <a:latin typeface="Arial MT"/>
                <a:cs typeface="Arial MT"/>
              </a:rPr>
              <a:t>$70 </a:t>
            </a:r>
            <a:r>
              <a:rPr spc="-375" dirty="0">
                <a:latin typeface="Arial MT"/>
                <a:cs typeface="Arial MT"/>
              </a:rPr>
              <a:t> </a:t>
            </a:r>
            <a:r>
              <a:rPr spc="-5" dirty="0">
                <a:latin typeface="Arial MT"/>
                <a:cs typeface="Arial MT"/>
              </a:rPr>
              <a:t>license fee, otherwise frequent </a:t>
            </a:r>
            <a:r>
              <a:rPr dirty="0">
                <a:latin typeface="Arial MT"/>
                <a:cs typeface="Arial MT"/>
              </a:rPr>
              <a:t>“buy </a:t>
            </a:r>
            <a:r>
              <a:rPr spc="5" dirty="0">
                <a:latin typeface="Arial MT"/>
                <a:cs typeface="Arial MT"/>
              </a:rPr>
              <a:t> </a:t>
            </a:r>
            <a:r>
              <a:rPr spc="-5" dirty="0">
                <a:latin typeface="Arial MT"/>
                <a:cs typeface="Arial MT"/>
              </a:rPr>
              <a:t>license”</a:t>
            </a:r>
            <a:r>
              <a:rPr spc="-10" dirty="0">
                <a:latin typeface="Arial MT"/>
                <a:cs typeface="Arial MT"/>
              </a:rPr>
              <a:t> </a:t>
            </a:r>
            <a:r>
              <a:rPr spc="-5" dirty="0">
                <a:latin typeface="Arial MT"/>
                <a:cs typeface="Arial MT"/>
              </a:rPr>
              <a:t>pop-up.</a:t>
            </a:r>
            <a:endParaRPr dirty="0">
              <a:latin typeface="Arial MT"/>
              <a:cs typeface="Arial MT"/>
            </a:endParaRPr>
          </a:p>
          <a:p>
            <a:pPr marL="348606" marR="360671" indent="-336542" algn="just">
              <a:lnSpc>
                <a:spcPct val="116100"/>
              </a:lnSpc>
              <a:buChar char="●"/>
              <a:tabLst>
                <a:tab pos="347972" algn="l"/>
                <a:tab pos="349241" algn="l"/>
              </a:tabLst>
            </a:pPr>
            <a:r>
              <a:rPr spc="-5" dirty="0">
                <a:latin typeface="Arial MT"/>
                <a:cs typeface="Arial MT"/>
              </a:rPr>
              <a:t>Package: package </a:t>
            </a:r>
            <a:r>
              <a:rPr dirty="0">
                <a:latin typeface="Arial MT"/>
                <a:cs typeface="Arial MT"/>
              </a:rPr>
              <a:t>control </a:t>
            </a:r>
            <a:r>
              <a:rPr spc="-5" dirty="0">
                <a:latin typeface="Arial MT"/>
                <a:cs typeface="Arial MT"/>
              </a:rPr>
              <a:t>is not </a:t>
            </a:r>
            <a:r>
              <a:rPr dirty="0">
                <a:latin typeface="Arial MT"/>
                <a:cs typeface="Arial MT"/>
              </a:rPr>
              <a:t> </a:t>
            </a:r>
            <a:r>
              <a:rPr spc="-5" dirty="0">
                <a:latin typeface="Arial MT"/>
                <a:cs typeface="Arial MT"/>
              </a:rPr>
              <a:t>installed</a:t>
            </a:r>
            <a:r>
              <a:rPr spc="-30" dirty="0">
                <a:latin typeface="Arial MT"/>
                <a:cs typeface="Arial MT"/>
              </a:rPr>
              <a:t> </a:t>
            </a:r>
            <a:r>
              <a:rPr spc="-5" dirty="0">
                <a:latin typeface="Arial MT"/>
                <a:cs typeface="Arial MT"/>
              </a:rPr>
              <a:t>ahead,</a:t>
            </a:r>
            <a:r>
              <a:rPr spc="-25" dirty="0">
                <a:latin typeface="Arial MT"/>
                <a:cs typeface="Arial MT"/>
              </a:rPr>
              <a:t> </a:t>
            </a:r>
            <a:r>
              <a:rPr dirty="0">
                <a:latin typeface="Arial MT"/>
                <a:cs typeface="Arial MT"/>
              </a:rPr>
              <a:t>so</a:t>
            </a:r>
            <a:r>
              <a:rPr spc="-25" dirty="0">
                <a:latin typeface="Arial MT"/>
                <a:cs typeface="Arial MT"/>
              </a:rPr>
              <a:t> </a:t>
            </a:r>
            <a:r>
              <a:rPr dirty="0">
                <a:latin typeface="Arial MT"/>
                <a:cs typeface="Arial MT"/>
              </a:rPr>
              <a:t>some</a:t>
            </a:r>
            <a:r>
              <a:rPr spc="-30" dirty="0">
                <a:latin typeface="Arial MT"/>
                <a:cs typeface="Arial MT"/>
              </a:rPr>
              <a:t> </a:t>
            </a:r>
            <a:r>
              <a:rPr dirty="0">
                <a:latin typeface="Arial MT"/>
                <a:cs typeface="Arial MT"/>
              </a:rPr>
              <a:t>searching </a:t>
            </a:r>
            <a:r>
              <a:rPr spc="-370" dirty="0">
                <a:latin typeface="Arial MT"/>
                <a:cs typeface="Arial MT"/>
              </a:rPr>
              <a:t> </a:t>
            </a:r>
            <a:r>
              <a:rPr spc="-5" dirty="0">
                <a:latin typeface="Arial MT"/>
                <a:cs typeface="Arial MT"/>
              </a:rPr>
              <a:t>needed;</a:t>
            </a:r>
            <a:r>
              <a:rPr spc="-25" dirty="0">
                <a:latin typeface="Arial MT"/>
                <a:cs typeface="Arial MT"/>
              </a:rPr>
              <a:t> </a:t>
            </a:r>
            <a:r>
              <a:rPr spc="-5" dirty="0">
                <a:latin typeface="Arial MT"/>
                <a:cs typeface="Arial MT"/>
              </a:rPr>
              <a:t>powerful</a:t>
            </a:r>
            <a:r>
              <a:rPr spc="-20" dirty="0">
                <a:latin typeface="Arial MT"/>
                <a:cs typeface="Arial MT"/>
              </a:rPr>
              <a:t> </a:t>
            </a:r>
            <a:r>
              <a:rPr spc="-5" dirty="0">
                <a:latin typeface="Arial MT"/>
                <a:cs typeface="Arial MT"/>
              </a:rPr>
              <a:t>only</a:t>
            </a:r>
            <a:r>
              <a:rPr spc="-20" dirty="0">
                <a:latin typeface="Arial MT"/>
                <a:cs typeface="Arial MT"/>
              </a:rPr>
              <a:t> </a:t>
            </a:r>
            <a:r>
              <a:rPr spc="-5" dirty="0">
                <a:latin typeface="Arial MT"/>
                <a:cs typeface="Arial MT"/>
              </a:rPr>
              <a:t>with</a:t>
            </a:r>
            <a:r>
              <a:rPr spc="-25" dirty="0">
                <a:latin typeface="Arial MT"/>
                <a:cs typeface="Arial MT"/>
              </a:rPr>
              <a:t> </a:t>
            </a:r>
            <a:r>
              <a:rPr spc="-5" dirty="0">
                <a:latin typeface="Arial MT"/>
                <a:cs typeface="Arial MT"/>
              </a:rPr>
              <a:t>plugins.</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Suggestions: only based on </a:t>
            </a:r>
            <a:r>
              <a:rPr dirty="0">
                <a:latin typeface="Arial MT"/>
                <a:cs typeface="Arial MT"/>
              </a:rPr>
              <a:t>snippet, </a:t>
            </a:r>
            <a:r>
              <a:rPr spc="-5" dirty="0">
                <a:latin typeface="Arial MT"/>
                <a:cs typeface="Arial MT"/>
              </a:rPr>
              <a:t>no </a:t>
            </a:r>
            <a:r>
              <a:rPr spc="-375" dirty="0">
                <a:latin typeface="Arial MT"/>
                <a:cs typeface="Arial MT"/>
              </a:rPr>
              <a:t> </a:t>
            </a:r>
            <a:r>
              <a:rPr dirty="0">
                <a:latin typeface="Arial MT"/>
                <a:cs typeface="Arial MT"/>
              </a:rPr>
              <a:t>context</a:t>
            </a:r>
            <a:r>
              <a:rPr spc="-30" dirty="0">
                <a:latin typeface="Arial MT"/>
                <a:cs typeface="Arial MT"/>
              </a:rPr>
              <a:t> </a:t>
            </a:r>
            <a:r>
              <a:rPr spc="-5" dirty="0">
                <a:latin typeface="Arial MT"/>
                <a:cs typeface="Arial MT"/>
              </a:rPr>
              <a:t>or</a:t>
            </a:r>
            <a:r>
              <a:rPr spc="-25" dirty="0">
                <a:latin typeface="Arial MT"/>
                <a:cs typeface="Arial MT"/>
              </a:rPr>
              <a:t> </a:t>
            </a:r>
            <a:r>
              <a:rPr spc="-5" dirty="0">
                <a:latin typeface="Arial MT"/>
                <a:cs typeface="Arial MT"/>
              </a:rPr>
              <a:t>language</a:t>
            </a:r>
            <a:r>
              <a:rPr spc="-25" dirty="0">
                <a:latin typeface="Arial MT"/>
                <a:cs typeface="Arial MT"/>
              </a:rPr>
              <a:t> </a:t>
            </a:r>
            <a:r>
              <a:rPr spc="-5" dirty="0">
                <a:latin typeface="Arial MT"/>
                <a:cs typeface="Arial MT"/>
              </a:rPr>
              <a:t>based</a:t>
            </a:r>
            <a:r>
              <a:rPr spc="-25" dirty="0">
                <a:latin typeface="Arial MT"/>
                <a:cs typeface="Arial MT"/>
              </a:rPr>
              <a:t> </a:t>
            </a:r>
            <a:r>
              <a:rPr dirty="0">
                <a:latin typeface="Arial MT"/>
                <a:cs typeface="Arial MT"/>
              </a:rPr>
              <a:t>suggestions.</a:t>
            </a:r>
          </a:p>
        </p:txBody>
      </p:sp>
      <p:pic>
        <p:nvPicPr>
          <p:cNvPr id="4" name="object 4"/>
          <p:cNvPicPr/>
          <p:nvPr/>
        </p:nvPicPr>
        <p:blipFill>
          <a:blip r:embed="rId2" cstate="print"/>
          <a:stretch>
            <a:fillRect/>
          </a:stretch>
        </p:blipFill>
        <p:spPr>
          <a:xfrm>
            <a:off x="4572000" y="1524572"/>
            <a:ext cx="4572000" cy="2583424"/>
          </a:xfrm>
          <a:prstGeom prst="rect">
            <a:avLst/>
          </a:prstGeom>
        </p:spPr>
      </p:pic>
      <p:sp>
        <p:nvSpPr>
          <p:cNvPr id="5" name="object 5"/>
          <p:cNvSpPr txBox="1"/>
          <p:nvPr/>
        </p:nvSpPr>
        <p:spPr>
          <a:xfrm>
            <a:off x="5296303" y="4606624"/>
            <a:ext cx="368427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Source:https://blog.education-ecosystem.com/10-best-text-editors-programming-2016/</a:t>
            </a:r>
            <a:endParaRPr sz="700" dirty="0">
              <a:latin typeface="Arial MT"/>
              <a:cs typeface="Arial MT"/>
            </a:endParaRPr>
          </a:p>
        </p:txBody>
      </p:sp>
      <p:sp>
        <p:nvSpPr>
          <p:cNvPr id="6" name="object 6"/>
          <p:cNvSpPr txBox="1"/>
          <p:nvPr/>
        </p:nvSpPr>
        <p:spPr>
          <a:xfrm>
            <a:off x="1641409" y="1728118"/>
            <a:ext cx="1269365" cy="289823"/>
          </a:xfrm>
          <a:prstGeom prst="rect">
            <a:avLst/>
          </a:prstGeom>
        </p:spPr>
        <p:txBody>
          <a:bodyPr vert="horz" wrap="square" lIns="0" tIns="12700" rIns="0" bIns="0" rtlCol="0">
            <a:spAutoFit/>
          </a:bodyPr>
          <a:lstStyle/>
          <a:p>
            <a:pPr marL="12700" algn="ctr">
              <a:spcBef>
                <a:spcPts val="100"/>
              </a:spcBef>
            </a:pPr>
            <a:r>
              <a:rPr sz="1800" spc="-25" dirty="0">
                <a:solidFill>
                  <a:srgbClr val="595959"/>
                </a:solidFill>
                <a:latin typeface="Arial MT"/>
                <a:cs typeface="Arial MT"/>
              </a:rPr>
              <a:t>SublimeText</a:t>
            </a:r>
            <a:endParaRPr sz="1800" dirty="0">
              <a:latin typeface="Arial MT"/>
              <a:cs typeface="Arial MT"/>
            </a:endParaRPr>
          </a:p>
        </p:txBody>
      </p:sp>
    </p:spTree>
    <p:extLst>
      <p:ext uri="{BB962C8B-B14F-4D97-AF65-F5344CB8AC3E}">
        <p14:creationId xmlns:p14="http://schemas.microsoft.com/office/powerpoint/2010/main" xmlns="" val="512791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Webpage Development</a:t>
            </a:r>
          </a:p>
        </p:txBody>
      </p:sp>
      <p:sp>
        <p:nvSpPr>
          <p:cNvPr id="3" name="object 3"/>
          <p:cNvSpPr txBox="1"/>
          <p:nvPr/>
        </p:nvSpPr>
        <p:spPr>
          <a:xfrm>
            <a:off x="1698335" y="1728118"/>
            <a:ext cx="115633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Notepad++</a:t>
            </a:r>
            <a:endParaRPr sz="1800" dirty="0">
              <a:latin typeface="Arial MT"/>
              <a:cs typeface="Arial MT"/>
            </a:endParaRPr>
          </a:p>
        </p:txBody>
      </p:sp>
      <p:sp>
        <p:nvSpPr>
          <p:cNvPr id="4" name="object 4"/>
          <p:cNvSpPr txBox="1"/>
          <p:nvPr/>
        </p:nvSpPr>
        <p:spPr>
          <a:xfrm>
            <a:off x="723300" y="2436435"/>
            <a:ext cx="726440" cy="228268"/>
          </a:xfrm>
          <a:prstGeom prst="rect">
            <a:avLst/>
          </a:prstGeom>
        </p:spPr>
        <p:txBody>
          <a:bodyPr vert="horz" wrap="square" lIns="0" tIns="12700" rIns="0" bIns="0" rtlCol="0">
            <a:spAutoFit/>
          </a:bodyPr>
          <a:lstStyle/>
          <a:p>
            <a:pPr marL="12700" algn="r">
              <a:spcBef>
                <a:spcPts val="100"/>
              </a:spcBef>
            </a:pPr>
            <a:r>
              <a:rPr spc="-5" dirty="0">
                <a:latin typeface="Arial MT"/>
                <a:cs typeface="Arial MT"/>
              </a:rPr>
              <a:t>Features</a:t>
            </a:r>
            <a:endParaRPr dirty="0">
              <a:latin typeface="Arial MT"/>
              <a:cs typeface="Arial MT"/>
            </a:endParaRPr>
          </a:p>
        </p:txBody>
      </p:sp>
      <p:sp>
        <p:nvSpPr>
          <p:cNvPr id="5" name="object 5"/>
          <p:cNvSpPr txBox="1"/>
          <p:nvPr/>
        </p:nvSpPr>
        <p:spPr>
          <a:xfrm>
            <a:off x="574169" y="2701143"/>
            <a:ext cx="3529329" cy="2024400"/>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5" dirty="0">
                <a:latin typeface="Arial MT"/>
                <a:cs typeface="Arial MT"/>
              </a:rPr>
              <a:t>AutoSaved.</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Finding</a:t>
            </a:r>
            <a:r>
              <a:rPr spc="-20" dirty="0">
                <a:latin typeface="Arial MT"/>
                <a:cs typeface="Arial MT"/>
              </a:rPr>
              <a:t> </a:t>
            </a:r>
            <a:r>
              <a:rPr spc="-5" dirty="0">
                <a:latin typeface="Arial MT"/>
                <a:cs typeface="Arial MT"/>
              </a:rPr>
              <a:t>and</a:t>
            </a:r>
            <a:r>
              <a:rPr spc="-20" dirty="0">
                <a:latin typeface="Arial MT"/>
                <a:cs typeface="Arial MT"/>
              </a:rPr>
              <a:t> </a:t>
            </a:r>
            <a:r>
              <a:rPr dirty="0">
                <a:latin typeface="Arial MT"/>
                <a:cs typeface="Arial MT"/>
              </a:rPr>
              <a:t>replacing</a:t>
            </a:r>
            <a:r>
              <a:rPr spc="-15" dirty="0">
                <a:latin typeface="Arial MT"/>
                <a:cs typeface="Arial MT"/>
              </a:rPr>
              <a:t> </a:t>
            </a:r>
            <a:r>
              <a:rPr dirty="0">
                <a:latin typeface="Arial MT"/>
                <a:cs typeface="Arial MT"/>
              </a:rPr>
              <a:t>strings</a:t>
            </a:r>
            <a:r>
              <a:rPr spc="-20" dirty="0">
                <a:latin typeface="Arial MT"/>
                <a:cs typeface="Arial MT"/>
              </a:rPr>
              <a:t> </a:t>
            </a:r>
            <a:r>
              <a:rPr spc="-5" dirty="0">
                <a:latin typeface="Arial MT"/>
                <a:cs typeface="Arial MT"/>
              </a:rPr>
              <a:t>of</a:t>
            </a:r>
            <a:r>
              <a:rPr spc="-15" dirty="0">
                <a:latin typeface="Arial MT"/>
                <a:cs typeface="Arial MT"/>
              </a:rPr>
              <a:t> </a:t>
            </a:r>
            <a:r>
              <a:rPr spc="-5" dirty="0">
                <a:latin typeface="Arial MT"/>
                <a:cs typeface="Arial MT"/>
              </a:rPr>
              <a:t>text</a:t>
            </a:r>
            <a:r>
              <a:rPr spc="-20" dirty="0">
                <a:latin typeface="Arial MT"/>
                <a:cs typeface="Arial MT"/>
              </a:rPr>
              <a:t> </a:t>
            </a:r>
            <a:r>
              <a:rPr spc="-5" dirty="0">
                <a:latin typeface="Arial MT"/>
                <a:cs typeface="Arial MT"/>
              </a:rPr>
              <a:t>with </a:t>
            </a:r>
            <a:r>
              <a:rPr spc="-375" dirty="0">
                <a:latin typeface="Arial MT"/>
                <a:cs typeface="Arial MT"/>
              </a:rPr>
              <a:t> </a:t>
            </a:r>
            <a:r>
              <a:rPr dirty="0">
                <a:latin typeface="Arial MT"/>
                <a:cs typeface="Arial MT"/>
              </a:rPr>
              <a:t>regular</a:t>
            </a:r>
            <a:r>
              <a:rPr spc="-10" dirty="0">
                <a:latin typeface="Arial MT"/>
                <a:cs typeface="Arial MT"/>
              </a:rPr>
              <a:t> </a:t>
            </a:r>
            <a:r>
              <a:rPr spc="-5" dirty="0">
                <a:latin typeface="Arial MT"/>
                <a:cs typeface="Arial MT"/>
              </a:rPr>
              <a:t>expressions.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Guided</a:t>
            </a:r>
            <a:r>
              <a:rPr spc="-50" dirty="0">
                <a:latin typeface="Arial MT"/>
                <a:cs typeface="Arial MT"/>
              </a:rPr>
              <a:t> </a:t>
            </a:r>
            <a:r>
              <a:rPr spc="-5" dirty="0">
                <a:latin typeface="Arial MT"/>
                <a:cs typeface="Arial MT"/>
              </a:rPr>
              <a:t>indentation.</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Line</a:t>
            </a:r>
            <a:r>
              <a:rPr spc="-50" dirty="0">
                <a:latin typeface="Arial MT"/>
                <a:cs typeface="Arial MT"/>
              </a:rPr>
              <a:t> </a:t>
            </a:r>
            <a:r>
              <a:rPr spc="-5" dirty="0">
                <a:latin typeface="Arial MT"/>
                <a:cs typeface="Arial MT"/>
              </a:rPr>
              <a:t>bookmarking.</a:t>
            </a:r>
            <a:endParaRPr dirty="0">
              <a:latin typeface="Arial MT"/>
              <a:cs typeface="Arial MT"/>
            </a:endParaRPr>
          </a:p>
          <a:p>
            <a:pPr marL="348606" indent="-336542" algn="just">
              <a:spcBef>
                <a:spcPts val="270"/>
              </a:spcBef>
              <a:buChar char="●"/>
              <a:tabLst>
                <a:tab pos="347972" algn="l"/>
                <a:tab pos="349241" algn="l"/>
              </a:tabLst>
            </a:pPr>
            <a:r>
              <a:rPr dirty="0">
                <a:latin typeface="Arial MT"/>
                <a:cs typeface="Arial MT"/>
              </a:rPr>
              <a:t>Macros.</a:t>
            </a:r>
          </a:p>
          <a:p>
            <a:pPr marL="348606" marR="169541" indent="-336542" algn="just">
              <a:lnSpc>
                <a:spcPct val="116100"/>
              </a:lnSpc>
              <a:buChar char="●"/>
              <a:tabLst>
                <a:tab pos="347972" algn="l"/>
                <a:tab pos="349241" algn="l"/>
              </a:tabLst>
            </a:pPr>
            <a:r>
              <a:rPr spc="-5" dirty="0">
                <a:latin typeface="Arial MT"/>
                <a:cs typeface="Arial MT"/>
              </a:rPr>
              <a:t>Split</a:t>
            </a:r>
            <a:r>
              <a:rPr spc="-30" dirty="0">
                <a:latin typeface="Arial MT"/>
                <a:cs typeface="Arial MT"/>
              </a:rPr>
              <a:t> </a:t>
            </a:r>
            <a:r>
              <a:rPr dirty="0">
                <a:latin typeface="Arial MT"/>
                <a:cs typeface="Arial MT"/>
              </a:rPr>
              <a:t>screen</a:t>
            </a:r>
            <a:r>
              <a:rPr spc="-10" dirty="0">
                <a:latin typeface="Arial MT"/>
                <a:cs typeface="Arial MT"/>
              </a:rPr>
              <a:t> </a:t>
            </a:r>
            <a:r>
              <a:rPr b="1" spc="-5" dirty="0">
                <a:latin typeface="Arial MT"/>
              </a:rPr>
              <a:t>editing</a:t>
            </a:r>
            <a:r>
              <a:rPr b="1" spc="-25" dirty="0">
                <a:latin typeface="Arial MT"/>
              </a:rPr>
              <a:t> </a:t>
            </a:r>
            <a:r>
              <a:rPr spc="-5" dirty="0">
                <a:latin typeface="Arial MT"/>
                <a:cs typeface="Arial MT"/>
              </a:rPr>
              <a:t>and</a:t>
            </a:r>
            <a:r>
              <a:rPr spc="-25" dirty="0">
                <a:latin typeface="Arial MT"/>
                <a:cs typeface="Arial MT"/>
              </a:rPr>
              <a:t> </a:t>
            </a:r>
            <a:r>
              <a:rPr dirty="0">
                <a:latin typeface="Arial MT"/>
                <a:cs typeface="Arial MT"/>
              </a:rPr>
              <a:t>synchronized </a:t>
            </a:r>
            <a:r>
              <a:rPr spc="-375" dirty="0">
                <a:latin typeface="Arial MT"/>
                <a:cs typeface="Arial MT"/>
              </a:rPr>
              <a:t> </a:t>
            </a:r>
            <a:r>
              <a:rPr dirty="0">
                <a:latin typeface="Arial MT"/>
                <a:cs typeface="Arial MT"/>
              </a:rPr>
              <a:t>scrolling.</a:t>
            </a:r>
          </a:p>
        </p:txBody>
      </p:sp>
      <p:pic>
        <p:nvPicPr>
          <p:cNvPr id="6" name="object 6"/>
          <p:cNvPicPr/>
          <p:nvPr/>
        </p:nvPicPr>
        <p:blipFill>
          <a:blip r:embed="rId2" cstate="print"/>
          <a:stretch>
            <a:fillRect/>
          </a:stretch>
        </p:blipFill>
        <p:spPr>
          <a:xfrm>
            <a:off x="4571999" y="1053701"/>
            <a:ext cx="4572000" cy="3362549"/>
          </a:xfrm>
          <a:prstGeom prst="rect">
            <a:avLst/>
          </a:prstGeom>
        </p:spPr>
      </p:pic>
      <p:sp>
        <p:nvSpPr>
          <p:cNvPr id="7" name="object 7"/>
          <p:cNvSpPr txBox="1"/>
          <p:nvPr/>
        </p:nvSpPr>
        <p:spPr>
          <a:xfrm>
            <a:off x="5015864" y="4725543"/>
            <a:ext cx="368427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Source:https://blog.education-ecosystem.com/10-best-text-editors-programming-2016/</a:t>
            </a:r>
            <a:endParaRPr sz="700">
              <a:latin typeface="Arial MT"/>
              <a:cs typeface="Arial MT"/>
            </a:endParaRPr>
          </a:p>
        </p:txBody>
      </p:sp>
    </p:spTree>
    <p:extLst>
      <p:ext uri="{BB962C8B-B14F-4D97-AF65-F5344CB8AC3E}">
        <p14:creationId xmlns:p14="http://schemas.microsoft.com/office/powerpoint/2010/main" xmlns="" val="755305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88263" marR="5080" indent="-76198" algn="ctr">
              <a:lnSpc>
                <a:spcPts val="2850"/>
              </a:lnSpc>
              <a:spcBef>
                <a:spcPts val="220"/>
              </a:spcBef>
            </a:pPr>
            <a:r>
              <a:rPr sz="2400" dirty="0"/>
              <a:t>Different editors used for </a:t>
            </a:r>
            <a:r>
              <a:rPr sz="2400" dirty="0" smtClean="0"/>
              <a:t>Webpage </a:t>
            </a:r>
            <a:r>
              <a:rPr sz="2400" dirty="0"/>
              <a:t>Development</a:t>
            </a:r>
          </a:p>
        </p:txBody>
      </p:sp>
      <p:sp>
        <p:nvSpPr>
          <p:cNvPr id="3" name="object 3"/>
          <p:cNvSpPr txBox="1"/>
          <p:nvPr/>
        </p:nvSpPr>
        <p:spPr>
          <a:xfrm>
            <a:off x="712497" y="2590149"/>
            <a:ext cx="1971675" cy="1278555"/>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Pros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Light</a:t>
            </a:r>
            <a:r>
              <a:rPr spc="-35" dirty="0">
                <a:latin typeface="Arial MT"/>
                <a:cs typeface="Arial MT"/>
              </a:rPr>
              <a:t> </a:t>
            </a:r>
            <a:r>
              <a:rPr spc="-5" dirty="0">
                <a:latin typeface="Arial MT"/>
                <a:cs typeface="Arial MT"/>
              </a:rPr>
              <a:t>and</a:t>
            </a:r>
            <a:r>
              <a:rPr spc="-35" dirty="0">
                <a:latin typeface="Arial MT"/>
                <a:cs typeface="Arial MT"/>
              </a:rPr>
              <a:t> </a:t>
            </a:r>
            <a:r>
              <a:rPr spc="-5" dirty="0">
                <a:latin typeface="Arial MT"/>
                <a:cs typeface="Arial MT"/>
              </a:rPr>
              <a:t>fast</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Portable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Free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Collaborative</a:t>
            </a:r>
            <a:r>
              <a:rPr spc="-70" dirty="0">
                <a:latin typeface="Arial MT"/>
                <a:cs typeface="Arial MT"/>
              </a:rPr>
              <a:t> </a:t>
            </a:r>
            <a:r>
              <a:rPr spc="-5" dirty="0">
                <a:latin typeface="Arial MT"/>
                <a:cs typeface="Arial MT"/>
              </a:rPr>
              <a:t>editing</a:t>
            </a:r>
            <a:endParaRPr dirty="0">
              <a:latin typeface="Arial MT"/>
              <a:cs typeface="Arial MT"/>
            </a:endParaRPr>
          </a:p>
        </p:txBody>
      </p:sp>
      <p:pic>
        <p:nvPicPr>
          <p:cNvPr id="4" name="object 4"/>
          <p:cNvPicPr/>
          <p:nvPr/>
        </p:nvPicPr>
        <p:blipFill>
          <a:blip r:embed="rId2" cstate="print"/>
          <a:stretch>
            <a:fillRect/>
          </a:stretch>
        </p:blipFill>
        <p:spPr>
          <a:xfrm>
            <a:off x="4572026" y="1354900"/>
            <a:ext cx="4571974" cy="2885749"/>
          </a:xfrm>
          <a:prstGeom prst="rect">
            <a:avLst/>
          </a:prstGeom>
        </p:spPr>
      </p:pic>
      <p:sp>
        <p:nvSpPr>
          <p:cNvPr id="5" name="object 5"/>
          <p:cNvSpPr txBox="1"/>
          <p:nvPr/>
        </p:nvSpPr>
        <p:spPr>
          <a:xfrm>
            <a:off x="1698335" y="1728118"/>
            <a:ext cx="115633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Notepad++</a:t>
            </a:r>
            <a:endParaRPr sz="1800" dirty="0">
              <a:latin typeface="Arial MT"/>
              <a:cs typeface="Arial MT"/>
            </a:endParaRPr>
          </a:p>
        </p:txBody>
      </p:sp>
      <p:sp>
        <p:nvSpPr>
          <p:cNvPr id="6" name="object 6"/>
          <p:cNvSpPr txBox="1"/>
          <p:nvPr/>
        </p:nvSpPr>
        <p:spPr>
          <a:xfrm>
            <a:off x="4299275" y="4599793"/>
            <a:ext cx="4759325"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Source:https://blog.education-ecosystem.com/10-best-text-editors-programming-2016</a:t>
            </a:r>
            <a:r>
              <a:rPr sz="700" spc="-5" dirty="0" smtClean="0">
                <a:solidFill>
                  <a:srgbClr val="595959"/>
                </a:solidFill>
                <a:latin typeface="Arial MT"/>
                <a:cs typeface="Arial MT"/>
              </a:rPr>
              <a:t>/</a:t>
            </a: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28543879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224149" marR="5080" indent="-212085" algn="ctr">
              <a:lnSpc>
                <a:spcPts val="2850"/>
              </a:lnSpc>
              <a:spcBef>
                <a:spcPts val="220"/>
              </a:spcBef>
            </a:pPr>
            <a:r>
              <a:rPr sz="2400" dirty="0"/>
              <a:t>Different editors used for  Webpage Developing</a:t>
            </a:r>
          </a:p>
        </p:txBody>
      </p:sp>
      <p:sp>
        <p:nvSpPr>
          <p:cNvPr id="3" name="object 3"/>
          <p:cNvSpPr txBox="1"/>
          <p:nvPr/>
        </p:nvSpPr>
        <p:spPr>
          <a:xfrm>
            <a:off x="597992" y="2551731"/>
            <a:ext cx="3559810" cy="1512594"/>
          </a:xfrm>
          <a:prstGeom prst="rect">
            <a:avLst/>
          </a:prstGeom>
        </p:spPr>
        <p:txBody>
          <a:bodyPr vert="horz" wrap="square" lIns="0" tIns="46990" rIns="0" bIns="0" rtlCol="0">
            <a:spAutoFit/>
          </a:bodyPr>
          <a:lstStyle/>
          <a:p>
            <a:pPr marL="31115" algn="just">
              <a:spcBef>
                <a:spcPts val="370"/>
              </a:spcBef>
            </a:pPr>
            <a:r>
              <a:rPr spc="-5" dirty="0">
                <a:latin typeface="Arial MT"/>
                <a:cs typeface="Arial MT"/>
              </a:rPr>
              <a:t>Cons</a:t>
            </a:r>
            <a:endParaRPr dirty="0">
              <a:latin typeface="Arial MT"/>
              <a:cs typeface="Arial MT"/>
            </a:endParaRPr>
          </a:p>
          <a:p>
            <a:pPr marL="348606" marR="5080" indent="-336542" algn="just">
              <a:lnSpc>
                <a:spcPct val="116100"/>
              </a:lnSpc>
              <a:buChar char="●"/>
              <a:tabLst>
                <a:tab pos="347972" algn="l"/>
                <a:tab pos="349241" algn="l"/>
              </a:tabLst>
            </a:pPr>
            <a:r>
              <a:rPr spc="-5" dirty="0">
                <a:latin typeface="Arial MT"/>
                <a:cs typeface="Arial MT"/>
              </a:rPr>
              <a:t>Single platform </a:t>
            </a:r>
            <a:r>
              <a:rPr dirty="0">
                <a:latin typeface="Arial MT"/>
                <a:cs typeface="Arial MT"/>
              </a:rPr>
              <a:t>support – </a:t>
            </a:r>
            <a:r>
              <a:rPr spc="-5" dirty="0">
                <a:latin typeface="Arial MT"/>
                <a:cs typeface="Arial MT"/>
              </a:rPr>
              <a:t>Despite the </a:t>
            </a:r>
            <a:r>
              <a:rPr dirty="0">
                <a:latin typeface="Arial MT"/>
                <a:cs typeface="Arial MT"/>
              </a:rPr>
              <a:t> software </a:t>
            </a:r>
            <a:r>
              <a:rPr spc="-5" dirty="0">
                <a:latin typeface="Arial MT"/>
                <a:cs typeface="Arial MT"/>
              </a:rPr>
              <a:t>being as good as it </a:t>
            </a:r>
            <a:r>
              <a:rPr dirty="0">
                <a:latin typeface="Arial MT"/>
                <a:cs typeface="Arial MT"/>
              </a:rPr>
              <a:t>can </a:t>
            </a:r>
            <a:r>
              <a:rPr spc="-5" dirty="0">
                <a:latin typeface="Arial MT"/>
                <a:cs typeface="Arial MT"/>
              </a:rPr>
              <a:t>to be </a:t>
            </a:r>
            <a:r>
              <a:rPr dirty="0">
                <a:latin typeface="Arial MT"/>
                <a:cs typeface="Arial MT"/>
              </a:rPr>
              <a:t> </a:t>
            </a:r>
            <a:r>
              <a:rPr spc="-10" dirty="0">
                <a:latin typeface="Arial MT"/>
                <a:cs typeface="Arial MT"/>
              </a:rPr>
              <a:t>offered </a:t>
            </a:r>
            <a:r>
              <a:rPr spc="-5" dirty="0">
                <a:latin typeface="Arial MT"/>
                <a:cs typeface="Arial MT"/>
              </a:rPr>
              <a:t>for free, it has limited </a:t>
            </a:r>
            <a:r>
              <a:rPr dirty="0">
                <a:latin typeface="Arial MT"/>
                <a:cs typeface="Arial MT"/>
              </a:rPr>
              <a:t>support. </a:t>
            </a:r>
            <a:r>
              <a:rPr spc="5" dirty="0">
                <a:latin typeface="Arial MT"/>
                <a:cs typeface="Arial MT"/>
              </a:rPr>
              <a:t> </a:t>
            </a:r>
            <a:r>
              <a:rPr spc="-5" dirty="0">
                <a:latin typeface="Arial MT"/>
                <a:cs typeface="Arial MT"/>
              </a:rPr>
              <a:t>Notepad++ is only available on Windows </a:t>
            </a:r>
            <a:r>
              <a:rPr spc="-375" dirty="0">
                <a:latin typeface="Arial MT"/>
                <a:cs typeface="Arial MT"/>
              </a:rPr>
              <a:t> </a:t>
            </a:r>
            <a:r>
              <a:rPr spc="-5" dirty="0">
                <a:latin typeface="Arial MT"/>
                <a:cs typeface="Arial MT"/>
              </a:rPr>
              <a:t>leaving</a:t>
            </a:r>
            <a:r>
              <a:rPr spc="-10" dirty="0">
                <a:latin typeface="Arial MT"/>
                <a:cs typeface="Arial MT"/>
              </a:rPr>
              <a:t> </a:t>
            </a:r>
            <a:r>
              <a:rPr spc="-5" dirty="0">
                <a:latin typeface="Arial MT"/>
                <a:cs typeface="Arial MT"/>
              </a:rPr>
              <a:t>out</a:t>
            </a:r>
            <a:r>
              <a:rPr spc="-10" dirty="0">
                <a:latin typeface="Arial MT"/>
                <a:cs typeface="Arial MT"/>
              </a:rPr>
              <a:t> </a:t>
            </a:r>
            <a:r>
              <a:rPr dirty="0">
                <a:latin typeface="Arial MT"/>
                <a:cs typeface="Arial MT"/>
              </a:rPr>
              <a:t>macOS</a:t>
            </a:r>
            <a:r>
              <a:rPr spc="-10" dirty="0">
                <a:latin typeface="Arial MT"/>
                <a:cs typeface="Arial MT"/>
              </a:rPr>
              <a:t> </a:t>
            </a:r>
            <a:r>
              <a:rPr spc="-5" dirty="0">
                <a:latin typeface="Arial MT"/>
                <a:cs typeface="Arial MT"/>
              </a:rPr>
              <a:t>and</a:t>
            </a:r>
            <a:r>
              <a:rPr spc="-10" dirty="0">
                <a:latin typeface="Arial MT"/>
                <a:cs typeface="Arial MT"/>
              </a:rPr>
              <a:t> </a:t>
            </a:r>
            <a:r>
              <a:rPr spc="-5" dirty="0">
                <a:latin typeface="Arial MT"/>
                <a:cs typeface="Arial MT"/>
              </a:rPr>
              <a:t>Linux.</a:t>
            </a:r>
            <a:endParaRPr dirty="0">
              <a:latin typeface="Arial MT"/>
              <a:cs typeface="Arial MT"/>
            </a:endParaRPr>
          </a:p>
        </p:txBody>
      </p:sp>
      <p:pic>
        <p:nvPicPr>
          <p:cNvPr id="4" name="object 4"/>
          <p:cNvPicPr/>
          <p:nvPr/>
        </p:nvPicPr>
        <p:blipFill>
          <a:blip r:embed="rId2" cstate="print"/>
          <a:stretch>
            <a:fillRect/>
          </a:stretch>
        </p:blipFill>
        <p:spPr>
          <a:xfrm>
            <a:off x="4572002" y="1576275"/>
            <a:ext cx="4571997" cy="2488050"/>
          </a:xfrm>
          <a:prstGeom prst="rect">
            <a:avLst/>
          </a:prstGeom>
        </p:spPr>
      </p:pic>
      <p:sp>
        <p:nvSpPr>
          <p:cNvPr id="5" name="object 5"/>
          <p:cNvSpPr txBox="1"/>
          <p:nvPr/>
        </p:nvSpPr>
        <p:spPr>
          <a:xfrm>
            <a:off x="1698335" y="1728118"/>
            <a:ext cx="1156335"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Notepad++</a:t>
            </a:r>
            <a:endParaRPr sz="1800" dirty="0">
              <a:latin typeface="Arial MT"/>
              <a:cs typeface="Arial MT"/>
            </a:endParaRPr>
          </a:p>
        </p:txBody>
      </p:sp>
      <p:sp>
        <p:nvSpPr>
          <p:cNvPr id="6" name="object 6"/>
          <p:cNvSpPr txBox="1"/>
          <p:nvPr/>
        </p:nvSpPr>
        <p:spPr>
          <a:xfrm>
            <a:off x="4299275" y="4501823"/>
            <a:ext cx="4759325"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Source:https://blog.education-ecosystem.com/10-best-text-editors-programming-2016/</a:t>
            </a:r>
            <a:endParaRPr sz="700" dirty="0">
              <a:latin typeface="Arial MT"/>
              <a:cs typeface="Arial MT"/>
            </a:endParaRP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176577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Internet Protocol</a:t>
            </a:r>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en-US" dirty="0"/>
              <a:t>The Internet Protocol (IP) is the method  or protocol by which data is sent from  one computer to another on the Internet.</a:t>
            </a:r>
          </a:p>
          <a:p>
            <a:pPr lvl="0" algn="just"/>
            <a:r>
              <a:rPr lang="en-US" dirty="0"/>
              <a:t>Internet Protocol, or IP, is the method  that governs how computers share data  across the Internet.</a:t>
            </a:r>
          </a:p>
        </p:txBody>
      </p:sp>
      <p:sp>
        <p:nvSpPr>
          <p:cNvPr id="77" name="Google Shape;77;p15"/>
          <p:cNvSpPr txBox="1">
            <a:spLocks noGrp="1"/>
          </p:cNvSpPr>
          <p:nvPr>
            <p:ph type="body" idx="3"/>
          </p:nvPr>
        </p:nvSpPr>
        <p:spPr>
          <a:xfrm>
            <a:off x="4879129" y="4557842"/>
            <a:ext cx="3981842" cy="406044"/>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https://www.softwaretestinghelp.com/wp-content/qa/uploads/2019/02/internet-protocol-suite-11-638.jpg </a:t>
            </a:r>
            <a:endParaRPr dirty="0"/>
          </a:p>
        </p:txBody>
      </p:sp>
      <p:pic>
        <p:nvPicPr>
          <p:cNvPr id="7" name="object 6"/>
          <p:cNvPicPr/>
          <p:nvPr/>
        </p:nvPicPr>
        <p:blipFill>
          <a:blip r:embed="rId3" cstate="print"/>
          <a:stretch>
            <a:fillRect/>
          </a:stretch>
        </p:blipFill>
        <p:spPr>
          <a:xfrm>
            <a:off x="4604400" y="1034200"/>
            <a:ext cx="4539600" cy="3128400"/>
          </a:xfrm>
          <a:prstGeom prst="rect">
            <a:avLst/>
          </a:prstGeom>
        </p:spPr>
      </p:pic>
    </p:spTree>
    <p:extLst>
      <p:ext uri="{BB962C8B-B14F-4D97-AF65-F5344CB8AC3E}">
        <p14:creationId xmlns:p14="http://schemas.microsoft.com/office/powerpoint/2010/main" xmlns="" val="13328798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27940" rIns="0" bIns="0" rtlCol="0" anchor="ctr" anchorCtr="0">
            <a:spAutoFit/>
          </a:bodyPr>
          <a:lstStyle/>
          <a:p>
            <a:pPr marL="224149" marR="5080" indent="-212085" algn="ctr">
              <a:lnSpc>
                <a:spcPts val="2850"/>
              </a:lnSpc>
              <a:spcBef>
                <a:spcPts val="220"/>
              </a:spcBef>
            </a:pPr>
            <a:r>
              <a:rPr sz="2400" dirty="0"/>
              <a:t>Different editors used for </a:t>
            </a:r>
            <a:r>
              <a:rPr sz="2400" dirty="0" smtClean="0"/>
              <a:t>Webpage </a:t>
            </a:r>
            <a:r>
              <a:rPr sz="2400" dirty="0"/>
              <a:t>Developing</a:t>
            </a:r>
          </a:p>
        </p:txBody>
      </p:sp>
      <p:sp>
        <p:nvSpPr>
          <p:cNvPr id="3" name="object 3"/>
          <p:cNvSpPr txBox="1"/>
          <p:nvPr/>
        </p:nvSpPr>
        <p:spPr>
          <a:xfrm>
            <a:off x="451081" y="1728118"/>
            <a:ext cx="3644900" cy="759182"/>
          </a:xfrm>
          <a:prstGeom prst="rect">
            <a:avLst/>
          </a:prstGeom>
        </p:spPr>
        <p:txBody>
          <a:bodyPr vert="horz" wrap="square" lIns="0" tIns="12700" rIns="0" bIns="0" rtlCol="0">
            <a:spAutoFit/>
          </a:bodyPr>
          <a:lstStyle/>
          <a:p>
            <a:pPr marL="12700" algn="ctr">
              <a:spcBef>
                <a:spcPts val="100"/>
              </a:spcBef>
            </a:pPr>
            <a:r>
              <a:rPr sz="1800" spc="-10" dirty="0">
                <a:solidFill>
                  <a:srgbClr val="595959"/>
                </a:solidFill>
                <a:latin typeface="Arial MT"/>
                <a:cs typeface="Arial MT"/>
              </a:rPr>
              <a:t>Different</a:t>
            </a:r>
            <a:r>
              <a:rPr sz="1800" spc="-20" dirty="0">
                <a:solidFill>
                  <a:srgbClr val="595959"/>
                </a:solidFill>
                <a:latin typeface="Arial MT"/>
                <a:cs typeface="Arial MT"/>
              </a:rPr>
              <a:t> </a:t>
            </a:r>
            <a:r>
              <a:rPr sz="1800" spc="-5" dirty="0">
                <a:solidFill>
                  <a:srgbClr val="595959"/>
                </a:solidFill>
                <a:latin typeface="Arial MT"/>
                <a:cs typeface="Arial MT"/>
              </a:rPr>
              <a:t>editors</a:t>
            </a:r>
            <a:r>
              <a:rPr sz="1800" spc="-15" dirty="0">
                <a:solidFill>
                  <a:srgbClr val="595959"/>
                </a:solidFill>
                <a:latin typeface="Arial MT"/>
                <a:cs typeface="Arial MT"/>
              </a:rPr>
              <a:t> </a:t>
            </a:r>
            <a:r>
              <a:rPr sz="1800" spc="-5" dirty="0">
                <a:solidFill>
                  <a:srgbClr val="595959"/>
                </a:solidFill>
                <a:latin typeface="Arial MT"/>
                <a:cs typeface="Arial MT"/>
              </a:rPr>
              <a:t>used</a:t>
            </a:r>
            <a:r>
              <a:rPr sz="1800" spc="-15" dirty="0">
                <a:solidFill>
                  <a:srgbClr val="595959"/>
                </a:solidFill>
                <a:latin typeface="Arial MT"/>
                <a:cs typeface="Arial MT"/>
              </a:rPr>
              <a:t> </a:t>
            </a:r>
            <a:r>
              <a:rPr sz="1800" spc="-5" dirty="0">
                <a:solidFill>
                  <a:srgbClr val="595959"/>
                </a:solidFill>
                <a:latin typeface="Arial MT"/>
                <a:cs typeface="Arial MT"/>
              </a:rPr>
              <a:t>for</a:t>
            </a:r>
            <a:r>
              <a:rPr sz="1800" spc="-15" dirty="0">
                <a:solidFill>
                  <a:srgbClr val="595959"/>
                </a:solidFill>
                <a:latin typeface="Arial MT"/>
                <a:cs typeface="Arial MT"/>
              </a:rPr>
              <a:t> Web</a:t>
            </a:r>
            <a:r>
              <a:rPr sz="1800" spc="-20" dirty="0">
                <a:solidFill>
                  <a:srgbClr val="595959"/>
                </a:solidFill>
                <a:latin typeface="Arial MT"/>
                <a:cs typeface="Arial MT"/>
              </a:rPr>
              <a:t> </a:t>
            </a:r>
            <a:r>
              <a:rPr sz="1800" spc="-5" dirty="0">
                <a:solidFill>
                  <a:srgbClr val="595959"/>
                </a:solidFill>
                <a:latin typeface="Arial MT"/>
                <a:cs typeface="Arial MT"/>
              </a:rPr>
              <a:t>Page</a:t>
            </a:r>
            <a:endParaRPr sz="1800" dirty="0">
              <a:latin typeface="Arial MT"/>
              <a:cs typeface="Arial MT"/>
            </a:endParaRPr>
          </a:p>
          <a:p>
            <a:pPr marL="136522" algn="ctr">
              <a:spcBef>
                <a:spcPts val="1470"/>
              </a:spcBef>
            </a:pPr>
            <a:r>
              <a:rPr sz="1800" spc="-5" dirty="0">
                <a:solidFill>
                  <a:srgbClr val="595959"/>
                </a:solidFill>
                <a:latin typeface="Arial MT"/>
                <a:cs typeface="Arial MT"/>
              </a:rPr>
              <a:t>Comparison</a:t>
            </a:r>
            <a:endParaRPr sz="1800" dirty="0">
              <a:latin typeface="Arial MT"/>
              <a:cs typeface="Arial MT"/>
            </a:endParaRPr>
          </a:p>
        </p:txBody>
      </p:sp>
      <p:pic>
        <p:nvPicPr>
          <p:cNvPr id="4" name="object 4"/>
          <p:cNvPicPr/>
          <p:nvPr/>
        </p:nvPicPr>
        <p:blipFill>
          <a:blip r:embed="rId2" cstate="print"/>
          <a:stretch>
            <a:fillRect/>
          </a:stretch>
        </p:blipFill>
        <p:spPr>
          <a:xfrm>
            <a:off x="4582887" y="713500"/>
            <a:ext cx="4451349" cy="3736675"/>
          </a:xfrm>
          <a:prstGeom prst="rect">
            <a:avLst/>
          </a:prstGeom>
        </p:spPr>
      </p:pic>
      <p:sp>
        <p:nvSpPr>
          <p:cNvPr id="5" name="object 5"/>
          <p:cNvSpPr txBox="1"/>
          <p:nvPr/>
        </p:nvSpPr>
        <p:spPr>
          <a:xfrm>
            <a:off x="4841570" y="4708650"/>
            <a:ext cx="3545840"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Source:https://blog.capterra.com/best-free-html-editors/</a:t>
            </a:r>
            <a:endParaRPr sz="700" dirty="0">
              <a:latin typeface="Arial MT"/>
              <a:cs typeface="Arial MT"/>
            </a:endParaRP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633713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6754" y="2548733"/>
            <a:ext cx="2762250" cy="382156"/>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Application</a:t>
            </a:r>
            <a:r>
              <a:rPr sz="2400" spc="-55" dirty="0">
                <a:latin typeface="Arial MT"/>
                <a:cs typeface="Arial MT"/>
              </a:rPr>
              <a:t> </a:t>
            </a:r>
            <a:r>
              <a:rPr sz="2400" spc="-5" dirty="0">
                <a:latin typeface="Arial MT"/>
                <a:cs typeface="Arial MT"/>
              </a:rPr>
              <a:t>of</a:t>
            </a:r>
            <a:r>
              <a:rPr sz="2400" spc="-45" dirty="0">
                <a:latin typeface="Arial MT"/>
                <a:cs typeface="Arial MT"/>
              </a:rPr>
              <a:t> </a:t>
            </a:r>
            <a:r>
              <a:rPr sz="2400" spc="-5" dirty="0">
                <a:latin typeface="Arial MT"/>
                <a:cs typeface="Arial MT"/>
              </a:rPr>
              <a:t>HTML</a:t>
            </a:r>
            <a:endParaRPr sz="2400">
              <a:latin typeface="Arial MT"/>
              <a:cs typeface="Arial MT"/>
            </a:endParaRPr>
          </a:p>
        </p:txBody>
      </p:sp>
      <p:sp>
        <p:nvSpPr>
          <p:cNvPr id="3" name="object 3"/>
          <p:cNvSpPr txBox="1"/>
          <p:nvPr/>
        </p:nvSpPr>
        <p:spPr>
          <a:xfrm>
            <a:off x="5507205" y="4672200"/>
            <a:ext cx="3208655" cy="258404"/>
          </a:xfrm>
          <a:prstGeom prst="rect">
            <a:avLst/>
          </a:prstGeom>
        </p:spPr>
        <p:txBody>
          <a:bodyPr vert="horz" wrap="square" lIns="0" tIns="29845" rIns="0" bIns="0" rtlCol="0">
            <a:spAutoFit/>
          </a:bodyPr>
          <a:lstStyle/>
          <a:p>
            <a:pPr marL="12700">
              <a:spcBef>
                <a:spcPts val="235"/>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a:t>
            </a:r>
            <a:endParaRPr sz="700" dirty="0">
              <a:solidFill>
                <a:schemeClr val="tx1"/>
              </a:solidFill>
              <a:latin typeface="Arial MT"/>
              <a:cs typeface="Arial MT"/>
            </a:endParaRPr>
          </a:p>
          <a:p>
            <a:pPr marL="12700">
              <a:spcBef>
                <a:spcPts val="135"/>
              </a:spcBef>
            </a:pPr>
            <a:r>
              <a:rPr sz="700" spc="-10" dirty="0">
                <a:solidFill>
                  <a:schemeClr val="tx1"/>
                </a:solidFill>
                <a:uFill>
                  <a:solidFill>
                    <a:srgbClr val="0097A7"/>
                  </a:solidFill>
                </a:uFill>
                <a:latin typeface="Arial MT"/>
                <a:cs typeface="Arial MT"/>
              </a:rPr>
              <a:t>https://support.modernretail.com/hc/en-us/articles/201127998-W3C-Markup-Valid</a:t>
            </a:r>
            <a:endParaRPr sz="700" dirty="0">
              <a:solidFill>
                <a:schemeClr val="tx1"/>
              </a:solidFill>
              <a:latin typeface="Arial MT"/>
              <a:cs typeface="Arial MT"/>
            </a:endParaRPr>
          </a:p>
        </p:txBody>
      </p:sp>
      <p:pic>
        <p:nvPicPr>
          <p:cNvPr id="4" name="object 4"/>
          <p:cNvPicPr/>
          <p:nvPr/>
        </p:nvPicPr>
        <p:blipFill>
          <a:blip r:embed="rId2" cstate="print"/>
          <a:stretch>
            <a:fillRect/>
          </a:stretch>
        </p:blipFill>
        <p:spPr>
          <a:xfrm>
            <a:off x="4572001" y="1100137"/>
            <a:ext cx="4571999" cy="3400424"/>
          </a:xfrm>
          <a:prstGeom prst="rect">
            <a:avLst/>
          </a:prstGeom>
        </p:spPr>
      </p:pic>
    </p:spTree>
    <p:extLst>
      <p:ext uri="{BB962C8B-B14F-4D97-AF65-F5344CB8AC3E}">
        <p14:creationId xmlns:p14="http://schemas.microsoft.com/office/powerpoint/2010/main" xmlns="" val="1497050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Application of HTML</a:t>
            </a:r>
          </a:p>
        </p:txBody>
      </p:sp>
      <p:sp>
        <p:nvSpPr>
          <p:cNvPr id="3" name="object 3"/>
          <p:cNvSpPr txBox="1"/>
          <p:nvPr/>
        </p:nvSpPr>
        <p:spPr>
          <a:xfrm>
            <a:off x="741800" y="1431639"/>
            <a:ext cx="3371215" cy="3309624"/>
          </a:xfrm>
          <a:prstGeom prst="rect">
            <a:avLst/>
          </a:prstGeom>
        </p:spPr>
        <p:txBody>
          <a:bodyPr vert="horz" wrap="square" lIns="0" tIns="102235" rIns="0" bIns="0" rtlCol="0">
            <a:spAutoFit/>
          </a:bodyPr>
          <a:lstStyle/>
          <a:p>
            <a:pPr marL="73658" algn="ctr">
              <a:spcBef>
                <a:spcPts val="805"/>
              </a:spcBef>
            </a:pPr>
            <a:r>
              <a:rPr sz="1800" spc="-5" dirty="0">
                <a:solidFill>
                  <a:srgbClr val="595959"/>
                </a:solidFill>
                <a:latin typeface="Arial MT"/>
                <a:cs typeface="Arial MT"/>
              </a:rPr>
              <a:t>How</a:t>
            </a:r>
            <a:r>
              <a:rPr sz="1800" spc="-25" dirty="0">
                <a:solidFill>
                  <a:srgbClr val="595959"/>
                </a:solidFill>
                <a:latin typeface="Arial MT"/>
                <a:cs typeface="Arial MT"/>
              </a:rPr>
              <a:t> </a:t>
            </a:r>
            <a:r>
              <a:rPr sz="1800" spc="-5" dirty="0">
                <a:solidFill>
                  <a:srgbClr val="595959"/>
                </a:solidFill>
                <a:latin typeface="Arial MT"/>
                <a:cs typeface="Arial MT"/>
              </a:rPr>
              <a:t>its</a:t>
            </a:r>
            <a:r>
              <a:rPr sz="1800" spc="-20" dirty="0">
                <a:solidFill>
                  <a:srgbClr val="595959"/>
                </a:solidFill>
                <a:latin typeface="Arial MT"/>
                <a:cs typeface="Arial MT"/>
              </a:rPr>
              <a:t> </a:t>
            </a:r>
            <a:r>
              <a:rPr sz="1800" spc="-5" dirty="0">
                <a:solidFill>
                  <a:srgbClr val="595959"/>
                </a:solidFill>
                <a:latin typeface="Arial MT"/>
                <a:cs typeface="Arial MT"/>
              </a:rPr>
              <a:t>industry</a:t>
            </a:r>
            <a:r>
              <a:rPr sz="1800" spc="-20" dirty="0">
                <a:solidFill>
                  <a:srgbClr val="595959"/>
                </a:solidFill>
                <a:latin typeface="Arial MT"/>
                <a:cs typeface="Arial MT"/>
              </a:rPr>
              <a:t> </a:t>
            </a:r>
            <a:r>
              <a:rPr sz="1800" spc="-5" dirty="0">
                <a:solidFill>
                  <a:srgbClr val="595959"/>
                </a:solidFill>
                <a:latin typeface="Arial MT"/>
                <a:cs typeface="Arial MT"/>
              </a:rPr>
              <a:t>using</a:t>
            </a:r>
            <a:r>
              <a:rPr sz="1800" spc="-20" dirty="0">
                <a:solidFill>
                  <a:srgbClr val="595959"/>
                </a:solidFill>
                <a:latin typeface="Arial MT"/>
                <a:cs typeface="Arial MT"/>
              </a:rPr>
              <a:t> </a:t>
            </a:r>
            <a:r>
              <a:rPr sz="1800" spc="-5" dirty="0">
                <a:solidFill>
                  <a:srgbClr val="595959"/>
                </a:solidFill>
                <a:latin typeface="Arial MT"/>
                <a:cs typeface="Arial MT"/>
              </a:rPr>
              <a:t>HTML</a:t>
            </a:r>
            <a:r>
              <a:rPr sz="1800" spc="-5" dirty="0" smtClean="0">
                <a:solidFill>
                  <a:srgbClr val="595959"/>
                </a:solidFill>
                <a:latin typeface="Arial MT"/>
                <a:cs typeface="Arial MT"/>
              </a:rPr>
              <a:t>?</a:t>
            </a:r>
            <a:endParaRPr lang="en-IN" sz="1800" spc="-5" dirty="0" smtClean="0">
              <a:solidFill>
                <a:srgbClr val="595959"/>
              </a:solidFill>
              <a:latin typeface="Arial MT"/>
              <a:cs typeface="Arial MT"/>
            </a:endParaRPr>
          </a:p>
          <a:p>
            <a:pPr marL="73658" algn="ctr">
              <a:spcBef>
                <a:spcPts val="805"/>
              </a:spcBef>
            </a:pPr>
            <a:endParaRPr sz="1800" dirty="0">
              <a:latin typeface="Arial MT"/>
              <a:cs typeface="Arial MT"/>
            </a:endParaRPr>
          </a:p>
          <a:p>
            <a:pPr marL="348606" marR="5080" indent="-336542" algn="just">
              <a:lnSpc>
                <a:spcPct val="116100"/>
              </a:lnSpc>
              <a:spcBef>
                <a:spcPts val="280"/>
              </a:spcBef>
              <a:buChar char="●"/>
              <a:tabLst>
                <a:tab pos="347972" algn="l"/>
                <a:tab pos="349241" algn="l"/>
              </a:tabLst>
            </a:pPr>
            <a:r>
              <a:rPr spc="-5" dirty="0">
                <a:latin typeface="Arial MT"/>
                <a:cs typeface="Arial MT"/>
              </a:rPr>
              <a:t>The </a:t>
            </a:r>
            <a:r>
              <a:rPr b="1" spc="-10" dirty="0">
                <a:latin typeface="Arial MT"/>
              </a:rPr>
              <a:t>World Wide </a:t>
            </a:r>
            <a:r>
              <a:rPr b="1" spc="-15" dirty="0">
                <a:latin typeface="Arial MT"/>
              </a:rPr>
              <a:t>Web </a:t>
            </a:r>
            <a:r>
              <a:rPr b="1" spc="-5" dirty="0">
                <a:latin typeface="Arial MT"/>
              </a:rPr>
              <a:t>Consortium </a:t>
            </a:r>
            <a:r>
              <a:rPr b="1" dirty="0">
                <a:latin typeface="Arial MT"/>
              </a:rPr>
              <a:t> (W3C) </a:t>
            </a:r>
            <a:r>
              <a:rPr spc="-5" dirty="0">
                <a:latin typeface="Arial MT"/>
                <a:cs typeface="Arial MT"/>
              </a:rPr>
              <a:t>is an international </a:t>
            </a:r>
            <a:r>
              <a:rPr dirty="0">
                <a:latin typeface="Arial MT"/>
                <a:cs typeface="Arial MT"/>
              </a:rPr>
              <a:t>community </a:t>
            </a:r>
            <a:r>
              <a:rPr spc="5" dirty="0">
                <a:latin typeface="Arial MT"/>
                <a:cs typeface="Arial MT"/>
              </a:rPr>
              <a:t> </a:t>
            </a:r>
            <a:r>
              <a:rPr spc="-5" dirty="0">
                <a:latin typeface="Arial MT"/>
                <a:cs typeface="Arial MT"/>
              </a:rPr>
              <a:t>where </a:t>
            </a:r>
            <a:r>
              <a:rPr dirty="0">
                <a:latin typeface="Arial MT"/>
                <a:cs typeface="Arial MT"/>
              </a:rPr>
              <a:t>Member </a:t>
            </a:r>
            <a:r>
              <a:rPr spc="-5" dirty="0">
                <a:latin typeface="Arial MT"/>
                <a:cs typeface="Arial MT"/>
              </a:rPr>
              <a:t>organizations, full-time </a:t>
            </a:r>
            <a:r>
              <a:rPr spc="-375" dirty="0">
                <a:latin typeface="Arial MT"/>
                <a:cs typeface="Arial MT"/>
              </a:rPr>
              <a:t> </a:t>
            </a:r>
            <a:r>
              <a:rPr spc="-10" dirty="0">
                <a:latin typeface="Arial MT"/>
                <a:cs typeface="Arial MT"/>
              </a:rPr>
              <a:t>staff </a:t>
            </a:r>
            <a:r>
              <a:rPr spc="-5" dirty="0">
                <a:latin typeface="Arial MT"/>
                <a:cs typeface="Arial MT"/>
              </a:rPr>
              <a:t>and the general public work </a:t>
            </a:r>
            <a:r>
              <a:rPr dirty="0">
                <a:latin typeface="Arial MT"/>
                <a:cs typeface="Arial MT"/>
              </a:rPr>
              <a:t> </a:t>
            </a:r>
            <a:r>
              <a:rPr spc="-5" dirty="0">
                <a:latin typeface="Arial MT"/>
                <a:cs typeface="Arial MT"/>
              </a:rPr>
              <a:t>together</a:t>
            </a:r>
            <a:r>
              <a:rPr spc="-15" dirty="0">
                <a:latin typeface="Arial MT"/>
                <a:cs typeface="Arial MT"/>
              </a:rPr>
              <a:t> </a:t>
            </a:r>
            <a:r>
              <a:rPr spc="-5" dirty="0">
                <a:latin typeface="Arial MT"/>
                <a:cs typeface="Arial MT"/>
              </a:rPr>
              <a:t>to</a:t>
            </a:r>
            <a:r>
              <a:rPr spc="-15" dirty="0">
                <a:latin typeface="Arial MT"/>
                <a:cs typeface="Arial MT"/>
              </a:rPr>
              <a:t> </a:t>
            </a:r>
            <a:r>
              <a:rPr spc="-5" dirty="0">
                <a:latin typeface="Arial MT"/>
                <a:cs typeface="Arial MT"/>
              </a:rPr>
              <a:t>develop</a:t>
            </a:r>
            <a:r>
              <a:rPr spc="-15" dirty="0">
                <a:latin typeface="Arial MT"/>
                <a:cs typeface="Arial MT"/>
              </a:rPr>
              <a:t> Web </a:t>
            </a:r>
            <a:r>
              <a:rPr dirty="0">
                <a:latin typeface="Arial MT"/>
                <a:cs typeface="Arial MT"/>
              </a:rPr>
              <a:t>standards.</a:t>
            </a:r>
          </a:p>
          <a:p>
            <a:pPr marL="31115" marR="343526" algn="just">
              <a:lnSpc>
                <a:spcPct val="116100"/>
              </a:lnSpc>
            </a:pPr>
            <a:r>
              <a:rPr spc="-5" dirty="0">
                <a:latin typeface="Arial MT"/>
                <a:cs typeface="Arial MT"/>
              </a:rPr>
              <a:t>The best </a:t>
            </a:r>
            <a:r>
              <a:rPr dirty="0">
                <a:latin typeface="Arial MT"/>
                <a:cs typeface="Arial MT"/>
              </a:rPr>
              <a:t>known </a:t>
            </a:r>
            <a:r>
              <a:rPr spc="-5" dirty="0">
                <a:latin typeface="Arial MT"/>
                <a:cs typeface="Arial MT"/>
              </a:rPr>
              <a:t>and widely used </a:t>
            </a:r>
            <a:r>
              <a:rPr spc="-15" dirty="0">
                <a:latin typeface="Arial MT"/>
                <a:cs typeface="Arial MT"/>
              </a:rPr>
              <a:t>Web </a:t>
            </a:r>
            <a:r>
              <a:rPr spc="-375" dirty="0">
                <a:latin typeface="Arial MT"/>
                <a:cs typeface="Arial MT"/>
              </a:rPr>
              <a:t> </a:t>
            </a:r>
            <a:r>
              <a:rPr dirty="0">
                <a:latin typeface="Arial MT"/>
                <a:cs typeface="Arial MT"/>
              </a:rPr>
              <a:t>standards</a:t>
            </a:r>
            <a:r>
              <a:rPr spc="-10" dirty="0">
                <a:latin typeface="Arial MT"/>
                <a:cs typeface="Arial MT"/>
              </a:rPr>
              <a:t> </a:t>
            </a:r>
            <a:r>
              <a:rPr spc="-5" dirty="0">
                <a:latin typeface="Arial MT"/>
                <a:cs typeface="Arial MT"/>
              </a:rPr>
              <a:t>are:</a:t>
            </a:r>
            <a:endParaRPr dirty="0">
              <a:latin typeface="Arial MT"/>
              <a:cs typeface="Arial MT"/>
            </a:endParaRPr>
          </a:p>
          <a:p>
            <a:pPr marL="348606" indent="-336542" algn="just">
              <a:spcBef>
                <a:spcPts val="265"/>
              </a:spcBef>
              <a:buChar char="●"/>
              <a:tabLst>
                <a:tab pos="347972" algn="l"/>
                <a:tab pos="349241" algn="l"/>
              </a:tabLst>
            </a:pPr>
            <a:r>
              <a:rPr spc="-5" dirty="0">
                <a:latin typeface="Arial MT"/>
                <a:cs typeface="Arial MT"/>
              </a:rPr>
              <a:t>HTML</a:t>
            </a:r>
            <a:r>
              <a:rPr spc="-75" dirty="0">
                <a:latin typeface="Arial MT"/>
                <a:cs typeface="Arial MT"/>
              </a:rPr>
              <a:t> </a:t>
            </a:r>
            <a:r>
              <a:rPr spc="-20" dirty="0">
                <a:latin typeface="Arial MT"/>
                <a:cs typeface="Arial MT"/>
              </a:rPr>
              <a:t>(HyperText</a:t>
            </a:r>
            <a:r>
              <a:rPr spc="-25" dirty="0">
                <a:latin typeface="Arial MT"/>
                <a:cs typeface="Arial MT"/>
              </a:rPr>
              <a:t> </a:t>
            </a:r>
            <a:r>
              <a:rPr dirty="0">
                <a:latin typeface="Arial MT"/>
                <a:cs typeface="Arial MT"/>
              </a:rPr>
              <a:t>Markup</a:t>
            </a:r>
            <a:r>
              <a:rPr spc="-25" dirty="0">
                <a:latin typeface="Arial MT"/>
                <a:cs typeface="Arial MT"/>
              </a:rPr>
              <a:t> </a:t>
            </a:r>
            <a:r>
              <a:rPr spc="-5" dirty="0">
                <a:latin typeface="Arial MT"/>
                <a:cs typeface="Arial MT"/>
              </a:rPr>
              <a:t>Language)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XML</a:t>
            </a:r>
            <a:r>
              <a:rPr spc="-85" dirty="0">
                <a:latin typeface="Arial MT"/>
                <a:cs typeface="Arial MT"/>
              </a:rPr>
              <a:t> </a:t>
            </a:r>
            <a:r>
              <a:rPr dirty="0">
                <a:latin typeface="Arial MT"/>
                <a:cs typeface="Arial MT"/>
              </a:rPr>
              <a:t>(eXtensible</a:t>
            </a:r>
            <a:r>
              <a:rPr spc="-40" dirty="0">
                <a:latin typeface="Arial MT"/>
                <a:cs typeface="Arial MT"/>
              </a:rPr>
              <a:t> </a:t>
            </a:r>
            <a:r>
              <a:rPr dirty="0">
                <a:latin typeface="Arial MT"/>
                <a:cs typeface="Arial MT"/>
              </a:rPr>
              <a:t>Markup</a:t>
            </a:r>
            <a:r>
              <a:rPr spc="-35" dirty="0">
                <a:latin typeface="Arial MT"/>
                <a:cs typeface="Arial MT"/>
              </a:rPr>
              <a:t> </a:t>
            </a:r>
            <a:r>
              <a:rPr spc="-5" dirty="0">
                <a:latin typeface="Arial MT"/>
                <a:cs typeface="Arial MT"/>
              </a:rPr>
              <a:t>Language)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CSS</a:t>
            </a:r>
            <a:r>
              <a:rPr spc="-30" dirty="0">
                <a:latin typeface="Arial MT"/>
                <a:cs typeface="Arial MT"/>
              </a:rPr>
              <a:t> </a:t>
            </a:r>
            <a:r>
              <a:rPr dirty="0">
                <a:latin typeface="Arial MT"/>
                <a:cs typeface="Arial MT"/>
              </a:rPr>
              <a:t>(Cascading</a:t>
            </a:r>
            <a:r>
              <a:rPr spc="-25" dirty="0">
                <a:latin typeface="Arial MT"/>
                <a:cs typeface="Arial MT"/>
              </a:rPr>
              <a:t> </a:t>
            </a:r>
            <a:r>
              <a:rPr spc="-5" dirty="0">
                <a:latin typeface="Arial MT"/>
                <a:cs typeface="Arial MT"/>
              </a:rPr>
              <a:t>Style</a:t>
            </a:r>
            <a:r>
              <a:rPr spc="-25" dirty="0">
                <a:latin typeface="Arial MT"/>
                <a:cs typeface="Arial MT"/>
              </a:rPr>
              <a:t> </a:t>
            </a:r>
            <a:r>
              <a:rPr spc="-5" dirty="0">
                <a:latin typeface="Arial MT"/>
                <a:cs typeface="Arial MT"/>
              </a:rPr>
              <a:t>Sheets)</a:t>
            </a:r>
            <a:endParaRPr dirty="0">
              <a:latin typeface="Arial MT"/>
              <a:cs typeface="Arial MT"/>
            </a:endParaRPr>
          </a:p>
        </p:txBody>
      </p:sp>
      <p:sp>
        <p:nvSpPr>
          <p:cNvPr id="4" name="object 4"/>
          <p:cNvSpPr txBox="1"/>
          <p:nvPr/>
        </p:nvSpPr>
        <p:spPr>
          <a:xfrm>
            <a:off x="5209219" y="4681926"/>
            <a:ext cx="3726815" cy="258404"/>
          </a:xfrm>
          <a:prstGeom prst="rect">
            <a:avLst/>
          </a:prstGeom>
        </p:spPr>
        <p:txBody>
          <a:bodyPr vert="horz" wrap="square" lIns="0" tIns="29845" rIns="0" bIns="0" rtlCol="0">
            <a:spAutoFit/>
          </a:bodyPr>
          <a:lstStyle/>
          <a:p>
            <a:pPr marL="12700">
              <a:spcBef>
                <a:spcPts val="235"/>
              </a:spcBef>
            </a:pPr>
            <a:r>
              <a:rPr sz="700" spc="-5" dirty="0">
                <a:solidFill>
                  <a:srgbClr val="595959"/>
                </a:solidFill>
                <a:latin typeface="Arial MT"/>
                <a:cs typeface="Arial MT"/>
              </a:rPr>
              <a:t>Imag</a:t>
            </a:r>
            <a:r>
              <a:rPr sz="700" dirty="0">
                <a:solidFill>
                  <a:srgbClr val="595959"/>
                </a:solidFill>
                <a:latin typeface="Arial MT"/>
                <a:cs typeface="Arial MT"/>
              </a:rPr>
              <a:t>e</a:t>
            </a:r>
            <a:r>
              <a:rPr sz="700" spc="-5" dirty="0">
                <a:solidFill>
                  <a:srgbClr val="595959"/>
                </a:solidFill>
                <a:latin typeface="Arial MT"/>
                <a:cs typeface="Arial MT"/>
              </a:rPr>
              <a:t> Source</a:t>
            </a:r>
            <a:endParaRPr sz="700" dirty="0">
              <a:latin typeface="Arial MT"/>
              <a:cs typeface="Arial MT"/>
            </a:endParaRPr>
          </a:p>
          <a:p>
            <a:pPr marL="12700">
              <a:spcBef>
                <a:spcPts val="135"/>
              </a:spcBef>
            </a:pPr>
            <a:r>
              <a:rPr sz="700" spc="-10" dirty="0">
                <a:solidFill>
                  <a:schemeClr val="tx1"/>
                </a:solidFill>
                <a:uFill>
                  <a:solidFill>
                    <a:srgbClr val="0097A7"/>
                  </a:solidFill>
                </a:uFill>
                <a:latin typeface="Arial MT"/>
                <a:cs typeface="Arial MT"/>
              </a:rPr>
              <a:t>https://support.modernretail.com/hc/en-us/articles/201127998-W3C-Markup-Validation-Service</a:t>
            </a:r>
            <a:endParaRPr sz="700" dirty="0">
              <a:solidFill>
                <a:schemeClr val="tx1"/>
              </a:solidFill>
              <a:latin typeface="Arial MT"/>
              <a:cs typeface="Arial MT"/>
            </a:endParaRPr>
          </a:p>
        </p:txBody>
      </p:sp>
      <p:pic>
        <p:nvPicPr>
          <p:cNvPr id="5" name="object 5"/>
          <p:cNvPicPr/>
          <p:nvPr/>
        </p:nvPicPr>
        <p:blipFill>
          <a:blip r:embed="rId2" cstate="print"/>
          <a:stretch>
            <a:fillRect/>
          </a:stretch>
        </p:blipFill>
        <p:spPr>
          <a:xfrm>
            <a:off x="4572001" y="1100137"/>
            <a:ext cx="4571999" cy="3400424"/>
          </a:xfrm>
          <a:prstGeom prst="rect">
            <a:avLst/>
          </a:prstGeom>
        </p:spPr>
      </p:pic>
    </p:spTree>
    <p:extLst>
      <p:ext uri="{BB962C8B-B14F-4D97-AF65-F5344CB8AC3E}">
        <p14:creationId xmlns:p14="http://schemas.microsoft.com/office/powerpoint/2010/main" xmlns="" val="16358606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Application of HTML</a:t>
            </a:r>
          </a:p>
        </p:txBody>
      </p:sp>
      <p:sp>
        <p:nvSpPr>
          <p:cNvPr id="3" name="object 3"/>
          <p:cNvSpPr txBox="1"/>
          <p:nvPr/>
        </p:nvSpPr>
        <p:spPr>
          <a:xfrm>
            <a:off x="831541" y="1728118"/>
            <a:ext cx="3059430" cy="289823"/>
          </a:xfrm>
          <a:prstGeom prst="rect">
            <a:avLst/>
          </a:prstGeom>
        </p:spPr>
        <p:txBody>
          <a:bodyPr vert="horz" wrap="square" lIns="0" tIns="12700" rIns="0" bIns="0" rtlCol="0">
            <a:spAutoFit/>
          </a:bodyPr>
          <a:lstStyle/>
          <a:p>
            <a:pPr marL="12700" algn="ctr">
              <a:spcBef>
                <a:spcPts val="100"/>
              </a:spcBef>
            </a:pPr>
            <a:r>
              <a:rPr sz="1800" spc="-5" dirty="0">
                <a:solidFill>
                  <a:srgbClr val="595959"/>
                </a:solidFill>
                <a:latin typeface="Arial MT"/>
                <a:cs typeface="Arial MT"/>
              </a:rPr>
              <a:t>How</a:t>
            </a:r>
            <a:r>
              <a:rPr sz="1800" spc="-25" dirty="0">
                <a:solidFill>
                  <a:srgbClr val="595959"/>
                </a:solidFill>
                <a:latin typeface="Arial MT"/>
                <a:cs typeface="Arial MT"/>
              </a:rPr>
              <a:t> </a:t>
            </a:r>
            <a:r>
              <a:rPr sz="1800" spc="-5" dirty="0">
                <a:solidFill>
                  <a:srgbClr val="595959"/>
                </a:solidFill>
                <a:latin typeface="Arial MT"/>
                <a:cs typeface="Arial MT"/>
              </a:rPr>
              <a:t>its</a:t>
            </a:r>
            <a:r>
              <a:rPr sz="1800" spc="-25" dirty="0">
                <a:solidFill>
                  <a:srgbClr val="595959"/>
                </a:solidFill>
                <a:latin typeface="Arial MT"/>
                <a:cs typeface="Arial MT"/>
              </a:rPr>
              <a:t> </a:t>
            </a:r>
            <a:r>
              <a:rPr sz="1800" spc="-5" dirty="0">
                <a:solidFill>
                  <a:srgbClr val="595959"/>
                </a:solidFill>
                <a:latin typeface="Arial MT"/>
                <a:cs typeface="Arial MT"/>
              </a:rPr>
              <a:t>industry</a:t>
            </a:r>
            <a:r>
              <a:rPr sz="1800" spc="-20" dirty="0">
                <a:solidFill>
                  <a:srgbClr val="595959"/>
                </a:solidFill>
                <a:latin typeface="Arial MT"/>
                <a:cs typeface="Arial MT"/>
              </a:rPr>
              <a:t> </a:t>
            </a:r>
            <a:r>
              <a:rPr sz="1800" spc="-5" dirty="0">
                <a:solidFill>
                  <a:srgbClr val="595959"/>
                </a:solidFill>
                <a:latin typeface="Arial MT"/>
                <a:cs typeface="Arial MT"/>
              </a:rPr>
              <a:t>using</a:t>
            </a:r>
            <a:r>
              <a:rPr sz="1800" spc="-25" dirty="0">
                <a:solidFill>
                  <a:srgbClr val="595959"/>
                </a:solidFill>
                <a:latin typeface="Arial MT"/>
                <a:cs typeface="Arial MT"/>
              </a:rPr>
              <a:t> </a:t>
            </a:r>
            <a:r>
              <a:rPr sz="1800" spc="-5" dirty="0">
                <a:solidFill>
                  <a:srgbClr val="595959"/>
                </a:solidFill>
                <a:latin typeface="Arial MT"/>
                <a:cs typeface="Arial MT"/>
              </a:rPr>
              <a:t>HTML?</a:t>
            </a:r>
            <a:endParaRPr sz="1800">
              <a:latin typeface="Arial MT"/>
              <a:cs typeface="Arial MT"/>
            </a:endParaRPr>
          </a:p>
        </p:txBody>
      </p:sp>
      <p:sp>
        <p:nvSpPr>
          <p:cNvPr id="4" name="object 4"/>
          <p:cNvSpPr txBox="1"/>
          <p:nvPr/>
        </p:nvSpPr>
        <p:spPr>
          <a:xfrm>
            <a:off x="831541" y="2490850"/>
            <a:ext cx="2703830" cy="1786386"/>
          </a:xfrm>
          <a:prstGeom prst="rect">
            <a:avLst/>
          </a:prstGeom>
        </p:spPr>
        <p:txBody>
          <a:bodyPr vert="horz" wrap="square" lIns="0" tIns="46990" rIns="0" bIns="0" rtlCol="0">
            <a:spAutoFit/>
          </a:bodyPr>
          <a:lstStyle/>
          <a:p>
            <a:pPr marL="348606" indent="-336542" algn="just">
              <a:spcBef>
                <a:spcPts val="370"/>
              </a:spcBef>
              <a:buChar char="●"/>
              <a:tabLst>
                <a:tab pos="347972" algn="l"/>
                <a:tab pos="349241" algn="l"/>
              </a:tabLst>
            </a:pPr>
            <a:r>
              <a:rPr spc="-30" dirty="0">
                <a:latin typeface="Arial MT"/>
                <a:cs typeface="Arial MT"/>
              </a:rPr>
              <a:t>W</a:t>
            </a:r>
            <a:r>
              <a:rPr spc="-5" dirty="0">
                <a:latin typeface="Arial MT"/>
                <a:cs typeface="Arial MT"/>
              </a:rPr>
              <a:t>e</a:t>
            </a:r>
            <a:r>
              <a:rPr dirty="0">
                <a:latin typeface="Arial MT"/>
                <a:cs typeface="Arial MT"/>
              </a:rPr>
              <a:t>b</a:t>
            </a:r>
            <a:r>
              <a:rPr spc="-5" dirty="0">
                <a:latin typeface="Arial MT"/>
                <a:cs typeface="Arial MT"/>
              </a:rPr>
              <a:t> Desig</a:t>
            </a:r>
            <a:r>
              <a:rPr dirty="0">
                <a:latin typeface="Arial MT"/>
                <a:cs typeface="Arial MT"/>
              </a:rPr>
              <a:t>n</a:t>
            </a:r>
            <a:r>
              <a:rPr spc="-5" dirty="0">
                <a:latin typeface="Arial MT"/>
                <a:cs typeface="Arial MT"/>
              </a:rPr>
              <a:t> an</a:t>
            </a:r>
            <a:r>
              <a:rPr dirty="0">
                <a:latin typeface="Arial MT"/>
                <a:cs typeface="Arial MT"/>
              </a:rPr>
              <a:t>d</a:t>
            </a:r>
            <a:r>
              <a:rPr spc="-80" dirty="0">
                <a:latin typeface="Arial MT"/>
                <a:cs typeface="Arial MT"/>
              </a:rPr>
              <a:t> </a:t>
            </a:r>
            <a:r>
              <a:rPr spc="-5" dirty="0">
                <a:latin typeface="Arial MT"/>
                <a:cs typeface="Arial MT"/>
              </a:rPr>
              <a:t>Applications</a:t>
            </a:r>
            <a:endParaRPr dirty="0">
              <a:latin typeface="Arial MT"/>
              <a:cs typeface="Arial MT"/>
            </a:endParaRPr>
          </a:p>
          <a:p>
            <a:pPr marL="348606" indent="-336542" algn="just">
              <a:spcBef>
                <a:spcPts val="270"/>
              </a:spcBef>
              <a:buChar char="●"/>
              <a:tabLst>
                <a:tab pos="347972" algn="l"/>
                <a:tab pos="349241" algn="l"/>
              </a:tabLst>
            </a:pPr>
            <a:r>
              <a:rPr spc="-15" dirty="0">
                <a:latin typeface="Arial MT"/>
                <a:cs typeface="Arial MT"/>
              </a:rPr>
              <a:t>Web</a:t>
            </a:r>
            <a:r>
              <a:rPr spc="-35" dirty="0">
                <a:latin typeface="Arial MT"/>
                <a:cs typeface="Arial MT"/>
              </a:rPr>
              <a:t> </a:t>
            </a:r>
            <a:r>
              <a:rPr spc="-5" dirty="0">
                <a:latin typeface="Arial MT"/>
                <a:cs typeface="Arial MT"/>
              </a:rPr>
              <a:t>of</a:t>
            </a:r>
            <a:r>
              <a:rPr spc="-30" dirty="0">
                <a:latin typeface="Arial MT"/>
                <a:cs typeface="Arial MT"/>
              </a:rPr>
              <a:t> </a:t>
            </a:r>
            <a:r>
              <a:rPr spc="-5" dirty="0">
                <a:latin typeface="Arial MT"/>
                <a:cs typeface="Arial MT"/>
              </a:rPr>
              <a:t>Devices</a:t>
            </a:r>
            <a:endParaRPr dirty="0">
              <a:latin typeface="Arial MT"/>
              <a:cs typeface="Arial MT"/>
            </a:endParaRPr>
          </a:p>
          <a:p>
            <a:pPr marL="348606" indent="-336542" algn="just">
              <a:spcBef>
                <a:spcPts val="270"/>
              </a:spcBef>
              <a:buChar char="●"/>
              <a:tabLst>
                <a:tab pos="347972" algn="l"/>
                <a:tab pos="349241" algn="l"/>
              </a:tabLst>
            </a:pPr>
            <a:r>
              <a:rPr spc="-30" dirty="0">
                <a:latin typeface="Arial MT"/>
                <a:cs typeface="Arial MT"/>
              </a:rPr>
              <a:t>W</a:t>
            </a:r>
            <a:r>
              <a:rPr spc="-5" dirty="0">
                <a:latin typeface="Arial MT"/>
                <a:cs typeface="Arial MT"/>
              </a:rPr>
              <a:t>e</a:t>
            </a:r>
            <a:r>
              <a:rPr dirty="0">
                <a:latin typeface="Arial MT"/>
                <a:cs typeface="Arial MT"/>
              </a:rPr>
              <a:t>b</a:t>
            </a:r>
            <a:r>
              <a:rPr spc="-80" dirty="0">
                <a:latin typeface="Arial MT"/>
                <a:cs typeface="Arial MT"/>
              </a:rPr>
              <a:t> </a:t>
            </a:r>
            <a:r>
              <a:rPr spc="-5" dirty="0">
                <a:latin typeface="Arial MT"/>
                <a:cs typeface="Arial MT"/>
              </a:rPr>
              <a:t>Architecture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Semantic</a:t>
            </a:r>
            <a:r>
              <a:rPr spc="-50" dirty="0">
                <a:latin typeface="Arial MT"/>
                <a:cs typeface="Arial MT"/>
              </a:rPr>
              <a:t> </a:t>
            </a:r>
            <a:r>
              <a:rPr spc="-15" dirty="0">
                <a:latin typeface="Arial MT"/>
                <a:cs typeface="Arial MT"/>
              </a:rPr>
              <a:t>Web</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XM</a:t>
            </a:r>
            <a:r>
              <a:rPr dirty="0">
                <a:latin typeface="Arial MT"/>
                <a:cs typeface="Arial MT"/>
              </a:rPr>
              <a:t>L</a:t>
            </a:r>
            <a:r>
              <a:rPr spc="-80" dirty="0">
                <a:latin typeface="Arial MT"/>
                <a:cs typeface="Arial MT"/>
              </a:rPr>
              <a:t> </a:t>
            </a:r>
            <a:r>
              <a:rPr spc="-160" dirty="0">
                <a:latin typeface="Arial MT"/>
                <a:cs typeface="Arial MT"/>
              </a:rPr>
              <a:t>T</a:t>
            </a:r>
            <a:r>
              <a:rPr spc="-5" dirty="0">
                <a:latin typeface="Arial MT"/>
                <a:cs typeface="Arial MT"/>
              </a:rPr>
              <a:t>echnology</a:t>
            </a:r>
            <a:endParaRPr dirty="0">
              <a:latin typeface="Arial MT"/>
              <a:cs typeface="Arial MT"/>
            </a:endParaRPr>
          </a:p>
          <a:p>
            <a:pPr marL="348606" indent="-336542" algn="just">
              <a:spcBef>
                <a:spcPts val="270"/>
              </a:spcBef>
              <a:buChar char="●"/>
              <a:tabLst>
                <a:tab pos="347972" algn="l"/>
                <a:tab pos="349241" algn="l"/>
              </a:tabLst>
            </a:pPr>
            <a:r>
              <a:rPr spc="-15" dirty="0">
                <a:latin typeface="Arial MT"/>
                <a:cs typeface="Arial MT"/>
              </a:rPr>
              <a:t>Web</a:t>
            </a:r>
            <a:r>
              <a:rPr spc="-50" dirty="0">
                <a:latin typeface="Arial MT"/>
                <a:cs typeface="Arial MT"/>
              </a:rPr>
              <a:t> </a:t>
            </a:r>
            <a:r>
              <a:rPr spc="-5" dirty="0">
                <a:latin typeface="Arial MT"/>
                <a:cs typeface="Arial MT"/>
              </a:rPr>
              <a:t>Services</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Browser</a:t>
            </a:r>
            <a:r>
              <a:rPr dirty="0">
                <a:latin typeface="Arial MT"/>
                <a:cs typeface="Arial MT"/>
              </a:rPr>
              <a:t>s</a:t>
            </a:r>
            <a:r>
              <a:rPr spc="-5" dirty="0">
                <a:latin typeface="Arial MT"/>
                <a:cs typeface="Arial MT"/>
              </a:rPr>
              <a:t> an</a:t>
            </a:r>
            <a:r>
              <a:rPr dirty="0">
                <a:latin typeface="Arial MT"/>
                <a:cs typeface="Arial MT"/>
              </a:rPr>
              <a:t>d</a:t>
            </a:r>
            <a:r>
              <a:rPr spc="-80" dirty="0">
                <a:latin typeface="Arial MT"/>
                <a:cs typeface="Arial MT"/>
              </a:rPr>
              <a:t> </a:t>
            </a:r>
            <a:r>
              <a:rPr spc="-5" dirty="0">
                <a:latin typeface="Arial MT"/>
                <a:cs typeface="Arial MT"/>
              </a:rPr>
              <a:t>Authorin</a:t>
            </a:r>
            <a:r>
              <a:rPr dirty="0">
                <a:latin typeface="Arial MT"/>
                <a:cs typeface="Arial MT"/>
              </a:rPr>
              <a:t>g</a:t>
            </a:r>
            <a:r>
              <a:rPr spc="-30" dirty="0">
                <a:latin typeface="Arial MT"/>
                <a:cs typeface="Arial MT"/>
              </a:rPr>
              <a:t> </a:t>
            </a:r>
            <a:r>
              <a:rPr spc="-160" dirty="0">
                <a:latin typeface="Arial MT"/>
                <a:cs typeface="Arial MT"/>
              </a:rPr>
              <a:t>T</a:t>
            </a:r>
            <a:r>
              <a:rPr spc="-5" dirty="0">
                <a:latin typeface="Arial MT"/>
                <a:cs typeface="Arial MT"/>
              </a:rPr>
              <a:t>ools</a:t>
            </a:r>
            <a:endParaRPr dirty="0">
              <a:latin typeface="Arial MT"/>
              <a:cs typeface="Arial MT"/>
            </a:endParaRPr>
          </a:p>
        </p:txBody>
      </p:sp>
      <p:pic>
        <p:nvPicPr>
          <p:cNvPr id="5" name="object 5"/>
          <p:cNvPicPr/>
          <p:nvPr/>
        </p:nvPicPr>
        <p:blipFill>
          <a:blip r:embed="rId2" cstate="print"/>
          <a:stretch>
            <a:fillRect/>
          </a:stretch>
        </p:blipFill>
        <p:spPr>
          <a:xfrm>
            <a:off x="4572001" y="1989451"/>
            <a:ext cx="4571999" cy="2170250"/>
          </a:xfrm>
          <a:prstGeom prst="rect">
            <a:avLst/>
          </a:prstGeom>
        </p:spPr>
      </p:pic>
      <p:sp>
        <p:nvSpPr>
          <p:cNvPr id="6" name="object 6"/>
          <p:cNvSpPr txBox="1"/>
          <p:nvPr/>
        </p:nvSpPr>
        <p:spPr>
          <a:xfrm>
            <a:off x="5168900" y="4645801"/>
            <a:ext cx="397510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35" dirty="0">
                <a:solidFill>
                  <a:srgbClr val="595959"/>
                </a:solidFill>
                <a:latin typeface="Arial MT"/>
                <a:cs typeface="Arial MT"/>
              </a:rPr>
              <a:t> </a:t>
            </a:r>
            <a:r>
              <a:rPr sz="700" spc="-5" dirty="0">
                <a:solidFill>
                  <a:srgbClr val="595959"/>
                </a:solidFill>
                <a:latin typeface="Arial MT"/>
                <a:cs typeface="Arial MT"/>
              </a:rPr>
              <a:t>https://themeforest.net/item/industry-minimal-factory-industry-html-template/20142043</a:t>
            </a:r>
            <a:endParaRPr sz="700">
              <a:latin typeface="Arial MT"/>
              <a:cs typeface="Arial MT"/>
            </a:endParaRPr>
          </a:p>
        </p:txBody>
      </p:sp>
    </p:spTree>
    <p:extLst>
      <p:ext uri="{BB962C8B-B14F-4D97-AF65-F5344CB8AC3E}">
        <p14:creationId xmlns:p14="http://schemas.microsoft.com/office/powerpoint/2010/main" xmlns="" val="522337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Application of HTML</a:t>
            </a:r>
          </a:p>
        </p:txBody>
      </p:sp>
      <p:sp>
        <p:nvSpPr>
          <p:cNvPr id="3" name="object 3"/>
          <p:cNvSpPr txBox="1"/>
          <p:nvPr/>
        </p:nvSpPr>
        <p:spPr>
          <a:xfrm>
            <a:off x="770183" y="1728118"/>
            <a:ext cx="3350895" cy="2843342"/>
          </a:xfrm>
          <a:prstGeom prst="rect">
            <a:avLst/>
          </a:prstGeom>
        </p:spPr>
        <p:txBody>
          <a:bodyPr vert="horz" wrap="square" lIns="0" tIns="12700" rIns="0" bIns="0" rtlCol="0">
            <a:spAutoFit/>
          </a:bodyPr>
          <a:lstStyle/>
          <a:p>
            <a:pPr marL="387341" algn="ctr">
              <a:spcBef>
                <a:spcPts val="100"/>
              </a:spcBef>
            </a:pPr>
            <a:r>
              <a:rPr sz="1800" spc="-5" dirty="0">
                <a:solidFill>
                  <a:srgbClr val="595959"/>
                </a:solidFill>
                <a:latin typeface="Arial MT"/>
                <a:cs typeface="Arial MT"/>
              </a:rPr>
              <a:t>What</a:t>
            </a:r>
            <a:r>
              <a:rPr sz="1800" spc="-25" dirty="0">
                <a:solidFill>
                  <a:srgbClr val="595959"/>
                </a:solidFill>
                <a:latin typeface="Arial MT"/>
                <a:cs typeface="Arial MT"/>
              </a:rPr>
              <a:t> </a:t>
            </a:r>
            <a:r>
              <a:rPr sz="1800" spc="-5" dirty="0">
                <a:solidFill>
                  <a:srgbClr val="595959"/>
                </a:solidFill>
                <a:latin typeface="Arial MT"/>
                <a:cs typeface="Arial MT"/>
              </a:rPr>
              <a:t>is</a:t>
            </a:r>
            <a:r>
              <a:rPr sz="1800" spc="-25" dirty="0">
                <a:solidFill>
                  <a:srgbClr val="595959"/>
                </a:solidFill>
                <a:latin typeface="Arial MT"/>
                <a:cs typeface="Arial MT"/>
              </a:rPr>
              <a:t> </a:t>
            </a:r>
            <a:r>
              <a:rPr sz="1800" spc="-5" dirty="0">
                <a:solidFill>
                  <a:srgbClr val="595959"/>
                </a:solidFill>
                <a:latin typeface="Arial MT"/>
                <a:cs typeface="Arial MT"/>
              </a:rPr>
              <a:t>Static</a:t>
            </a:r>
            <a:r>
              <a:rPr sz="1800" spc="-25" dirty="0">
                <a:solidFill>
                  <a:srgbClr val="595959"/>
                </a:solidFill>
                <a:latin typeface="Arial MT"/>
                <a:cs typeface="Arial MT"/>
              </a:rPr>
              <a:t> </a:t>
            </a:r>
            <a:r>
              <a:rPr sz="1800" spc="-10" dirty="0">
                <a:solidFill>
                  <a:srgbClr val="595959"/>
                </a:solidFill>
                <a:latin typeface="Arial MT"/>
                <a:cs typeface="Arial MT"/>
              </a:rPr>
              <a:t>Website?</a:t>
            </a:r>
            <a:endParaRPr sz="1800" dirty="0">
              <a:latin typeface="Arial MT"/>
              <a:cs typeface="Arial MT"/>
            </a:endParaRPr>
          </a:p>
          <a:p>
            <a:pPr>
              <a:lnSpc>
                <a:spcPct val="100000"/>
              </a:lnSpc>
            </a:pPr>
            <a:endParaRPr sz="2000" dirty="0">
              <a:latin typeface="Arial MT"/>
              <a:cs typeface="Arial MT"/>
            </a:endParaRPr>
          </a:p>
          <a:p>
            <a:pPr>
              <a:spcBef>
                <a:spcPts val="35"/>
              </a:spcBef>
            </a:pPr>
            <a:endParaRPr sz="1600" dirty="0">
              <a:latin typeface="Arial MT"/>
              <a:cs typeface="Arial MT"/>
            </a:endParaRPr>
          </a:p>
          <a:p>
            <a:pPr marL="348606" marR="73658" indent="-336542" algn="just">
              <a:lnSpc>
                <a:spcPct val="116100"/>
              </a:lnSpc>
              <a:buChar char="●"/>
              <a:tabLst>
                <a:tab pos="349241" algn="l"/>
              </a:tabLst>
            </a:pPr>
            <a:r>
              <a:rPr spc="-10" dirty="0">
                <a:latin typeface="Arial MT"/>
                <a:cs typeface="Arial MT"/>
              </a:rPr>
              <a:t>Website </a:t>
            </a:r>
            <a:r>
              <a:rPr spc="-5" dirty="0">
                <a:latin typeface="Arial MT"/>
                <a:cs typeface="Arial MT"/>
              </a:rPr>
              <a:t>is </a:t>
            </a:r>
            <a:r>
              <a:rPr dirty="0">
                <a:latin typeface="Arial MT"/>
                <a:cs typeface="Arial MT"/>
              </a:rPr>
              <a:t>a collection </a:t>
            </a:r>
            <a:r>
              <a:rPr spc="-5" dirty="0">
                <a:latin typeface="Arial MT"/>
                <a:cs typeface="Arial MT"/>
              </a:rPr>
              <a:t>of </a:t>
            </a:r>
            <a:r>
              <a:rPr dirty="0">
                <a:latin typeface="Arial MT"/>
                <a:cs typeface="Arial MT"/>
              </a:rPr>
              <a:t>related </a:t>
            </a:r>
            <a:r>
              <a:rPr spc="-5" dirty="0">
                <a:latin typeface="Arial MT"/>
                <a:cs typeface="Arial MT"/>
              </a:rPr>
              <a:t>web </a:t>
            </a:r>
            <a:r>
              <a:rPr spc="-380" dirty="0">
                <a:latin typeface="Arial MT"/>
                <a:cs typeface="Arial MT"/>
              </a:rPr>
              <a:t> </a:t>
            </a:r>
            <a:r>
              <a:rPr spc="-5" dirty="0">
                <a:latin typeface="Arial MT"/>
                <a:cs typeface="Arial MT"/>
              </a:rPr>
              <a:t>pages that </a:t>
            </a:r>
            <a:r>
              <a:rPr dirty="0">
                <a:latin typeface="Arial MT"/>
                <a:cs typeface="Arial MT"/>
              </a:rPr>
              <a:t>may contain </a:t>
            </a:r>
            <a:r>
              <a:rPr spc="-5" dirty="0">
                <a:latin typeface="Arial MT"/>
                <a:cs typeface="Arial MT"/>
              </a:rPr>
              <a:t>text, images, </a:t>
            </a:r>
            <a:r>
              <a:rPr spc="-375" dirty="0">
                <a:latin typeface="Arial MT"/>
                <a:cs typeface="Arial MT"/>
              </a:rPr>
              <a:t> </a:t>
            </a:r>
            <a:r>
              <a:rPr spc="-5" dirty="0">
                <a:latin typeface="Arial MT"/>
                <a:cs typeface="Arial MT"/>
              </a:rPr>
              <a:t>audio</a:t>
            </a:r>
            <a:r>
              <a:rPr spc="-10" dirty="0">
                <a:latin typeface="Arial MT"/>
                <a:cs typeface="Arial MT"/>
              </a:rPr>
              <a:t> </a:t>
            </a:r>
            <a:r>
              <a:rPr spc="-5" dirty="0">
                <a:latin typeface="Arial MT"/>
                <a:cs typeface="Arial MT"/>
              </a:rPr>
              <a:t>and</a:t>
            </a:r>
            <a:r>
              <a:rPr spc="-10" dirty="0">
                <a:latin typeface="Arial MT"/>
                <a:cs typeface="Arial MT"/>
              </a:rPr>
              <a:t> </a:t>
            </a:r>
            <a:r>
              <a:rPr dirty="0">
                <a:latin typeface="Arial MT"/>
                <a:cs typeface="Arial MT"/>
              </a:rPr>
              <a:t>video.</a:t>
            </a:r>
          </a:p>
          <a:p>
            <a:pPr marL="348606" marR="5080" indent="-336542" algn="just">
              <a:lnSpc>
                <a:spcPct val="116100"/>
              </a:lnSpc>
              <a:buChar char="●"/>
              <a:tabLst>
                <a:tab pos="349241" algn="l"/>
              </a:tabLst>
            </a:pPr>
            <a:r>
              <a:rPr dirty="0">
                <a:latin typeface="Arial MT"/>
                <a:cs typeface="Arial MT"/>
              </a:rPr>
              <a:t>A</a:t>
            </a:r>
            <a:r>
              <a:rPr spc="-95" dirty="0">
                <a:latin typeface="Arial MT"/>
                <a:cs typeface="Arial MT"/>
              </a:rPr>
              <a:t> </a:t>
            </a:r>
            <a:r>
              <a:rPr b="1" spc="-5" dirty="0">
                <a:latin typeface="Arial MT"/>
              </a:rPr>
              <a:t>static</a:t>
            </a:r>
            <a:r>
              <a:rPr b="1" spc="-20" dirty="0">
                <a:latin typeface="Arial MT"/>
              </a:rPr>
              <a:t> </a:t>
            </a:r>
            <a:r>
              <a:rPr b="1" spc="-5" dirty="0">
                <a:latin typeface="Arial MT"/>
              </a:rPr>
              <a:t>website</a:t>
            </a:r>
            <a:r>
              <a:rPr b="1" spc="-15" dirty="0">
                <a:latin typeface="Arial MT"/>
              </a:rPr>
              <a:t> </a:t>
            </a:r>
            <a:r>
              <a:rPr dirty="0">
                <a:latin typeface="Arial MT"/>
                <a:cs typeface="Arial MT"/>
              </a:rPr>
              <a:t>contains</a:t>
            </a:r>
            <a:r>
              <a:rPr spc="-20" dirty="0">
                <a:latin typeface="Arial MT"/>
                <a:cs typeface="Arial MT"/>
              </a:rPr>
              <a:t> </a:t>
            </a:r>
            <a:r>
              <a:rPr b="1" spc="-15" dirty="0">
                <a:latin typeface="Arial MT"/>
              </a:rPr>
              <a:t>Web</a:t>
            </a:r>
            <a:r>
              <a:rPr b="1" spc="-25" dirty="0">
                <a:latin typeface="Arial MT"/>
              </a:rPr>
              <a:t> </a:t>
            </a:r>
            <a:r>
              <a:rPr spc="-5" dirty="0">
                <a:latin typeface="Arial MT"/>
                <a:cs typeface="Arial MT"/>
              </a:rPr>
              <a:t>pages </a:t>
            </a:r>
            <a:r>
              <a:rPr spc="-375" dirty="0">
                <a:latin typeface="Arial MT"/>
                <a:cs typeface="Arial MT"/>
              </a:rPr>
              <a:t> </a:t>
            </a:r>
            <a:r>
              <a:rPr spc="-5" dirty="0">
                <a:latin typeface="Arial MT"/>
                <a:cs typeface="Arial MT"/>
              </a:rPr>
              <a:t>with</a:t>
            </a:r>
            <a:r>
              <a:rPr spc="-10" dirty="0">
                <a:latin typeface="Arial MT"/>
                <a:cs typeface="Arial MT"/>
              </a:rPr>
              <a:t> </a:t>
            </a:r>
            <a:r>
              <a:rPr spc="-5" dirty="0">
                <a:latin typeface="Arial MT"/>
                <a:cs typeface="Arial MT"/>
              </a:rPr>
              <a:t>fixed</a:t>
            </a:r>
            <a:r>
              <a:rPr spc="-10" dirty="0">
                <a:latin typeface="Arial MT"/>
                <a:cs typeface="Arial MT"/>
              </a:rPr>
              <a:t> </a:t>
            </a:r>
            <a:r>
              <a:rPr dirty="0">
                <a:latin typeface="Arial MT"/>
                <a:cs typeface="Arial MT"/>
              </a:rPr>
              <a:t>content</a:t>
            </a:r>
          </a:p>
          <a:p>
            <a:pPr marL="348606" marR="297808" indent="-336542" algn="just">
              <a:lnSpc>
                <a:spcPct val="116100"/>
              </a:lnSpc>
              <a:buChar char="●"/>
              <a:tabLst>
                <a:tab pos="347972" algn="l"/>
                <a:tab pos="349241" algn="l"/>
              </a:tabLst>
            </a:pPr>
            <a:r>
              <a:rPr dirty="0">
                <a:latin typeface="Arial MT"/>
                <a:cs typeface="Arial MT"/>
              </a:rPr>
              <a:t>A</a:t>
            </a:r>
            <a:r>
              <a:rPr spc="-90" dirty="0">
                <a:latin typeface="Arial MT"/>
                <a:cs typeface="Arial MT"/>
              </a:rPr>
              <a:t> </a:t>
            </a:r>
            <a:r>
              <a:rPr b="1" spc="-5" dirty="0">
                <a:latin typeface="Arial MT"/>
              </a:rPr>
              <a:t>static</a:t>
            </a:r>
            <a:r>
              <a:rPr b="1" spc="-20" dirty="0">
                <a:latin typeface="Arial MT"/>
              </a:rPr>
              <a:t> </a:t>
            </a:r>
            <a:r>
              <a:rPr dirty="0">
                <a:latin typeface="Arial MT"/>
                <a:cs typeface="Arial MT"/>
              </a:rPr>
              <a:t>site</a:t>
            </a:r>
            <a:r>
              <a:rPr spc="-15" dirty="0">
                <a:latin typeface="Arial MT"/>
                <a:cs typeface="Arial MT"/>
              </a:rPr>
              <a:t> </a:t>
            </a:r>
            <a:r>
              <a:rPr dirty="0">
                <a:latin typeface="Arial MT"/>
                <a:cs typeface="Arial MT"/>
              </a:rPr>
              <a:t>can</a:t>
            </a:r>
            <a:r>
              <a:rPr spc="-15" dirty="0">
                <a:latin typeface="Arial MT"/>
                <a:cs typeface="Arial MT"/>
              </a:rPr>
              <a:t> </a:t>
            </a:r>
            <a:r>
              <a:rPr spc="-5" dirty="0">
                <a:latin typeface="Arial MT"/>
                <a:cs typeface="Arial MT"/>
              </a:rPr>
              <a:t>be</a:t>
            </a:r>
            <a:r>
              <a:rPr spc="-15" dirty="0">
                <a:latin typeface="Arial MT"/>
                <a:cs typeface="Arial MT"/>
              </a:rPr>
              <a:t> </a:t>
            </a:r>
            <a:r>
              <a:rPr spc="-5" dirty="0">
                <a:latin typeface="Arial MT"/>
                <a:cs typeface="Arial MT"/>
              </a:rPr>
              <a:t>built</a:t>
            </a:r>
            <a:r>
              <a:rPr spc="-20" dirty="0">
                <a:latin typeface="Arial MT"/>
                <a:cs typeface="Arial MT"/>
              </a:rPr>
              <a:t> </a:t>
            </a:r>
            <a:r>
              <a:rPr spc="-5" dirty="0">
                <a:latin typeface="Arial MT"/>
                <a:cs typeface="Arial MT"/>
              </a:rPr>
              <a:t>by</a:t>
            </a:r>
            <a:r>
              <a:rPr spc="-15" dirty="0">
                <a:latin typeface="Arial MT"/>
                <a:cs typeface="Arial MT"/>
              </a:rPr>
              <a:t> </a:t>
            </a:r>
            <a:r>
              <a:rPr dirty="0">
                <a:latin typeface="Arial MT"/>
                <a:cs typeface="Arial MT"/>
              </a:rPr>
              <a:t>simply </a:t>
            </a:r>
            <a:r>
              <a:rPr spc="-375" dirty="0">
                <a:latin typeface="Arial MT"/>
                <a:cs typeface="Arial MT"/>
              </a:rPr>
              <a:t> </a:t>
            </a:r>
            <a:r>
              <a:rPr dirty="0">
                <a:latin typeface="Arial MT"/>
                <a:cs typeface="Arial MT"/>
              </a:rPr>
              <a:t>creating a </a:t>
            </a:r>
            <a:r>
              <a:rPr spc="-5" dirty="0">
                <a:latin typeface="Arial MT"/>
                <a:cs typeface="Arial MT"/>
              </a:rPr>
              <a:t>few HTML pages and </a:t>
            </a:r>
            <a:r>
              <a:rPr dirty="0">
                <a:latin typeface="Arial MT"/>
                <a:cs typeface="Arial MT"/>
              </a:rPr>
              <a:t> </a:t>
            </a:r>
            <a:r>
              <a:rPr spc="-5" dirty="0">
                <a:latin typeface="Arial MT"/>
                <a:cs typeface="Arial MT"/>
              </a:rPr>
              <a:t>publishing</a:t>
            </a:r>
            <a:r>
              <a:rPr spc="-15" dirty="0">
                <a:latin typeface="Arial MT"/>
                <a:cs typeface="Arial MT"/>
              </a:rPr>
              <a:t> </a:t>
            </a:r>
            <a:r>
              <a:rPr spc="-5" dirty="0">
                <a:latin typeface="Arial MT"/>
                <a:cs typeface="Arial MT"/>
              </a:rPr>
              <a:t>them</a:t>
            </a:r>
            <a:r>
              <a:rPr spc="-10" dirty="0">
                <a:latin typeface="Arial MT"/>
                <a:cs typeface="Arial MT"/>
              </a:rPr>
              <a:t> </a:t>
            </a:r>
            <a:r>
              <a:rPr spc="-5" dirty="0">
                <a:latin typeface="Arial MT"/>
                <a:cs typeface="Arial MT"/>
              </a:rPr>
              <a:t>to</a:t>
            </a:r>
            <a:r>
              <a:rPr spc="-15" dirty="0">
                <a:latin typeface="Arial MT"/>
                <a:cs typeface="Arial MT"/>
              </a:rPr>
              <a:t> </a:t>
            </a:r>
            <a:r>
              <a:rPr dirty="0">
                <a:latin typeface="Arial MT"/>
                <a:cs typeface="Arial MT"/>
              </a:rPr>
              <a:t>a</a:t>
            </a:r>
            <a:r>
              <a:rPr spc="5" dirty="0">
                <a:latin typeface="Arial MT"/>
                <a:cs typeface="Arial MT"/>
              </a:rPr>
              <a:t> </a:t>
            </a:r>
            <a:r>
              <a:rPr b="1" spc="-15" dirty="0">
                <a:latin typeface="Arial MT"/>
              </a:rPr>
              <a:t>Web</a:t>
            </a:r>
            <a:r>
              <a:rPr b="1" spc="-10" dirty="0">
                <a:latin typeface="Arial MT"/>
              </a:rPr>
              <a:t> </a:t>
            </a:r>
            <a:r>
              <a:rPr spc="-15" dirty="0">
                <a:latin typeface="Arial MT"/>
                <a:cs typeface="Arial MT"/>
              </a:rPr>
              <a:t>server.</a:t>
            </a:r>
            <a:endParaRPr dirty="0">
              <a:latin typeface="Arial MT"/>
              <a:cs typeface="Arial MT"/>
            </a:endParaRPr>
          </a:p>
        </p:txBody>
      </p:sp>
      <p:pic>
        <p:nvPicPr>
          <p:cNvPr id="4" name="object 4"/>
          <p:cNvPicPr/>
          <p:nvPr/>
        </p:nvPicPr>
        <p:blipFill>
          <a:blip r:embed="rId2" cstate="print"/>
          <a:stretch>
            <a:fillRect/>
          </a:stretch>
        </p:blipFill>
        <p:spPr>
          <a:xfrm>
            <a:off x="4572001" y="1782866"/>
            <a:ext cx="4543424" cy="1924050"/>
          </a:xfrm>
          <a:prstGeom prst="rect">
            <a:avLst/>
          </a:prstGeom>
        </p:spPr>
      </p:pic>
      <p:sp>
        <p:nvSpPr>
          <p:cNvPr id="5" name="object 5"/>
          <p:cNvSpPr txBox="1"/>
          <p:nvPr/>
        </p:nvSpPr>
        <p:spPr>
          <a:xfrm>
            <a:off x="4946333" y="4415648"/>
            <a:ext cx="3794760"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5" dirty="0">
                <a:solidFill>
                  <a:schemeClr val="tx1"/>
                </a:solidFill>
                <a:latin typeface="Arial MT"/>
                <a:cs typeface="Arial MT"/>
              </a:rPr>
              <a:t>:</a:t>
            </a:r>
            <a:r>
              <a:rPr sz="700" spc="50" dirty="0">
                <a:solidFill>
                  <a:schemeClr val="tx1"/>
                </a:solidFill>
                <a:latin typeface="Arial MT"/>
                <a:cs typeface="Arial MT"/>
              </a:rPr>
              <a:t> </a:t>
            </a:r>
            <a:r>
              <a:rPr sz="700" spc="-10" dirty="0">
                <a:solidFill>
                  <a:schemeClr val="tx1"/>
                </a:solidFill>
                <a:uFill>
                  <a:solidFill>
                    <a:srgbClr val="0097A7"/>
                  </a:solidFill>
                </a:uFill>
                <a:latin typeface="Arial MT"/>
                <a:cs typeface="Arial MT"/>
              </a:rPr>
              <a:t>https://www.javatpoint.com/website-static-vs-dynamic</a:t>
            </a:r>
            <a:endParaRPr sz="700" dirty="0">
              <a:solidFill>
                <a:schemeClr val="tx1"/>
              </a:solidFill>
              <a:latin typeface="Arial MT"/>
              <a:cs typeface="Arial MT"/>
            </a:endParaRP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3171393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Application of HTML</a:t>
            </a:r>
          </a:p>
        </p:txBody>
      </p:sp>
      <p:sp>
        <p:nvSpPr>
          <p:cNvPr id="3" name="object 3"/>
          <p:cNvSpPr txBox="1"/>
          <p:nvPr/>
        </p:nvSpPr>
        <p:spPr>
          <a:xfrm>
            <a:off x="770183" y="1728119"/>
            <a:ext cx="3522345" cy="2843342"/>
          </a:xfrm>
          <a:prstGeom prst="rect">
            <a:avLst/>
          </a:prstGeom>
        </p:spPr>
        <p:txBody>
          <a:bodyPr vert="horz" wrap="square" lIns="0" tIns="12700" rIns="0" bIns="0" rtlCol="0">
            <a:spAutoFit/>
          </a:bodyPr>
          <a:lstStyle/>
          <a:p>
            <a:pPr marL="228594" algn="ctr">
              <a:spcBef>
                <a:spcPts val="100"/>
              </a:spcBef>
            </a:pPr>
            <a:r>
              <a:rPr sz="1800" spc="-5" dirty="0">
                <a:solidFill>
                  <a:srgbClr val="595959"/>
                </a:solidFill>
                <a:latin typeface="Arial MT"/>
                <a:cs typeface="Arial MT"/>
              </a:rPr>
              <a:t>What</a:t>
            </a:r>
            <a:r>
              <a:rPr sz="1800" spc="-25" dirty="0">
                <a:solidFill>
                  <a:srgbClr val="595959"/>
                </a:solidFill>
                <a:latin typeface="Arial MT"/>
                <a:cs typeface="Arial MT"/>
              </a:rPr>
              <a:t> </a:t>
            </a:r>
            <a:r>
              <a:rPr sz="1800" spc="-5" dirty="0">
                <a:solidFill>
                  <a:srgbClr val="595959"/>
                </a:solidFill>
                <a:latin typeface="Arial MT"/>
                <a:cs typeface="Arial MT"/>
              </a:rPr>
              <a:t>is</a:t>
            </a:r>
            <a:r>
              <a:rPr sz="1800" spc="-25" dirty="0">
                <a:solidFill>
                  <a:srgbClr val="595959"/>
                </a:solidFill>
                <a:latin typeface="Arial MT"/>
                <a:cs typeface="Arial MT"/>
              </a:rPr>
              <a:t> </a:t>
            </a:r>
            <a:r>
              <a:rPr sz="1800" spc="-5" dirty="0">
                <a:solidFill>
                  <a:srgbClr val="595959"/>
                </a:solidFill>
                <a:latin typeface="Arial MT"/>
                <a:cs typeface="Arial MT"/>
              </a:rPr>
              <a:t>Dynamic</a:t>
            </a:r>
            <a:r>
              <a:rPr sz="1800" spc="-20" dirty="0">
                <a:solidFill>
                  <a:srgbClr val="595959"/>
                </a:solidFill>
                <a:latin typeface="Arial MT"/>
                <a:cs typeface="Arial MT"/>
              </a:rPr>
              <a:t> </a:t>
            </a:r>
            <a:r>
              <a:rPr sz="1800" spc="-10" dirty="0">
                <a:solidFill>
                  <a:srgbClr val="595959"/>
                </a:solidFill>
                <a:latin typeface="Arial MT"/>
                <a:cs typeface="Arial MT"/>
              </a:rPr>
              <a:t>Website?</a:t>
            </a:r>
            <a:endParaRPr sz="1800" dirty="0">
              <a:latin typeface="Arial MT"/>
              <a:cs typeface="Arial MT"/>
            </a:endParaRPr>
          </a:p>
          <a:p>
            <a:pPr>
              <a:lnSpc>
                <a:spcPct val="100000"/>
              </a:lnSpc>
            </a:pPr>
            <a:endParaRPr sz="2000" dirty="0">
              <a:latin typeface="Arial MT"/>
              <a:cs typeface="Arial MT"/>
            </a:endParaRPr>
          </a:p>
          <a:p>
            <a:pPr>
              <a:spcBef>
                <a:spcPts val="35"/>
              </a:spcBef>
            </a:pPr>
            <a:endParaRPr sz="1600" dirty="0">
              <a:latin typeface="Arial MT"/>
              <a:cs typeface="Arial MT"/>
            </a:endParaRPr>
          </a:p>
          <a:p>
            <a:pPr marL="348606" marR="400040" indent="-336542" algn="just">
              <a:lnSpc>
                <a:spcPct val="116100"/>
              </a:lnSpc>
              <a:buChar char="●"/>
              <a:tabLst>
                <a:tab pos="347972" algn="l"/>
                <a:tab pos="349241" algn="l"/>
              </a:tabLst>
            </a:pPr>
            <a:r>
              <a:rPr spc="-5" dirty="0">
                <a:latin typeface="Arial MT"/>
                <a:cs typeface="Arial MT"/>
              </a:rPr>
              <a:t>Dynamic website is </a:t>
            </a:r>
            <a:r>
              <a:rPr dirty="0">
                <a:latin typeface="Arial MT"/>
                <a:cs typeface="Arial MT"/>
              </a:rPr>
              <a:t>a collection </a:t>
            </a:r>
            <a:r>
              <a:rPr spc="-5" dirty="0">
                <a:latin typeface="Arial MT"/>
                <a:cs typeface="Arial MT"/>
              </a:rPr>
              <a:t>of </a:t>
            </a:r>
            <a:r>
              <a:rPr dirty="0">
                <a:latin typeface="Arial MT"/>
                <a:cs typeface="Arial MT"/>
              </a:rPr>
              <a:t> </a:t>
            </a:r>
            <a:r>
              <a:rPr spc="-5" dirty="0">
                <a:latin typeface="Arial MT"/>
                <a:cs typeface="Arial MT"/>
              </a:rPr>
              <a:t>dynamic web pages whose </a:t>
            </a:r>
            <a:r>
              <a:rPr dirty="0">
                <a:latin typeface="Arial MT"/>
                <a:cs typeface="Arial MT"/>
              </a:rPr>
              <a:t>content </a:t>
            </a:r>
            <a:r>
              <a:rPr spc="-375" dirty="0">
                <a:latin typeface="Arial MT"/>
                <a:cs typeface="Arial MT"/>
              </a:rPr>
              <a:t> </a:t>
            </a:r>
            <a:r>
              <a:rPr dirty="0">
                <a:latin typeface="Arial MT"/>
                <a:cs typeface="Arial MT"/>
              </a:rPr>
              <a:t>changes</a:t>
            </a:r>
            <a:r>
              <a:rPr spc="-10" dirty="0">
                <a:latin typeface="Arial MT"/>
                <a:cs typeface="Arial MT"/>
              </a:rPr>
              <a:t> </a:t>
            </a:r>
            <a:r>
              <a:rPr spc="-15" dirty="0">
                <a:latin typeface="Arial MT"/>
                <a:cs typeface="Arial MT"/>
              </a:rPr>
              <a:t>dynamically.</a:t>
            </a:r>
            <a:endParaRPr dirty="0">
              <a:latin typeface="Arial MT"/>
              <a:cs typeface="Arial MT"/>
            </a:endParaRPr>
          </a:p>
          <a:p>
            <a:pPr marL="348606" marR="105407" indent="-336542" algn="just">
              <a:lnSpc>
                <a:spcPct val="116100"/>
              </a:lnSpc>
              <a:buChar char="●"/>
              <a:tabLst>
                <a:tab pos="347972" algn="l"/>
                <a:tab pos="349241" algn="l"/>
              </a:tabLst>
            </a:pPr>
            <a:r>
              <a:rPr spc="-5" dirty="0">
                <a:latin typeface="Arial MT"/>
                <a:cs typeface="Arial MT"/>
              </a:rPr>
              <a:t>It accesses </a:t>
            </a:r>
            <a:r>
              <a:rPr dirty="0">
                <a:latin typeface="Arial MT"/>
                <a:cs typeface="Arial MT"/>
              </a:rPr>
              <a:t>content </a:t>
            </a:r>
            <a:r>
              <a:rPr spc="-5" dirty="0">
                <a:latin typeface="Arial MT"/>
                <a:cs typeface="Arial MT"/>
              </a:rPr>
              <a:t>from </a:t>
            </a:r>
            <a:r>
              <a:rPr dirty="0">
                <a:latin typeface="Arial MT"/>
                <a:cs typeface="Arial MT"/>
              </a:rPr>
              <a:t>a </a:t>
            </a:r>
            <a:r>
              <a:rPr spc="-5" dirty="0">
                <a:latin typeface="Arial MT"/>
                <a:cs typeface="Arial MT"/>
              </a:rPr>
              <a:t>database or </a:t>
            </a:r>
            <a:r>
              <a:rPr spc="-375" dirty="0">
                <a:latin typeface="Arial MT"/>
                <a:cs typeface="Arial MT"/>
              </a:rPr>
              <a:t> </a:t>
            </a:r>
            <a:r>
              <a:rPr spc="-5" dirty="0">
                <a:latin typeface="Arial MT"/>
                <a:cs typeface="Arial MT"/>
              </a:rPr>
              <a:t>Content</a:t>
            </a:r>
            <a:r>
              <a:rPr spc="-25" dirty="0">
                <a:latin typeface="Arial MT"/>
                <a:cs typeface="Arial MT"/>
              </a:rPr>
              <a:t> </a:t>
            </a:r>
            <a:r>
              <a:rPr dirty="0">
                <a:latin typeface="Arial MT"/>
                <a:cs typeface="Arial MT"/>
              </a:rPr>
              <a:t>Management</a:t>
            </a:r>
            <a:r>
              <a:rPr spc="-20" dirty="0">
                <a:latin typeface="Arial MT"/>
                <a:cs typeface="Arial MT"/>
              </a:rPr>
              <a:t> </a:t>
            </a:r>
            <a:r>
              <a:rPr spc="-5" dirty="0">
                <a:latin typeface="Arial MT"/>
                <a:cs typeface="Arial MT"/>
              </a:rPr>
              <a:t>System</a:t>
            </a:r>
            <a:r>
              <a:rPr spc="-25" dirty="0">
                <a:latin typeface="Arial MT"/>
                <a:cs typeface="Arial MT"/>
              </a:rPr>
              <a:t> </a:t>
            </a:r>
            <a:r>
              <a:rPr dirty="0">
                <a:latin typeface="Arial MT"/>
                <a:cs typeface="Arial MT"/>
              </a:rPr>
              <a:t>(CMS).</a:t>
            </a:r>
          </a:p>
          <a:p>
            <a:pPr marL="348606" marR="5080" indent="-336542" algn="just">
              <a:lnSpc>
                <a:spcPct val="116100"/>
              </a:lnSpc>
              <a:buChar char="●"/>
              <a:tabLst>
                <a:tab pos="347972" algn="l"/>
                <a:tab pos="349241" algn="l"/>
              </a:tabLst>
            </a:pPr>
            <a:r>
              <a:rPr spc="-5" dirty="0">
                <a:latin typeface="Arial MT"/>
                <a:cs typeface="Arial MT"/>
              </a:rPr>
              <a:t>Dynamic website uses </a:t>
            </a:r>
            <a:r>
              <a:rPr dirty="0">
                <a:latin typeface="Arial MT"/>
                <a:cs typeface="Arial MT"/>
              </a:rPr>
              <a:t>client-side </a:t>
            </a:r>
            <a:r>
              <a:rPr spc="5" dirty="0">
                <a:latin typeface="Arial MT"/>
                <a:cs typeface="Arial MT"/>
              </a:rPr>
              <a:t> </a:t>
            </a:r>
            <a:r>
              <a:rPr dirty="0">
                <a:latin typeface="Arial MT"/>
                <a:cs typeface="Arial MT"/>
              </a:rPr>
              <a:t>scripting</a:t>
            </a:r>
            <a:r>
              <a:rPr spc="-25" dirty="0">
                <a:latin typeface="Arial MT"/>
                <a:cs typeface="Arial MT"/>
              </a:rPr>
              <a:t> </a:t>
            </a:r>
            <a:r>
              <a:rPr spc="-5" dirty="0">
                <a:latin typeface="Arial MT"/>
                <a:cs typeface="Arial MT"/>
              </a:rPr>
              <a:t>or</a:t>
            </a:r>
            <a:r>
              <a:rPr spc="-20" dirty="0">
                <a:latin typeface="Arial MT"/>
                <a:cs typeface="Arial MT"/>
              </a:rPr>
              <a:t> </a:t>
            </a:r>
            <a:r>
              <a:rPr dirty="0">
                <a:latin typeface="Arial MT"/>
                <a:cs typeface="Arial MT"/>
              </a:rPr>
              <a:t>server-side</a:t>
            </a:r>
            <a:r>
              <a:rPr spc="-25" dirty="0">
                <a:latin typeface="Arial MT"/>
                <a:cs typeface="Arial MT"/>
              </a:rPr>
              <a:t> </a:t>
            </a:r>
            <a:r>
              <a:rPr dirty="0">
                <a:latin typeface="Arial MT"/>
                <a:cs typeface="Arial MT"/>
              </a:rPr>
              <a:t>scripting,</a:t>
            </a:r>
            <a:r>
              <a:rPr spc="-20" dirty="0">
                <a:latin typeface="Arial MT"/>
                <a:cs typeface="Arial MT"/>
              </a:rPr>
              <a:t> </a:t>
            </a:r>
            <a:r>
              <a:rPr spc="-5" dirty="0">
                <a:latin typeface="Arial MT"/>
                <a:cs typeface="Arial MT"/>
              </a:rPr>
              <a:t>or</a:t>
            </a:r>
            <a:r>
              <a:rPr spc="-25" dirty="0">
                <a:latin typeface="Arial MT"/>
                <a:cs typeface="Arial MT"/>
              </a:rPr>
              <a:t> </a:t>
            </a:r>
            <a:r>
              <a:rPr spc="-5" dirty="0">
                <a:latin typeface="Arial MT"/>
                <a:cs typeface="Arial MT"/>
              </a:rPr>
              <a:t>both </a:t>
            </a:r>
            <a:r>
              <a:rPr spc="-375" dirty="0">
                <a:latin typeface="Arial MT"/>
                <a:cs typeface="Arial MT"/>
              </a:rPr>
              <a:t> </a:t>
            </a:r>
            <a:r>
              <a:rPr spc="-5" dirty="0">
                <a:latin typeface="Arial MT"/>
                <a:cs typeface="Arial MT"/>
              </a:rPr>
              <a:t>to</a:t>
            </a:r>
            <a:r>
              <a:rPr spc="-10" dirty="0">
                <a:latin typeface="Arial MT"/>
                <a:cs typeface="Arial MT"/>
              </a:rPr>
              <a:t> </a:t>
            </a:r>
            <a:r>
              <a:rPr spc="-5" dirty="0">
                <a:latin typeface="Arial MT"/>
                <a:cs typeface="Arial MT"/>
              </a:rPr>
              <a:t>generate</a:t>
            </a:r>
            <a:r>
              <a:rPr spc="-10" dirty="0">
                <a:latin typeface="Arial MT"/>
                <a:cs typeface="Arial MT"/>
              </a:rPr>
              <a:t> </a:t>
            </a:r>
            <a:r>
              <a:rPr spc="-5" dirty="0">
                <a:latin typeface="Arial MT"/>
                <a:cs typeface="Arial MT"/>
              </a:rPr>
              <a:t>dynamic</a:t>
            </a:r>
            <a:r>
              <a:rPr spc="-10" dirty="0">
                <a:latin typeface="Arial MT"/>
                <a:cs typeface="Arial MT"/>
              </a:rPr>
              <a:t> </a:t>
            </a:r>
            <a:r>
              <a:rPr dirty="0">
                <a:latin typeface="Arial MT"/>
                <a:cs typeface="Arial MT"/>
              </a:rPr>
              <a:t>content.</a:t>
            </a:r>
          </a:p>
        </p:txBody>
      </p:sp>
      <p:pic>
        <p:nvPicPr>
          <p:cNvPr id="4" name="object 4"/>
          <p:cNvPicPr/>
          <p:nvPr/>
        </p:nvPicPr>
        <p:blipFill>
          <a:blip r:embed="rId2" cstate="print"/>
          <a:stretch>
            <a:fillRect/>
          </a:stretch>
        </p:blipFill>
        <p:spPr>
          <a:xfrm>
            <a:off x="4572001" y="1203280"/>
            <a:ext cx="4562474" cy="2809875"/>
          </a:xfrm>
          <a:prstGeom prst="rect">
            <a:avLst/>
          </a:prstGeom>
        </p:spPr>
      </p:pic>
      <p:sp>
        <p:nvSpPr>
          <p:cNvPr id="5" name="object 5"/>
          <p:cNvSpPr txBox="1"/>
          <p:nvPr/>
        </p:nvSpPr>
        <p:spPr>
          <a:xfrm>
            <a:off x="4678285" y="4571461"/>
            <a:ext cx="3794760" cy="311624"/>
          </a:xfrm>
          <a:prstGeom prst="rect">
            <a:avLst/>
          </a:prstGeom>
        </p:spPr>
        <p:txBody>
          <a:bodyPr vert="horz" wrap="square" lIns="0" tIns="3810" rIns="0" bIns="0" rtlCol="0">
            <a:spAutoFit/>
          </a:bodyPr>
          <a:lstStyle/>
          <a:p>
            <a:pPr marL="1087728">
              <a:spcBef>
                <a:spcPts val="30"/>
              </a:spcBef>
            </a:pPr>
            <a:r>
              <a:rPr sz="700" spc="-5" dirty="0">
                <a:solidFill>
                  <a:srgbClr val="595959"/>
                </a:solidFill>
                <a:latin typeface="Arial MT"/>
                <a:cs typeface="Arial MT"/>
              </a:rPr>
              <a:t>Image</a:t>
            </a:r>
            <a:r>
              <a:rPr sz="700" spc="35" dirty="0">
                <a:solidFill>
                  <a:srgbClr val="595959"/>
                </a:solidFill>
                <a:latin typeface="Arial MT"/>
                <a:cs typeface="Arial MT"/>
              </a:rPr>
              <a:t> </a:t>
            </a:r>
            <a:r>
              <a:rPr sz="700" spc="-5" dirty="0">
                <a:solidFill>
                  <a:srgbClr val="595959"/>
                </a:solidFill>
                <a:latin typeface="Arial MT"/>
                <a:cs typeface="Arial MT"/>
              </a:rPr>
              <a:t>Source</a:t>
            </a:r>
            <a:r>
              <a:rPr sz="700" spc="-5" dirty="0">
                <a:solidFill>
                  <a:schemeClr val="tx1"/>
                </a:solidFill>
                <a:latin typeface="Arial MT"/>
                <a:cs typeface="Arial MT"/>
              </a:rPr>
              <a:t>:</a:t>
            </a:r>
            <a:r>
              <a:rPr sz="700" spc="50" dirty="0">
                <a:solidFill>
                  <a:schemeClr val="tx1"/>
                </a:solidFill>
                <a:latin typeface="Arial MT"/>
                <a:cs typeface="Arial MT"/>
              </a:rPr>
              <a:t> </a:t>
            </a:r>
            <a:r>
              <a:rPr sz="700" spc="-10" dirty="0">
                <a:solidFill>
                  <a:schemeClr val="tx1"/>
                </a:solidFill>
                <a:uFill>
                  <a:solidFill>
                    <a:srgbClr val="0097A7"/>
                  </a:solidFill>
                </a:uFill>
                <a:latin typeface="Arial MT"/>
                <a:cs typeface="Arial MT"/>
              </a:rPr>
              <a:t>https://</a:t>
            </a:r>
            <a:r>
              <a:rPr sz="700" spc="-10" dirty="0" smtClean="0">
                <a:solidFill>
                  <a:schemeClr val="tx1"/>
                </a:solidFill>
                <a:uFill>
                  <a:solidFill>
                    <a:srgbClr val="0097A7"/>
                  </a:solidFill>
                </a:uFill>
                <a:latin typeface="Arial MT"/>
                <a:cs typeface="Arial MT"/>
              </a:rPr>
              <a:t>www.javatpoint.com/website-static-vs-dynamic</a:t>
            </a:r>
            <a:endParaRPr sz="700" spc="-10" dirty="0" smtClean="0">
              <a:solidFill>
                <a:schemeClr val="tx1"/>
              </a:solidFill>
              <a:uFill>
                <a:solidFill>
                  <a:srgbClr val="0097A7"/>
                </a:solidFill>
              </a:uFill>
              <a:latin typeface="Arial MT"/>
              <a:cs typeface="Arial MT"/>
              <a:hlinkClick r:id="rId3"/>
            </a:endParaRPr>
          </a:p>
          <a:p>
            <a:pPr marL="12700">
              <a:spcBef>
                <a:spcPts val="605"/>
              </a:spcBef>
            </a:pPr>
            <a:endParaRPr sz="800" dirty="0">
              <a:latin typeface="Arial MT"/>
              <a:cs typeface="Arial MT"/>
            </a:endParaRPr>
          </a:p>
        </p:txBody>
      </p:sp>
    </p:spTree>
    <p:extLst>
      <p:ext uri="{BB962C8B-B14F-4D97-AF65-F5344CB8AC3E}">
        <p14:creationId xmlns:p14="http://schemas.microsoft.com/office/powerpoint/2010/main" xmlns="" val="1988116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779" y="828334"/>
            <a:ext cx="2762250" cy="382156"/>
          </a:xfrm>
          <a:prstGeom prst="rect">
            <a:avLst/>
          </a:prstGeom>
        </p:spPr>
        <p:txBody>
          <a:bodyPr vert="horz" wrap="square" lIns="0" tIns="12700" rIns="0" bIns="0" rtlCol="0">
            <a:spAutoFit/>
          </a:bodyPr>
          <a:lstStyle/>
          <a:p>
            <a:pPr marL="12700">
              <a:spcBef>
                <a:spcPts val="100"/>
              </a:spcBef>
            </a:pPr>
            <a:r>
              <a:rPr sz="2400" spc="-5" dirty="0">
                <a:latin typeface="Arial MT"/>
                <a:cs typeface="Arial MT"/>
              </a:rPr>
              <a:t>Application</a:t>
            </a:r>
            <a:r>
              <a:rPr sz="2400" spc="-55" dirty="0">
                <a:latin typeface="Arial MT"/>
                <a:cs typeface="Arial MT"/>
              </a:rPr>
              <a:t> </a:t>
            </a:r>
            <a:r>
              <a:rPr sz="2400" spc="-5" dirty="0">
                <a:latin typeface="Arial MT"/>
                <a:cs typeface="Arial MT"/>
              </a:rPr>
              <a:t>of</a:t>
            </a:r>
            <a:r>
              <a:rPr sz="2400" spc="-45" dirty="0">
                <a:latin typeface="Arial MT"/>
                <a:cs typeface="Arial MT"/>
              </a:rPr>
              <a:t> </a:t>
            </a:r>
            <a:r>
              <a:rPr sz="2400" spc="-5" dirty="0">
                <a:latin typeface="Arial MT"/>
                <a:cs typeface="Arial MT"/>
              </a:rPr>
              <a:t>HTML</a:t>
            </a:r>
            <a:endParaRPr sz="2400">
              <a:latin typeface="Arial MT"/>
              <a:cs typeface="Arial MT"/>
            </a:endParaRPr>
          </a:p>
        </p:txBody>
      </p:sp>
      <p:sp>
        <p:nvSpPr>
          <p:cNvPr id="3" name="object 3"/>
          <p:cNvSpPr txBox="1"/>
          <p:nvPr/>
        </p:nvSpPr>
        <p:spPr>
          <a:xfrm>
            <a:off x="1326804" y="1728118"/>
            <a:ext cx="2065020" cy="289823"/>
          </a:xfrm>
          <a:prstGeom prst="rect">
            <a:avLst/>
          </a:prstGeom>
        </p:spPr>
        <p:txBody>
          <a:bodyPr vert="horz" wrap="square" lIns="0" tIns="12700" rIns="0" bIns="0" rtlCol="0">
            <a:spAutoFit/>
          </a:bodyPr>
          <a:lstStyle/>
          <a:p>
            <a:pPr marL="12700">
              <a:spcBef>
                <a:spcPts val="100"/>
              </a:spcBef>
            </a:pPr>
            <a:r>
              <a:rPr sz="1800" spc="-5" dirty="0">
                <a:solidFill>
                  <a:srgbClr val="595959"/>
                </a:solidFill>
                <a:latin typeface="Arial MT"/>
                <a:cs typeface="Arial MT"/>
              </a:rPr>
              <a:t>Practica</a:t>
            </a:r>
            <a:r>
              <a:rPr sz="1800" dirty="0">
                <a:solidFill>
                  <a:srgbClr val="595959"/>
                </a:solidFill>
                <a:latin typeface="Arial MT"/>
                <a:cs typeface="Arial MT"/>
              </a:rPr>
              <a:t>l</a:t>
            </a:r>
            <a:r>
              <a:rPr sz="1800" spc="-105" dirty="0">
                <a:solidFill>
                  <a:srgbClr val="595959"/>
                </a:solidFill>
                <a:latin typeface="Arial MT"/>
                <a:cs typeface="Arial MT"/>
              </a:rPr>
              <a:t> </a:t>
            </a:r>
            <a:r>
              <a:rPr sz="1800" spc="-5" dirty="0">
                <a:solidFill>
                  <a:srgbClr val="595959"/>
                </a:solidFill>
                <a:latin typeface="Arial MT"/>
                <a:cs typeface="Arial MT"/>
              </a:rPr>
              <a:t>Application</a:t>
            </a:r>
            <a:endParaRPr sz="1800">
              <a:latin typeface="Arial MT"/>
              <a:cs typeface="Arial MT"/>
            </a:endParaRPr>
          </a:p>
        </p:txBody>
      </p:sp>
      <p:pic>
        <p:nvPicPr>
          <p:cNvPr id="4" name="object 4"/>
          <p:cNvPicPr/>
          <p:nvPr/>
        </p:nvPicPr>
        <p:blipFill>
          <a:blip r:embed="rId2" cstate="print"/>
          <a:stretch>
            <a:fillRect/>
          </a:stretch>
        </p:blipFill>
        <p:spPr>
          <a:xfrm>
            <a:off x="4604400" y="1116468"/>
            <a:ext cx="4539600" cy="3128400"/>
          </a:xfrm>
          <a:prstGeom prst="rect">
            <a:avLst/>
          </a:prstGeom>
        </p:spPr>
      </p:pic>
      <p:sp>
        <p:nvSpPr>
          <p:cNvPr id="5" name="object 5"/>
          <p:cNvSpPr txBox="1"/>
          <p:nvPr/>
        </p:nvSpPr>
        <p:spPr>
          <a:xfrm>
            <a:off x="4188428" y="4643336"/>
            <a:ext cx="4697730" cy="311624"/>
          </a:xfrm>
          <a:prstGeom prst="rect">
            <a:avLst/>
          </a:prstGeom>
        </p:spPr>
        <p:txBody>
          <a:bodyPr vert="horz" wrap="square" lIns="0" tIns="3810" rIns="0" bIns="0" rtlCol="0">
            <a:spAutoFit/>
          </a:bodyPr>
          <a:lstStyle/>
          <a:p>
            <a:pPr marL="1087728">
              <a:spcBef>
                <a:spcPts val="30"/>
              </a:spcBef>
            </a:pPr>
            <a:r>
              <a:rPr sz="700" spc="-5" dirty="0">
                <a:solidFill>
                  <a:schemeClr val="tx1"/>
                </a:solidFill>
                <a:latin typeface="Arial MT"/>
                <a:cs typeface="Arial MT"/>
              </a:rPr>
              <a:t>Image</a:t>
            </a:r>
            <a:r>
              <a:rPr sz="700" spc="65" dirty="0">
                <a:solidFill>
                  <a:schemeClr val="tx1"/>
                </a:solidFill>
                <a:latin typeface="Arial MT"/>
                <a:cs typeface="Arial MT"/>
              </a:rPr>
              <a:t> </a:t>
            </a:r>
            <a:r>
              <a:rPr sz="700" spc="-5" dirty="0">
                <a:solidFill>
                  <a:schemeClr val="tx1"/>
                </a:solidFill>
                <a:latin typeface="Arial MT"/>
                <a:cs typeface="Arial MT"/>
              </a:rPr>
              <a:t>Source:</a:t>
            </a:r>
            <a:r>
              <a:rPr sz="700" spc="90" dirty="0">
                <a:solidFill>
                  <a:schemeClr val="tx1"/>
                </a:solidFill>
                <a:latin typeface="Arial MT"/>
                <a:cs typeface="Arial MT"/>
              </a:rPr>
              <a:t> </a:t>
            </a:r>
            <a:r>
              <a:rPr sz="700" spc="-10" dirty="0">
                <a:solidFill>
                  <a:schemeClr val="tx1"/>
                </a:solidFill>
                <a:uFill>
                  <a:solidFill>
                    <a:srgbClr val="0097A7"/>
                  </a:solidFill>
                </a:uFill>
                <a:latin typeface="Arial MT"/>
                <a:cs typeface="Arial MT"/>
              </a:rPr>
              <a:t>https://</a:t>
            </a:r>
            <a:r>
              <a:rPr sz="700" spc="-10" dirty="0" smtClean="0">
                <a:solidFill>
                  <a:schemeClr val="tx1"/>
                </a:solidFill>
                <a:uFill>
                  <a:solidFill>
                    <a:srgbClr val="0097A7"/>
                  </a:solidFill>
                </a:uFill>
                <a:latin typeface="Arial MT"/>
                <a:cs typeface="Arial MT"/>
              </a:rPr>
              <a:t>www.graphheneinfotech.com/blog/static-website-vs-dynamic-website</a:t>
            </a:r>
            <a:r>
              <a:rPr sz="700" spc="-10" dirty="0">
                <a:solidFill>
                  <a:schemeClr val="tx1"/>
                </a:solidFill>
                <a:uFill>
                  <a:solidFill>
                    <a:srgbClr val="0097A7"/>
                  </a:solidFill>
                </a:uFill>
                <a:latin typeface="Arial MT"/>
                <a:cs typeface="Arial MT"/>
              </a:rPr>
              <a:t>/</a:t>
            </a:r>
            <a:endParaRPr sz="700" dirty="0">
              <a:solidFill>
                <a:schemeClr val="tx1"/>
              </a:solidFill>
              <a:latin typeface="Arial MT"/>
              <a:cs typeface="Arial MT"/>
            </a:endParaRPr>
          </a:p>
          <a:p>
            <a:pPr marL="12700">
              <a:spcBef>
                <a:spcPts val="605"/>
              </a:spcBef>
            </a:pPr>
            <a:endParaRPr sz="800" dirty="0">
              <a:solidFill>
                <a:schemeClr val="tx1"/>
              </a:solidFill>
              <a:latin typeface="Arial MT"/>
              <a:cs typeface="Arial MT"/>
            </a:endParaRPr>
          </a:p>
        </p:txBody>
      </p:sp>
    </p:spTree>
    <p:extLst>
      <p:ext uri="{BB962C8B-B14F-4D97-AF65-F5344CB8AC3E}">
        <p14:creationId xmlns:p14="http://schemas.microsoft.com/office/powerpoint/2010/main" xmlns="" val="13635071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spcBef>
                <a:spcPts val="100"/>
              </a:spcBef>
            </a:pPr>
            <a:r>
              <a:rPr sz="2400" dirty="0"/>
              <a:t>Application of HTML</a:t>
            </a:r>
          </a:p>
        </p:txBody>
      </p:sp>
      <p:sp>
        <p:nvSpPr>
          <p:cNvPr id="3" name="object 3"/>
          <p:cNvSpPr txBox="1"/>
          <p:nvPr/>
        </p:nvSpPr>
        <p:spPr>
          <a:xfrm>
            <a:off x="770183" y="1638502"/>
            <a:ext cx="3067685" cy="2067874"/>
          </a:xfrm>
          <a:prstGeom prst="rect">
            <a:avLst/>
          </a:prstGeom>
        </p:spPr>
        <p:txBody>
          <a:bodyPr vert="horz" wrap="square" lIns="0" tIns="102235" rIns="0" bIns="0" rtlCol="0">
            <a:spAutoFit/>
          </a:bodyPr>
          <a:lstStyle/>
          <a:p>
            <a:pPr marL="486397" algn="ctr">
              <a:spcBef>
                <a:spcPts val="805"/>
              </a:spcBef>
            </a:pPr>
            <a:r>
              <a:rPr sz="1800" spc="-70" dirty="0">
                <a:solidFill>
                  <a:srgbClr val="595959"/>
                </a:solidFill>
                <a:latin typeface="Arial MT"/>
                <a:cs typeface="Arial MT"/>
              </a:rPr>
              <a:t>Top</a:t>
            </a:r>
            <a:r>
              <a:rPr sz="1800" spc="-25" dirty="0">
                <a:solidFill>
                  <a:srgbClr val="595959"/>
                </a:solidFill>
                <a:latin typeface="Arial MT"/>
                <a:cs typeface="Arial MT"/>
              </a:rPr>
              <a:t> </a:t>
            </a:r>
            <a:r>
              <a:rPr sz="1800" spc="-5" dirty="0">
                <a:solidFill>
                  <a:srgbClr val="595959"/>
                </a:solidFill>
                <a:latin typeface="Arial MT"/>
                <a:cs typeface="Arial MT"/>
              </a:rPr>
              <a:t>10</a:t>
            </a:r>
            <a:r>
              <a:rPr sz="1800" spc="-20" dirty="0">
                <a:solidFill>
                  <a:srgbClr val="595959"/>
                </a:solidFill>
                <a:latin typeface="Arial MT"/>
                <a:cs typeface="Arial MT"/>
              </a:rPr>
              <a:t> </a:t>
            </a:r>
            <a:r>
              <a:rPr sz="1800" spc="-5" dirty="0">
                <a:solidFill>
                  <a:srgbClr val="595959"/>
                </a:solidFill>
                <a:latin typeface="Arial MT"/>
                <a:cs typeface="Arial MT"/>
              </a:rPr>
              <a:t>Uses</a:t>
            </a:r>
            <a:r>
              <a:rPr sz="1800" spc="-20" dirty="0">
                <a:solidFill>
                  <a:srgbClr val="595959"/>
                </a:solidFill>
                <a:latin typeface="Arial MT"/>
                <a:cs typeface="Arial MT"/>
              </a:rPr>
              <a:t> </a:t>
            </a:r>
            <a:r>
              <a:rPr sz="1800" spc="-5" dirty="0">
                <a:solidFill>
                  <a:srgbClr val="595959"/>
                </a:solidFill>
                <a:latin typeface="Arial MT"/>
                <a:cs typeface="Arial MT"/>
              </a:rPr>
              <a:t>of</a:t>
            </a:r>
            <a:r>
              <a:rPr sz="1800" spc="-20" dirty="0">
                <a:solidFill>
                  <a:srgbClr val="595959"/>
                </a:solidFill>
                <a:latin typeface="Arial MT"/>
                <a:cs typeface="Arial MT"/>
              </a:rPr>
              <a:t> </a:t>
            </a:r>
            <a:r>
              <a:rPr sz="1800" spc="-5" dirty="0" smtClean="0">
                <a:solidFill>
                  <a:srgbClr val="595959"/>
                </a:solidFill>
                <a:latin typeface="Arial MT"/>
                <a:cs typeface="Arial MT"/>
              </a:rPr>
              <a:t>HTML</a:t>
            </a:r>
            <a:endParaRPr lang="en-IN" sz="1800" spc="-5" dirty="0" smtClean="0">
              <a:solidFill>
                <a:srgbClr val="595959"/>
              </a:solidFill>
              <a:latin typeface="Arial MT"/>
              <a:cs typeface="Arial MT"/>
            </a:endParaRPr>
          </a:p>
          <a:p>
            <a:pPr marL="486397" algn="ctr">
              <a:spcBef>
                <a:spcPts val="805"/>
              </a:spcBef>
            </a:pPr>
            <a:endParaRPr sz="1800" dirty="0">
              <a:latin typeface="Arial MT"/>
              <a:cs typeface="Arial MT"/>
            </a:endParaRPr>
          </a:p>
          <a:p>
            <a:pPr marL="348606" indent="-336542" algn="just">
              <a:spcBef>
                <a:spcPts val="550"/>
              </a:spcBef>
              <a:buChar char="●"/>
              <a:tabLst>
                <a:tab pos="347972" algn="l"/>
                <a:tab pos="349241" algn="l"/>
              </a:tabLst>
            </a:pPr>
            <a:r>
              <a:rPr spc="-15" dirty="0">
                <a:latin typeface="Arial MT"/>
                <a:cs typeface="Arial MT"/>
              </a:rPr>
              <a:t>Web</a:t>
            </a:r>
            <a:r>
              <a:rPr spc="-35" dirty="0">
                <a:latin typeface="Arial MT"/>
                <a:cs typeface="Arial MT"/>
              </a:rPr>
              <a:t> </a:t>
            </a:r>
            <a:r>
              <a:rPr spc="-5" dirty="0">
                <a:latin typeface="Arial MT"/>
                <a:cs typeface="Arial MT"/>
              </a:rPr>
              <a:t>pages</a:t>
            </a:r>
            <a:r>
              <a:rPr spc="-30" dirty="0">
                <a:latin typeface="Arial MT"/>
                <a:cs typeface="Arial MT"/>
              </a:rPr>
              <a:t> </a:t>
            </a:r>
            <a:r>
              <a:rPr spc="-5" dirty="0">
                <a:latin typeface="Arial MT"/>
                <a:cs typeface="Arial MT"/>
              </a:rPr>
              <a:t>development</a:t>
            </a:r>
            <a:endParaRPr dirty="0">
              <a:latin typeface="Arial MT"/>
              <a:cs typeface="Arial MT"/>
            </a:endParaRPr>
          </a:p>
          <a:p>
            <a:pPr marL="348606" indent="-336542" algn="just">
              <a:spcBef>
                <a:spcPts val="270"/>
              </a:spcBef>
              <a:buChar char="●"/>
              <a:tabLst>
                <a:tab pos="347972" algn="l"/>
                <a:tab pos="349241" algn="l"/>
              </a:tabLst>
            </a:pPr>
            <a:r>
              <a:rPr spc="-15" dirty="0">
                <a:latin typeface="Arial MT"/>
                <a:cs typeface="Arial MT"/>
              </a:rPr>
              <a:t>Web</a:t>
            </a:r>
            <a:r>
              <a:rPr spc="-35" dirty="0">
                <a:latin typeface="Arial MT"/>
                <a:cs typeface="Arial MT"/>
              </a:rPr>
              <a:t> </a:t>
            </a:r>
            <a:r>
              <a:rPr spc="-5" dirty="0">
                <a:latin typeface="Arial MT"/>
                <a:cs typeface="Arial MT"/>
              </a:rPr>
              <a:t>document</a:t>
            </a:r>
            <a:r>
              <a:rPr spc="-30" dirty="0">
                <a:latin typeface="Arial MT"/>
                <a:cs typeface="Arial MT"/>
              </a:rPr>
              <a:t> </a:t>
            </a:r>
            <a:r>
              <a:rPr dirty="0">
                <a:latin typeface="Arial MT"/>
                <a:cs typeface="Arial MT"/>
              </a:rPr>
              <a:t>creation</a:t>
            </a:r>
          </a:p>
          <a:p>
            <a:pPr marL="348606" indent="-336542" algn="just">
              <a:spcBef>
                <a:spcPts val="270"/>
              </a:spcBef>
              <a:buChar char="●"/>
              <a:tabLst>
                <a:tab pos="347972" algn="l"/>
                <a:tab pos="349241" algn="l"/>
              </a:tabLst>
            </a:pPr>
            <a:r>
              <a:rPr spc="-5" dirty="0">
                <a:latin typeface="Arial MT"/>
                <a:cs typeface="Arial MT"/>
              </a:rPr>
              <a:t>Internet</a:t>
            </a:r>
            <a:r>
              <a:rPr spc="-50" dirty="0">
                <a:latin typeface="Arial MT"/>
                <a:cs typeface="Arial MT"/>
              </a:rPr>
              <a:t> </a:t>
            </a:r>
            <a:r>
              <a:rPr spc="-5" dirty="0">
                <a:latin typeface="Arial MT"/>
                <a:cs typeface="Arial MT"/>
              </a:rPr>
              <a:t>navigation</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Cutting</a:t>
            </a:r>
            <a:r>
              <a:rPr spc="-35" dirty="0">
                <a:latin typeface="Arial MT"/>
                <a:cs typeface="Arial MT"/>
              </a:rPr>
              <a:t> </a:t>
            </a:r>
            <a:r>
              <a:rPr spc="-5" dirty="0">
                <a:latin typeface="Arial MT"/>
                <a:cs typeface="Arial MT"/>
              </a:rPr>
              <a:t>edge</a:t>
            </a:r>
            <a:r>
              <a:rPr spc="-35" dirty="0">
                <a:latin typeface="Arial MT"/>
                <a:cs typeface="Arial MT"/>
              </a:rPr>
              <a:t> </a:t>
            </a:r>
            <a:r>
              <a:rPr spc="-5" dirty="0">
                <a:latin typeface="Arial MT"/>
                <a:cs typeface="Arial MT"/>
              </a:rPr>
              <a:t>feature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Responsive</a:t>
            </a:r>
            <a:r>
              <a:rPr spc="-25" dirty="0">
                <a:latin typeface="Arial MT"/>
                <a:cs typeface="Arial MT"/>
              </a:rPr>
              <a:t> </a:t>
            </a:r>
            <a:r>
              <a:rPr spc="-5" dirty="0">
                <a:latin typeface="Arial MT"/>
                <a:cs typeface="Arial MT"/>
              </a:rPr>
              <a:t>images</a:t>
            </a:r>
            <a:r>
              <a:rPr spc="-25" dirty="0">
                <a:latin typeface="Arial MT"/>
                <a:cs typeface="Arial MT"/>
              </a:rPr>
              <a:t> </a:t>
            </a:r>
            <a:r>
              <a:rPr spc="-5" dirty="0">
                <a:latin typeface="Arial MT"/>
                <a:cs typeface="Arial MT"/>
              </a:rPr>
              <a:t>on</a:t>
            </a:r>
            <a:r>
              <a:rPr spc="-20" dirty="0">
                <a:latin typeface="Arial MT"/>
                <a:cs typeface="Arial MT"/>
              </a:rPr>
              <a:t> </a:t>
            </a:r>
            <a:r>
              <a:rPr spc="-5" dirty="0">
                <a:latin typeface="Arial MT"/>
                <a:cs typeface="Arial MT"/>
              </a:rPr>
              <a:t>web</a:t>
            </a:r>
            <a:r>
              <a:rPr spc="-25" dirty="0">
                <a:latin typeface="Arial MT"/>
                <a:cs typeface="Arial MT"/>
              </a:rPr>
              <a:t> </a:t>
            </a:r>
            <a:r>
              <a:rPr spc="-5" dirty="0">
                <a:latin typeface="Arial MT"/>
                <a:cs typeface="Arial MT"/>
              </a:rPr>
              <a:t>pages</a:t>
            </a:r>
            <a:endParaRPr dirty="0">
              <a:latin typeface="Arial MT"/>
              <a:cs typeface="Arial MT"/>
            </a:endParaRPr>
          </a:p>
        </p:txBody>
      </p:sp>
      <p:pic>
        <p:nvPicPr>
          <p:cNvPr id="4" name="object 4"/>
          <p:cNvPicPr/>
          <p:nvPr/>
        </p:nvPicPr>
        <p:blipFill>
          <a:blip r:embed="rId2" cstate="print"/>
          <a:stretch>
            <a:fillRect/>
          </a:stretch>
        </p:blipFill>
        <p:spPr>
          <a:xfrm>
            <a:off x="4572001" y="1354899"/>
            <a:ext cx="4571999" cy="2621274"/>
          </a:xfrm>
          <a:prstGeom prst="rect">
            <a:avLst/>
          </a:prstGeom>
        </p:spPr>
      </p:pic>
      <p:sp>
        <p:nvSpPr>
          <p:cNvPr id="5" name="object 5"/>
          <p:cNvSpPr txBox="1"/>
          <p:nvPr/>
        </p:nvSpPr>
        <p:spPr>
          <a:xfrm>
            <a:off x="5960333" y="4449858"/>
            <a:ext cx="2713355"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30" dirty="0">
                <a:solidFill>
                  <a:srgbClr val="595959"/>
                </a:solidFill>
                <a:latin typeface="Arial MT"/>
                <a:cs typeface="Arial MT"/>
              </a:rPr>
              <a:t> </a:t>
            </a:r>
            <a:r>
              <a:rPr sz="700" spc="-5" dirty="0">
                <a:solidFill>
                  <a:srgbClr val="595959"/>
                </a:solidFill>
                <a:latin typeface="Arial MT"/>
                <a:cs typeface="Arial MT"/>
              </a:rPr>
              <a:t>Source:</a:t>
            </a:r>
            <a:r>
              <a:rPr sz="700" spc="30" dirty="0">
                <a:solidFill>
                  <a:srgbClr val="595959"/>
                </a:solidFill>
                <a:latin typeface="Arial MT"/>
                <a:cs typeface="Arial MT"/>
              </a:rPr>
              <a:t> </a:t>
            </a:r>
            <a:r>
              <a:rPr sz="700" spc="-10" dirty="0">
                <a:solidFill>
                  <a:srgbClr val="595959"/>
                </a:solidFill>
                <a:latin typeface="Arial MT"/>
                <a:cs typeface="Arial MT"/>
              </a:rPr>
              <a:t>http://www.mcm-plus.com/en/document-creation.html</a:t>
            </a:r>
            <a:endParaRPr sz="700" dirty="0">
              <a:latin typeface="Arial MT"/>
              <a:cs typeface="Arial MT"/>
            </a:endParaRPr>
          </a:p>
        </p:txBody>
      </p:sp>
    </p:spTree>
    <p:extLst>
      <p:ext uri="{BB962C8B-B14F-4D97-AF65-F5344CB8AC3E}">
        <p14:creationId xmlns:p14="http://schemas.microsoft.com/office/powerpoint/2010/main" xmlns="" val="7887583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2700" rIns="0" bIns="0" rtlCol="0" anchor="ctr" anchorCtr="0">
            <a:spAutoFit/>
          </a:bodyPr>
          <a:lstStyle/>
          <a:p>
            <a:pPr marL="12700" algn="ctr">
              <a:spcBef>
                <a:spcPts val="100"/>
              </a:spcBef>
            </a:pPr>
            <a:r>
              <a:rPr sz="2400" dirty="0"/>
              <a:t>Application of HTML</a:t>
            </a:r>
          </a:p>
        </p:txBody>
      </p:sp>
      <p:sp>
        <p:nvSpPr>
          <p:cNvPr id="3" name="object 3"/>
          <p:cNvSpPr txBox="1"/>
          <p:nvPr/>
        </p:nvSpPr>
        <p:spPr>
          <a:xfrm>
            <a:off x="770183" y="1728119"/>
            <a:ext cx="3194050" cy="1982594"/>
          </a:xfrm>
          <a:prstGeom prst="rect">
            <a:avLst/>
          </a:prstGeom>
        </p:spPr>
        <p:txBody>
          <a:bodyPr vert="horz" wrap="square" lIns="0" tIns="12700" rIns="0" bIns="0" rtlCol="0">
            <a:spAutoFit/>
          </a:bodyPr>
          <a:lstStyle/>
          <a:p>
            <a:pPr marL="486397" algn="ctr">
              <a:spcBef>
                <a:spcPts val="100"/>
              </a:spcBef>
            </a:pPr>
            <a:r>
              <a:rPr sz="1800" spc="-70" dirty="0">
                <a:solidFill>
                  <a:srgbClr val="595959"/>
                </a:solidFill>
                <a:latin typeface="Arial MT"/>
                <a:cs typeface="Arial MT"/>
              </a:rPr>
              <a:t>Top</a:t>
            </a:r>
            <a:r>
              <a:rPr sz="1800" spc="-25" dirty="0">
                <a:solidFill>
                  <a:srgbClr val="595959"/>
                </a:solidFill>
                <a:latin typeface="Arial MT"/>
                <a:cs typeface="Arial MT"/>
              </a:rPr>
              <a:t> </a:t>
            </a:r>
            <a:r>
              <a:rPr sz="1800" spc="-5" dirty="0">
                <a:solidFill>
                  <a:srgbClr val="595959"/>
                </a:solidFill>
                <a:latin typeface="Arial MT"/>
                <a:cs typeface="Arial MT"/>
              </a:rPr>
              <a:t>10</a:t>
            </a:r>
            <a:r>
              <a:rPr sz="1800" spc="-20" dirty="0">
                <a:solidFill>
                  <a:srgbClr val="595959"/>
                </a:solidFill>
                <a:latin typeface="Arial MT"/>
                <a:cs typeface="Arial MT"/>
              </a:rPr>
              <a:t> </a:t>
            </a:r>
            <a:r>
              <a:rPr sz="1800" spc="-5" dirty="0">
                <a:solidFill>
                  <a:srgbClr val="595959"/>
                </a:solidFill>
                <a:latin typeface="Arial MT"/>
                <a:cs typeface="Arial MT"/>
              </a:rPr>
              <a:t>Uses</a:t>
            </a:r>
            <a:r>
              <a:rPr sz="1800" spc="-20" dirty="0">
                <a:solidFill>
                  <a:srgbClr val="595959"/>
                </a:solidFill>
                <a:latin typeface="Arial MT"/>
                <a:cs typeface="Arial MT"/>
              </a:rPr>
              <a:t> </a:t>
            </a:r>
            <a:r>
              <a:rPr sz="1800" spc="-5" dirty="0">
                <a:solidFill>
                  <a:srgbClr val="595959"/>
                </a:solidFill>
                <a:latin typeface="Arial MT"/>
                <a:cs typeface="Arial MT"/>
              </a:rPr>
              <a:t>of</a:t>
            </a:r>
            <a:r>
              <a:rPr sz="1800" spc="-20" dirty="0">
                <a:solidFill>
                  <a:srgbClr val="595959"/>
                </a:solidFill>
                <a:latin typeface="Arial MT"/>
                <a:cs typeface="Arial MT"/>
              </a:rPr>
              <a:t> </a:t>
            </a:r>
            <a:r>
              <a:rPr sz="1800" spc="-5" dirty="0">
                <a:solidFill>
                  <a:srgbClr val="595959"/>
                </a:solidFill>
                <a:latin typeface="Arial MT"/>
                <a:cs typeface="Arial MT"/>
              </a:rPr>
              <a:t>HTML</a:t>
            </a:r>
            <a:endParaRPr sz="1800" dirty="0">
              <a:latin typeface="Arial MT"/>
              <a:cs typeface="Arial MT"/>
            </a:endParaRPr>
          </a:p>
          <a:p>
            <a:pPr>
              <a:lnSpc>
                <a:spcPct val="100000"/>
              </a:lnSpc>
            </a:pPr>
            <a:endParaRPr sz="2000" dirty="0">
              <a:latin typeface="Arial MT"/>
              <a:cs typeface="Arial MT"/>
            </a:endParaRPr>
          </a:p>
          <a:p>
            <a:pPr marL="348606" indent="-336542" algn="just">
              <a:spcBef>
                <a:spcPts val="1175"/>
              </a:spcBef>
              <a:buChar char="●"/>
              <a:tabLst>
                <a:tab pos="347972" algn="l"/>
                <a:tab pos="349241" algn="l"/>
              </a:tabLst>
            </a:pPr>
            <a:r>
              <a:rPr spc="-5" dirty="0">
                <a:latin typeface="Arial MT"/>
                <a:cs typeface="Arial MT"/>
              </a:rPr>
              <a:t>Client-side</a:t>
            </a:r>
            <a:r>
              <a:rPr spc="-50" dirty="0">
                <a:latin typeface="Arial MT"/>
                <a:cs typeface="Arial MT"/>
              </a:rPr>
              <a:t> </a:t>
            </a:r>
            <a:r>
              <a:rPr dirty="0">
                <a:latin typeface="Arial MT"/>
                <a:cs typeface="Arial MT"/>
              </a:rPr>
              <a:t>storage</a:t>
            </a:r>
          </a:p>
          <a:p>
            <a:pPr marL="348606" indent="-336542" algn="just">
              <a:spcBef>
                <a:spcPts val="270"/>
              </a:spcBef>
              <a:buChar char="●"/>
              <a:tabLst>
                <a:tab pos="347972" algn="l"/>
                <a:tab pos="349241" algn="l"/>
              </a:tabLst>
            </a:pPr>
            <a:r>
              <a:rPr spc="-10" dirty="0">
                <a:latin typeface="Arial MT"/>
                <a:cs typeface="Arial MT"/>
              </a:rPr>
              <a:t>Offline</a:t>
            </a:r>
            <a:r>
              <a:rPr spc="-35" dirty="0">
                <a:latin typeface="Arial MT"/>
                <a:cs typeface="Arial MT"/>
              </a:rPr>
              <a:t> </a:t>
            </a:r>
            <a:r>
              <a:rPr dirty="0">
                <a:latin typeface="Arial MT"/>
                <a:cs typeface="Arial MT"/>
              </a:rPr>
              <a:t>capabilities</a:t>
            </a:r>
            <a:r>
              <a:rPr spc="-30" dirty="0">
                <a:latin typeface="Arial MT"/>
                <a:cs typeface="Arial MT"/>
              </a:rPr>
              <a:t> </a:t>
            </a:r>
            <a:r>
              <a:rPr spc="-5" dirty="0">
                <a:latin typeface="Arial MT"/>
                <a:cs typeface="Arial MT"/>
              </a:rPr>
              <a:t>usage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Data</a:t>
            </a:r>
            <a:r>
              <a:rPr spc="-25" dirty="0">
                <a:latin typeface="Arial MT"/>
                <a:cs typeface="Arial MT"/>
              </a:rPr>
              <a:t> </a:t>
            </a:r>
            <a:r>
              <a:rPr spc="-5" dirty="0">
                <a:latin typeface="Arial MT"/>
                <a:cs typeface="Arial MT"/>
              </a:rPr>
              <a:t>Entry</a:t>
            </a:r>
            <a:r>
              <a:rPr spc="-20" dirty="0">
                <a:latin typeface="Arial MT"/>
                <a:cs typeface="Arial MT"/>
              </a:rPr>
              <a:t> </a:t>
            </a:r>
            <a:r>
              <a:rPr dirty="0">
                <a:latin typeface="Arial MT"/>
                <a:cs typeface="Arial MT"/>
              </a:rPr>
              <a:t>support</a:t>
            </a:r>
            <a:r>
              <a:rPr spc="-20" dirty="0">
                <a:latin typeface="Arial MT"/>
                <a:cs typeface="Arial MT"/>
              </a:rPr>
              <a:t> </a:t>
            </a:r>
            <a:r>
              <a:rPr spc="-5" dirty="0">
                <a:latin typeface="Arial MT"/>
                <a:cs typeface="Arial MT"/>
              </a:rPr>
              <a:t>with</a:t>
            </a:r>
            <a:r>
              <a:rPr spc="-25" dirty="0">
                <a:latin typeface="Arial MT"/>
                <a:cs typeface="Arial MT"/>
              </a:rPr>
              <a:t> </a:t>
            </a:r>
            <a:r>
              <a:rPr spc="-5" dirty="0">
                <a:latin typeface="Arial MT"/>
                <a:cs typeface="Arial MT"/>
              </a:rPr>
              <a:t>HTML</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Game</a:t>
            </a:r>
            <a:r>
              <a:rPr spc="-35" dirty="0">
                <a:latin typeface="Arial MT"/>
                <a:cs typeface="Arial MT"/>
              </a:rPr>
              <a:t> </a:t>
            </a:r>
            <a:r>
              <a:rPr spc="-5" dirty="0">
                <a:latin typeface="Arial MT"/>
                <a:cs typeface="Arial MT"/>
              </a:rPr>
              <a:t>development</a:t>
            </a:r>
            <a:r>
              <a:rPr spc="-35" dirty="0">
                <a:latin typeface="Arial MT"/>
                <a:cs typeface="Arial MT"/>
              </a:rPr>
              <a:t> </a:t>
            </a:r>
            <a:r>
              <a:rPr spc="-5" dirty="0">
                <a:latin typeface="Arial MT"/>
                <a:cs typeface="Arial MT"/>
              </a:rPr>
              <a:t>usage</a:t>
            </a:r>
            <a:endParaRPr dirty="0">
              <a:latin typeface="Arial MT"/>
              <a:cs typeface="Arial MT"/>
            </a:endParaRPr>
          </a:p>
          <a:p>
            <a:pPr marL="348606" indent="-336542" algn="just">
              <a:spcBef>
                <a:spcPts val="270"/>
              </a:spcBef>
              <a:buChar char="●"/>
              <a:tabLst>
                <a:tab pos="347972" algn="l"/>
                <a:tab pos="349241" algn="l"/>
              </a:tabLst>
            </a:pPr>
            <a:r>
              <a:rPr spc="-5" dirty="0">
                <a:latin typeface="Arial MT"/>
                <a:cs typeface="Arial MT"/>
              </a:rPr>
              <a:t>Native</a:t>
            </a:r>
            <a:r>
              <a:rPr spc="-95" dirty="0">
                <a:latin typeface="Arial MT"/>
                <a:cs typeface="Arial MT"/>
              </a:rPr>
              <a:t> </a:t>
            </a:r>
            <a:r>
              <a:rPr spc="-5" dirty="0">
                <a:latin typeface="Arial MT"/>
                <a:cs typeface="Arial MT"/>
              </a:rPr>
              <a:t>APIs</a:t>
            </a:r>
            <a:r>
              <a:rPr spc="-20" dirty="0">
                <a:latin typeface="Arial MT"/>
                <a:cs typeface="Arial MT"/>
              </a:rPr>
              <a:t> </a:t>
            </a:r>
            <a:r>
              <a:rPr spc="-5" dirty="0">
                <a:latin typeface="Arial MT"/>
                <a:cs typeface="Arial MT"/>
              </a:rPr>
              <a:t>usage</a:t>
            </a:r>
            <a:r>
              <a:rPr spc="-15" dirty="0">
                <a:latin typeface="Arial MT"/>
                <a:cs typeface="Arial MT"/>
              </a:rPr>
              <a:t> </a:t>
            </a:r>
            <a:r>
              <a:rPr spc="-5" dirty="0">
                <a:latin typeface="Arial MT"/>
                <a:cs typeface="Arial MT"/>
              </a:rPr>
              <a:t>to</a:t>
            </a:r>
            <a:r>
              <a:rPr spc="-20" dirty="0">
                <a:latin typeface="Arial MT"/>
                <a:cs typeface="Arial MT"/>
              </a:rPr>
              <a:t> </a:t>
            </a:r>
            <a:r>
              <a:rPr spc="-5" dirty="0">
                <a:latin typeface="Arial MT"/>
                <a:cs typeface="Arial MT"/>
              </a:rPr>
              <a:t>enrich</a:t>
            </a:r>
            <a:r>
              <a:rPr spc="-20" dirty="0">
                <a:latin typeface="Arial MT"/>
                <a:cs typeface="Arial MT"/>
              </a:rPr>
              <a:t> </a:t>
            </a:r>
            <a:r>
              <a:rPr spc="-5" dirty="0">
                <a:latin typeface="Arial MT"/>
                <a:cs typeface="Arial MT"/>
              </a:rPr>
              <a:t>website</a:t>
            </a:r>
            <a:endParaRPr dirty="0">
              <a:latin typeface="Arial MT"/>
              <a:cs typeface="Arial MT"/>
            </a:endParaRPr>
          </a:p>
        </p:txBody>
      </p:sp>
      <p:pic>
        <p:nvPicPr>
          <p:cNvPr id="4" name="object 4"/>
          <p:cNvPicPr/>
          <p:nvPr/>
        </p:nvPicPr>
        <p:blipFill>
          <a:blip r:embed="rId2" cstate="print"/>
          <a:stretch>
            <a:fillRect/>
          </a:stretch>
        </p:blipFill>
        <p:spPr>
          <a:xfrm>
            <a:off x="4574774" y="1904626"/>
            <a:ext cx="4569225" cy="1902050"/>
          </a:xfrm>
          <a:prstGeom prst="rect">
            <a:avLst/>
          </a:prstGeom>
        </p:spPr>
      </p:pic>
      <p:sp>
        <p:nvSpPr>
          <p:cNvPr id="5" name="object 5"/>
          <p:cNvSpPr txBox="1"/>
          <p:nvPr/>
        </p:nvSpPr>
        <p:spPr>
          <a:xfrm>
            <a:off x="5774171" y="4417201"/>
            <a:ext cx="2170430" cy="120546"/>
          </a:xfrm>
          <a:prstGeom prst="rect">
            <a:avLst/>
          </a:prstGeom>
        </p:spPr>
        <p:txBody>
          <a:bodyPr vert="horz" wrap="square" lIns="0" tIns="12700" rIns="0" bIns="0" rtlCol="0">
            <a:spAutoFit/>
          </a:bodyPr>
          <a:lstStyle/>
          <a:p>
            <a:pPr marL="12700">
              <a:spcBef>
                <a:spcPts val="100"/>
              </a:spcBef>
            </a:pPr>
            <a:r>
              <a:rPr sz="700" spc="-5" dirty="0">
                <a:solidFill>
                  <a:srgbClr val="595959"/>
                </a:solidFill>
                <a:latin typeface="Arial MT"/>
                <a:cs typeface="Arial MT"/>
              </a:rPr>
              <a:t>Image</a:t>
            </a:r>
            <a:r>
              <a:rPr sz="700" spc="40" dirty="0">
                <a:solidFill>
                  <a:srgbClr val="595959"/>
                </a:solidFill>
                <a:latin typeface="Arial MT"/>
                <a:cs typeface="Arial MT"/>
              </a:rPr>
              <a:t> </a:t>
            </a:r>
            <a:r>
              <a:rPr sz="700" spc="-5" dirty="0">
                <a:solidFill>
                  <a:srgbClr val="595959"/>
                </a:solidFill>
                <a:latin typeface="Arial MT"/>
                <a:cs typeface="Arial MT"/>
              </a:rPr>
              <a:t>Source:</a:t>
            </a:r>
            <a:r>
              <a:rPr lang="en-IN" sz="700" spc="-5" dirty="0">
                <a:solidFill>
                  <a:srgbClr val="595959"/>
                </a:solidFill>
                <a:latin typeface="Arial MT"/>
                <a:cs typeface="Arial MT"/>
              </a:rPr>
              <a:t> </a:t>
            </a:r>
            <a:r>
              <a:rPr sz="700" spc="-5" dirty="0">
                <a:solidFill>
                  <a:srgbClr val="595959"/>
                </a:solidFill>
                <a:latin typeface="Arial MT"/>
                <a:cs typeface="Arial MT"/>
              </a:rPr>
              <a:t>https://www.inventivestudio.co.uk/html5</a:t>
            </a:r>
            <a:r>
              <a:rPr sz="700" spc="-10" dirty="0">
                <a:solidFill>
                  <a:srgbClr val="595959"/>
                </a:solidFill>
                <a:latin typeface="Arial MT"/>
                <a:cs typeface="Arial MT"/>
              </a:rPr>
              <a:t>/</a:t>
            </a:r>
            <a:endParaRPr sz="700" dirty="0">
              <a:latin typeface="Arial MT"/>
              <a:cs typeface="Arial MT"/>
            </a:endParaRPr>
          </a:p>
        </p:txBody>
      </p:sp>
    </p:spTree>
    <p:extLst>
      <p:ext uri="{BB962C8B-B14F-4D97-AF65-F5344CB8AC3E}">
        <p14:creationId xmlns:p14="http://schemas.microsoft.com/office/powerpoint/2010/main" xmlns="" val="155918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Internet, Browsing, and Emailing</a:t>
            </a:r>
            <a:endParaRPr dirty="0"/>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r>
              <a:rPr lang="en-IN" dirty="0"/>
              <a:t>Transmission Control Protocol</a:t>
            </a:r>
          </a:p>
        </p:txBody>
      </p:sp>
      <p:sp>
        <p:nvSpPr>
          <p:cNvPr id="75" name="Google Shape;75;p15"/>
          <p:cNvSpPr txBox="1">
            <a:spLocks noGrp="1"/>
          </p:cNvSpPr>
          <p:nvPr>
            <p:ph type="body" idx="2"/>
          </p:nvPr>
        </p:nvSpPr>
        <p:spPr>
          <a:xfrm>
            <a:off x="462275" y="2775861"/>
            <a:ext cx="3837000" cy="1965591"/>
          </a:xfrm>
          <a:prstGeom prst="rect">
            <a:avLst/>
          </a:prstGeom>
        </p:spPr>
        <p:txBody>
          <a:bodyPr spcFirstLastPara="1" wrap="square" lIns="91425" tIns="91425" rIns="91425" bIns="91425" anchor="ctr" anchorCtr="0">
            <a:noAutofit/>
          </a:bodyPr>
          <a:lstStyle/>
          <a:p>
            <a:pPr lvl="0" algn="just"/>
            <a:r>
              <a:rPr lang="en-US" dirty="0"/>
              <a:t>It provides end to end transmission of  data.</a:t>
            </a:r>
          </a:p>
          <a:p>
            <a:pPr lvl="0" algn="just"/>
            <a:r>
              <a:rPr lang="en-US" dirty="0"/>
              <a:t>It is a very complex protocol as it  supports recovery of lost packets.</a:t>
            </a:r>
          </a:p>
        </p:txBody>
      </p:sp>
      <p:sp>
        <p:nvSpPr>
          <p:cNvPr id="77" name="Google Shape;77;p15"/>
          <p:cNvSpPr txBox="1">
            <a:spLocks noGrp="1"/>
          </p:cNvSpPr>
          <p:nvPr>
            <p:ph type="body" idx="3"/>
          </p:nvPr>
        </p:nvSpPr>
        <p:spPr>
          <a:xfrm>
            <a:off x="4879129" y="4335407"/>
            <a:ext cx="3981842" cy="519621"/>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Image </a:t>
            </a:r>
            <a:r>
              <a:rPr lang="en-IN" dirty="0"/>
              <a:t>Source: https://cdn.kastatic.org/googleusercontent/DVpBV1WYaAsfuAxR7GQncLGPIt4rbzCh0EmgvCtt8RVtqKPU_yc15ZA1auIn8li_2nR2e8d8YW9tOv96Du7sqcvU </a:t>
            </a:r>
            <a:endParaRPr dirty="0"/>
          </a:p>
        </p:txBody>
      </p:sp>
      <p:pic>
        <p:nvPicPr>
          <p:cNvPr id="8" name="object 6"/>
          <p:cNvPicPr/>
          <p:nvPr/>
        </p:nvPicPr>
        <p:blipFill>
          <a:blip r:embed="rId3" cstate="print"/>
          <a:stretch>
            <a:fillRect/>
          </a:stretch>
        </p:blipFill>
        <p:spPr>
          <a:xfrm>
            <a:off x="4600250" y="873491"/>
            <a:ext cx="4539600" cy="3128400"/>
          </a:xfrm>
          <a:prstGeom prst="rect">
            <a:avLst/>
          </a:prstGeom>
        </p:spPr>
      </p:pic>
    </p:spTree>
    <p:extLst>
      <p:ext uri="{BB962C8B-B14F-4D97-AF65-F5344CB8AC3E}">
        <p14:creationId xmlns:p14="http://schemas.microsoft.com/office/powerpoint/2010/main" xmlns="" val="13315780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5796</Words>
  <Application>Microsoft Office PowerPoint</Application>
  <PresentationFormat>On-screen Show (16:9)</PresentationFormat>
  <Paragraphs>1062</Paragraphs>
  <Slides>88</Slides>
  <Notes>30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Simple Light</vt:lpstr>
      <vt:lpstr>Hyper Text Markup Language (HTML)</vt:lpstr>
      <vt:lpstr>In this section, we will discuss:</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Accessing Web Browser</vt:lpstr>
      <vt:lpstr>Accessing Web Browser</vt:lpstr>
      <vt:lpstr>Accessing Web Browser</vt:lpstr>
      <vt:lpstr>Accessing Web Browser</vt:lpstr>
      <vt:lpstr>Accessing Web Browser</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Introduction to Internet,  Browsing, and Emailing</vt:lpstr>
      <vt:lpstr>Structure and Working of  E-Mail</vt:lpstr>
      <vt:lpstr>Structure and Working of  E-Mail</vt:lpstr>
      <vt:lpstr>Structure and Working of  E-Mail</vt:lpstr>
      <vt:lpstr>Introduction to Internet,  Browsing, and Emailing</vt:lpstr>
      <vt:lpstr>Slide 33</vt:lpstr>
      <vt:lpstr>Introduction to HTML</vt:lpstr>
      <vt:lpstr>Introduction to HTML</vt:lpstr>
      <vt:lpstr>Introduction to HTML</vt:lpstr>
      <vt:lpstr>Introduction to HTML</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HTML Tags and Attributes</vt:lpstr>
      <vt:lpstr>Introduction to HTML</vt:lpstr>
      <vt:lpstr>Introduction to HTML</vt:lpstr>
      <vt:lpstr>Introduction to HTML</vt:lpstr>
      <vt:lpstr>HTML5</vt:lpstr>
      <vt:lpstr>HTML5</vt:lpstr>
      <vt:lpstr>HTML5</vt:lpstr>
      <vt:lpstr>HTML5</vt:lpstr>
      <vt:lpstr>HTML5</vt:lpstr>
      <vt:lpstr>HTML5</vt:lpstr>
      <vt:lpstr>HTML5</vt:lpstr>
      <vt:lpstr>Slide 64</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Development</vt:lpstr>
      <vt:lpstr>Different editors used for  Webpage Developing</vt:lpstr>
      <vt:lpstr>Different editors used for Webpage Developing</vt:lpstr>
      <vt:lpstr>Slide 81</vt:lpstr>
      <vt:lpstr>Application of HTML</vt:lpstr>
      <vt:lpstr>Application of HTML</vt:lpstr>
      <vt:lpstr>Application of HTML</vt:lpstr>
      <vt:lpstr>Application of HTML</vt:lpstr>
      <vt:lpstr>Slide 86</vt:lpstr>
      <vt:lpstr>Application of HTML</vt:lpstr>
      <vt:lpstr>Application of HTML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create simple web pages using HTML5</dc:title>
  <dc:creator>Prachi</dc:creator>
  <cp:lastModifiedBy>ALOK NEGI</cp:lastModifiedBy>
  <cp:revision>27</cp:revision>
  <dcterms:modified xsi:type="dcterms:W3CDTF">2022-02-28T12:15:40Z</dcterms:modified>
</cp:coreProperties>
</file>