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305" r:id="rId2"/>
    <p:sldId id="306" r:id="rId3"/>
    <p:sldId id="307" r:id="rId4"/>
    <p:sldId id="308" r:id="rId5"/>
    <p:sldId id="309" r:id="rId6"/>
    <p:sldId id="310" r:id="rId7"/>
    <p:sldId id="313" r:id="rId8"/>
    <p:sldId id="311" r:id="rId9"/>
    <p:sldId id="314" r:id="rId10"/>
    <p:sldId id="315" r:id="rId11"/>
    <p:sldId id="316" r:id="rId12"/>
    <p:sldId id="325" r:id="rId13"/>
    <p:sldId id="326" r:id="rId14"/>
    <p:sldId id="327" r:id="rId15"/>
    <p:sldId id="317" r:id="rId16"/>
    <p:sldId id="31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83070" autoAdjust="0"/>
  </p:normalViewPr>
  <p:slideViewPr>
    <p:cSldViewPr snapToGrid="0">
      <p:cViewPr varScale="1">
        <p:scale>
          <a:sx n="93" d="100"/>
          <a:sy n="93" d="100"/>
        </p:scale>
        <p:origin x="72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i0.wp.com/css-tricks.com/wp-content/uploads/2011/09/pre.png?resize=290%2C97"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bitdegree.org/learn/inline-cs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images.slideplayer.com/24/6963284/slid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images.slideplayer.com/24/6963284/slid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cryptedbn0.gstatic.com/images?q=tbn:ANd9GcRrQ6UjtIs5YsI5AKDLxCDPh0KQP10DgI9Tnw&amp;usqp=CAU"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iro.medium.com/max/2768/1*7V_zawxy3_kZbHs2d6NT9w.pn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log.devmountain.com/what-is-css-and-why-use-i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0.wp.com/www.mocamboo.com/wpcontent/uploads/2021/10/163342618048plc.jpg?fit=300%2C300&amp;ssl=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8it4huxumps7.cloudfront.net/bites/wp-content/banners/2021/10/616ffee11ce1e_advantages_and_disadvantages_of_css.p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debrainer.azureedge.net/images/what-is-css-declaration.jp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freezenet.ca/wp-content/uploads/2019/03/CSS_9_1.pn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Title - The learning outcome</a:t>
            </a:r>
            <a:endParaRPr dirty="0"/>
          </a:p>
          <a:p>
            <a:pPr marL="0" lvl="0" indent="0" algn="l" rtl="0">
              <a:spcBef>
                <a:spcPts val="0"/>
              </a:spcBef>
              <a:spcAft>
                <a:spcPts val="0"/>
              </a:spcAft>
              <a:buNone/>
            </a:pPr>
            <a:r>
              <a:rPr lang="en" dirty="0"/>
              <a:t>Subtitle - Duration</a:t>
            </a:r>
            <a:endParaRPr dirty="0"/>
          </a:p>
        </p:txBody>
      </p:sp>
    </p:spTree>
    <p:extLst>
      <p:ext uri="{BB962C8B-B14F-4D97-AF65-F5344CB8AC3E}">
        <p14:creationId xmlns:p14="http://schemas.microsoft.com/office/powerpoint/2010/main" val="159864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lvl="0" indent="0" algn="l" rtl="0">
              <a:spcBef>
                <a:spcPts val="0"/>
              </a:spcBef>
              <a:spcAft>
                <a:spcPts val="0"/>
              </a:spcAft>
              <a:buNone/>
            </a:pPr>
            <a:r>
              <a:rPr lang="en-IN" dirty="0"/>
              <a:t>Subtitle - Subtopic 3</a:t>
            </a:r>
          </a:p>
          <a:p>
            <a:pPr marL="0" lvl="0" indent="0" algn="l" rtl="0">
              <a:spcBef>
                <a:spcPts val="0"/>
              </a:spcBef>
              <a:spcAft>
                <a:spcPts val="0"/>
              </a:spcAft>
              <a:buNone/>
            </a:pPr>
            <a:r>
              <a:rPr lang="en-IN" dirty="0"/>
              <a:t>Body Text - Description in bullets</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0" dirty="0"/>
          </a:p>
          <a:p>
            <a:pPr marL="0" lvl="0" indent="0" algn="l" rtl="0">
              <a:spcBef>
                <a:spcPts val="0"/>
              </a:spcBef>
              <a:spcAft>
                <a:spcPts val="0"/>
              </a:spcAft>
              <a:buNone/>
            </a:pPr>
            <a:r>
              <a:rPr lang="en-IN" b="0" dirty="0"/>
              <a:t>white-space is a CSS property that helps control how whitespace and line breaks within an element's text are treated</a:t>
            </a:r>
          </a:p>
          <a:p>
            <a:pPr marL="0" lvl="0" indent="0" algn="l" rtl="0">
              <a:spcBef>
                <a:spcPts val="0"/>
              </a:spcBef>
              <a:spcAft>
                <a:spcPts val="0"/>
              </a:spcAft>
              <a:buNone/>
            </a:pPr>
            <a:endParaRPr lang="en-IN" b="1" dirty="0"/>
          </a:p>
          <a:p>
            <a:pPr marL="0" lvl="0" indent="0" algn="l" rtl="0">
              <a:spcBef>
                <a:spcPts val="0"/>
              </a:spcBef>
              <a:spcAft>
                <a:spcPts val="0"/>
              </a:spcAft>
              <a:buNone/>
            </a:pPr>
            <a:r>
              <a:rPr lang="en" dirty="0"/>
              <a:t>Reference: </a:t>
            </a:r>
            <a:endParaRPr dirty="0"/>
          </a:p>
          <a:p>
            <a:pPr marL="0" indent="0">
              <a:buNone/>
            </a:pPr>
            <a:r>
              <a:rPr lang="en-IN" dirty="0">
                <a:hlinkClick r:id="rId3"/>
              </a:rPr>
              <a:t>https://i0.wp.com/css-tricks.com/wp-content/uploads/2011/09/pre.png?resize=290%2C97</a:t>
            </a:r>
            <a:endParaRPr lang="en-IN" dirty="0"/>
          </a:p>
        </p:txBody>
      </p:sp>
    </p:spTree>
    <p:extLst>
      <p:ext uri="{BB962C8B-B14F-4D97-AF65-F5344CB8AC3E}">
        <p14:creationId xmlns:p14="http://schemas.microsoft.com/office/powerpoint/2010/main" val="2930936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 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171450" lvl="0" indent="-171450" algn="l" rtl="0">
              <a:spcBef>
                <a:spcPts val="0"/>
              </a:spcBef>
              <a:spcAft>
                <a:spcPts val="0"/>
              </a:spcAft>
            </a:pPr>
            <a:r>
              <a:rPr lang="en-IN" dirty="0"/>
              <a:t>Internal - Placed right on the page whose interface it will affect.</a:t>
            </a:r>
          </a:p>
          <a:p>
            <a:pPr marL="171450" lvl="0" indent="-171450" algn="l" rtl="0">
              <a:spcBef>
                <a:spcPts val="0"/>
              </a:spcBef>
              <a:spcAft>
                <a:spcPts val="0"/>
              </a:spcAft>
            </a:pPr>
            <a:r>
              <a:rPr lang="en-IN" dirty="0"/>
              <a:t>External - Placed in a separate file.</a:t>
            </a:r>
          </a:p>
          <a:p>
            <a:pPr marL="171450" lvl="0" indent="-171450" algn="l" rtl="0">
              <a:spcBef>
                <a:spcPts val="0"/>
              </a:spcBef>
              <a:spcAft>
                <a:spcPts val="0"/>
              </a:spcAft>
            </a:pPr>
            <a:r>
              <a:rPr lang="en-IN" dirty="0"/>
              <a:t>Inline - Placed inside a tag it will affect.</a:t>
            </a:r>
            <a:endParaRPr dirty="0"/>
          </a:p>
          <a:p>
            <a:pPr marL="0" lvl="0" indent="0" algn="l" rtl="0">
              <a:spcBef>
                <a:spcPts val="0"/>
              </a:spcBef>
              <a:spcAft>
                <a:spcPts val="0"/>
              </a:spcAft>
              <a:buNone/>
            </a:pPr>
            <a:endParaRPr lang="en-IN" b="1" dirty="0"/>
          </a:p>
          <a:p>
            <a:pPr marL="158750" indent="0">
              <a:buNone/>
            </a:pPr>
            <a:endParaRPr lang="en-US"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lang="en-IN" dirty="0"/>
          </a:p>
          <a:p>
            <a:pPr marL="0" indent="0">
              <a:buNone/>
            </a:pPr>
            <a:r>
              <a:rPr lang="en-IN" dirty="0">
                <a:hlinkClick r:id="rId3"/>
              </a:rPr>
              <a:t>https://www.bitdegree.org/learn/inline-css</a:t>
            </a:r>
            <a:endParaRPr lang="en-IN" dirty="0"/>
          </a:p>
        </p:txBody>
      </p:sp>
    </p:spTree>
    <p:extLst>
      <p:ext uri="{BB962C8B-B14F-4D97-AF65-F5344CB8AC3E}">
        <p14:creationId xmlns:p14="http://schemas.microsoft.com/office/powerpoint/2010/main" val="517699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I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a:t>
            </a:r>
            <a:r>
              <a:rPr lang="en" dirty="0"/>
              <a:t>Subtopic of Subtopic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158750" indent="0">
              <a:buNone/>
            </a:pPr>
            <a:r>
              <a:rPr lang="en-US" b="1" dirty="0"/>
              <a:t>Inline Styles Sheet</a:t>
            </a:r>
            <a:endParaRPr lang="en-US" b="1" dirty="0">
              <a:cs typeface="Calibri"/>
            </a:endParaRPr>
          </a:p>
          <a:p>
            <a:pPr marL="158750" indent="0">
              <a:buNone/>
            </a:pPr>
            <a:r>
              <a:rPr lang="en-US" dirty="0"/>
              <a:t>Inline CSS is use with any elements of HTML where it is used on page. Here we use inline css for paragraph,</a:t>
            </a:r>
            <a:endParaRPr lang="en-US" dirty="0">
              <a:cs typeface="Calibri"/>
            </a:endParaRPr>
          </a:p>
          <a:p>
            <a:pPr marL="158750" indent="0">
              <a:buNone/>
            </a:pPr>
            <a:r>
              <a:rPr lang="en-US" dirty="0"/>
              <a:t> </a:t>
            </a:r>
            <a:endParaRPr lang="en-US" dirty="0">
              <a:cs typeface="Calibri"/>
            </a:endParaRPr>
          </a:p>
          <a:p>
            <a:pPr marL="158750" indent="0">
              <a:buNone/>
            </a:pPr>
            <a:r>
              <a:rPr lang="en-US" dirty="0"/>
              <a:t>&lt;p style="color:sienna;margin-left:20px"&gt;This is a paragraph.&lt;/p&gt;</a:t>
            </a:r>
            <a:endParaRPr lang="en-US" dirty="0">
              <a:cs typeface="Calibri"/>
            </a:endParaRPr>
          </a:p>
          <a:p>
            <a:pPr marL="158750" indent="0">
              <a:buNone/>
            </a:pPr>
            <a:r>
              <a:rPr lang="en-US" dirty="0"/>
              <a:t> </a:t>
            </a:r>
            <a:endParaRPr lang="en-US" dirty="0">
              <a:cs typeface="Calibri"/>
            </a:endParaRPr>
          </a:p>
          <a:p>
            <a:pPr marL="158750" indent="0">
              <a:buNone/>
            </a:pPr>
            <a:endParaRPr lang="en-US"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lang="en-IN" dirty="0"/>
          </a:p>
        </p:txBody>
      </p:sp>
    </p:spTree>
    <p:extLst>
      <p:ext uri="{BB962C8B-B14F-4D97-AF65-F5344CB8AC3E}">
        <p14:creationId xmlns:p14="http://schemas.microsoft.com/office/powerpoint/2010/main" val="1243545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a:t>
            </a:r>
            <a:r>
              <a:rPr lang="en" dirty="0"/>
              <a:t>Subtopic of Subtopic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158750" indent="0">
              <a:buNone/>
            </a:pPr>
            <a:r>
              <a:rPr lang="en-US" dirty="0"/>
              <a:t> </a:t>
            </a:r>
            <a:endParaRPr lang="en-US" dirty="0">
              <a:cs typeface="Calibri"/>
            </a:endParaRPr>
          </a:p>
          <a:p>
            <a:pPr marL="158750" indent="0">
              <a:buNone/>
            </a:pPr>
            <a:endParaRPr lang="en-US" dirty="0"/>
          </a:p>
          <a:p>
            <a:pPr marL="158750" indent="0">
              <a:buNone/>
            </a:pPr>
            <a:r>
              <a:rPr lang="en-US" b="1" dirty="0"/>
              <a:t>Internal Style Sheet</a:t>
            </a:r>
            <a:endParaRPr lang="en-US" b="1" dirty="0">
              <a:cs typeface="Calibri"/>
            </a:endParaRPr>
          </a:p>
          <a:p>
            <a:pPr marL="158750" indent="0">
              <a:buNone/>
            </a:pPr>
            <a:r>
              <a:rPr lang="en-US" dirty="0"/>
              <a:t>An internal style sheet should be used when a single document has a unique style. Internal styles sheet is defined in the head section of an HTML page, by using the &lt;style&gt; tag</a:t>
            </a:r>
            <a:endParaRPr lang="en-US" dirty="0">
              <a:cs typeface="Calibri"/>
            </a:endParaRPr>
          </a:p>
          <a:p>
            <a:pPr marL="158750" indent="0">
              <a:buNone/>
            </a:pPr>
            <a:r>
              <a:rPr lang="en-US" dirty="0"/>
              <a:t> </a:t>
            </a:r>
            <a:endParaRPr lang="en-US" dirty="0">
              <a:cs typeface="Calibri"/>
            </a:endParaRPr>
          </a:p>
          <a:p>
            <a:pPr marL="158750" indent="0">
              <a:buNone/>
            </a:pPr>
            <a:r>
              <a:rPr lang="en-US" dirty="0"/>
              <a:t>&lt;style&gt;</a:t>
            </a:r>
            <a:endParaRPr lang="en-US" dirty="0">
              <a:cs typeface="Calibri"/>
            </a:endParaRPr>
          </a:p>
          <a:p>
            <a:pPr marL="158750" indent="0">
              <a:buNone/>
            </a:pPr>
            <a:r>
              <a:rPr lang="en-US" dirty="0" err="1"/>
              <a:t>hr</a:t>
            </a:r>
            <a:r>
              <a:rPr lang="en-US" dirty="0"/>
              <a:t> {</a:t>
            </a:r>
            <a:endParaRPr lang="en-GB" dirty="0"/>
          </a:p>
          <a:p>
            <a:pPr marL="158750" indent="0">
              <a:buNone/>
            </a:pPr>
            <a:r>
              <a:rPr lang="en-US" dirty="0" err="1"/>
              <a:t>color:red</a:t>
            </a:r>
            <a:r>
              <a:rPr lang="en-US" dirty="0"/>
              <a:t>;</a:t>
            </a:r>
            <a:endParaRPr lang="en-US" dirty="0">
              <a:cs typeface="Calibri"/>
            </a:endParaRPr>
          </a:p>
          <a:p>
            <a:pPr marL="158750" indent="0">
              <a:buNone/>
            </a:pPr>
            <a:r>
              <a:rPr lang="en-US" dirty="0"/>
              <a:t>}</a:t>
            </a:r>
            <a:endParaRPr lang="en-US" dirty="0">
              <a:cs typeface="Calibri"/>
            </a:endParaRPr>
          </a:p>
          <a:p>
            <a:pPr marL="158750" indent="0">
              <a:buNone/>
            </a:pPr>
            <a:r>
              <a:rPr lang="en-US" dirty="0"/>
              <a:t>p {</a:t>
            </a:r>
            <a:endParaRPr lang="en-US" dirty="0">
              <a:cs typeface="Calibri"/>
            </a:endParaRPr>
          </a:p>
          <a:p>
            <a:pPr marL="158750" indent="0">
              <a:buNone/>
            </a:pPr>
            <a:r>
              <a:rPr lang="en-US" dirty="0"/>
              <a:t>margin-left:20px;</a:t>
            </a:r>
            <a:endParaRPr lang="en-US" dirty="0">
              <a:cs typeface="Calibri"/>
            </a:endParaRPr>
          </a:p>
          <a:p>
            <a:pPr marL="158750" indent="0">
              <a:buNone/>
            </a:pPr>
            <a:r>
              <a:rPr lang="en-US" dirty="0"/>
              <a:t>}</a:t>
            </a:r>
            <a:endParaRPr lang="en-US" dirty="0">
              <a:cs typeface="Calibri"/>
            </a:endParaRPr>
          </a:p>
          <a:p>
            <a:pPr marL="158750" indent="0">
              <a:buNone/>
            </a:pPr>
            <a:r>
              <a:rPr lang="en-US" dirty="0"/>
              <a:t>&lt;/style&gt;</a:t>
            </a:r>
            <a:endParaRPr lang="en-US" dirty="0">
              <a:cs typeface="Calibri"/>
            </a:endParaRPr>
          </a:p>
          <a:p>
            <a:pPr marL="158750" indent="0">
              <a:buNone/>
            </a:pPr>
            <a:r>
              <a:rPr lang="en-US" dirty="0"/>
              <a:t> </a:t>
            </a:r>
            <a:endParaRPr lang="en-US" dirty="0">
              <a:cs typeface="Calibri"/>
            </a:endParaRP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lang="en-IN" dirty="0"/>
          </a:p>
        </p:txBody>
      </p:sp>
    </p:spTree>
    <p:extLst>
      <p:ext uri="{BB962C8B-B14F-4D97-AF65-F5344CB8AC3E}">
        <p14:creationId xmlns:p14="http://schemas.microsoft.com/office/powerpoint/2010/main" val="3202435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a:t>
            </a:r>
            <a:r>
              <a:rPr lang="en" dirty="0"/>
              <a:t>Subtopic of Subtopic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158750" indent="0">
              <a:buNone/>
            </a:pPr>
            <a:r>
              <a:rPr lang="en-IN" dirty="0">
                <a:cs typeface="Calibri"/>
              </a:rPr>
              <a:t>An external style sheet is a separate CSS file that can be accessed by creating a link within the head section of the webpage. </a:t>
            </a:r>
          </a:p>
          <a:p>
            <a:pPr marL="158750" indent="0">
              <a:buNone/>
            </a:pPr>
            <a:r>
              <a:rPr lang="en-IN" dirty="0">
                <a:cs typeface="Calibri"/>
              </a:rPr>
              <a:t>Multiple webpages can use the same link to access the stylesheet. </a:t>
            </a:r>
          </a:p>
          <a:p>
            <a:pPr marL="158750" indent="0">
              <a:buNone/>
            </a:pPr>
            <a:r>
              <a:rPr lang="en-IN" dirty="0">
                <a:cs typeface="Calibri"/>
              </a:rPr>
              <a:t>The link to an external style sheet is placed within the head section of the page.</a:t>
            </a:r>
            <a:endParaRPr lang="en-US" dirty="0">
              <a:cs typeface="Calibri"/>
            </a:endParaRPr>
          </a:p>
          <a:p>
            <a:pPr marL="158750" indent="0">
              <a:buNone/>
            </a:pPr>
            <a:r>
              <a:rPr lang="en-US" dirty="0"/>
              <a:t> </a:t>
            </a:r>
            <a:endParaRPr lang="en-US" dirty="0">
              <a:cs typeface="Calibri"/>
            </a:endParaRPr>
          </a:p>
          <a:p>
            <a:pPr marL="158750" indent="0">
              <a:buNone/>
            </a:pPr>
            <a:r>
              <a:rPr lang="en-US" b="1" dirty="0"/>
              <a:t>External Style Sheet</a:t>
            </a:r>
            <a:endParaRPr lang="en-US" b="1" dirty="0">
              <a:cs typeface="Calibri"/>
            </a:endParaRPr>
          </a:p>
          <a:p>
            <a:pPr marL="158750" indent="0">
              <a:buNone/>
            </a:pPr>
            <a:r>
              <a:rPr lang="en-US" dirty="0"/>
              <a:t>An external style sheet is ideal when the style is applied to many pages. With an external style sheet, we can change the look of an entire Web site by changing one file. Each page must link to the style sheet using the tag. </a:t>
            </a:r>
            <a:endParaRPr lang="en-US" dirty="0">
              <a:cs typeface="Calibri"/>
            </a:endParaRPr>
          </a:p>
          <a:p>
            <a:pPr marL="158750" indent="0">
              <a:buNone/>
            </a:pPr>
            <a:r>
              <a:rPr lang="en-US" dirty="0"/>
              <a:t> </a:t>
            </a:r>
            <a:endParaRPr lang="en-US" dirty="0">
              <a:cs typeface="Calibri"/>
            </a:endParaRPr>
          </a:p>
          <a:p>
            <a:pPr marL="158750" indent="0">
              <a:buNone/>
            </a:pPr>
            <a:r>
              <a:rPr lang="en-US" dirty="0"/>
              <a:t>&lt;head&gt;</a:t>
            </a:r>
            <a:endParaRPr lang="en-US" dirty="0">
              <a:cs typeface="Calibri"/>
            </a:endParaRPr>
          </a:p>
          <a:p>
            <a:pPr marL="158750" indent="0">
              <a:buNone/>
            </a:pPr>
            <a:r>
              <a:rPr lang="en-US" dirty="0"/>
              <a:t>&lt;link </a:t>
            </a:r>
            <a:r>
              <a:rPr lang="en-US" dirty="0" err="1"/>
              <a:t>rel</a:t>
            </a:r>
            <a:r>
              <a:rPr lang="en-US" dirty="0"/>
              <a:t>="stylesheet" type="text/css" </a:t>
            </a:r>
            <a:r>
              <a:rPr lang="en-US" dirty="0" err="1"/>
              <a:t>href</a:t>
            </a:r>
            <a:r>
              <a:rPr lang="en-US" dirty="0"/>
              <a:t>="name of the Css file"&gt;</a:t>
            </a:r>
            <a:endParaRPr lang="en-US" dirty="0">
              <a:cs typeface="Calibri"/>
            </a:endParaRPr>
          </a:p>
          <a:p>
            <a:pPr marL="158750" indent="0">
              <a:buNone/>
            </a:pPr>
            <a:r>
              <a:rPr lang="en-US" dirty="0"/>
              <a:t>&lt;/head&gt;</a:t>
            </a:r>
            <a:endParaRPr lang="en-US" dirty="0">
              <a:cs typeface="Calibri"/>
            </a:endParaRPr>
          </a:p>
          <a:p>
            <a:pPr marL="158750" indent="0">
              <a:buNone/>
            </a:pPr>
            <a:r>
              <a:rPr lang="en-US" dirty="0"/>
              <a:t>            p{</a:t>
            </a:r>
            <a:endParaRPr lang="en-US" dirty="0">
              <a:cs typeface="Calibri"/>
            </a:endParaRPr>
          </a:p>
          <a:p>
            <a:pPr marL="158750" indent="0">
              <a:buNone/>
            </a:pPr>
            <a:r>
              <a:rPr lang="en-US" dirty="0"/>
              <a:t>                     </a:t>
            </a:r>
            <a:r>
              <a:rPr lang="en-US" dirty="0" err="1"/>
              <a:t>color:red</a:t>
            </a:r>
            <a:r>
              <a:rPr lang="en-US" dirty="0"/>
              <a:t>;         //.css file</a:t>
            </a:r>
            <a:endParaRPr lang="en-US" dirty="0">
              <a:cs typeface="Calibri"/>
            </a:endParaRPr>
          </a:p>
          <a:p>
            <a:pPr marL="158750" indent="0">
              <a:buNone/>
            </a:pPr>
            <a:r>
              <a:rPr lang="en-US" dirty="0"/>
              <a:t>                 }</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lang="en-IN" dirty="0"/>
          </a:p>
        </p:txBody>
      </p:sp>
    </p:spTree>
    <p:extLst>
      <p:ext uri="{BB962C8B-B14F-4D97-AF65-F5344CB8AC3E}">
        <p14:creationId xmlns:p14="http://schemas.microsoft.com/office/powerpoint/2010/main" val="1733564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 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External Style Sheet</a:t>
            </a:r>
          </a:p>
          <a:p>
            <a:pPr marL="0" lvl="0" indent="0" algn="l" rtl="0">
              <a:spcBef>
                <a:spcPts val="0"/>
              </a:spcBef>
              <a:spcAft>
                <a:spcPts val="0"/>
              </a:spcAft>
              <a:buNone/>
            </a:pPr>
            <a:r>
              <a:rPr lang="en-IN" b="1" dirty="0"/>
              <a:t>Merits</a:t>
            </a:r>
          </a:p>
          <a:p>
            <a:pPr marL="171450" lvl="0" indent="-171450" algn="l" rtl="0">
              <a:spcBef>
                <a:spcPts val="0"/>
              </a:spcBef>
              <a:spcAft>
                <a:spcPts val="0"/>
              </a:spcAft>
            </a:pPr>
            <a:r>
              <a:rPr lang="en-IN" dirty="0"/>
              <a:t>one change to the style sheet will change all linked pages</a:t>
            </a:r>
          </a:p>
          <a:p>
            <a:pPr marL="171450" lvl="0" indent="-171450" algn="l" rtl="0">
              <a:spcBef>
                <a:spcPts val="0"/>
              </a:spcBef>
              <a:spcAft>
                <a:spcPts val="0"/>
              </a:spcAft>
            </a:pPr>
            <a:r>
              <a:rPr lang="en-IN" dirty="0"/>
              <a:t>you can create classes of styles that can then be used on many different HTML elements</a:t>
            </a:r>
          </a:p>
          <a:p>
            <a:pPr marL="171450" lvl="0" indent="-171450" algn="l" rtl="0">
              <a:spcBef>
                <a:spcPts val="0"/>
              </a:spcBef>
              <a:spcAft>
                <a:spcPts val="0"/>
              </a:spcAft>
            </a:pPr>
            <a:r>
              <a:rPr lang="en-IN" dirty="0"/>
              <a:t>consistent look and feel across multiple web pages</a:t>
            </a:r>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Demerits</a:t>
            </a:r>
          </a:p>
          <a:p>
            <a:pPr marL="171450" lvl="0" indent="-171450" algn="l" rtl="0">
              <a:spcBef>
                <a:spcPts val="0"/>
              </a:spcBef>
              <a:spcAft>
                <a:spcPts val="0"/>
              </a:spcAft>
            </a:pPr>
            <a:r>
              <a:rPr lang="en-IN" dirty="0"/>
              <a:t>Extra download is needed to import documents having style information.</a:t>
            </a:r>
          </a:p>
          <a:p>
            <a:pPr marL="171450" lvl="0" indent="-171450" algn="l" rtl="0">
              <a:spcBef>
                <a:spcPts val="0"/>
              </a:spcBef>
              <a:spcAft>
                <a:spcPts val="0"/>
              </a:spcAft>
            </a:pPr>
            <a:r>
              <a:rPr lang="en-IN" dirty="0"/>
              <a:t>To render the document, the external style sheet should be loaded.</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dirty="0"/>
          </a:p>
          <a:p>
            <a:pPr marL="0" indent="0">
              <a:buNone/>
            </a:pPr>
            <a:r>
              <a:rPr lang="en-IN" dirty="0">
                <a:hlinkClick r:id="rId3"/>
              </a:rPr>
              <a:t>https://images.slideplayer.com/24/6963284/slides</a:t>
            </a:r>
            <a:endParaRPr lang="en-IN" dirty="0"/>
          </a:p>
          <a:p>
            <a:pPr marL="0" indent="0">
              <a:buNone/>
            </a:pPr>
            <a:endParaRPr lang="en-IN" dirty="0"/>
          </a:p>
        </p:txBody>
      </p:sp>
    </p:spTree>
    <p:extLst>
      <p:ext uri="{BB962C8B-B14F-4D97-AF65-F5344CB8AC3E}">
        <p14:creationId xmlns:p14="http://schemas.microsoft.com/office/powerpoint/2010/main" val="955693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 2</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Embedded/Internal Style Sheet</a:t>
            </a:r>
          </a:p>
          <a:p>
            <a:pPr marL="0" lvl="0" indent="0" algn="l" rtl="0">
              <a:spcBef>
                <a:spcPts val="0"/>
              </a:spcBef>
              <a:spcAft>
                <a:spcPts val="0"/>
              </a:spcAft>
              <a:buNone/>
            </a:pPr>
            <a:r>
              <a:rPr lang="en-IN" b="1" dirty="0"/>
              <a:t>Merits</a:t>
            </a:r>
          </a:p>
          <a:p>
            <a:pPr marL="171450" lvl="0" indent="-171450" algn="l" rtl="0">
              <a:spcBef>
                <a:spcPts val="0"/>
              </a:spcBef>
              <a:spcAft>
                <a:spcPts val="0"/>
              </a:spcAft>
            </a:pPr>
            <a:r>
              <a:rPr lang="en-IN" dirty="0"/>
              <a:t>Multiple tag types can be created in a single document.</a:t>
            </a:r>
          </a:p>
          <a:p>
            <a:pPr marL="171450" lvl="0" indent="-171450" algn="l" rtl="0">
              <a:spcBef>
                <a:spcPts val="0"/>
              </a:spcBef>
              <a:spcAft>
                <a:spcPts val="0"/>
              </a:spcAft>
            </a:pPr>
            <a:r>
              <a:rPr lang="en-IN" dirty="0"/>
              <a:t>Styles, in complex situations, can be applied by using Selector and Grouping methods.</a:t>
            </a:r>
          </a:p>
          <a:p>
            <a:pPr marL="171450" lvl="0" indent="-171450" algn="l" rtl="0">
              <a:spcBef>
                <a:spcPts val="0"/>
              </a:spcBef>
              <a:spcAft>
                <a:spcPts val="0"/>
              </a:spcAft>
            </a:pPr>
            <a:r>
              <a:rPr lang="en-IN" dirty="0"/>
              <a:t>Extra download is unnecessary.</a:t>
            </a:r>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Demerits</a:t>
            </a:r>
          </a:p>
          <a:p>
            <a:pPr marL="171450" lvl="0" indent="-171450" algn="l" rtl="0">
              <a:spcBef>
                <a:spcPts val="0"/>
              </a:spcBef>
              <a:spcAft>
                <a:spcPts val="0"/>
              </a:spcAft>
            </a:pPr>
            <a:r>
              <a:rPr lang="en-IN" dirty="0"/>
              <a:t>Multiple documents cannot be controlled.</a:t>
            </a:r>
            <a:endParaRPr lang="en" dirty="0"/>
          </a:p>
          <a:p>
            <a:pPr marL="171450" lvl="0" indent="-171450" algn="l" rtl="0">
              <a:spcBef>
                <a:spcPts val="0"/>
              </a:spcBef>
              <a:spcAft>
                <a:spcPts val="0"/>
              </a:spcAft>
            </a:pPr>
            <a:endParaRPr lang="en" dirty="0"/>
          </a:p>
          <a:p>
            <a:pPr marL="0" lvl="0" indent="0" algn="l" rtl="0">
              <a:spcBef>
                <a:spcPts val="0"/>
              </a:spcBef>
              <a:spcAft>
                <a:spcPts val="0"/>
              </a:spcAft>
              <a:buNone/>
            </a:pPr>
            <a:r>
              <a:rPr lang="en" dirty="0"/>
              <a:t>Reference: </a:t>
            </a:r>
            <a:endParaRPr dirty="0"/>
          </a:p>
          <a:p>
            <a:pPr marL="0" indent="0">
              <a:buNone/>
            </a:pPr>
            <a:r>
              <a:rPr lang="en-IN" dirty="0">
                <a:hlinkClick r:id="rId3"/>
              </a:rPr>
              <a:t>https://images.slideplayer.com/24/6963284/slides</a:t>
            </a:r>
            <a:endParaRPr lang="en-IN" dirty="0"/>
          </a:p>
        </p:txBody>
      </p:sp>
    </p:spTree>
    <p:extLst>
      <p:ext uri="{BB962C8B-B14F-4D97-AF65-F5344CB8AC3E}">
        <p14:creationId xmlns:p14="http://schemas.microsoft.com/office/powerpoint/2010/main" val="524762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Mention the parent topics one by one. This particular learning outcome has 6 parent topics.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04122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 dirty="0"/>
              <a:t>Title - Parent Topic</a:t>
            </a:r>
            <a:endParaRPr dirty="0"/>
          </a:p>
          <a:p>
            <a:pPr marL="0" lvl="0" indent="0" algn="l" rtl="0">
              <a:spcBef>
                <a:spcPts val="0"/>
              </a:spcBef>
              <a:spcAft>
                <a:spcPts val="0"/>
              </a:spcAft>
              <a:buNone/>
            </a:pPr>
            <a:r>
              <a:rPr lang="en" dirty="0"/>
              <a:t>Subtitle - Subtopic 1 </a:t>
            </a:r>
            <a:endParaRPr dirty="0"/>
          </a:p>
          <a:p>
            <a:pPr marL="0" lvl="0" indent="0" algn="l" rtl="0">
              <a:spcBef>
                <a:spcPts val="0"/>
              </a:spcBef>
              <a:spcAft>
                <a:spcPts val="0"/>
              </a:spcAft>
              <a:buNone/>
            </a:pPr>
            <a:r>
              <a:rPr lang="e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b="0" i="0" dirty="0">
                <a:solidFill>
                  <a:srgbClr val="4D5156"/>
                </a:solidFill>
                <a:effectLst/>
                <a:latin typeface="arial" panose="020B0604020202020204" pitchFamily="34" charset="0"/>
              </a:rPr>
              <a:t>Cascading Style Sheets is a style sheet language used for describing the presentation of a document written in a markup language such as HTML.</a:t>
            </a:r>
          </a:p>
          <a:p>
            <a:pPr marL="0" lvl="0" indent="0" algn="l" rtl="0">
              <a:spcBef>
                <a:spcPts val="0"/>
              </a:spcBef>
              <a:spcAft>
                <a:spcPts val="0"/>
              </a:spcAft>
              <a:buNone/>
            </a:pPr>
            <a:endParaRPr lang="en-IN" b="0" i="0" dirty="0">
              <a:solidFill>
                <a:srgbClr val="4D5156"/>
              </a:solidFill>
              <a:effectLst/>
              <a:latin typeface="arial" panose="020B0604020202020204" pitchFamily="34" charset="0"/>
            </a:endParaRPr>
          </a:p>
          <a:p>
            <a:pPr marL="0" lvl="0" indent="0" algn="l" rtl="0">
              <a:spcBef>
                <a:spcPts val="0"/>
              </a:spcBef>
              <a:spcAft>
                <a:spcPts val="0"/>
              </a:spcAft>
              <a:buNone/>
            </a:pPr>
            <a:r>
              <a:rPr lang="en" dirty="0"/>
              <a:t>Reference: </a:t>
            </a:r>
            <a:endParaRPr dirty="0"/>
          </a:p>
          <a:p>
            <a:pPr marL="0" indent="0">
              <a:buNone/>
            </a:pPr>
            <a:r>
              <a:rPr lang="en-IN" dirty="0">
                <a:hlinkClick r:id="rId3"/>
              </a:rPr>
              <a:t>https://encryptedbn0.gstatic.com/images?q=tbn:ANd9GcRrQ6UjtIs5YsI5AKDLxCDPh0KQP10DgI9Tnw&amp;usqp=CAU</a:t>
            </a:r>
            <a:endParaRPr lang="en-IN" dirty="0"/>
          </a:p>
        </p:txBody>
      </p:sp>
    </p:spTree>
    <p:extLst>
      <p:ext uri="{BB962C8B-B14F-4D97-AF65-F5344CB8AC3E}">
        <p14:creationId xmlns:p14="http://schemas.microsoft.com/office/powerpoint/2010/main" val="1088344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 dirty="0"/>
          </a:p>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lvl="0" indent="0" algn="l" rtl="0">
              <a:spcBef>
                <a:spcPts val="0"/>
              </a:spcBef>
              <a:spcAft>
                <a:spcPts val="0"/>
              </a:spcAft>
              <a:buNone/>
            </a:pPr>
            <a:r>
              <a:rPr lang="en-IN" dirty="0"/>
              <a:t>Subtitle - Subtopic 2</a:t>
            </a:r>
          </a:p>
          <a:p>
            <a:pPr marL="0" lvl="0" indent="0" algn="l" rtl="0">
              <a:spcBef>
                <a:spcPts val="0"/>
              </a:spcBef>
              <a:spcAft>
                <a:spcPts val="0"/>
              </a:spcAft>
              <a:buNone/>
            </a:pPr>
            <a:r>
              <a:rPr lang="en-IN" dirty="0"/>
              <a:t>Body Text - Description in bullets</a:t>
            </a:r>
          </a:p>
          <a:p>
            <a:pPr marL="0" lvl="0" indent="0" algn="l" rtl="0">
              <a:spcBef>
                <a:spcPts val="0"/>
              </a:spcBef>
              <a:spcAft>
                <a:spcPts val="0"/>
              </a:spcAft>
              <a:buNone/>
            </a:pPr>
            <a:endParaRPr lang="en-IN" dirty="0"/>
          </a:p>
          <a:p>
            <a:pPr marL="0" lvl="0" indent="0" algn="l" rtl="0">
              <a:spcBef>
                <a:spcPts val="0"/>
              </a:spcBef>
              <a:spcAft>
                <a:spcPts val="0"/>
              </a:spcAft>
              <a:buNone/>
            </a:pPr>
            <a:endParaRPr dirty="0"/>
          </a:p>
          <a:p>
            <a:pPr marL="0" lvl="0" indent="0" algn="l" rtl="0">
              <a:spcBef>
                <a:spcPts val="0"/>
              </a:spcBef>
              <a:spcAft>
                <a:spcPts val="0"/>
              </a:spcAft>
              <a:buNone/>
            </a:pPr>
            <a:r>
              <a:rPr lang="en" b="1" dirty="0"/>
              <a:t>Right (Grey Color Space):</a:t>
            </a:r>
            <a:endParaRPr b="1" dirty="0"/>
          </a:p>
          <a:p>
            <a:pPr marL="0" lvl="0" indent="0" algn="l" rtl="0">
              <a:spcBef>
                <a:spcPts val="0"/>
              </a:spcBef>
              <a:spcAft>
                <a:spcPts val="0"/>
              </a:spcAft>
              <a:buNone/>
            </a:pPr>
            <a:r>
              <a:rPr lang="en" dirty="0"/>
              <a:t>Body Text - Relevant image (with source)/code snippet</a:t>
            </a:r>
          </a:p>
          <a:p>
            <a:pPr marL="0" lvl="0" indent="0" algn="l" rtl="0">
              <a:spcBef>
                <a:spcPts val="0"/>
              </a:spcBef>
              <a:spcAft>
                <a:spcPts val="0"/>
              </a:spcAft>
              <a:buNone/>
            </a:pPr>
            <a:endParaRPr lang="en" dirty="0"/>
          </a:p>
          <a:p>
            <a:pPr marL="0" lvl="0" indent="0" algn="l" rtl="0">
              <a:spcBef>
                <a:spcPts val="0"/>
              </a:spcBef>
              <a:spcAft>
                <a:spcPts val="0"/>
              </a:spcAft>
              <a:buNone/>
            </a:pPr>
            <a:endParaRPr lang="en-IN" dirty="0"/>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4D5156"/>
                </a:solidFill>
                <a:effectLst/>
                <a:latin typeface="arial" panose="020B0604020202020204" pitchFamily="34" charset="0"/>
                <a:cs typeface="Arial"/>
                <a:sym typeface="Arial"/>
              </a:rPr>
              <a:t>CSS (1996) allows the user to select font style and size and change the colour of the text and background. </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4D5156"/>
                </a:solidFill>
                <a:effectLst/>
                <a:latin typeface="arial" panose="020B0604020202020204" pitchFamily="34" charset="0"/>
                <a:cs typeface="Arial"/>
                <a:sym typeface="Arial"/>
              </a:rPr>
              <a:t>CSS2 (1998) has capabilities that allows the user to design page layout. </a:t>
            </a:r>
          </a:p>
          <a:p>
            <a:pPr marL="171450" marR="0" lvl="0" indent="-171450" algn="l" rtl="0">
              <a:lnSpc>
                <a:spcPct val="100000"/>
              </a:lnSpc>
              <a:spcBef>
                <a:spcPts val="0"/>
              </a:spcBef>
              <a:spcAft>
                <a:spcPts val="0"/>
              </a:spcAft>
              <a:buClr>
                <a:srgbClr val="000000"/>
              </a:buClr>
              <a:buSzPts val="1100"/>
            </a:pPr>
            <a:r>
              <a:rPr lang="en-IN" sz="1100" b="0" i="0" u="none" strike="noStrike" cap="none" dirty="0">
                <a:solidFill>
                  <a:srgbClr val="4D5156"/>
                </a:solidFill>
                <a:effectLst/>
                <a:latin typeface="arial" panose="020B0604020202020204" pitchFamily="34" charset="0"/>
                <a:cs typeface="Arial"/>
                <a:sym typeface="Arial"/>
              </a:rPr>
              <a:t>CSS3 (1999) allows the user to create presentations from documents and to select from a wider range of fonts including those from Google and Typecast. Uniquely, CSS3 allows the user to incorporate rounded borders and use multiple columns. CSS3 is considered to be easier to use (when compared to CSS2) because it has different modules </a:t>
            </a:r>
          </a:p>
          <a:p>
            <a:pPr marL="171450" marR="0" lvl="0" indent="-171450" algn="l" rtl="0">
              <a:lnSpc>
                <a:spcPct val="100000"/>
              </a:lnSpc>
              <a:spcBef>
                <a:spcPts val="0"/>
              </a:spcBef>
              <a:spcAft>
                <a:spcPts val="0"/>
              </a:spcAft>
              <a:buClr>
                <a:srgbClr val="000000"/>
              </a:buClr>
              <a:buSzPts val="1100"/>
            </a:pPr>
            <a:endParaRPr lang="en-IN" sz="1100" b="0" i="0" u="none" strike="noStrike" cap="none" dirty="0">
              <a:solidFill>
                <a:srgbClr val="4D5156"/>
              </a:solidFill>
              <a:effectLst/>
              <a:latin typeface="arial" panose="020B0604020202020204" pitchFamily="34" charset="0"/>
              <a:cs typeface="Arial"/>
              <a:sym typeface="Arial"/>
            </a:endParaRPr>
          </a:p>
          <a:p>
            <a:pPr marL="0" lvl="0" indent="0" algn="l" rtl="0">
              <a:spcBef>
                <a:spcPts val="0"/>
              </a:spcBef>
              <a:spcAft>
                <a:spcPts val="0"/>
              </a:spcAft>
              <a:buNone/>
            </a:pPr>
            <a:endParaRPr lang="en-IN"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lang="en-IN" dirty="0"/>
          </a:p>
          <a:p>
            <a:pPr marL="0" indent="0">
              <a:buNone/>
            </a:pPr>
            <a:r>
              <a:rPr lang="en-US" dirty="0">
                <a:latin typeface="Arial"/>
                <a:ea typeface="+mn-lt"/>
                <a:cs typeface="+mn-lt"/>
                <a:hlinkClick r:id="rId3"/>
              </a:rPr>
              <a:t>https://miro.medium.com/max/2768/1*7V_zawxy3_kZbHs2d6NT9w.png</a:t>
            </a:r>
            <a:endParaRPr lang="en-US" dirty="0">
              <a:latin typeface="Arial"/>
              <a:ea typeface="+mn-lt"/>
              <a:cs typeface="+mn-lt"/>
            </a:endParaRPr>
          </a:p>
          <a:p>
            <a:pPr marL="0" indent="0">
              <a:buNone/>
            </a:pPr>
            <a:endParaRPr lang="en-US" dirty="0">
              <a:latin typeface="Arial"/>
              <a:ea typeface="+mn-lt"/>
              <a:cs typeface="+mn-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sz="1100" b="0" i="0" u="none" strike="noStrike" cap="none" dirty="0">
              <a:solidFill>
                <a:srgbClr val="000000"/>
              </a:solidFill>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Arial"/>
              <a:ea typeface="+mn-lt"/>
              <a:cs typeface="+mn-l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latin typeface="Arial"/>
              <a:ea typeface="+mn-lt"/>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latin typeface="Arial"/>
              <a:ea typeface="+mn-lt"/>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latin typeface="Arial"/>
              <a:ea typeface="+mn-lt"/>
              <a:cs typeface="+mn-lt"/>
            </a:endParaRPr>
          </a:p>
          <a:p>
            <a:pPr marL="0" indent="0">
              <a:buNone/>
            </a:pPr>
            <a:endParaRPr lang="en-IN" dirty="0"/>
          </a:p>
        </p:txBody>
      </p:sp>
    </p:spTree>
    <p:extLst>
      <p:ext uri="{BB962C8B-B14F-4D97-AF65-F5344CB8AC3E}">
        <p14:creationId xmlns:p14="http://schemas.microsoft.com/office/powerpoint/2010/main" val="642190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lvl="0" indent="0" algn="l" rtl="0">
              <a:spcBef>
                <a:spcPts val="0"/>
              </a:spcBef>
              <a:spcAft>
                <a:spcPts val="0"/>
              </a:spcAft>
              <a:buNone/>
            </a:pPr>
            <a:r>
              <a:rPr lang="en-IN" dirty="0"/>
              <a:t>Subtitle - Subtopic 3</a:t>
            </a:r>
          </a:p>
          <a:p>
            <a:pPr marL="0" lvl="0" indent="0" algn="l" rtl="0">
              <a:spcBef>
                <a:spcPts val="0"/>
              </a:spcBef>
              <a:spcAft>
                <a:spcPts val="0"/>
              </a:spcAft>
              <a:buNone/>
            </a:pPr>
            <a:r>
              <a:rPr lang="en-IN" dirty="0"/>
              <a:t>Body Text - Description in bullets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158750" indent="0">
              <a:buNone/>
            </a:pPr>
            <a:r>
              <a:rPr lang="en-US" b="1" dirty="0"/>
              <a:t>CSS saves time </a:t>
            </a:r>
            <a:r>
              <a:rPr lang="en-US" dirty="0"/>
              <a:t>: You can write CSS once and reuse same sheet in multiple HTML pages.</a:t>
            </a:r>
            <a:endParaRPr lang="en-US" dirty="0">
              <a:cs typeface="Calibri"/>
            </a:endParaRPr>
          </a:p>
          <a:p>
            <a:pPr marL="158750" indent="0">
              <a:buNone/>
            </a:pPr>
            <a:r>
              <a:rPr lang="en-US" dirty="0"/>
              <a:t> </a:t>
            </a:r>
            <a:endParaRPr lang="en-US" dirty="0">
              <a:cs typeface="Calibri"/>
            </a:endParaRPr>
          </a:p>
          <a:p>
            <a:pPr marL="158750" indent="0">
              <a:buNone/>
            </a:pPr>
            <a:r>
              <a:rPr lang="en-US" b="1" dirty="0"/>
              <a:t>Easy Maintenance </a:t>
            </a:r>
            <a:r>
              <a:rPr lang="en-US" dirty="0"/>
              <a:t>: To make a global change simply change the style, and all elements in all the webpages will be updated automatically.</a:t>
            </a:r>
            <a:endParaRPr lang="en-US" dirty="0">
              <a:cs typeface="Calibri"/>
            </a:endParaRPr>
          </a:p>
          <a:p>
            <a:pPr marL="158750" indent="0">
              <a:buNone/>
            </a:pPr>
            <a:r>
              <a:rPr lang="en-US" dirty="0"/>
              <a:t> </a:t>
            </a:r>
            <a:endParaRPr lang="en-US" dirty="0">
              <a:cs typeface="Calibri"/>
            </a:endParaRPr>
          </a:p>
          <a:p>
            <a:pPr marL="158750" indent="0">
              <a:buNone/>
            </a:pPr>
            <a:r>
              <a:rPr lang="en-US" b="1" dirty="0"/>
              <a:t>Search Engines</a:t>
            </a:r>
            <a:r>
              <a:rPr lang="en-US" dirty="0"/>
              <a:t> : CSS is considered as clean coding technique, which means search engines won’t have to struggle to “read” its content.</a:t>
            </a:r>
            <a:endParaRPr lang="en-GB" dirty="0"/>
          </a:p>
          <a:p>
            <a:pPr marL="158750" indent="0">
              <a:buNone/>
            </a:pPr>
            <a:r>
              <a:rPr lang="en-US" dirty="0"/>
              <a:t> </a:t>
            </a:r>
            <a:endParaRPr lang="en-GB" dirty="0"/>
          </a:p>
          <a:p>
            <a:pPr marL="158750" indent="0">
              <a:buNone/>
            </a:pPr>
            <a:r>
              <a:rPr lang="en-US" b="1" dirty="0"/>
              <a:t>Superior styles to HTML </a:t>
            </a:r>
            <a:r>
              <a:rPr lang="en-US" dirty="0"/>
              <a:t>: CSS has a much wider array of attributes than HTML, so you can give a far better look to your HTML page in comparison to HTML attributes.</a:t>
            </a:r>
            <a:endParaRPr lang="en-US" dirty="0">
              <a:cs typeface="Calibri"/>
            </a:endParaRPr>
          </a:p>
          <a:p>
            <a:pPr marL="158750" indent="0">
              <a:buNone/>
            </a:pPr>
            <a:r>
              <a:rPr lang="en-US" dirty="0"/>
              <a:t> </a:t>
            </a:r>
            <a:endParaRPr lang="en-US" dirty="0">
              <a:cs typeface="Calibri"/>
            </a:endParaRPr>
          </a:p>
          <a:p>
            <a:pPr marL="158750" indent="0">
              <a:buNone/>
            </a:pPr>
            <a:r>
              <a:rPr lang="en-US" b="1" dirty="0"/>
              <a:t>Offline Browsing</a:t>
            </a:r>
            <a:r>
              <a:rPr lang="en-US" dirty="0"/>
              <a:t> : CSS can store web applications locally with the help of offline cache. Using of this we can view offline websites.</a:t>
            </a:r>
            <a:endParaRPr lang="en-GB"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 dirty="0"/>
              <a:t>Reference: </a:t>
            </a:r>
            <a:endParaRPr dirty="0"/>
          </a:p>
          <a:p>
            <a:pPr marL="0" indent="0">
              <a:buNone/>
            </a:pPr>
            <a:r>
              <a:rPr lang="en-IN" dirty="0">
                <a:hlinkClick r:id="rId3"/>
              </a:rPr>
              <a:t>https://blog.devmountain.com/what-is-css-and-why-use-it/</a:t>
            </a:r>
            <a:endParaRPr lang="en-IN" dirty="0"/>
          </a:p>
        </p:txBody>
      </p:sp>
    </p:spTree>
    <p:extLst>
      <p:ext uri="{BB962C8B-B14F-4D97-AF65-F5344CB8AC3E}">
        <p14:creationId xmlns:p14="http://schemas.microsoft.com/office/powerpoint/2010/main" val="299042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171450" lvl="0" indent="-171450" algn="l" rtl="0">
              <a:spcBef>
                <a:spcPts val="0"/>
              </a:spcBef>
              <a:spcAft>
                <a:spcPts val="0"/>
              </a:spcAft>
            </a:pPr>
            <a:r>
              <a:rPr lang="en-IN" dirty="0"/>
              <a:t>CSS cannot perform any logical operations like if/else or for/while or +/-.</a:t>
            </a:r>
          </a:p>
          <a:p>
            <a:pPr marL="171450" lvl="0" indent="-171450" algn="l" rtl="0">
              <a:spcBef>
                <a:spcPts val="0"/>
              </a:spcBef>
              <a:spcAft>
                <a:spcPts val="0"/>
              </a:spcAft>
            </a:pPr>
            <a:r>
              <a:rPr lang="en-IN" dirty="0"/>
              <a:t>We can not read any files using CSS.</a:t>
            </a:r>
          </a:p>
          <a:p>
            <a:pPr marL="171450" lvl="0" indent="-171450" algn="l" rtl="0">
              <a:spcBef>
                <a:spcPts val="0"/>
              </a:spcBef>
              <a:spcAft>
                <a:spcPts val="0"/>
              </a:spcAft>
            </a:pPr>
            <a:r>
              <a:rPr lang="en-IN" dirty="0"/>
              <a:t>It can not interact with databases.</a:t>
            </a:r>
          </a:p>
          <a:p>
            <a:pPr marL="171450" lvl="0" indent="-171450" algn="l" rtl="0">
              <a:spcBef>
                <a:spcPts val="0"/>
              </a:spcBef>
              <a:spcAft>
                <a:spcPts val="0"/>
              </a:spcAft>
            </a:pPr>
            <a:r>
              <a:rPr lang="en-IN" dirty="0"/>
              <a:t>CSS can not request a web page.</a:t>
            </a:r>
          </a:p>
          <a:p>
            <a:pPr marL="0" lvl="0" indent="0" algn="l" rtl="0">
              <a:spcBef>
                <a:spcPts val="0"/>
              </a:spcBef>
              <a:spcAft>
                <a:spcPts val="0"/>
              </a:spcAft>
              <a:buNone/>
            </a:pPr>
            <a:endParaRPr lang="en-IN" dirty="0"/>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indent="0">
              <a:buNone/>
            </a:pPr>
            <a:r>
              <a:rPr lang="en-IN" dirty="0">
                <a:hlinkClick r:id="rId3"/>
              </a:rPr>
              <a:t>https://i0.wp.com/www.mocamboo.com/wpcontent/uploads/2021/10/163342618048plc.jpg?fit=300%2C300&amp;ssl=1</a:t>
            </a:r>
            <a:endParaRPr lang="en-I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834953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IN"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lang="en-IN" dirty="0"/>
          </a:p>
          <a:p>
            <a:pPr marL="171450" lvl="0" indent="-171450" algn="l" rtl="0">
              <a:spcBef>
                <a:spcPts val="0"/>
              </a:spcBef>
              <a:spcAft>
                <a:spcPts val="0"/>
              </a:spcAft>
            </a:pPr>
            <a:r>
              <a:rPr lang="en-IN" b="0" dirty="0"/>
              <a:t>CSS saves a lot of time.</a:t>
            </a:r>
          </a:p>
          <a:p>
            <a:pPr marL="171450" lvl="0" indent="-171450" algn="l" rtl="0">
              <a:spcBef>
                <a:spcPts val="0"/>
              </a:spcBef>
              <a:spcAft>
                <a:spcPts val="0"/>
              </a:spcAft>
            </a:pPr>
            <a:r>
              <a:rPr lang="en-IN" b="0" dirty="0"/>
              <a:t>It helps to make consistent and spontaneous changes.</a:t>
            </a:r>
          </a:p>
          <a:p>
            <a:pPr marL="171450" lvl="0" indent="-171450" algn="l" rtl="0">
              <a:spcBef>
                <a:spcPts val="0"/>
              </a:spcBef>
              <a:spcAft>
                <a:spcPts val="0"/>
              </a:spcAft>
            </a:pPr>
            <a:r>
              <a:rPr lang="en-IN" b="0" dirty="0"/>
              <a:t>It improves the loading speed of the page.</a:t>
            </a:r>
          </a:p>
          <a:p>
            <a:pPr marL="171450" lvl="0" indent="-171450" algn="l" rtl="0">
              <a:spcBef>
                <a:spcPts val="0"/>
              </a:spcBef>
              <a:spcAft>
                <a:spcPts val="0"/>
              </a:spcAft>
            </a:pPr>
            <a:r>
              <a:rPr lang="en-IN" b="0" dirty="0"/>
              <a:t>CSS has the ability to re-position.</a:t>
            </a:r>
          </a:p>
          <a:p>
            <a:pPr marL="171450" lvl="0" indent="-171450" algn="l" rtl="0">
              <a:spcBef>
                <a:spcPts val="0"/>
              </a:spcBef>
              <a:spcAft>
                <a:spcPts val="0"/>
              </a:spcAft>
            </a:pPr>
            <a:r>
              <a:rPr lang="en-IN" b="0" dirty="0"/>
              <a:t>It has better device compatibility.</a:t>
            </a:r>
          </a:p>
          <a:p>
            <a:pPr marL="0" lvl="0" indent="0" algn="l" rtl="0">
              <a:spcBef>
                <a:spcPts val="0"/>
              </a:spcBef>
              <a:spcAft>
                <a:spcPts val="0"/>
              </a:spcAft>
              <a:buNone/>
            </a:pPr>
            <a:endParaRPr lang="en-IN" b="1" dirty="0"/>
          </a:p>
          <a:p>
            <a:pPr marL="0" lvl="0" indent="0" algn="l" rtl="0">
              <a:spcBef>
                <a:spcPts val="0"/>
              </a:spcBef>
              <a:spcAft>
                <a:spcPts val="0"/>
              </a:spcAft>
              <a:buNone/>
            </a:pPr>
            <a:endParaRPr lang="en-IN" b="1" dirty="0"/>
          </a:p>
          <a:p>
            <a:pPr marL="0" lvl="0" indent="0" algn="l" rtl="0">
              <a:spcBef>
                <a:spcPts val="0"/>
              </a:spcBef>
              <a:spcAft>
                <a:spcPts val="0"/>
              </a:spcAft>
              <a:buNone/>
            </a:pPr>
            <a:r>
              <a:rPr lang="en" dirty="0"/>
              <a:t>Reference: </a:t>
            </a:r>
            <a:endParaRPr dirty="0"/>
          </a:p>
          <a:p>
            <a:pPr marL="0" indent="0">
              <a:buNone/>
            </a:pPr>
            <a:r>
              <a:rPr lang="en-IN" dirty="0">
                <a:hlinkClick r:id="rId3"/>
              </a:rPr>
              <a:t>https://d8it4huxumps7.cloudfront.net/bites/wp-content/banners/2021/10/616ffee11ce1e_advantages_and_disadvantages_of_css.png</a:t>
            </a:r>
            <a:endParaRPr lang="en-IN" dirty="0"/>
          </a:p>
          <a:p>
            <a:pPr marL="0" indent="0">
              <a:buNone/>
            </a:pPr>
            <a:endParaRPr lang="en-IN" dirty="0"/>
          </a:p>
          <a:p>
            <a:pPr marL="0" indent="0">
              <a:buNone/>
            </a:pPr>
            <a:endParaRPr lang="en-I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62034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Left (White Color space):</a:t>
            </a:r>
            <a:endParaRPr dirty="0"/>
          </a:p>
          <a:p>
            <a:pPr marL="0" lvl="0" indent="0" algn="l" rtl="0">
              <a:spcBef>
                <a:spcPts val="0"/>
              </a:spcBef>
              <a:spcAft>
                <a:spcPts val="0"/>
              </a:spcAft>
              <a:buNone/>
            </a:pPr>
            <a:r>
              <a:rPr lang="en-IN" dirty="0"/>
              <a:t>Title - Parent Topic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Subtopic 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Body Text - Description in bullets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0" lvl="0" indent="0" algn="l" rtl="0">
              <a:spcBef>
                <a:spcPts val="0"/>
              </a:spcBef>
              <a:spcAft>
                <a:spcPts val="0"/>
              </a:spcAft>
              <a:buNone/>
            </a:pPr>
            <a:endParaRPr lang="en" dirty="0"/>
          </a:p>
          <a:p>
            <a:pPr marL="0" lvl="0" indent="0" algn="l" rtl="0">
              <a:spcBef>
                <a:spcPts val="0"/>
              </a:spcBef>
              <a:spcAft>
                <a:spcPts val="0"/>
              </a:spcAft>
              <a:buNone/>
            </a:pPr>
            <a:r>
              <a:rPr lang="en-IN" b="1" dirty="0"/>
              <a:t>Selector:</a:t>
            </a:r>
            <a:r>
              <a:rPr lang="en-IN" dirty="0"/>
              <a:t> selects the element you want to target</a:t>
            </a:r>
          </a:p>
          <a:p>
            <a:pPr marL="0" lvl="0" indent="0" algn="l" rtl="0">
              <a:spcBef>
                <a:spcPts val="0"/>
              </a:spcBef>
              <a:spcAft>
                <a:spcPts val="0"/>
              </a:spcAft>
              <a:buNone/>
            </a:pPr>
            <a:r>
              <a:rPr lang="en-IN" b="1" dirty="0"/>
              <a:t>Keys</a:t>
            </a:r>
            <a:r>
              <a:rPr lang="en-IN" dirty="0"/>
              <a:t>: properties(attributes) like </a:t>
            </a:r>
            <a:r>
              <a:rPr lang="en-IN" dirty="0" err="1"/>
              <a:t>color</a:t>
            </a:r>
            <a:r>
              <a:rPr lang="en-IN" dirty="0"/>
              <a:t>, font-size, background, width, height, etc</a:t>
            </a:r>
          </a:p>
          <a:p>
            <a:pPr marL="0" lvl="0" indent="0" algn="l" rtl="0">
              <a:spcBef>
                <a:spcPts val="0"/>
              </a:spcBef>
              <a:spcAft>
                <a:spcPts val="0"/>
              </a:spcAft>
              <a:buNone/>
            </a:pPr>
            <a:r>
              <a:rPr lang="en-IN" b="1" dirty="0"/>
              <a:t>Value</a:t>
            </a:r>
            <a:r>
              <a:rPr lang="en-IN" dirty="0"/>
              <a:t>: values associated with these properties</a:t>
            </a:r>
          </a:p>
          <a:p>
            <a:pPr marL="0" lvl="0" indent="0" algn="l" rtl="0">
              <a:spcBef>
                <a:spcPts val="0"/>
              </a:spcBef>
              <a:spcAft>
                <a:spcPts val="0"/>
              </a:spcAft>
              <a:buNone/>
            </a:pPr>
            <a:r>
              <a:rPr lang="en-IN" dirty="0"/>
              <a:t>There are few basic selectors like tags, id’s, and classes</a:t>
            </a:r>
          </a:p>
          <a:p>
            <a:pPr marL="0" lvl="0" indent="0" algn="l" rtl="0">
              <a:spcBef>
                <a:spcPts val="0"/>
              </a:spcBef>
              <a:spcAft>
                <a:spcPts val="0"/>
              </a:spcAft>
              <a:buNone/>
            </a:pPr>
            <a:r>
              <a:rPr lang="en-IN" dirty="0"/>
              <a:t>All forms this key-value pair</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dirty="0"/>
          </a:p>
          <a:p>
            <a:pPr marL="0" indent="0">
              <a:buNone/>
            </a:pPr>
            <a:r>
              <a:rPr lang="en-IN" dirty="0">
                <a:hlinkClick r:id="rId3"/>
              </a:rPr>
              <a:t>https://codebrainer.azureedge.net/images/what-is-css-declaration.jpg</a:t>
            </a:r>
            <a:endParaRPr lang="en-IN" dirty="0"/>
          </a:p>
        </p:txBody>
      </p:sp>
    </p:spTree>
    <p:extLst>
      <p:ext uri="{BB962C8B-B14F-4D97-AF65-F5344CB8AC3E}">
        <p14:creationId xmlns:p14="http://schemas.microsoft.com/office/powerpoint/2010/main" val="1132681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IN" dirty="0"/>
              <a:t>This slide talks about the case if we have to divide a subtopic further.</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Left (White Color space):</a:t>
            </a:r>
          </a:p>
          <a:p>
            <a:pPr marL="0" lvl="0" indent="0" algn="l" rtl="0">
              <a:spcBef>
                <a:spcPts val="0"/>
              </a:spcBef>
              <a:spcAft>
                <a:spcPts val="0"/>
              </a:spcAft>
              <a:buNone/>
            </a:pPr>
            <a:r>
              <a:rPr lang="en-IN" dirty="0"/>
              <a:t>Title - Parent Topic</a:t>
            </a:r>
          </a:p>
          <a:p>
            <a:pPr marL="0" lvl="0" indent="0" algn="l" rtl="0">
              <a:spcBef>
                <a:spcPts val="0"/>
              </a:spcBef>
              <a:spcAft>
                <a:spcPts val="0"/>
              </a:spcAft>
              <a:buNone/>
            </a:pPr>
            <a:r>
              <a:rPr lang="en-IN" dirty="0"/>
              <a:t>Subtitle - Subtopic 2</a:t>
            </a:r>
          </a:p>
          <a:p>
            <a:pPr marL="0" lvl="0" indent="0" algn="l" rtl="0">
              <a:spcBef>
                <a:spcPts val="0"/>
              </a:spcBef>
              <a:spcAft>
                <a:spcPts val="0"/>
              </a:spcAft>
              <a:buNone/>
            </a:pPr>
            <a:r>
              <a:rPr lang="en-IN" dirty="0"/>
              <a:t>Body Text - Description in bullets</a:t>
            </a: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Right (Grey Color Space):</a:t>
            </a:r>
            <a:endParaRPr dirty="0"/>
          </a:p>
          <a:p>
            <a:pPr marL="0" lvl="0" indent="0" algn="l" rtl="0">
              <a:spcBef>
                <a:spcPts val="0"/>
              </a:spcBef>
              <a:spcAft>
                <a:spcPts val="0"/>
              </a:spcAft>
              <a:buNone/>
            </a:pPr>
            <a:r>
              <a:rPr lang="en" dirty="0"/>
              <a:t>Body Text - Relevant image (with source)/code snippet</a:t>
            </a:r>
            <a:endParaRPr dirty="0"/>
          </a:p>
          <a:p>
            <a:pPr marL="0" lvl="0" indent="0" algn="l" rtl="0">
              <a:spcBef>
                <a:spcPts val="0"/>
              </a:spcBef>
              <a:spcAft>
                <a:spcPts val="0"/>
              </a:spcAft>
              <a:buNone/>
            </a:pPr>
            <a:endParaRPr lang="en-IN" b="1" dirty="0"/>
          </a:p>
          <a:p>
            <a:pPr marL="0" lvl="0" indent="0" algn="l" rtl="0">
              <a:spcBef>
                <a:spcPts val="0"/>
              </a:spcBef>
              <a:spcAft>
                <a:spcPts val="0"/>
              </a:spcAft>
              <a:buNone/>
            </a:pPr>
            <a:endParaRPr lang="en" dirty="0"/>
          </a:p>
          <a:p>
            <a:pPr marL="0" lvl="0" indent="0" algn="l" rtl="0">
              <a:spcBef>
                <a:spcPts val="0"/>
              </a:spcBef>
              <a:spcAft>
                <a:spcPts val="0"/>
              </a:spcAft>
              <a:buNone/>
            </a:pPr>
            <a:r>
              <a:rPr lang="en-IN" dirty="0"/>
              <a:t>A CSS comment is used to add explanatory notes to the code or to prevent the browser from interpreting specific parts of the style sheet. By design, comments have no effect on the layout of a document</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Reference: </a:t>
            </a:r>
            <a:endParaRPr dirty="0"/>
          </a:p>
          <a:p>
            <a:pPr marL="0" indent="0">
              <a:buNone/>
            </a:pPr>
            <a:r>
              <a:rPr lang="en-IN" dirty="0">
                <a:hlinkClick r:id="rId3"/>
              </a:rPr>
              <a:t>https://www.freezenet.ca/wp-content/uploads/2019/03/CSS_9_1.png</a:t>
            </a:r>
            <a:endParaRPr lang="en-IN" dirty="0"/>
          </a:p>
        </p:txBody>
      </p:sp>
    </p:spTree>
    <p:extLst>
      <p:ext uri="{BB962C8B-B14F-4D97-AF65-F5344CB8AC3E}">
        <p14:creationId xmlns:p14="http://schemas.microsoft.com/office/powerpoint/2010/main" val="20084936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hemeOverride" Target="../theme/themeOverride8.xml"/><Relationship Id="rId5" Type="http://schemas.openxmlformats.org/officeDocument/2006/relationships/image" Target="../media/image11.png"/><Relationship Id="rId4" Type="http://schemas.openxmlformats.org/officeDocument/2006/relationships/hyperlink" Target="https://i0.wp.com/css-tricks.com/wp-content/uploads/2011/09/pre.png?resize=290%2C97"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hemeOverride" Target="../theme/themeOverride9.xml"/><Relationship Id="rId5" Type="http://schemas.openxmlformats.org/officeDocument/2006/relationships/image" Target="../media/image12.png"/><Relationship Id="rId4" Type="http://schemas.openxmlformats.org/officeDocument/2006/relationships/hyperlink" Target="https://www.bitdegree.org/learn/inline-css"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hemeOverride" Target="../theme/themeOverride10.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hemeOverride" Target="../theme/themeOverride11.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hemeOverride" Target="../theme/themeOverride12.xml"/><Relationship Id="rId5" Type="http://schemas.openxmlformats.org/officeDocument/2006/relationships/image" Target="../media/image16.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hemeOverride" Target="../theme/themeOverride13.xml"/><Relationship Id="rId5" Type="http://schemas.openxmlformats.org/officeDocument/2006/relationships/image" Target="../media/image17.jpeg"/><Relationship Id="rId4" Type="http://schemas.openxmlformats.org/officeDocument/2006/relationships/hyperlink" Target="https://images.slideplayer.com/24/6963284/slides"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hemeOverride" Target="../theme/themeOverride14.xml"/><Relationship Id="rId5" Type="http://schemas.openxmlformats.org/officeDocument/2006/relationships/image" Target="../media/image18.jpeg"/><Relationship Id="rId4" Type="http://schemas.openxmlformats.org/officeDocument/2006/relationships/hyperlink" Target="https://images.slideplayer.com/24/6963284/slid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hyperlink" Target="https://encryptedbn0.gstatic.com/images?q=tbn:ANd9GcRrQ6UjtIs5YsI5AKDLxCDPh0KQP10DgI9Tnw&amp;usqp=CAU"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2.xml"/><Relationship Id="rId5" Type="http://schemas.openxmlformats.org/officeDocument/2006/relationships/image" Target="../media/image4.png"/><Relationship Id="rId4" Type="http://schemas.openxmlformats.org/officeDocument/2006/relationships/hyperlink" Target="https://miro.medium.com/max/2768/1*7V_zawxy3_kZbHs2d6NT9w.png"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s://blog.devmountain.com/what-is-css-and-why-use-i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hemeOverride" Target="../theme/themeOverride4.xml"/><Relationship Id="rId5" Type="http://schemas.openxmlformats.org/officeDocument/2006/relationships/image" Target="../media/image7.jpeg"/><Relationship Id="rId4" Type="http://schemas.openxmlformats.org/officeDocument/2006/relationships/hyperlink" Target="https://i0.wp.com/www.mocamboo.com/wpcontent/uploads/2021/10/163342618048plc.jpg?fit=300%2C300&amp;ssl=1"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5.xml"/><Relationship Id="rId5" Type="http://schemas.openxmlformats.org/officeDocument/2006/relationships/image" Target="../media/image8.png"/><Relationship Id="rId4" Type="http://schemas.openxmlformats.org/officeDocument/2006/relationships/hyperlink" Target="https://d8it4huxumps7.cloudfront.net/bites/wp-content/banners/2021/10/616ffee11ce1e_advantages_and_disadvantages_of_css.png"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hemeOverride" Target="../theme/themeOverride6.xml"/><Relationship Id="rId5" Type="http://schemas.openxmlformats.org/officeDocument/2006/relationships/image" Target="../media/image9.jpeg"/><Relationship Id="rId4" Type="http://schemas.openxmlformats.org/officeDocument/2006/relationships/hyperlink" Target="https://codebrainer.azureedge.net/images/what-is-css-declaration.jpg"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hemeOverride" Target="../theme/themeOverride7.xml"/><Relationship Id="rId5" Type="http://schemas.openxmlformats.org/officeDocument/2006/relationships/image" Target="../media/image10.png"/><Relationship Id="rId4" Type="http://schemas.openxmlformats.org/officeDocument/2006/relationships/hyperlink" Target="https://www.freezenet.ca/wp-content/uploads/2019/03/CSS_9_1.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420349" y="1023042"/>
            <a:ext cx="8520600" cy="2398822"/>
          </a:xfrm>
          <a:prstGeom prst="rect">
            <a:avLst/>
          </a:prstGeom>
        </p:spPr>
        <p:txBody>
          <a:bodyPr spcFirstLastPara="1" wrap="square" lIns="91425" tIns="91425" rIns="91425" bIns="91425" anchor="b" anchorCtr="0">
            <a:noAutofit/>
          </a:bodyPr>
          <a:lstStyle/>
          <a:p>
            <a:r>
              <a:rPr lang="en-IN" dirty="0"/>
              <a:t>Able to Create Styles of web pages using CSS</a:t>
            </a:r>
            <a:endParaRPr dirty="0"/>
          </a:p>
        </p:txBody>
      </p:sp>
      <p:sp>
        <p:nvSpPr>
          <p:cNvPr id="62" name="Google Shape;62;p13"/>
          <p:cNvSpPr txBox="1">
            <a:spLocks noGrp="1"/>
          </p:cNvSpPr>
          <p:nvPr>
            <p:ph type="subTitle" idx="1"/>
          </p:nvPr>
        </p:nvSpPr>
        <p:spPr>
          <a:xfrm>
            <a:off x="311708" y="36063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(25 hours)</a:t>
            </a:r>
            <a:endParaRPr dirty="0"/>
          </a:p>
        </p:txBody>
      </p:sp>
    </p:spTree>
    <p:extLst>
      <p:ext uri="{BB962C8B-B14F-4D97-AF65-F5344CB8AC3E}">
        <p14:creationId xmlns:p14="http://schemas.microsoft.com/office/powerpoint/2010/main" val="475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CSS Syntax</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GB" dirty="0"/>
              <a:t>White Spaces in CSS</a:t>
            </a:r>
            <a:endParaRPr lang="en-IN" dirty="0"/>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r>
              <a:rPr lang="en-IN" dirty="0"/>
              <a:t>White spaces are special characters that can be an actual space, tab, or newline (carriage return).</a:t>
            </a:r>
          </a:p>
          <a:p>
            <a:r>
              <a:rPr lang="en-IN" dirty="0"/>
              <a:t>These whitespaces are used to construct your stylesheets extra readable.</a:t>
            </a:r>
          </a:p>
          <a:p>
            <a:endParaRPr lang="en-IN" dirty="0"/>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https://i0.wp.com/css-tricks.com/wp-content/uploads/2011/09/pre.png?resize=290%2C97</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4098" name="Picture 2">
            <a:extLst>
              <a:ext uri="{FF2B5EF4-FFF2-40B4-BE49-F238E27FC236}">
                <a16:creationId xmlns:a16="http://schemas.microsoft.com/office/drawing/2014/main" id="{678745A4-E794-4025-864A-C180A01089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897694"/>
            <a:ext cx="4572000" cy="238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953979"/>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Three ways to integrate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Types of CSS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r>
              <a:rPr lang="en-IN" dirty="0"/>
              <a:t>Inline style sheet</a:t>
            </a:r>
          </a:p>
          <a:p>
            <a:r>
              <a:rPr lang="en-IN" dirty="0"/>
              <a:t>Internal style sheet</a:t>
            </a:r>
          </a:p>
          <a:p>
            <a:r>
              <a:rPr lang="en-IN" dirty="0"/>
              <a:t>External style sheet</a:t>
            </a:r>
          </a:p>
          <a:p>
            <a:endParaRPr lang="en-IN" dirty="0"/>
          </a:p>
          <a:p>
            <a:pPr marL="139700" indent="0">
              <a:buNone/>
            </a:pPr>
            <a:endParaRPr lang="en-IN" dirty="0"/>
          </a:p>
          <a:p>
            <a:endParaRPr lang="en-IN" dirty="0"/>
          </a:p>
          <a:p>
            <a:pPr marL="139700" indent="0">
              <a:buNone/>
            </a:pPr>
            <a:endParaRPr lang="en-IN" dirty="0"/>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https://www.bitdegree.org/learn/inline-css</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7" name="Picture 6" descr="Graphical user interface, text, application&#10;&#10;Description automatically generated">
            <a:extLst>
              <a:ext uri="{FF2B5EF4-FFF2-40B4-BE49-F238E27FC236}">
                <a16:creationId xmlns:a16="http://schemas.microsoft.com/office/drawing/2014/main" id="{C05F7EE3-5C4A-451B-A7D5-3D83DF2C87C4}"/>
              </a:ext>
            </a:extLst>
          </p:cNvPr>
          <p:cNvPicPr>
            <a:picLocks noChangeAspect="1"/>
          </p:cNvPicPr>
          <p:nvPr/>
        </p:nvPicPr>
        <p:blipFill>
          <a:blip r:embed="rId5"/>
          <a:stretch>
            <a:fillRect/>
          </a:stretch>
        </p:blipFill>
        <p:spPr>
          <a:xfrm>
            <a:off x="4572000" y="905190"/>
            <a:ext cx="4525992" cy="3621544"/>
          </a:xfrm>
          <a:prstGeom prst="rect">
            <a:avLst/>
          </a:prstGeom>
        </p:spPr>
      </p:pic>
    </p:spTree>
    <p:extLst>
      <p:ext uri="{BB962C8B-B14F-4D97-AF65-F5344CB8AC3E}">
        <p14:creationId xmlns:p14="http://schemas.microsoft.com/office/powerpoint/2010/main" val="1741796947"/>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Types of CSS</a:t>
            </a:r>
            <a:br>
              <a:rPr lang="en-IN" dirty="0"/>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Inline Style</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r>
              <a:rPr lang="en-IN" dirty="0"/>
              <a:t>Inline styles are placed within an HTML element in the code.</a:t>
            </a:r>
          </a:p>
          <a:p>
            <a:r>
              <a:rPr lang="en-IN" dirty="0"/>
              <a:t>Inline styles do not have selectors because its written inside the html element.</a:t>
            </a:r>
          </a:p>
          <a:p>
            <a:endParaRPr lang="en-IN" dirty="0"/>
          </a:p>
          <a:p>
            <a:pPr marL="139700" indent="0">
              <a:buNone/>
            </a:pPr>
            <a:endParaRPr lang="en-IN" dirty="0"/>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176E14E1-FA7E-47D9-9FDC-D1D2DD061B7B}"/>
              </a:ext>
            </a:extLst>
          </p:cNvPr>
          <p:cNvPicPr>
            <a:picLocks noChangeAspect="1"/>
          </p:cNvPicPr>
          <p:nvPr/>
        </p:nvPicPr>
        <p:blipFill>
          <a:blip r:embed="rId4"/>
          <a:stretch>
            <a:fillRect/>
          </a:stretch>
        </p:blipFill>
        <p:spPr>
          <a:xfrm>
            <a:off x="4572000" y="1593795"/>
            <a:ext cx="4572000" cy="2315265"/>
          </a:xfrm>
          <a:prstGeom prst="rect">
            <a:avLst/>
          </a:prstGeom>
        </p:spPr>
      </p:pic>
    </p:spTree>
    <p:extLst>
      <p:ext uri="{BB962C8B-B14F-4D97-AF65-F5344CB8AC3E}">
        <p14:creationId xmlns:p14="http://schemas.microsoft.com/office/powerpoint/2010/main" val="1940507001"/>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Types of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Internal Style</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endParaRPr lang="en-IN" dirty="0"/>
          </a:p>
          <a:p>
            <a:r>
              <a:rPr lang="en-IN" dirty="0"/>
              <a:t>An internal CSS is used to define a style for a single HTML page. </a:t>
            </a:r>
          </a:p>
          <a:p>
            <a:r>
              <a:rPr lang="en-IN" dirty="0"/>
              <a:t>An internal CSS is defined in the &lt;head&gt; section of an HTML page, within a &lt;style&gt; element.</a:t>
            </a:r>
          </a:p>
          <a:p>
            <a:endParaRPr lang="en-IN" dirty="0"/>
          </a:p>
          <a:p>
            <a:pPr marL="139700" indent="0">
              <a:buNone/>
            </a:pPr>
            <a:endParaRPr lang="en-IN" dirty="0"/>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693E80B1-805E-4D93-B8C2-2EEB9062F0E4}"/>
              </a:ext>
            </a:extLst>
          </p:cNvPr>
          <p:cNvPicPr>
            <a:picLocks noChangeAspect="1"/>
          </p:cNvPicPr>
          <p:nvPr/>
        </p:nvPicPr>
        <p:blipFill>
          <a:blip r:embed="rId4"/>
          <a:stretch>
            <a:fillRect/>
          </a:stretch>
        </p:blipFill>
        <p:spPr>
          <a:xfrm>
            <a:off x="4555286" y="1241290"/>
            <a:ext cx="4588714" cy="2825306"/>
          </a:xfrm>
          <a:prstGeom prst="rect">
            <a:avLst/>
          </a:prstGeom>
        </p:spPr>
      </p:pic>
    </p:spTree>
    <p:extLst>
      <p:ext uri="{BB962C8B-B14F-4D97-AF65-F5344CB8AC3E}">
        <p14:creationId xmlns:p14="http://schemas.microsoft.com/office/powerpoint/2010/main" val="3801724404"/>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Types of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External Style</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endParaRPr lang="en-IN" dirty="0"/>
          </a:p>
          <a:p>
            <a:r>
              <a:rPr lang="en-IN" dirty="0"/>
              <a:t>External Styles can be reused to apply on more than one page by only linking the style sheet to the web page.</a:t>
            </a:r>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3FFAABEF-E642-488F-861C-83B738FDEEEE}"/>
              </a:ext>
            </a:extLst>
          </p:cNvPr>
          <p:cNvPicPr>
            <a:picLocks noChangeAspect="1"/>
          </p:cNvPicPr>
          <p:nvPr/>
        </p:nvPicPr>
        <p:blipFill>
          <a:blip r:embed="rId4"/>
          <a:stretch>
            <a:fillRect/>
          </a:stretch>
        </p:blipFill>
        <p:spPr>
          <a:xfrm>
            <a:off x="4572000" y="2986429"/>
            <a:ext cx="4572000" cy="1698587"/>
          </a:xfrm>
          <a:prstGeom prst="rect">
            <a:avLst/>
          </a:prstGeom>
        </p:spPr>
      </p:pic>
      <p:pic>
        <p:nvPicPr>
          <p:cNvPr id="5" name="Picture 4">
            <a:extLst>
              <a:ext uri="{FF2B5EF4-FFF2-40B4-BE49-F238E27FC236}">
                <a16:creationId xmlns:a16="http://schemas.microsoft.com/office/drawing/2014/main" id="{0FD77BF0-6FA5-44F5-BB55-0D8760CB8B61}"/>
              </a:ext>
            </a:extLst>
          </p:cNvPr>
          <p:cNvPicPr>
            <a:picLocks noChangeAspect="1"/>
          </p:cNvPicPr>
          <p:nvPr/>
        </p:nvPicPr>
        <p:blipFill>
          <a:blip r:embed="rId5"/>
          <a:stretch>
            <a:fillRect/>
          </a:stretch>
        </p:blipFill>
        <p:spPr>
          <a:xfrm>
            <a:off x="4572000" y="805839"/>
            <a:ext cx="4572000" cy="2180590"/>
          </a:xfrm>
          <a:prstGeom prst="rect">
            <a:avLst/>
          </a:prstGeom>
        </p:spPr>
      </p:pic>
    </p:spTree>
    <p:extLst>
      <p:ext uri="{BB962C8B-B14F-4D97-AF65-F5344CB8AC3E}">
        <p14:creationId xmlns:p14="http://schemas.microsoft.com/office/powerpoint/2010/main" val="3183785437"/>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dirty="0"/>
            </a:br>
            <a:r>
              <a:rPr lang="en-IN" dirty="0"/>
              <a:t>Merits and demerits of - external Style Sheets, Embedded Style Sheets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xfrm>
            <a:off x="254075" y="1888075"/>
            <a:ext cx="4045200" cy="641400"/>
          </a:xfrm>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External Style Sheet</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529475"/>
            <a:ext cx="3602730" cy="2323182"/>
          </a:xfrm>
          <a:prstGeom prst="rect">
            <a:avLst/>
          </a:prstGeom>
        </p:spPr>
        <p:txBody>
          <a:bodyPr spcFirstLastPara="1" wrap="square" lIns="91425" tIns="91425" rIns="91425" bIns="91425" anchor="ctr" anchorCtr="0">
            <a:noAutofit/>
          </a:bodyPr>
          <a:lstStyle/>
          <a:p>
            <a:pPr marL="139700" lvl="0" indent="0">
              <a:buNone/>
            </a:pPr>
            <a:endParaRPr lang="en-IN" dirty="0"/>
          </a:p>
          <a:p>
            <a:pPr marL="139700" indent="0">
              <a:buNone/>
            </a:pPr>
            <a:r>
              <a:rPr lang="en-IN" dirty="0"/>
              <a:t>Merits</a:t>
            </a:r>
          </a:p>
          <a:p>
            <a:r>
              <a:rPr lang="en-IN" dirty="0"/>
              <a:t>one change to the style sheet will change all linked pages</a:t>
            </a:r>
          </a:p>
          <a:p>
            <a:r>
              <a:rPr lang="en-IN" dirty="0"/>
              <a:t>consistent look and feel across multiple web pages</a:t>
            </a:r>
          </a:p>
          <a:p>
            <a:pPr marL="139700" indent="0">
              <a:buNone/>
            </a:pPr>
            <a:r>
              <a:rPr lang="en-IN" dirty="0"/>
              <a:t>Demerits</a:t>
            </a:r>
          </a:p>
          <a:p>
            <a:r>
              <a:rPr lang="en-IN" dirty="0"/>
              <a:t>To render the document, the external style sheet should be loaded.</a:t>
            </a:r>
          </a:p>
          <a:p>
            <a:pPr marL="139700" indent="0">
              <a:buNone/>
            </a:pPr>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https://images.slideplayer.com/24/6963284/slides</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5122" name="Picture 2">
            <a:extLst>
              <a:ext uri="{FF2B5EF4-FFF2-40B4-BE49-F238E27FC236}">
                <a16:creationId xmlns:a16="http://schemas.microsoft.com/office/drawing/2014/main" id="{67DD9552-1E80-40DC-91E2-553FEC2F384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775" t="35380" r="24396" b="12145"/>
          <a:stretch/>
        </p:blipFill>
        <p:spPr bwMode="auto">
          <a:xfrm>
            <a:off x="4572000" y="1481648"/>
            <a:ext cx="4572000" cy="269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377731"/>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dirty="0"/>
            </a:br>
            <a:r>
              <a:rPr lang="en-IN" dirty="0"/>
              <a:t>Merits and demerits of - external Style Sheets, Embedded Style Sheets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xfrm>
            <a:off x="254075" y="1888075"/>
            <a:ext cx="4045200" cy="641400"/>
          </a:xfrm>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Embedded Style Sheets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529475"/>
            <a:ext cx="3602730" cy="2067075"/>
          </a:xfrm>
          <a:prstGeom prst="rect">
            <a:avLst/>
          </a:prstGeom>
        </p:spPr>
        <p:txBody>
          <a:bodyPr spcFirstLastPara="1" wrap="square" lIns="91425" tIns="91425" rIns="91425" bIns="91425" anchor="ctr" anchorCtr="0">
            <a:noAutofit/>
          </a:bodyPr>
          <a:lstStyle/>
          <a:p>
            <a:pPr marL="139700" lvl="0" indent="0">
              <a:buNone/>
            </a:pPr>
            <a:endParaRPr lang="en-IN" dirty="0"/>
          </a:p>
          <a:p>
            <a:pPr marL="139700" indent="0">
              <a:buNone/>
            </a:pPr>
            <a:r>
              <a:rPr lang="en-IN" dirty="0"/>
              <a:t>Merits</a:t>
            </a:r>
          </a:p>
          <a:p>
            <a:r>
              <a:rPr lang="en-IN" dirty="0"/>
              <a:t>Multiple tag types can be created in a single document. </a:t>
            </a:r>
          </a:p>
          <a:p>
            <a:r>
              <a:rPr lang="en-IN" dirty="0"/>
              <a:t>Extra download is unnecessary.</a:t>
            </a:r>
          </a:p>
          <a:p>
            <a:pPr marL="139700" indent="0">
              <a:buNone/>
            </a:pPr>
            <a:r>
              <a:rPr lang="en-IN" dirty="0"/>
              <a:t> Demerits</a:t>
            </a:r>
          </a:p>
          <a:p>
            <a:r>
              <a:rPr lang="en-IN" dirty="0"/>
              <a:t>Multiple documents cannot be controlled.</a:t>
            </a:r>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https://images.slideplayer.com/24/6963284/slides</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6146" name="Picture 2">
            <a:extLst>
              <a:ext uri="{FF2B5EF4-FFF2-40B4-BE49-F238E27FC236}">
                <a16:creationId xmlns:a16="http://schemas.microsoft.com/office/drawing/2014/main" id="{6DEB3D75-B32A-4876-912D-CA1E4846FC6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349" t="12275" r="13024" b="41083"/>
          <a:stretch/>
        </p:blipFill>
        <p:spPr bwMode="auto">
          <a:xfrm>
            <a:off x="4572000" y="1661737"/>
            <a:ext cx="4572000" cy="245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415806"/>
      </p:ext>
    </p:extLst>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5409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this section, we will discuss:</a:t>
            </a:r>
            <a:endParaRPr dirty="0"/>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lang="en-IN" dirty="0"/>
          </a:p>
          <a:p>
            <a:pPr marL="457200" lvl="0" indent="-342900" algn="l" rtl="0">
              <a:spcBef>
                <a:spcPts val="0"/>
              </a:spcBef>
              <a:spcAft>
                <a:spcPts val="0"/>
              </a:spcAft>
              <a:buSzPts val="1800"/>
              <a:buChar char="●"/>
            </a:pPr>
            <a:r>
              <a:rPr lang="en-IN" dirty="0"/>
              <a:t>Introduction to CSS</a:t>
            </a:r>
          </a:p>
          <a:p>
            <a:pPr marL="457200" lvl="0" indent="-342900" algn="l" rtl="0">
              <a:spcBef>
                <a:spcPts val="0"/>
              </a:spcBef>
              <a:spcAft>
                <a:spcPts val="0"/>
              </a:spcAft>
              <a:buSzPts val="1800"/>
              <a:buChar char="●"/>
            </a:pPr>
            <a:r>
              <a:rPr lang="en-IN" dirty="0"/>
              <a:t>Limitations of CSS</a:t>
            </a:r>
          </a:p>
          <a:p>
            <a:pPr marL="457200" lvl="0" indent="-342900" algn="l" rtl="0">
              <a:spcBef>
                <a:spcPts val="0"/>
              </a:spcBef>
              <a:spcAft>
                <a:spcPts val="0"/>
              </a:spcAft>
              <a:buSzPts val="1800"/>
              <a:buChar char="●"/>
            </a:pPr>
            <a:r>
              <a:rPr lang="en-IN" dirty="0"/>
              <a:t>Advantages of CSS</a:t>
            </a:r>
          </a:p>
          <a:p>
            <a:pPr marL="457200" lvl="0" indent="-342900" algn="l" rtl="0">
              <a:spcBef>
                <a:spcPts val="0"/>
              </a:spcBef>
              <a:spcAft>
                <a:spcPts val="0"/>
              </a:spcAft>
              <a:buSzPts val="1800"/>
              <a:buChar char="●"/>
            </a:pPr>
            <a:r>
              <a:rPr lang="en-IN" dirty="0"/>
              <a:t>CSS Syntax</a:t>
            </a:r>
          </a:p>
          <a:p>
            <a:pPr marL="457200" lvl="0" indent="-342900" algn="l" rtl="0">
              <a:spcBef>
                <a:spcPts val="0"/>
              </a:spcBef>
              <a:spcAft>
                <a:spcPts val="0"/>
              </a:spcAft>
              <a:buSzPts val="1800"/>
              <a:buChar char="●"/>
            </a:pPr>
            <a:r>
              <a:rPr lang="en-IN" dirty="0"/>
              <a:t>Three ways to integrate CSS</a:t>
            </a:r>
          </a:p>
          <a:p>
            <a:pPr marL="457200" lvl="0" indent="-342900" algn="l" rtl="0">
              <a:spcBef>
                <a:spcPts val="0"/>
              </a:spcBef>
              <a:spcAft>
                <a:spcPts val="0"/>
              </a:spcAft>
              <a:buSzPts val="1800"/>
              <a:buChar char="●"/>
            </a:pPr>
            <a:r>
              <a:rPr lang="en-IN" dirty="0"/>
              <a:t>Merits and demerits of -external Style Sheets,, Embedded Style Sheets</a:t>
            </a:r>
          </a:p>
          <a:p>
            <a:pPr marL="457200" lvl="0" indent="-342900" algn="l" rtl="0">
              <a:spcBef>
                <a:spcPts val="0"/>
              </a:spcBef>
              <a:spcAft>
                <a:spcPts val="0"/>
              </a:spcAft>
              <a:buSzPts val="1800"/>
              <a:buChar char="●"/>
            </a:pPr>
            <a:endParaRPr lang="en-IN" dirty="0"/>
          </a:p>
          <a:p>
            <a:pPr marL="114300" lvl="0" indent="0" algn="l" rtl="0">
              <a:spcBef>
                <a:spcPts val="0"/>
              </a:spcBef>
              <a:spcAft>
                <a:spcPts val="0"/>
              </a:spcAft>
              <a:buSzPts val="1800"/>
              <a:buNone/>
            </a:pPr>
            <a:endParaRPr lang="en-IN" dirty="0"/>
          </a:p>
        </p:txBody>
      </p:sp>
    </p:spTree>
    <p:extLst>
      <p:ext uri="{BB962C8B-B14F-4D97-AF65-F5344CB8AC3E}">
        <p14:creationId xmlns:p14="http://schemas.microsoft.com/office/powerpoint/2010/main" val="332285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Introduction to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b="1" dirty="0">
              <a:solidFill>
                <a:srgbClr val="434343"/>
              </a:solidFill>
              <a:effectLst/>
              <a:latin typeface="Times New Roman" panose="02020603050405020304" pitchFamily="18" charset="0"/>
            </a:endParaRPr>
          </a:p>
          <a:p>
            <a:pPr>
              <a:lnSpc>
                <a:spcPct val="115000"/>
              </a:lnSpc>
              <a:spcBef>
                <a:spcPts val="1000"/>
              </a:spcBef>
              <a:spcAft>
                <a:spcPts val="1000"/>
              </a:spcAft>
            </a:pPr>
            <a:r>
              <a:rPr lang="en-IN" dirty="0"/>
              <a:t>CSS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CSS stands for Cascading Style Sheets. </a:t>
            </a:r>
          </a:p>
          <a:p>
            <a:pPr lvl="0"/>
            <a:r>
              <a:rPr lang="en-IN" dirty="0"/>
              <a:t>It is the language for describing the presentation of Web pages, including colours, layout, and fonts, thus making our web pages presentable to the users.</a:t>
            </a:r>
          </a:p>
          <a:p>
            <a:pPr lvl="0"/>
            <a:endParaRPr lang="en-IN" dirty="0"/>
          </a:p>
          <a:p>
            <a:pPr marL="139700" lvl="0" indent="0">
              <a:buNone/>
            </a:pPr>
            <a:endParaRPr lang="en-IN" dirty="0"/>
          </a:p>
          <a:p>
            <a:pPr marL="139700" lvl="0" indent="0">
              <a:buNone/>
            </a:pPr>
            <a:endParaRPr lang="en-IN" dirty="0"/>
          </a:p>
        </p:txBody>
      </p:sp>
      <p:sp>
        <p:nvSpPr>
          <p:cNvPr id="77" name="Google Shape;77;p15"/>
          <p:cNvSpPr txBox="1">
            <a:spLocks noGrp="1"/>
          </p:cNvSpPr>
          <p:nvPr>
            <p:ph type="body" idx="3"/>
          </p:nvPr>
        </p:nvSpPr>
        <p:spPr>
          <a:xfrm>
            <a:off x="4753069" y="4575475"/>
            <a:ext cx="4291343" cy="494466"/>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https://encryptedbn0.gstatic.com/images?q=tbn:ANd9GcRrQ6UjtIs5YsI5AKDLxCDPh0KQP10DgI9Tnw&amp;usqp=CAU</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1026" name="Picture 2" descr="An Introduction to CSS Animation">
            <a:extLst>
              <a:ext uri="{FF2B5EF4-FFF2-40B4-BE49-F238E27FC236}">
                <a16:creationId xmlns:a16="http://schemas.microsoft.com/office/drawing/2014/main" id="{0F231768-1BF4-4589-990F-FF3CFD58D9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7856" y="1567375"/>
            <a:ext cx="4616144" cy="273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081819"/>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Introduction to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History of CSS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CSS was first proposed by Hakon Wium Lie on October 10, 1994</a:t>
            </a:r>
          </a:p>
          <a:p>
            <a:pPr lvl="0"/>
            <a:r>
              <a:rPr lang="en-IN" dirty="0"/>
              <a:t>CSS was proposed in 1994 as a web styling language, to solve some of the problems of Html 4</a:t>
            </a:r>
          </a:p>
          <a:p>
            <a:pPr lvl="0"/>
            <a:endParaRPr lang="en-IN" dirty="0"/>
          </a:p>
          <a:p>
            <a:pPr marL="139700" lvl="0" indent="0">
              <a:buNone/>
            </a:pPr>
            <a:endParaRPr lang="en-IN" dirty="0"/>
          </a:p>
          <a:p>
            <a:pPr marL="139700" lvl="0" indent="0">
              <a:buNone/>
            </a:pPr>
            <a:endParaRPr lang="en-IN" dirty="0"/>
          </a:p>
        </p:txBody>
      </p:sp>
      <p:sp>
        <p:nvSpPr>
          <p:cNvPr id="10" name="Google Shape;77;p15">
            <a:extLst>
              <a:ext uri="{FF2B5EF4-FFF2-40B4-BE49-F238E27FC236}">
                <a16:creationId xmlns:a16="http://schemas.microsoft.com/office/drawing/2014/main" id="{5F0E7063-CD39-4DC3-86A1-73B4B5AB9420}"/>
              </a:ext>
            </a:extLst>
          </p:cNvPr>
          <p:cNvSpPr txBox="1">
            <a:spLocks noGrp="1"/>
          </p:cNvSpPr>
          <p:nvPr>
            <p:ph type="body" idx="3"/>
          </p:nvPr>
        </p:nvSpPr>
        <p:spPr>
          <a:xfrm>
            <a:off x="5017800" y="4575475"/>
            <a:ext cx="3837000" cy="3870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US" dirty="0">
                <a:latin typeface="Arial"/>
                <a:ea typeface="+mn-lt"/>
                <a:cs typeface="+mn-lt"/>
                <a:hlinkClick r:id="rId4"/>
              </a:rPr>
              <a:t>https://miro.medium.com/max/2768/1*7V_zawxy3_kZbHs2d6NT9w.png</a:t>
            </a:r>
            <a:endParaRPr lang="en-US" dirty="0">
              <a:latin typeface="Arial"/>
              <a:ea typeface="+mn-lt"/>
              <a:cs typeface="+mn-lt"/>
            </a:endParaRPr>
          </a:p>
          <a:p>
            <a:pPr marL="0" indent="0">
              <a:buNone/>
            </a:pPr>
            <a:endParaRPr lang="en-US" dirty="0">
              <a:latin typeface="Arial"/>
              <a:ea typeface="+mn-lt"/>
              <a:cs typeface="+mn-lt"/>
            </a:endParaRPr>
          </a:p>
          <a:p>
            <a:pPr marL="0" indent="0">
              <a:buNone/>
            </a:pPr>
            <a:endParaRPr lang="en-US" dirty="0">
              <a:latin typeface="Arial"/>
              <a:ea typeface="+mn-lt"/>
              <a:cs typeface="+mn-lt"/>
            </a:endParaRPr>
          </a:p>
          <a:p>
            <a:pPr marL="0" indent="0">
              <a:buNone/>
            </a:pPr>
            <a:endParaRPr lang="en-US" dirty="0">
              <a:latin typeface="Arial"/>
              <a:ea typeface="+mn-lt"/>
              <a:cs typeface="+mn-lt"/>
            </a:endParaRPr>
          </a:p>
          <a:p>
            <a:pPr marL="0" indent="0">
              <a:buNone/>
            </a:pPr>
            <a:endParaRPr dirty="0"/>
          </a:p>
        </p:txBody>
      </p:sp>
      <p:pic>
        <p:nvPicPr>
          <p:cNvPr id="8" name="Picture 5" descr="Chart, bubble chart&#10;&#10;Description automatically generated">
            <a:extLst>
              <a:ext uri="{FF2B5EF4-FFF2-40B4-BE49-F238E27FC236}">
                <a16:creationId xmlns:a16="http://schemas.microsoft.com/office/drawing/2014/main" id="{1367ECB0-6E68-4EC4-8C5E-11F1F177A63E}"/>
              </a:ext>
            </a:extLst>
          </p:cNvPr>
          <p:cNvPicPr>
            <a:picLocks noChangeAspect="1"/>
          </p:cNvPicPr>
          <p:nvPr/>
        </p:nvPicPr>
        <p:blipFill>
          <a:blip r:embed="rId5"/>
          <a:stretch>
            <a:fillRect/>
          </a:stretch>
        </p:blipFill>
        <p:spPr>
          <a:xfrm>
            <a:off x="4635374" y="1137426"/>
            <a:ext cx="4508626" cy="3298772"/>
          </a:xfrm>
          <a:prstGeom prst="rect">
            <a:avLst/>
          </a:prstGeom>
        </p:spPr>
      </p:pic>
    </p:spTree>
    <p:extLst>
      <p:ext uri="{BB962C8B-B14F-4D97-AF65-F5344CB8AC3E}">
        <p14:creationId xmlns:p14="http://schemas.microsoft.com/office/powerpoint/2010/main" val="3865308189"/>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Introduction to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Why CSS?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CSS saves time</a:t>
            </a:r>
          </a:p>
          <a:p>
            <a:pPr lvl="0"/>
            <a:r>
              <a:rPr lang="en-IN" dirty="0"/>
              <a:t>Easy Maintenance</a:t>
            </a:r>
          </a:p>
          <a:p>
            <a:pPr lvl="0"/>
            <a:r>
              <a:rPr lang="en-IN" dirty="0"/>
              <a:t>Search Engines</a:t>
            </a:r>
          </a:p>
          <a:p>
            <a:pPr lvl="0"/>
            <a:r>
              <a:rPr lang="en-IN" dirty="0"/>
              <a:t>Superior styles to HTML</a:t>
            </a:r>
          </a:p>
          <a:p>
            <a:pPr lvl="0"/>
            <a:r>
              <a:rPr lang="en-IN" dirty="0"/>
              <a:t>Offline Browsing</a:t>
            </a:r>
          </a:p>
          <a:p>
            <a:pPr lvl="0"/>
            <a:endParaRPr lang="en-IN" dirty="0"/>
          </a:p>
          <a:p>
            <a:pPr marL="139700" lvl="0" indent="0">
              <a:buNone/>
            </a:pPr>
            <a:endParaRPr lang="en-IN" dirty="0"/>
          </a:p>
          <a:p>
            <a:pPr lvl="0"/>
            <a:endParaRPr lang="en-IN" dirty="0"/>
          </a:p>
          <a:p>
            <a:pPr marL="139700" lvl="0" indent="0">
              <a:buNone/>
            </a:pPr>
            <a:endParaRPr lang="en-IN" dirty="0"/>
          </a:p>
        </p:txBody>
      </p:sp>
      <p:sp>
        <p:nvSpPr>
          <p:cNvPr id="9" name="Google Shape;77;p15">
            <a:extLst>
              <a:ext uri="{FF2B5EF4-FFF2-40B4-BE49-F238E27FC236}">
                <a16:creationId xmlns:a16="http://schemas.microsoft.com/office/drawing/2014/main" id="{EFC27518-DB32-43A3-98DB-3F4CE80ECEF6}"/>
              </a:ext>
            </a:extLst>
          </p:cNvPr>
          <p:cNvSpPr txBox="1">
            <a:spLocks noGrp="1"/>
          </p:cNvSpPr>
          <p:nvPr>
            <p:ph type="body" idx="3"/>
          </p:nvPr>
        </p:nvSpPr>
        <p:spPr>
          <a:xfrm>
            <a:off x="5017800" y="4524375"/>
            <a:ext cx="3397500" cy="4381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https://blog.devmountain.com/what-is-css-and-why-use-it/</a:t>
            </a:r>
            <a:endParaRPr lang="en-IN" dirty="0"/>
          </a:p>
          <a:p>
            <a:pPr marL="0" indent="0">
              <a:buNone/>
            </a:pP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7170" name="Picture 2" descr="What is CSS?">
            <a:extLst>
              <a:ext uri="{FF2B5EF4-FFF2-40B4-BE49-F238E27FC236}">
                <a16:creationId xmlns:a16="http://schemas.microsoft.com/office/drawing/2014/main" id="{9406F4BD-3839-433B-9FB2-D6560B3CEA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166930"/>
            <a:ext cx="4572000" cy="142352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What is CSS?">
            <a:extLst>
              <a:ext uri="{FF2B5EF4-FFF2-40B4-BE49-F238E27FC236}">
                <a16:creationId xmlns:a16="http://schemas.microsoft.com/office/drawing/2014/main" id="{4BC38E19-E930-4CE1-9CB0-F4624E86D1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590454"/>
            <a:ext cx="4571999" cy="193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046901"/>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Limitations of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dirty="0"/>
              <a:t>Limitations</a:t>
            </a:r>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Confusion due to many CSS Versions</a:t>
            </a:r>
          </a:p>
          <a:p>
            <a:pPr lvl="0"/>
            <a:r>
              <a:rPr lang="en-IN" dirty="0"/>
              <a:t>Cross-Browser Issues</a:t>
            </a:r>
          </a:p>
          <a:p>
            <a:pPr lvl="0"/>
            <a:r>
              <a:rPr lang="en-IN" dirty="0"/>
              <a:t>Security Issues</a:t>
            </a:r>
          </a:p>
          <a:p>
            <a:pPr lvl="0"/>
            <a:r>
              <a:rPr lang="en-IN" dirty="0"/>
              <a:t>Extra Work for Developers</a:t>
            </a:r>
          </a:p>
          <a:p>
            <a:pPr lvl="0"/>
            <a:endParaRPr lang="en-IN" dirty="0"/>
          </a:p>
          <a:p>
            <a:pPr lvl="0"/>
            <a:endParaRPr lang="en-IN" dirty="0"/>
          </a:p>
          <a:p>
            <a:pPr marL="139700" lvl="0" indent="0">
              <a:buNone/>
            </a:pPr>
            <a:endParaRPr lang="en-IN" dirty="0"/>
          </a:p>
          <a:p>
            <a:pPr marL="139700" lvl="0" indent="0">
              <a:buNone/>
            </a:pPr>
            <a:endParaRPr lang="en-IN" dirty="0"/>
          </a:p>
        </p:txBody>
      </p:sp>
      <p:sp>
        <p:nvSpPr>
          <p:cNvPr id="9" name="Google Shape;77;p15">
            <a:extLst>
              <a:ext uri="{FF2B5EF4-FFF2-40B4-BE49-F238E27FC236}">
                <a16:creationId xmlns:a16="http://schemas.microsoft.com/office/drawing/2014/main" id="{2D4DA445-3CB4-4C9E-A42D-D5978792CBB3}"/>
              </a:ext>
            </a:extLst>
          </p:cNvPr>
          <p:cNvSpPr txBox="1">
            <a:spLocks noGrp="1"/>
          </p:cNvSpPr>
          <p:nvPr>
            <p:ph type="body" idx="3"/>
          </p:nvPr>
        </p:nvSpPr>
        <p:spPr>
          <a:xfrm>
            <a:off x="4753069" y="4562947"/>
            <a:ext cx="4309450" cy="399578"/>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https://i0.wp.com/www.mocamboo.com/wpcontent/uploads/2021/10/163342618048plc.jpg?fit=300%2C300&amp;ssl=1</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2052" name="Picture 4">
            <a:extLst>
              <a:ext uri="{FF2B5EF4-FFF2-40B4-BE49-F238E27FC236}">
                <a16:creationId xmlns:a16="http://schemas.microsoft.com/office/drawing/2014/main" id="{75EAE58E-3804-493A-AEC9-8D54590C9E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0753" r="6325" b="-2535"/>
          <a:stretch/>
        </p:blipFill>
        <p:spPr bwMode="auto">
          <a:xfrm>
            <a:off x="4572000" y="1611811"/>
            <a:ext cx="4572000" cy="280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096196"/>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Advantages of CSS</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r>
              <a:rPr lang="en-IN" dirty="0"/>
              <a:t>Advantages</a:t>
            </a:r>
          </a:p>
        </p:txBody>
      </p:sp>
      <p:sp>
        <p:nvSpPr>
          <p:cNvPr id="75" name="Google Shape;75;p15"/>
          <p:cNvSpPr txBox="1">
            <a:spLocks noGrp="1"/>
          </p:cNvSpPr>
          <p:nvPr>
            <p:ph type="body" idx="2"/>
          </p:nvPr>
        </p:nvSpPr>
        <p:spPr>
          <a:xfrm>
            <a:off x="462275" y="2421251"/>
            <a:ext cx="3837000" cy="2241974"/>
          </a:xfrm>
          <a:prstGeom prst="rect">
            <a:avLst/>
          </a:prstGeom>
        </p:spPr>
        <p:txBody>
          <a:bodyPr spcFirstLastPara="1" wrap="square" lIns="91425" tIns="91425" rIns="91425" bIns="91425" anchor="ctr" anchorCtr="0">
            <a:noAutofit/>
          </a:bodyPr>
          <a:lstStyle/>
          <a:p>
            <a:pPr marL="139700" lvl="0" indent="0">
              <a:buNone/>
            </a:pPr>
            <a:endParaRPr lang="en-IN" dirty="0"/>
          </a:p>
          <a:p>
            <a:pPr lvl="0"/>
            <a:r>
              <a:rPr lang="en-IN" dirty="0"/>
              <a:t>CSS saves time</a:t>
            </a:r>
          </a:p>
          <a:p>
            <a:pPr lvl="0"/>
            <a:r>
              <a:rPr lang="en-IN" dirty="0"/>
              <a:t>Pages load faster</a:t>
            </a:r>
          </a:p>
          <a:p>
            <a:pPr lvl="0"/>
            <a:r>
              <a:rPr lang="en-IN" dirty="0"/>
              <a:t>Superior styles to HTML</a:t>
            </a:r>
          </a:p>
          <a:p>
            <a:pPr lvl="0"/>
            <a:r>
              <a:rPr lang="en-IN" dirty="0"/>
              <a:t>Multiple Device Compatibility</a:t>
            </a:r>
          </a:p>
          <a:p>
            <a:pPr lvl="0"/>
            <a:r>
              <a:rPr lang="en-IN" dirty="0"/>
              <a:t>Global web standards</a:t>
            </a:r>
          </a:p>
          <a:p>
            <a:pPr lvl="0"/>
            <a:r>
              <a:rPr lang="en-IN" dirty="0"/>
              <a:t>Offline Browsing</a:t>
            </a:r>
          </a:p>
          <a:p>
            <a:pPr lvl="0"/>
            <a:r>
              <a:rPr lang="en-IN" dirty="0"/>
              <a:t>Platform Independence</a:t>
            </a:r>
          </a:p>
          <a:p>
            <a:pPr lvl="0"/>
            <a:endParaRPr lang="en-IN" dirty="0"/>
          </a:p>
          <a:p>
            <a:pPr marL="139700" lvl="0" indent="0">
              <a:buNone/>
            </a:pPr>
            <a:endParaRPr lang="en-IN" dirty="0"/>
          </a:p>
          <a:p>
            <a:pPr marL="139700" lvl="0" indent="0">
              <a:buNone/>
            </a:pPr>
            <a:endParaRPr lang="en-IN" dirty="0"/>
          </a:p>
        </p:txBody>
      </p:sp>
      <p:sp>
        <p:nvSpPr>
          <p:cNvPr id="9" name="Google Shape;77;p15">
            <a:extLst>
              <a:ext uri="{FF2B5EF4-FFF2-40B4-BE49-F238E27FC236}">
                <a16:creationId xmlns:a16="http://schemas.microsoft.com/office/drawing/2014/main" id="{2D4DA445-3CB4-4C9E-A42D-D5978792CBB3}"/>
              </a:ext>
            </a:extLst>
          </p:cNvPr>
          <p:cNvSpPr txBox="1">
            <a:spLocks noGrp="1"/>
          </p:cNvSpPr>
          <p:nvPr>
            <p:ph type="body" idx="3"/>
          </p:nvPr>
        </p:nvSpPr>
        <p:spPr>
          <a:xfrm>
            <a:off x="4737141" y="4513575"/>
            <a:ext cx="3836999" cy="520152"/>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https://d8it4huxumps7.cloudfront.net/bites/wp-content/banners/2021/10/616ffee11ce1e_advantages_and_disadvantages_of_css.png</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3074" name="Picture 2">
            <a:extLst>
              <a:ext uri="{FF2B5EF4-FFF2-40B4-BE49-F238E27FC236}">
                <a16:creationId xmlns:a16="http://schemas.microsoft.com/office/drawing/2014/main" id="{8C444AE4-3597-44FB-BFBA-757C97CE7EC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612" t="36613" r="56788" b="10420"/>
          <a:stretch/>
        </p:blipFill>
        <p:spPr bwMode="auto">
          <a:xfrm>
            <a:off x="4572000" y="1567375"/>
            <a:ext cx="4572000" cy="2643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365646"/>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CSS Syntax</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Syntax</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pPr marL="139700" lvl="0" indent="0">
              <a:buNone/>
            </a:pPr>
            <a:r>
              <a:rPr lang="en-IN" dirty="0"/>
              <a:t>3 Elements to a CSS Statement</a:t>
            </a:r>
          </a:p>
          <a:p>
            <a:r>
              <a:rPr lang="en-IN" dirty="0"/>
              <a:t>Selector</a:t>
            </a:r>
          </a:p>
          <a:p>
            <a:r>
              <a:rPr lang="en-IN" dirty="0"/>
              <a:t>Property	</a:t>
            </a:r>
          </a:p>
          <a:p>
            <a:r>
              <a:rPr lang="en-IN" dirty="0"/>
              <a:t>Value	</a:t>
            </a:r>
          </a:p>
          <a:p>
            <a:endParaRPr lang="en-IN" dirty="0"/>
          </a:p>
          <a:p>
            <a:endParaRPr lang="en-IN" dirty="0"/>
          </a:p>
          <a:p>
            <a:pPr marL="139700" indent="0">
              <a:buNone/>
            </a:pPr>
            <a:endParaRPr lang="en-IN" dirty="0"/>
          </a:p>
          <a:p>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https://codebrainer.azureedge.net/images/what-is-css-declaration.jpg</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153FD285-4A72-4ED0-8147-64B92E216ABC}"/>
              </a:ext>
            </a:extLst>
          </p:cNvPr>
          <p:cNvPicPr>
            <a:picLocks noChangeAspect="1"/>
          </p:cNvPicPr>
          <p:nvPr/>
        </p:nvPicPr>
        <p:blipFill>
          <a:blip r:embed="rId5"/>
          <a:stretch>
            <a:fillRect/>
          </a:stretch>
        </p:blipFill>
        <p:spPr>
          <a:xfrm>
            <a:off x="4572000" y="1230553"/>
            <a:ext cx="4572000" cy="2958891"/>
          </a:xfrm>
          <a:prstGeom prst="rect">
            <a:avLst/>
          </a:prstGeom>
        </p:spPr>
      </p:pic>
    </p:spTree>
    <p:extLst>
      <p:ext uri="{BB962C8B-B14F-4D97-AF65-F5344CB8AC3E}">
        <p14:creationId xmlns:p14="http://schemas.microsoft.com/office/powerpoint/2010/main" val="237863440"/>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624689"/>
            <a:ext cx="4045200" cy="730211"/>
          </a:xfrm>
          <a:prstGeom prst="rect">
            <a:avLst/>
          </a:prstGeom>
        </p:spPr>
        <p:txBody>
          <a:bodyPr spcFirstLastPara="1" wrap="square" lIns="91425" tIns="91425" rIns="91425" bIns="91425" anchor="ctr" anchorCtr="0">
            <a:noAutofit/>
          </a:bodyPr>
          <a:lstStyle/>
          <a:p>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r>
              <a:rPr lang="en-IN" dirty="0"/>
              <a:t>CSS Syntax</a:t>
            </a: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br>
              <a:rPr lang="en-IN" sz="1800" b="1" kern="0" dirty="0">
                <a:effectLst/>
                <a:latin typeface="Times New Roman" panose="02020603050405020304" pitchFamily="18" charset="0"/>
              </a:rPr>
            </a:br>
            <a:endParaRPr dirty="0"/>
          </a:p>
        </p:txBody>
      </p:sp>
      <p:sp>
        <p:nvSpPr>
          <p:cNvPr id="74" name="Google Shape;74;p15"/>
          <p:cNvSpPr txBox="1">
            <a:spLocks noGrp="1"/>
          </p:cNvSpPr>
          <p:nvPr>
            <p:ph type="subTitle" idx="1"/>
          </p:nvPr>
        </p:nvSpPr>
        <p:spPr>
          <a:prstGeom prst="rect">
            <a:avLst/>
          </a:prstGeom>
        </p:spPr>
        <p:txBody>
          <a:bodyPr spcFirstLastPara="1" wrap="square" lIns="91425" tIns="91425" rIns="91425" bIns="91425" anchor="ctr" anchorCtr="0">
            <a:noAutofit/>
          </a:bodyPr>
          <a:lstStyle/>
          <a:p>
            <a:pPr>
              <a:lnSpc>
                <a:spcPct val="115000"/>
              </a:lnSpc>
              <a:spcBef>
                <a:spcPts val="1600"/>
              </a:spcBef>
              <a:spcAft>
                <a:spcPts val="400"/>
              </a:spcAft>
            </a:pPr>
            <a:endParaRPr lang="en-IN" b="1" dirty="0">
              <a:solidFill>
                <a:srgbClr val="434343"/>
              </a:solidFill>
              <a:latin typeface="Times New Roman" panose="02020603050405020304" pitchFamily="18" charset="0"/>
            </a:endParaRPr>
          </a:p>
          <a:p>
            <a:pPr>
              <a:lnSpc>
                <a:spcPct val="115000"/>
              </a:lnSpc>
              <a:spcBef>
                <a:spcPts val="1000"/>
              </a:spcBef>
              <a:spcAft>
                <a:spcPts val="1000"/>
              </a:spcAft>
            </a:pPr>
            <a:r>
              <a:rPr lang="en-IN" dirty="0"/>
              <a:t>CSS Comments</a:t>
            </a:r>
          </a:p>
          <a:p>
            <a:pPr>
              <a:lnSpc>
                <a:spcPct val="115000"/>
              </a:lnSpc>
              <a:spcBef>
                <a:spcPts val="1000"/>
              </a:spcBef>
              <a:spcAft>
                <a:spcPts val="1000"/>
              </a:spcAft>
            </a:pPr>
            <a:endParaRPr lang="en-IN" dirty="0"/>
          </a:p>
        </p:txBody>
      </p:sp>
      <p:sp>
        <p:nvSpPr>
          <p:cNvPr id="75" name="Google Shape;75;p15"/>
          <p:cNvSpPr txBox="1">
            <a:spLocks noGrp="1"/>
          </p:cNvSpPr>
          <p:nvPr>
            <p:ph type="body" idx="2"/>
          </p:nvPr>
        </p:nvSpPr>
        <p:spPr>
          <a:xfrm>
            <a:off x="462276" y="2208775"/>
            <a:ext cx="3602730" cy="2387775"/>
          </a:xfrm>
          <a:prstGeom prst="rect">
            <a:avLst/>
          </a:prstGeom>
        </p:spPr>
        <p:txBody>
          <a:bodyPr spcFirstLastPara="1" wrap="square" lIns="91425" tIns="91425" rIns="91425" bIns="91425" anchor="ctr" anchorCtr="0">
            <a:noAutofit/>
          </a:bodyPr>
          <a:lstStyle/>
          <a:p>
            <a:pPr marL="139700" lvl="0" indent="0">
              <a:buNone/>
            </a:pPr>
            <a:endParaRPr lang="en-IN" dirty="0"/>
          </a:p>
          <a:p>
            <a:r>
              <a:rPr lang="en-US" dirty="0"/>
              <a:t>Comments are used to explain the code, and may help when you edit the source code at a later date.​</a:t>
            </a:r>
            <a:endParaRPr lang="en-IN" dirty="0"/>
          </a:p>
          <a:p>
            <a:r>
              <a:rPr lang="en-US" dirty="0"/>
              <a:t>Comments are ignored by browsers.</a:t>
            </a:r>
          </a:p>
          <a:p>
            <a:endParaRPr lang="en-US" dirty="0"/>
          </a:p>
          <a:p>
            <a:pPr marL="139700" indent="0">
              <a:buNone/>
            </a:pPr>
            <a:endParaRPr lang="en-IN" dirty="0"/>
          </a:p>
          <a:p>
            <a:endParaRPr lang="en-IN" dirty="0"/>
          </a:p>
          <a:p>
            <a:pPr marL="139700" indent="0">
              <a:buNone/>
            </a:pPr>
            <a:endParaRPr lang="en-IN" dirty="0"/>
          </a:p>
        </p:txBody>
      </p:sp>
      <p:sp>
        <p:nvSpPr>
          <p:cNvPr id="9" name="Google Shape;77;p15">
            <a:extLst>
              <a:ext uri="{FF2B5EF4-FFF2-40B4-BE49-F238E27FC236}">
                <a16:creationId xmlns:a16="http://schemas.microsoft.com/office/drawing/2014/main" id="{2991E55E-D2E9-4369-805E-473E12E9A0F4}"/>
              </a:ext>
            </a:extLst>
          </p:cNvPr>
          <p:cNvSpPr txBox="1">
            <a:spLocks noGrp="1"/>
          </p:cNvSpPr>
          <p:nvPr>
            <p:ph type="body" idx="3"/>
          </p:nvPr>
        </p:nvSpPr>
        <p:spPr>
          <a:xfrm>
            <a:off x="4939500" y="4596550"/>
            <a:ext cx="3836999" cy="470750"/>
          </a:xfrm>
          <a:prstGeom prst="rect">
            <a:avLst/>
          </a:prstGeom>
        </p:spPr>
        <p:txBody>
          <a:bodyPr spcFirstLastPara="1" wrap="square" lIns="91425" tIns="91425" rIns="91425" bIns="91425" anchor="t" anchorCtr="0">
            <a:noAutofit/>
          </a:bodyPr>
          <a:lstStyle/>
          <a:p>
            <a:pPr marL="0" indent="0">
              <a:buNone/>
            </a:pPr>
            <a:r>
              <a:rPr lang="en" dirty="0"/>
              <a:t>Image Source:</a:t>
            </a:r>
          </a:p>
          <a:p>
            <a:pPr marL="0" indent="0">
              <a:buNone/>
            </a:pPr>
            <a:r>
              <a:rPr lang="en-IN" dirty="0">
                <a:hlinkClick r:id="rId4"/>
              </a:rPr>
              <a:t>https://www.freezenet.ca/wp-content/uploads/2019/03/CSS_9_1.png</a:t>
            </a:r>
            <a:endParaRPr lang="en-IN" dirty="0"/>
          </a:p>
          <a:p>
            <a:pPr marL="0" indent="0">
              <a:buNone/>
            </a:pPr>
            <a:endParaRPr lang="en-IN" dirty="0"/>
          </a:p>
          <a:p>
            <a:pPr marL="0" indent="0">
              <a:buNone/>
            </a:pPr>
            <a:endParaRPr lang="en-IN" dirty="0"/>
          </a:p>
          <a:p>
            <a:pPr marL="0" lvl="0" indent="0" algn="l" rtl="0">
              <a:spcBef>
                <a:spcPts val="0"/>
              </a:spcBef>
              <a:spcAft>
                <a:spcPts val="1600"/>
              </a:spcAft>
              <a:buNone/>
            </a:pPr>
            <a:endParaRPr dirty="0"/>
          </a:p>
        </p:txBody>
      </p:sp>
      <p:pic>
        <p:nvPicPr>
          <p:cNvPr id="6" name="Picture 7" descr="Graphical user interface, text, application&#10;&#10;Description automatically generated">
            <a:extLst>
              <a:ext uri="{FF2B5EF4-FFF2-40B4-BE49-F238E27FC236}">
                <a16:creationId xmlns:a16="http://schemas.microsoft.com/office/drawing/2014/main" id="{F8DCC050-EA0C-4611-91F4-90A961B334D1}"/>
              </a:ext>
            </a:extLst>
          </p:cNvPr>
          <p:cNvPicPr>
            <a:picLocks noChangeAspect="1"/>
          </p:cNvPicPr>
          <p:nvPr/>
        </p:nvPicPr>
        <p:blipFill>
          <a:blip r:embed="rId5"/>
          <a:stretch>
            <a:fillRect/>
          </a:stretch>
        </p:blipFill>
        <p:spPr>
          <a:xfrm>
            <a:off x="4572000" y="787650"/>
            <a:ext cx="4572000" cy="3536591"/>
          </a:xfrm>
          <a:prstGeom prst="rect">
            <a:avLst/>
          </a:prstGeom>
        </p:spPr>
      </p:pic>
    </p:spTree>
    <p:extLst>
      <p:ext uri="{BB962C8B-B14F-4D97-AF65-F5344CB8AC3E}">
        <p14:creationId xmlns:p14="http://schemas.microsoft.com/office/powerpoint/2010/main" val="4257812804"/>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0.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4.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7.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8.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9.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4028</TotalTime>
  <Words>2500</Words>
  <Application>Microsoft Office PowerPoint</Application>
  <PresentationFormat>On-screen Show (16:9)</PresentationFormat>
  <Paragraphs>458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vt:lpstr>
      <vt:lpstr>Times New Roman</vt:lpstr>
      <vt:lpstr>Simple Light</vt:lpstr>
      <vt:lpstr>Able to Create Styles of web pages using CSS</vt:lpstr>
      <vt:lpstr>In this section, we will discuss:</vt:lpstr>
      <vt:lpstr>     Introduction to CSS     </vt:lpstr>
      <vt:lpstr>     Introduction to CSS     </vt:lpstr>
      <vt:lpstr>     Introduction to CSS     </vt:lpstr>
      <vt:lpstr>      Limitations of CSS      </vt:lpstr>
      <vt:lpstr>      Advantages of CSS      </vt:lpstr>
      <vt:lpstr>     CSS Syntax     </vt:lpstr>
      <vt:lpstr>     CSS Syntax     </vt:lpstr>
      <vt:lpstr>     CSS Syntax     </vt:lpstr>
      <vt:lpstr>    Three ways to integrate CSS    </vt:lpstr>
      <vt:lpstr>     Types of CSS     </vt:lpstr>
      <vt:lpstr>    Types of CSS    </vt:lpstr>
      <vt:lpstr>    Types of CSS    </vt:lpstr>
      <vt:lpstr>     Merits and demerits of - external Style Sheets, Embedded Style Sheets   </vt:lpstr>
      <vt:lpstr>     Merits and demerits of - external Style Sheets, Embedded Style Sheets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Able to manage files effectively in Windows and Linux environment</dc:title>
  <dc:creator>HBK EDUNET</dc:creator>
  <cp:lastModifiedBy>Hariboopalakrishnan Balan</cp:lastModifiedBy>
  <cp:revision>866</cp:revision>
  <dcterms:modified xsi:type="dcterms:W3CDTF">2022-02-24T20:49:07Z</dcterms:modified>
</cp:coreProperties>
</file>