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theme/themeOverride6.xml" ContentType="application/vnd.openxmlformats-officedocument.themeOverride+xml"/>
  <Override PartName="/ppt/notesSlides/notesSlide8.xml" ContentType="application/vnd.openxmlformats-officedocument.presentationml.notesSlide+xml"/>
  <Override PartName="/ppt/theme/themeOverride7.xml" ContentType="application/vnd.openxmlformats-officedocument.themeOverride+xml"/>
  <Override PartName="/ppt/notesSlides/notesSlide9.xml" ContentType="application/vnd.openxmlformats-officedocument.presentationml.notesSlide+xml"/>
  <Override PartName="/ppt/theme/themeOverride8.xml" ContentType="application/vnd.openxmlformats-officedocument.themeOverride+xml"/>
  <Override PartName="/ppt/notesSlides/notesSlide10.xml" ContentType="application/vnd.openxmlformats-officedocument.presentationml.notesSlide+xml"/>
  <Override PartName="/ppt/theme/themeOverride9.xml" ContentType="application/vnd.openxmlformats-officedocument.themeOverride+xml"/>
  <Override PartName="/ppt/notesSlides/notesSlide11.xml" ContentType="application/vnd.openxmlformats-officedocument.presentationml.notesSlide+xml"/>
  <Override PartName="/ppt/theme/themeOverride10.xml" ContentType="application/vnd.openxmlformats-officedocument.themeOverride+xml"/>
  <Override PartName="/ppt/notesSlides/notesSlide12.xml" ContentType="application/vnd.openxmlformats-officedocument.presentationml.notesSlide+xml"/>
  <Override PartName="/ppt/theme/themeOverride11.xml" ContentType="application/vnd.openxmlformats-officedocument.themeOverride+xml"/>
  <Override PartName="/ppt/notesSlides/notesSlide13.xml" ContentType="application/vnd.openxmlformats-officedocument.presentationml.notesSlide+xml"/>
  <Override PartName="/ppt/theme/themeOverride12.xml" ContentType="application/vnd.openxmlformats-officedocument.themeOverride+xml"/>
  <Override PartName="/ppt/notesSlides/notesSlide14.xml" ContentType="application/vnd.openxmlformats-officedocument.presentationml.notesSlide+xml"/>
  <Override PartName="/ppt/theme/themeOverride13.xml" ContentType="application/vnd.openxmlformats-officedocument.themeOverride+xml"/>
  <Override PartName="/ppt/notesSlides/notesSlide15.xml" ContentType="application/vnd.openxmlformats-officedocument.presentationml.notesSlide+xml"/>
  <Override PartName="/ppt/theme/themeOverride14.xml" ContentType="application/vnd.openxmlformats-officedocument.themeOverride+xml"/>
  <Override PartName="/ppt/notesSlides/notesSlide16.xml" ContentType="application/vnd.openxmlformats-officedocument.presentationml.notesSlide+xml"/>
  <Override PartName="/ppt/theme/themeOverride15.xml" ContentType="application/vnd.openxmlformats-officedocument.themeOverride+xml"/>
  <Override PartName="/ppt/notesSlides/notesSlide17.xml" ContentType="application/vnd.openxmlformats-officedocument.presentationml.notesSlide+xml"/>
  <Override PartName="/ppt/theme/themeOverride16.xml" ContentType="application/vnd.openxmlformats-officedocument.themeOverride+xml"/>
  <Override PartName="/ppt/notesSlides/notesSlide18.xml" ContentType="application/vnd.openxmlformats-officedocument.presentationml.notesSlide+xml"/>
  <Override PartName="/ppt/theme/themeOverride17.xml" ContentType="application/vnd.openxmlformats-officedocument.themeOverride+xml"/>
  <Override PartName="/ppt/notesSlides/notesSlide19.xml" ContentType="application/vnd.openxmlformats-officedocument.presentationml.notesSlide+xml"/>
  <Override PartName="/ppt/theme/themeOverride18.xml" ContentType="application/vnd.openxmlformats-officedocument.themeOverride+xml"/>
  <Override PartName="/ppt/notesSlides/notesSlide20.xml" ContentType="application/vnd.openxmlformats-officedocument.presentationml.notesSlide+xml"/>
  <Override PartName="/ppt/theme/themeOverride19.xml" ContentType="application/vnd.openxmlformats-officedocument.themeOverride+xml"/>
  <Override PartName="/ppt/notesSlides/notesSlide21.xml" ContentType="application/vnd.openxmlformats-officedocument.presentationml.notesSlide+xml"/>
  <Override PartName="/ppt/theme/themeOverride20.xml" ContentType="application/vnd.openxmlformats-officedocument.themeOverr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305" r:id="rId2"/>
    <p:sldId id="306" r:id="rId3"/>
    <p:sldId id="307" r:id="rId4"/>
    <p:sldId id="308" r:id="rId5"/>
    <p:sldId id="309" r:id="rId6"/>
    <p:sldId id="310" r:id="rId7"/>
    <p:sldId id="313" r:id="rId8"/>
    <p:sldId id="311" r:id="rId9"/>
    <p:sldId id="314" r:id="rId10"/>
    <p:sldId id="315" r:id="rId11"/>
    <p:sldId id="316" r:id="rId12"/>
    <p:sldId id="325" r:id="rId13"/>
    <p:sldId id="326" r:id="rId14"/>
    <p:sldId id="327" r:id="rId15"/>
    <p:sldId id="317" r:id="rId16"/>
    <p:sldId id="318" r:id="rId17"/>
    <p:sldId id="328" r:id="rId18"/>
    <p:sldId id="329" r:id="rId19"/>
    <p:sldId id="331" r:id="rId20"/>
    <p:sldId id="332" r:id="rId21"/>
    <p:sldId id="333" r:id="rId22"/>
    <p:sldId id="334"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9" autoAdjust="0"/>
    <p:restoredTop sz="46994" autoAdjust="0"/>
  </p:normalViewPr>
  <p:slideViewPr>
    <p:cSldViewPr snapToGrid="0">
      <p:cViewPr varScale="1">
        <p:scale>
          <a:sx n="63" d="100"/>
          <a:sy n="63" d="100"/>
        </p:scale>
        <p:origin x="3032"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i0.wp.com/css-tricks.com/wp-content/uploads/2011/09/pre.png?resize=290%2C97"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bitdegree.org/learn/inline-cs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images.slideplayer.com/24/6963284/slide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images.slideplayer.com/24/6963284/slide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w3schools.com/cssref/css_colors_legal.asp"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cryptedbn0.gstatic.com/images?q=tbn:ANd9GcRrQ6UjtIs5YsI5AKDLxCDPh0KQP10DgI9Tnw&amp;usqp=CAU"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iro.medium.com/max/2768/1*7V_zawxy3_kZbHs2d6NT9w.pn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blog.devmountain.com/what-is-css-and-why-use-it/"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i0.wp.com/www.mocamboo.com/wpcontent/uploads/2021/10/163342618048plc.jpg?fit=300%2C300&amp;ssl=1"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8it4huxumps7.cloudfront.net/bites/wp-content/banners/2021/10/616ffee11ce1e_advantages_and_disadvantages_of_css.pn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codebrainer.azureedge.net/images/what-is-css-declaration.jp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freezenet.ca/wp-content/uploads/2019/03/CSS_9_1.pn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Title - The learning outcome</a:t>
            </a:r>
            <a:endParaRPr dirty="0"/>
          </a:p>
          <a:p>
            <a:pPr marL="0" lvl="0" indent="0" algn="l" rtl="0">
              <a:spcBef>
                <a:spcPts val="0"/>
              </a:spcBef>
              <a:spcAft>
                <a:spcPts val="0"/>
              </a:spcAft>
              <a:buNone/>
            </a:pPr>
            <a:r>
              <a:rPr lang="en" dirty="0"/>
              <a:t>Subtitle - Duration</a:t>
            </a:r>
            <a:endParaRPr dirty="0"/>
          </a:p>
        </p:txBody>
      </p:sp>
    </p:spTree>
    <p:extLst>
      <p:ext uri="{BB962C8B-B14F-4D97-AF65-F5344CB8AC3E}">
        <p14:creationId xmlns:p14="http://schemas.microsoft.com/office/powerpoint/2010/main" val="1598646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Left (White Color space):</a:t>
            </a:r>
          </a:p>
          <a:p>
            <a:pPr marL="0" lvl="0" indent="0" algn="l" rtl="0">
              <a:spcBef>
                <a:spcPts val="0"/>
              </a:spcBef>
              <a:spcAft>
                <a:spcPts val="0"/>
              </a:spcAft>
              <a:buNone/>
            </a:pPr>
            <a:r>
              <a:rPr lang="en-IN" dirty="0"/>
              <a:t>Title - Parent Topic</a:t>
            </a:r>
          </a:p>
          <a:p>
            <a:pPr marL="0" lvl="0" indent="0" algn="l" rtl="0">
              <a:spcBef>
                <a:spcPts val="0"/>
              </a:spcBef>
              <a:spcAft>
                <a:spcPts val="0"/>
              </a:spcAft>
              <a:buNone/>
            </a:pPr>
            <a:r>
              <a:rPr lang="en-IN" dirty="0"/>
              <a:t>Subtitle - Subtopic 3</a:t>
            </a:r>
          </a:p>
          <a:p>
            <a:pPr marL="0" lvl="0" indent="0" algn="l" rtl="0">
              <a:spcBef>
                <a:spcPts val="0"/>
              </a:spcBef>
              <a:spcAft>
                <a:spcPts val="0"/>
              </a:spcAft>
              <a:buNone/>
            </a:pPr>
            <a:r>
              <a:rPr lang="en-IN" dirty="0"/>
              <a:t>Body Text - Description in bullets</a:t>
            </a: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lang="en-IN" b="0" dirty="0"/>
          </a:p>
          <a:p>
            <a:pPr marL="0" lvl="0" indent="0" algn="l" rtl="0">
              <a:spcBef>
                <a:spcPts val="0"/>
              </a:spcBef>
              <a:spcAft>
                <a:spcPts val="0"/>
              </a:spcAft>
              <a:buNone/>
            </a:pPr>
            <a:r>
              <a:rPr lang="en-IN" b="0" dirty="0"/>
              <a:t>white-space is a CSS property that helps control how whitespace and line breaks within an element's text are treated</a:t>
            </a:r>
          </a:p>
          <a:p>
            <a:pPr marL="0" lvl="0" indent="0" algn="l" rtl="0">
              <a:spcBef>
                <a:spcPts val="0"/>
              </a:spcBef>
              <a:spcAft>
                <a:spcPts val="0"/>
              </a:spcAft>
              <a:buNone/>
            </a:pPr>
            <a:endParaRPr lang="en-IN" b="1" dirty="0"/>
          </a:p>
          <a:p>
            <a:pPr marL="0" lvl="0" indent="0" algn="l" rtl="0">
              <a:spcBef>
                <a:spcPts val="0"/>
              </a:spcBef>
              <a:spcAft>
                <a:spcPts val="0"/>
              </a:spcAft>
              <a:buNone/>
            </a:pPr>
            <a:r>
              <a:rPr lang="en" dirty="0"/>
              <a:t>Reference: </a:t>
            </a:r>
            <a:endParaRPr dirty="0"/>
          </a:p>
          <a:p>
            <a:pPr marL="0" indent="0">
              <a:buNone/>
            </a:pPr>
            <a:r>
              <a:rPr lang="en-IN" dirty="0">
                <a:hlinkClick r:id="rId3"/>
              </a:rPr>
              <a:t>https://i0.wp.com/css-tricks.com/wp-content/uploads/2011/09/pre.png?resize=290%2C97</a:t>
            </a:r>
            <a:endParaRPr lang="en-IN" dirty="0"/>
          </a:p>
        </p:txBody>
      </p:sp>
    </p:spTree>
    <p:extLst>
      <p:ext uri="{BB962C8B-B14F-4D97-AF65-F5344CB8AC3E}">
        <p14:creationId xmlns:p14="http://schemas.microsoft.com/office/powerpoint/2010/main" val="2930936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IN" dirty="0"/>
              <a:t>Title - Parent Topic</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 Subtopic 1</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 Description in bullets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 dirty="0"/>
          </a:p>
          <a:p>
            <a:pPr marL="171450" lvl="0" indent="-171450" algn="l" rtl="0">
              <a:spcBef>
                <a:spcPts val="0"/>
              </a:spcBef>
              <a:spcAft>
                <a:spcPts val="0"/>
              </a:spcAft>
            </a:pPr>
            <a:r>
              <a:rPr lang="en-IN" dirty="0"/>
              <a:t>Internal - Placed right on the page whose interface it will affect.</a:t>
            </a:r>
          </a:p>
          <a:p>
            <a:pPr marL="171450" lvl="0" indent="-171450" algn="l" rtl="0">
              <a:spcBef>
                <a:spcPts val="0"/>
              </a:spcBef>
              <a:spcAft>
                <a:spcPts val="0"/>
              </a:spcAft>
            </a:pPr>
            <a:r>
              <a:rPr lang="en-IN" dirty="0"/>
              <a:t>External - Placed in a separate file.</a:t>
            </a:r>
          </a:p>
          <a:p>
            <a:pPr marL="171450" lvl="0" indent="-171450" algn="l" rtl="0">
              <a:spcBef>
                <a:spcPts val="0"/>
              </a:spcBef>
              <a:spcAft>
                <a:spcPts val="0"/>
              </a:spcAft>
            </a:pPr>
            <a:r>
              <a:rPr lang="en-IN" dirty="0"/>
              <a:t>Inline - Placed inside a tag it will affect.</a:t>
            </a:r>
            <a:endParaRPr dirty="0"/>
          </a:p>
          <a:p>
            <a:pPr marL="0" lvl="0" indent="0" algn="l" rtl="0">
              <a:spcBef>
                <a:spcPts val="0"/>
              </a:spcBef>
              <a:spcAft>
                <a:spcPts val="0"/>
              </a:spcAft>
              <a:buNone/>
            </a:pPr>
            <a:endParaRPr lang="en-IN" b="1" dirty="0"/>
          </a:p>
          <a:p>
            <a:pPr marL="158750" indent="0">
              <a:buNone/>
            </a:pPr>
            <a:endParaRPr lang="en-US"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Reference: </a:t>
            </a:r>
            <a:endParaRPr lang="en-IN" dirty="0"/>
          </a:p>
          <a:p>
            <a:pPr marL="0" indent="0">
              <a:buNone/>
            </a:pPr>
            <a:r>
              <a:rPr lang="en-IN" dirty="0">
                <a:hlinkClick r:id="rId3"/>
              </a:rPr>
              <a:t>https://www.bitdegree.org/learn/inline-css</a:t>
            </a:r>
            <a:endParaRPr lang="en-IN" dirty="0"/>
          </a:p>
        </p:txBody>
      </p:sp>
    </p:spTree>
    <p:extLst>
      <p:ext uri="{BB962C8B-B14F-4D97-AF65-F5344CB8AC3E}">
        <p14:creationId xmlns:p14="http://schemas.microsoft.com/office/powerpoint/2010/main" val="517699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This slide talks about the case if we have to divide a subtopic further.</a:t>
            </a:r>
          </a:p>
          <a:p>
            <a:pPr marL="0" lvl="0" indent="0" algn="l" rtl="0">
              <a:spcBef>
                <a:spcPts val="0"/>
              </a:spcBef>
              <a:spcAft>
                <a:spcPts val="0"/>
              </a:spcAft>
              <a:buNone/>
            </a:pPr>
            <a:endParaRPr lang="en-I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IN" dirty="0"/>
              <a:t>Title - Parent Topic</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 </a:t>
            </a:r>
            <a:r>
              <a:rPr lang="en" dirty="0"/>
              <a:t>Subtopic of Subtopic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 Description in bullets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lang="en-IN" b="1" dirty="0"/>
          </a:p>
          <a:p>
            <a:pPr marL="158750" indent="0">
              <a:buNone/>
            </a:pPr>
            <a:r>
              <a:rPr lang="en-US" b="1" dirty="0"/>
              <a:t>Inline Styles Sheet</a:t>
            </a:r>
            <a:endParaRPr lang="en-US" b="1" dirty="0">
              <a:cs typeface="Calibri"/>
            </a:endParaRPr>
          </a:p>
          <a:p>
            <a:pPr marL="158750" indent="0">
              <a:buNone/>
            </a:pPr>
            <a:r>
              <a:rPr lang="en-US" dirty="0"/>
              <a:t>Inline CSS is use with any elements of HTML where it is used on page. Here we use inline css for paragraph,</a:t>
            </a:r>
            <a:endParaRPr lang="en-US" dirty="0">
              <a:cs typeface="Calibri"/>
            </a:endParaRPr>
          </a:p>
          <a:p>
            <a:pPr marL="158750" indent="0">
              <a:buNone/>
            </a:pPr>
            <a:r>
              <a:rPr lang="en-US" dirty="0"/>
              <a:t> </a:t>
            </a:r>
            <a:endParaRPr lang="en-US" dirty="0">
              <a:cs typeface="Calibri"/>
            </a:endParaRPr>
          </a:p>
          <a:p>
            <a:pPr marL="158750" indent="0">
              <a:buNone/>
            </a:pPr>
            <a:r>
              <a:rPr lang="en-US" dirty="0"/>
              <a:t>&lt;p style="color:sienna;margin-left:20px"&gt;This is a paragraph.&lt;/p&gt;</a:t>
            </a:r>
            <a:endParaRPr lang="en-US" dirty="0">
              <a:cs typeface="Calibri"/>
            </a:endParaRPr>
          </a:p>
          <a:p>
            <a:pPr marL="158750" indent="0">
              <a:buNone/>
            </a:pPr>
            <a:r>
              <a:rPr lang="en-US" dirty="0"/>
              <a:t> </a:t>
            </a:r>
            <a:endParaRPr lang="en-US" dirty="0">
              <a:cs typeface="Calibri"/>
            </a:endParaRPr>
          </a:p>
          <a:p>
            <a:pPr marL="158750" indent="0">
              <a:buNone/>
            </a:pPr>
            <a:endParaRPr lang="en-US"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Reference: </a:t>
            </a:r>
            <a:endParaRPr lang="en-IN" dirty="0"/>
          </a:p>
        </p:txBody>
      </p:sp>
    </p:spTree>
    <p:extLst>
      <p:ext uri="{BB962C8B-B14F-4D97-AF65-F5344CB8AC3E}">
        <p14:creationId xmlns:p14="http://schemas.microsoft.com/office/powerpoint/2010/main" val="1243545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IN" dirty="0"/>
              <a:t>Title - Parent Topic</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a:t>
            </a:r>
            <a:r>
              <a:rPr lang="en" dirty="0"/>
              <a:t>Subtopic of Subtopic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 Description in bullets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lang="en-IN" b="1" dirty="0"/>
          </a:p>
          <a:p>
            <a:pPr marL="158750" indent="0">
              <a:buNone/>
            </a:pPr>
            <a:r>
              <a:rPr lang="en-US" dirty="0"/>
              <a:t> </a:t>
            </a:r>
            <a:endParaRPr lang="en-US" dirty="0">
              <a:cs typeface="Calibri"/>
            </a:endParaRPr>
          </a:p>
          <a:p>
            <a:pPr marL="158750" indent="0">
              <a:buNone/>
            </a:pPr>
            <a:endParaRPr lang="en-US" dirty="0"/>
          </a:p>
          <a:p>
            <a:pPr marL="158750" indent="0">
              <a:buNone/>
            </a:pPr>
            <a:r>
              <a:rPr lang="en-US" b="1" dirty="0"/>
              <a:t>Internal Style Sheet</a:t>
            </a:r>
            <a:endParaRPr lang="en-US" b="1" dirty="0">
              <a:cs typeface="Calibri"/>
            </a:endParaRPr>
          </a:p>
          <a:p>
            <a:pPr marL="158750" indent="0">
              <a:buNone/>
            </a:pPr>
            <a:r>
              <a:rPr lang="en-US" dirty="0"/>
              <a:t>An internal style sheet should be used when a single document has a unique style. Internal styles sheet is defined in the head section of an HTML page, by using the &lt;style&gt; tag</a:t>
            </a:r>
            <a:endParaRPr lang="en-US" dirty="0">
              <a:cs typeface="Calibri"/>
            </a:endParaRPr>
          </a:p>
          <a:p>
            <a:pPr marL="158750" indent="0">
              <a:buNone/>
            </a:pPr>
            <a:r>
              <a:rPr lang="en-US" dirty="0"/>
              <a:t> </a:t>
            </a:r>
            <a:endParaRPr lang="en-US" dirty="0">
              <a:cs typeface="Calibri"/>
            </a:endParaRPr>
          </a:p>
          <a:p>
            <a:pPr marL="158750" indent="0">
              <a:buNone/>
            </a:pPr>
            <a:r>
              <a:rPr lang="en-US" dirty="0"/>
              <a:t>&lt;style&gt;</a:t>
            </a:r>
            <a:endParaRPr lang="en-US" dirty="0">
              <a:cs typeface="Calibri"/>
            </a:endParaRPr>
          </a:p>
          <a:p>
            <a:pPr marL="158750" indent="0">
              <a:buNone/>
            </a:pPr>
            <a:r>
              <a:rPr lang="en-US" dirty="0" err="1"/>
              <a:t>hr</a:t>
            </a:r>
            <a:r>
              <a:rPr lang="en-US" dirty="0"/>
              <a:t> {</a:t>
            </a:r>
            <a:endParaRPr lang="en-GB" dirty="0"/>
          </a:p>
          <a:p>
            <a:pPr marL="158750" indent="0">
              <a:buNone/>
            </a:pPr>
            <a:r>
              <a:rPr lang="en-US" dirty="0" err="1"/>
              <a:t>color:red</a:t>
            </a:r>
            <a:r>
              <a:rPr lang="en-US" dirty="0"/>
              <a:t>;</a:t>
            </a:r>
            <a:endParaRPr lang="en-US" dirty="0">
              <a:cs typeface="Calibri"/>
            </a:endParaRPr>
          </a:p>
          <a:p>
            <a:pPr marL="158750" indent="0">
              <a:buNone/>
            </a:pPr>
            <a:r>
              <a:rPr lang="en-US" dirty="0"/>
              <a:t>}</a:t>
            </a:r>
            <a:endParaRPr lang="en-US" dirty="0">
              <a:cs typeface="Calibri"/>
            </a:endParaRPr>
          </a:p>
          <a:p>
            <a:pPr marL="158750" indent="0">
              <a:buNone/>
            </a:pPr>
            <a:r>
              <a:rPr lang="en-US" dirty="0"/>
              <a:t>p {</a:t>
            </a:r>
            <a:endParaRPr lang="en-US" dirty="0">
              <a:cs typeface="Calibri"/>
            </a:endParaRPr>
          </a:p>
          <a:p>
            <a:pPr marL="158750" indent="0">
              <a:buNone/>
            </a:pPr>
            <a:r>
              <a:rPr lang="en-US" dirty="0"/>
              <a:t>margin-left:20px;</a:t>
            </a:r>
            <a:endParaRPr lang="en-US" dirty="0">
              <a:cs typeface="Calibri"/>
            </a:endParaRPr>
          </a:p>
          <a:p>
            <a:pPr marL="158750" indent="0">
              <a:buNone/>
            </a:pPr>
            <a:r>
              <a:rPr lang="en-US" dirty="0"/>
              <a:t>}</a:t>
            </a:r>
            <a:endParaRPr lang="en-US" dirty="0">
              <a:cs typeface="Calibri"/>
            </a:endParaRPr>
          </a:p>
          <a:p>
            <a:pPr marL="158750" indent="0">
              <a:buNone/>
            </a:pPr>
            <a:r>
              <a:rPr lang="en-US" dirty="0"/>
              <a:t>&lt;/style&gt;</a:t>
            </a:r>
            <a:endParaRPr lang="en-US" dirty="0">
              <a:cs typeface="Calibri"/>
            </a:endParaRPr>
          </a:p>
          <a:p>
            <a:pPr marL="158750" indent="0">
              <a:buNone/>
            </a:pPr>
            <a:r>
              <a:rPr lang="en-US" dirty="0"/>
              <a:t> </a:t>
            </a:r>
            <a:endParaRPr lang="en-US" dirty="0">
              <a:cs typeface="Calibri"/>
            </a:endParaRPr>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Reference: </a:t>
            </a:r>
            <a:endParaRPr lang="en-IN" dirty="0"/>
          </a:p>
        </p:txBody>
      </p:sp>
    </p:spTree>
    <p:extLst>
      <p:ext uri="{BB962C8B-B14F-4D97-AF65-F5344CB8AC3E}">
        <p14:creationId xmlns:p14="http://schemas.microsoft.com/office/powerpoint/2010/main" val="3202435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IN" dirty="0"/>
              <a:t>Title - Parent Topic</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 </a:t>
            </a:r>
            <a:r>
              <a:rPr lang="en" dirty="0"/>
              <a:t>Subtopic of Subtopic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 Description in bullets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lang="en-IN" b="1" dirty="0"/>
          </a:p>
          <a:p>
            <a:pPr marL="158750" indent="0">
              <a:buNone/>
            </a:pPr>
            <a:r>
              <a:rPr lang="en-IN" dirty="0">
                <a:cs typeface="Calibri"/>
              </a:rPr>
              <a:t>An external style sheet is a separate CSS file that can be accessed by creating a link within the head section of the webpage. </a:t>
            </a:r>
          </a:p>
          <a:p>
            <a:pPr marL="158750" indent="0">
              <a:buNone/>
            </a:pPr>
            <a:r>
              <a:rPr lang="en-IN" dirty="0">
                <a:cs typeface="Calibri"/>
              </a:rPr>
              <a:t>Multiple webpages can use the same link to access the stylesheet. </a:t>
            </a:r>
          </a:p>
          <a:p>
            <a:pPr marL="158750" indent="0">
              <a:buNone/>
            </a:pPr>
            <a:r>
              <a:rPr lang="en-IN" dirty="0">
                <a:cs typeface="Calibri"/>
              </a:rPr>
              <a:t>The link to an external style sheet is placed within the head section of the page.</a:t>
            </a:r>
            <a:endParaRPr lang="en-US" dirty="0">
              <a:cs typeface="Calibri"/>
            </a:endParaRPr>
          </a:p>
          <a:p>
            <a:pPr marL="158750" indent="0">
              <a:buNone/>
            </a:pPr>
            <a:r>
              <a:rPr lang="en-US" dirty="0"/>
              <a:t> </a:t>
            </a:r>
            <a:endParaRPr lang="en-US" dirty="0">
              <a:cs typeface="Calibri"/>
            </a:endParaRPr>
          </a:p>
          <a:p>
            <a:pPr marL="158750" indent="0">
              <a:buNone/>
            </a:pPr>
            <a:r>
              <a:rPr lang="en-US" b="1" dirty="0"/>
              <a:t>External Style Sheet</a:t>
            </a:r>
            <a:endParaRPr lang="en-US" b="1" dirty="0">
              <a:cs typeface="Calibri"/>
            </a:endParaRPr>
          </a:p>
          <a:p>
            <a:pPr marL="158750" indent="0">
              <a:buNone/>
            </a:pPr>
            <a:r>
              <a:rPr lang="en-US" dirty="0"/>
              <a:t>An external style sheet is ideal when the style is applied to many pages. With an external style sheet, we can change the look of an entire Web site by changing one file. Each page must link to the style sheet using the tag. </a:t>
            </a:r>
            <a:endParaRPr lang="en-US" dirty="0">
              <a:cs typeface="Calibri"/>
            </a:endParaRPr>
          </a:p>
          <a:p>
            <a:pPr marL="158750" indent="0">
              <a:buNone/>
            </a:pPr>
            <a:r>
              <a:rPr lang="en-US" dirty="0"/>
              <a:t> </a:t>
            </a:r>
            <a:endParaRPr lang="en-US" dirty="0">
              <a:cs typeface="Calibri"/>
            </a:endParaRPr>
          </a:p>
          <a:p>
            <a:pPr marL="158750" indent="0">
              <a:buNone/>
            </a:pPr>
            <a:r>
              <a:rPr lang="en-US" dirty="0"/>
              <a:t>&lt;head&gt;</a:t>
            </a:r>
            <a:endParaRPr lang="en-US" dirty="0">
              <a:cs typeface="Calibri"/>
            </a:endParaRPr>
          </a:p>
          <a:p>
            <a:pPr marL="158750" indent="0">
              <a:buNone/>
            </a:pPr>
            <a:r>
              <a:rPr lang="en-US" dirty="0"/>
              <a:t>&lt;link </a:t>
            </a:r>
            <a:r>
              <a:rPr lang="en-US" dirty="0" err="1"/>
              <a:t>rel</a:t>
            </a:r>
            <a:r>
              <a:rPr lang="en-US" dirty="0"/>
              <a:t>="stylesheet" type="text/css" </a:t>
            </a:r>
            <a:r>
              <a:rPr lang="en-US" dirty="0" err="1"/>
              <a:t>href</a:t>
            </a:r>
            <a:r>
              <a:rPr lang="en-US" dirty="0"/>
              <a:t>="name of the Css file"&gt;</a:t>
            </a:r>
            <a:endParaRPr lang="en-US" dirty="0">
              <a:cs typeface="Calibri"/>
            </a:endParaRPr>
          </a:p>
          <a:p>
            <a:pPr marL="158750" indent="0">
              <a:buNone/>
            </a:pPr>
            <a:r>
              <a:rPr lang="en-US" dirty="0"/>
              <a:t>&lt;/head&gt;</a:t>
            </a:r>
            <a:endParaRPr lang="en-US" dirty="0">
              <a:cs typeface="Calibri"/>
            </a:endParaRPr>
          </a:p>
          <a:p>
            <a:pPr marL="158750" indent="0">
              <a:buNone/>
            </a:pPr>
            <a:r>
              <a:rPr lang="en-US" dirty="0"/>
              <a:t>            p{</a:t>
            </a:r>
            <a:endParaRPr lang="en-US" dirty="0">
              <a:cs typeface="Calibri"/>
            </a:endParaRPr>
          </a:p>
          <a:p>
            <a:pPr marL="158750" indent="0">
              <a:buNone/>
            </a:pPr>
            <a:r>
              <a:rPr lang="en-US" dirty="0"/>
              <a:t>                     </a:t>
            </a:r>
            <a:r>
              <a:rPr lang="en-US" dirty="0" err="1"/>
              <a:t>color:red</a:t>
            </a:r>
            <a:r>
              <a:rPr lang="en-US" dirty="0"/>
              <a:t>;         //.css file</a:t>
            </a:r>
            <a:endParaRPr lang="en-US" dirty="0">
              <a:cs typeface="Calibri"/>
            </a:endParaRPr>
          </a:p>
          <a:p>
            <a:pPr marL="158750" indent="0">
              <a:buNone/>
            </a:pPr>
            <a:r>
              <a:rPr lang="en-US" dirty="0"/>
              <a:t>                 }</a:t>
            </a: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Reference: </a:t>
            </a:r>
            <a:endParaRPr lang="en-IN" dirty="0"/>
          </a:p>
        </p:txBody>
      </p:sp>
    </p:spTree>
    <p:extLst>
      <p:ext uri="{BB962C8B-B14F-4D97-AF65-F5344CB8AC3E}">
        <p14:creationId xmlns:p14="http://schemas.microsoft.com/office/powerpoint/2010/main" val="1733564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Left (White Color space):</a:t>
            </a:r>
          </a:p>
          <a:p>
            <a:pPr marL="0" lvl="0" indent="0" algn="l" rtl="0">
              <a:spcBef>
                <a:spcPts val="0"/>
              </a:spcBef>
              <a:spcAft>
                <a:spcPts val="0"/>
              </a:spcAft>
              <a:buNone/>
            </a:pPr>
            <a:r>
              <a:rPr lang="en-IN" dirty="0"/>
              <a:t>Title - Parent Topic</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 Subtopic 1</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 Description in bullets</a:t>
            </a: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lang="en-IN" b="1" dirty="0"/>
          </a:p>
          <a:p>
            <a:pPr marL="0" lvl="0" indent="0" algn="l" rtl="0">
              <a:spcBef>
                <a:spcPts val="0"/>
              </a:spcBef>
              <a:spcAft>
                <a:spcPts val="0"/>
              </a:spcAft>
              <a:buNone/>
            </a:pPr>
            <a:r>
              <a:rPr lang="en-IN" b="1" dirty="0"/>
              <a:t>External Style Sheet</a:t>
            </a:r>
          </a:p>
          <a:p>
            <a:pPr marL="0" lvl="0" indent="0" algn="l" rtl="0">
              <a:spcBef>
                <a:spcPts val="0"/>
              </a:spcBef>
              <a:spcAft>
                <a:spcPts val="0"/>
              </a:spcAft>
              <a:buNone/>
            </a:pPr>
            <a:r>
              <a:rPr lang="en-IN" b="1" dirty="0"/>
              <a:t>Merits</a:t>
            </a:r>
          </a:p>
          <a:p>
            <a:pPr marL="171450" lvl="0" indent="-171450" algn="l" rtl="0">
              <a:spcBef>
                <a:spcPts val="0"/>
              </a:spcBef>
              <a:spcAft>
                <a:spcPts val="0"/>
              </a:spcAft>
            </a:pPr>
            <a:r>
              <a:rPr lang="en-IN" dirty="0"/>
              <a:t>one change to the style sheet will change all linked pages</a:t>
            </a:r>
          </a:p>
          <a:p>
            <a:pPr marL="171450" lvl="0" indent="-171450" algn="l" rtl="0">
              <a:spcBef>
                <a:spcPts val="0"/>
              </a:spcBef>
              <a:spcAft>
                <a:spcPts val="0"/>
              </a:spcAft>
            </a:pPr>
            <a:r>
              <a:rPr lang="en-IN" dirty="0"/>
              <a:t>you can create classes of styles that can then be used on many different HTML elements</a:t>
            </a:r>
          </a:p>
          <a:p>
            <a:pPr marL="171450" lvl="0" indent="-171450" algn="l" rtl="0">
              <a:spcBef>
                <a:spcPts val="0"/>
              </a:spcBef>
              <a:spcAft>
                <a:spcPts val="0"/>
              </a:spcAft>
            </a:pPr>
            <a:r>
              <a:rPr lang="en-IN" dirty="0"/>
              <a:t>consistent look and feel across multiple web pages</a:t>
            </a:r>
          </a:p>
          <a:p>
            <a:pPr marL="0" lvl="0" indent="0" algn="l" rtl="0">
              <a:spcBef>
                <a:spcPts val="0"/>
              </a:spcBef>
              <a:spcAft>
                <a:spcPts val="0"/>
              </a:spcAft>
              <a:buNone/>
            </a:pPr>
            <a:endParaRPr lang="en-IN" b="1" dirty="0"/>
          </a:p>
          <a:p>
            <a:pPr marL="0" lvl="0" indent="0" algn="l" rtl="0">
              <a:spcBef>
                <a:spcPts val="0"/>
              </a:spcBef>
              <a:spcAft>
                <a:spcPts val="0"/>
              </a:spcAft>
              <a:buNone/>
            </a:pPr>
            <a:r>
              <a:rPr lang="en-IN" b="1" dirty="0"/>
              <a:t>Demerits</a:t>
            </a:r>
          </a:p>
          <a:p>
            <a:pPr marL="171450" lvl="0" indent="-171450" algn="l" rtl="0">
              <a:spcBef>
                <a:spcPts val="0"/>
              </a:spcBef>
              <a:spcAft>
                <a:spcPts val="0"/>
              </a:spcAft>
            </a:pPr>
            <a:r>
              <a:rPr lang="en-IN" dirty="0"/>
              <a:t>Extra download is needed to import documents having style information.</a:t>
            </a:r>
          </a:p>
          <a:p>
            <a:pPr marL="171450" lvl="0" indent="-171450" algn="l" rtl="0">
              <a:spcBef>
                <a:spcPts val="0"/>
              </a:spcBef>
              <a:spcAft>
                <a:spcPts val="0"/>
              </a:spcAft>
            </a:pPr>
            <a:r>
              <a:rPr lang="en-IN" dirty="0"/>
              <a:t>To render the document, the external style sheet should be loaded.</a:t>
            </a:r>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Reference: </a:t>
            </a:r>
            <a:endParaRPr dirty="0"/>
          </a:p>
          <a:p>
            <a:pPr marL="0" indent="0">
              <a:buNone/>
            </a:pPr>
            <a:r>
              <a:rPr lang="en-IN" dirty="0">
                <a:hlinkClick r:id="rId3"/>
              </a:rPr>
              <a:t>https://images.slideplayer.com/24/6963284/slides</a:t>
            </a:r>
            <a:endParaRPr lang="en-IN" dirty="0"/>
          </a:p>
          <a:p>
            <a:pPr marL="0" indent="0">
              <a:buNone/>
            </a:pPr>
            <a:endParaRPr lang="en-IN" dirty="0"/>
          </a:p>
        </p:txBody>
      </p:sp>
    </p:spTree>
    <p:extLst>
      <p:ext uri="{BB962C8B-B14F-4D97-AF65-F5344CB8AC3E}">
        <p14:creationId xmlns:p14="http://schemas.microsoft.com/office/powerpoint/2010/main" val="955693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Left (White Color space):</a:t>
            </a:r>
          </a:p>
          <a:p>
            <a:pPr marL="0" lvl="0" indent="0" algn="l" rtl="0">
              <a:spcBef>
                <a:spcPts val="0"/>
              </a:spcBef>
              <a:spcAft>
                <a:spcPts val="0"/>
              </a:spcAft>
              <a:buNone/>
            </a:pPr>
            <a:r>
              <a:rPr lang="en-IN" dirty="0"/>
              <a:t>Title - Parent Topic</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 Subtopic 2</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 Description in bullets</a:t>
            </a: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lang="en-IN" b="1" dirty="0"/>
          </a:p>
          <a:p>
            <a:pPr marL="0" lvl="0" indent="0" algn="l" rtl="0">
              <a:spcBef>
                <a:spcPts val="0"/>
              </a:spcBef>
              <a:spcAft>
                <a:spcPts val="0"/>
              </a:spcAft>
              <a:buNone/>
            </a:pPr>
            <a:r>
              <a:rPr lang="en-IN" b="1" dirty="0"/>
              <a:t>Embedded/Internal Style Sheet</a:t>
            </a:r>
          </a:p>
          <a:p>
            <a:pPr marL="0" lvl="0" indent="0" algn="l" rtl="0">
              <a:spcBef>
                <a:spcPts val="0"/>
              </a:spcBef>
              <a:spcAft>
                <a:spcPts val="0"/>
              </a:spcAft>
              <a:buNone/>
            </a:pPr>
            <a:r>
              <a:rPr lang="en-IN" b="1" dirty="0"/>
              <a:t>Merits</a:t>
            </a:r>
          </a:p>
          <a:p>
            <a:pPr marL="171450" lvl="0" indent="-171450" algn="l" rtl="0">
              <a:spcBef>
                <a:spcPts val="0"/>
              </a:spcBef>
              <a:spcAft>
                <a:spcPts val="0"/>
              </a:spcAft>
            </a:pPr>
            <a:r>
              <a:rPr lang="en-IN" dirty="0"/>
              <a:t>Multiple tag types can be created in a single document.</a:t>
            </a:r>
          </a:p>
          <a:p>
            <a:pPr marL="171450" lvl="0" indent="-171450" algn="l" rtl="0">
              <a:spcBef>
                <a:spcPts val="0"/>
              </a:spcBef>
              <a:spcAft>
                <a:spcPts val="0"/>
              </a:spcAft>
            </a:pPr>
            <a:r>
              <a:rPr lang="en-IN" dirty="0"/>
              <a:t>Styles, in complex situations, can be applied by using Selector and Grouping methods.</a:t>
            </a:r>
          </a:p>
          <a:p>
            <a:pPr marL="171450" lvl="0" indent="-171450" algn="l" rtl="0">
              <a:spcBef>
                <a:spcPts val="0"/>
              </a:spcBef>
              <a:spcAft>
                <a:spcPts val="0"/>
              </a:spcAft>
            </a:pPr>
            <a:r>
              <a:rPr lang="en-IN" dirty="0"/>
              <a:t>Extra download is unnecessary.</a:t>
            </a:r>
          </a:p>
          <a:p>
            <a:pPr marL="0" lvl="0" indent="0" algn="l" rtl="0">
              <a:spcBef>
                <a:spcPts val="0"/>
              </a:spcBef>
              <a:spcAft>
                <a:spcPts val="0"/>
              </a:spcAft>
              <a:buNone/>
            </a:pPr>
            <a:endParaRPr lang="en-IN" b="1" dirty="0"/>
          </a:p>
          <a:p>
            <a:pPr marL="0" lvl="0" indent="0" algn="l" rtl="0">
              <a:spcBef>
                <a:spcPts val="0"/>
              </a:spcBef>
              <a:spcAft>
                <a:spcPts val="0"/>
              </a:spcAft>
              <a:buNone/>
            </a:pPr>
            <a:r>
              <a:rPr lang="en-IN" b="1" dirty="0"/>
              <a:t>Demerits</a:t>
            </a:r>
          </a:p>
          <a:p>
            <a:pPr marL="171450" lvl="0" indent="-171450" algn="l" rtl="0">
              <a:spcBef>
                <a:spcPts val="0"/>
              </a:spcBef>
              <a:spcAft>
                <a:spcPts val="0"/>
              </a:spcAft>
            </a:pPr>
            <a:r>
              <a:rPr lang="en-IN" dirty="0"/>
              <a:t>Multiple documents cannot be controlled.</a:t>
            </a:r>
            <a:endParaRPr lang="en" dirty="0"/>
          </a:p>
          <a:p>
            <a:pPr marL="171450" lvl="0" indent="-171450" algn="l" rtl="0">
              <a:spcBef>
                <a:spcPts val="0"/>
              </a:spcBef>
              <a:spcAft>
                <a:spcPts val="0"/>
              </a:spcAft>
            </a:pPr>
            <a:endParaRPr lang="en" dirty="0"/>
          </a:p>
          <a:p>
            <a:pPr marL="0" lvl="0" indent="0" algn="l" rtl="0">
              <a:spcBef>
                <a:spcPts val="0"/>
              </a:spcBef>
              <a:spcAft>
                <a:spcPts val="0"/>
              </a:spcAft>
              <a:buNone/>
            </a:pPr>
            <a:r>
              <a:rPr lang="en" dirty="0"/>
              <a:t>Reference: </a:t>
            </a:r>
            <a:endParaRPr dirty="0"/>
          </a:p>
          <a:p>
            <a:pPr marL="0" indent="0">
              <a:buNone/>
            </a:pPr>
            <a:r>
              <a:rPr lang="en-IN" dirty="0">
                <a:hlinkClick r:id="rId3"/>
              </a:rPr>
              <a:t>https://images.slideplayer.com/24/6963284/slides</a:t>
            </a:r>
            <a:endParaRPr lang="en-IN" dirty="0"/>
          </a:p>
        </p:txBody>
      </p:sp>
    </p:spTree>
    <p:extLst>
      <p:ext uri="{BB962C8B-B14F-4D97-AF65-F5344CB8AC3E}">
        <p14:creationId xmlns:p14="http://schemas.microsoft.com/office/powerpoint/2010/main" val="524762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IN" dirty="0"/>
              <a:t>Title - Parent Topic</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 </a:t>
            </a:r>
            <a:r>
              <a:rPr lang="en" dirty="0"/>
              <a:t>Subtopic of Subtopic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 Description in bullets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lang="en"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endParaRPr lang="en-IN" sz="1100" b="1"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en-IN" sz="1100" b="1" i="0" u="none" strike="noStrike" cap="none" dirty="0">
                <a:solidFill>
                  <a:srgbClr val="000000"/>
                </a:solidFill>
                <a:effectLst/>
                <a:latin typeface="Arial"/>
                <a:ea typeface="Arial"/>
                <a:cs typeface="Arial"/>
                <a:sym typeface="Arial"/>
              </a:rPr>
              <a:t>CSS Units and Values</a:t>
            </a:r>
          </a:p>
          <a:p>
            <a:pPr marL="0" lvl="0" indent="0" algn="l" rtl="0">
              <a:spcBef>
                <a:spcPts val="0"/>
              </a:spcBef>
              <a:spcAft>
                <a:spcPts val="0"/>
              </a:spcAft>
              <a:buNone/>
            </a:pPr>
            <a:endParaRPr lang="en-IN" sz="1100" b="1"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en-IN" sz="1100" b="0" i="0" u="none" strike="noStrike" cap="none" dirty="0">
                <a:solidFill>
                  <a:srgbClr val="000000"/>
                </a:solidFill>
                <a:effectLst/>
                <a:latin typeface="Arial"/>
                <a:ea typeface="Arial"/>
                <a:cs typeface="Arial"/>
                <a:sym typeface="Arial"/>
              </a:rPr>
              <a:t>CSS has several different units for expressing a length. Many CSS properties take "length" values, such as width, margin, padding, font-size, etc.</a:t>
            </a:r>
          </a:p>
          <a:p>
            <a:pPr marL="0" lvl="0" indent="0" algn="l" rtl="0">
              <a:spcBef>
                <a:spcPts val="0"/>
              </a:spcBef>
              <a:spcAft>
                <a:spcPts val="0"/>
              </a:spcAft>
              <a:buNone/>
            </a:pPr>
            <a:r>
              <a:rPr lang="en-IN" sz="1100" b="1" i="0" u="none" strike="noStrike" cap="none" dirty="0">
                <a:solidFill>
                  <a:srgbClr val="000000"/>
                </a:solidFill>
                <a:effectLst/>
                <a:latin typeface="Arial"/>
                <a:ea typeface="Arial"/>
                <a:cs typeface="Arial"/>
                <a:sym typeface="Arial"/>
              </a:rPr>
              <a:t>Length</a:t>
            </a:r>
            <a:r>
              <a:rPr lang="en-IN" sz="1100" b="0" i="0" u="none" strike="noStrike" cap="none" dirty="0">
                <a:solidFill>
                  <a:srgbClr val="000000"/>
                </a:solidFill>
                <a:effectLst/>
                <a:latin typeface="Arial"/>
                <a:ea typeface="Arial"/>
                <a:cs typeface="Arial"/>
                <a:sym typeface="Arial"/>
              </a:rPr>
              <a:t> is a number followed by a length unit, such as 10px, 2em, etc.</a:t>
            </a:r>
          </a:p>
          <a:p>
            <a:pPr marL="0" lvl="0" indent="0" algn="l" rtl="0">
              <a:spcBef>
                <a:spcPts val="0"/>
              </a:spcBef>
              <a:spcAft>
                <a:spcPts val="0"/>
              </a:spcAft>
              <a:buNone/>
            </a:pPr>
            <a:endParaRPr lang="en-IN"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en-IN" sz="1100" b="1" i="0" u="none" strike="noStrike" cap="none" dirty="0">
                <a:solidFill>
                  <a:srgbClr val="000000"/>
                </a:solidFill>
                <a:effectLst/>
                <a:latin typeface="Arial"/>
                <a:ea typeface="Arial"/>
                <a:cs typeface="Arial"/>
                <a:sym typeface="Arial"/>
              </a:rPr>
              <a:t>Example</a:t>
            </a:r>
            <a:endParaRPr lang="en-IN" sz="1100" b="0" i="0" u="none" strike="noStrike" cap="none" dirty="0">
              <a:solidFill>
                <a:srgbClr val="000000"/>
              </a:solidFill>
              <a:effectLst/>
              <a:latin typeface="Arial"/>
              <a:ea typeface="Arial"/>
              <a:cs typeface="Arial"/>
              <a:sym typeface="Arial"/>
            </a:endParaRPr>
          </a:p>
          <a:p>
            <a:pPr marL="158750" indent="0">
              <a:buNone/>
            </a:pPr>
            <a:endParaRPr lang="en-IN" sz="1100" b="0" i="0" u="none" strike="noStrike" cap="none" dirty="0">
              <a:solidFill>
                <a:srgbClr val="000000"/>
              </a:solidFill>
              <a:effectLst/>
              <a:latin typeface="Arial"/>
              <a:ea typeface="Arial"/>
              <a:cs typeface="Arial"/>
              <a:sym typeface="Arial"/>
            </a:endParaRPr>
          </a:p>
          <a:p>
            <a:pPr marL="158750" indent="0">
              <a:buNone/>
            </a:pPr>
            <a:r>
              <a:rPr lang="en-IN" sz="1100" b="0" i="0" u="none" strike="noStrike" cap="none" dirty="0">
                <a:solidFill>
                  <a:srgbClr val="000000"/>
                </a:solidFill>
                <a:effectLst/>
                <a:latin typeface="Arial"/>
                <a:ea typeface="Arial"/>
                <a:cs typeface="Arial"/>
                <a:sym typeface="Arial"/>
              </a:rPr>
              <a:t>Set different length values, using px (pixels):</a:t>
            </a:r>
          </a:p>
          <a:p>
            <a:pPr marL="158750" indent="0">
              <a:buNone/>
            </a:pPr>
            <a:r>
              <a:rPr lang="en-IN" sz="1100" b="0" i="0" u="none" strike="noStrike" cap="none" dirty="0">
                <a:solidFill>
                  <a:srgbClr val="000000"/>
                </a:solidFill>
                <a:effectLst/>
                <a:latin typeface="Arial"/>
                <a:ea typeface="Arial"/>
                <a:cs typeface="Arial"/>
                <a:sym typeface="Arial"/>
              </a:rPr>
              <a:t>h1 {</a:t>
            </a:r>
            <a:br>
              <a:rPr lang="en-IN" sz="1100" b="0" i="0" u="none" strike="noStrike" cap="none" dirty="0">
                <a:solidFill>
                  <a:srgbClr val="000000"/>
                </a:solidFill>
                <a:effectLst/>
                <a:latin typeface="Arial"/>
                <a:ea typeface="Arial"/>
                <a:cs typeface="Arial"/>
                <a:sym typeface="Arial"/>
              </a:rPr>
            </a:br>
            <a:r>
              <a:rPr lang="en-IN" sz="1100" b="0" i="0" u="none" strike="noStrike" cap="none" dirty="0">
                <a:solidFill>
                  <a:srgbClr val="000000"/>
                </a:solidFill>
                <a:effectLst/>
                <a:latin typeface="Arial"/>
                <a:ea typeface="Arial"/>
                <a:cs typeface="Arial"/>
                <a:sym typeface="Arial"/>
              </a:rPr>
              <a:t>  font-size: 60px;</a:t>
            </a:r>
            <a:br>
              <a:rPr lang="en-IN" sz="1100" b="0" i="0" u="none" strike="noStrike" cap="none" dirty="0">
                <a:solidFill>
                  <a:srgbClr val="000000"/>
                </a:solidFill>
                <a:effectLst/>
                <a:latin typeface="Arial"/>
                <a:ea typeface="Arial"/>
                <a:cs typeface="Arial"/>
                <a:sym typeface="Arial"/>
              </a:rPr>
            </a:br>
            <a:r>
              <a:rPr lang="en-IN" sz="1100" b="0" i="0" u="none" strike="noStrike" cap="none" dirty="0">
                <a:solidFill>
                  <a:srgbClr val="000000"/>
                </a:solidFill>
                <a:effectLst/>
                <a:latin typeface="Arial"/>
                <a:ea typeface="Arial"/>
                <a:cs typeface="Arial"/>
                <a:sym typeface="Arial"/>
              </a:rPr>
              <a:t>}</a:t>
            </a:r>
            <a:br>
              <a:rPr lang="en-IN" sz="1100" b="0" i="0" u="none" strike="noStrike" cap="none" dirty="0">
                <a:solidFill>
                  <a:srgbClr val="000000"/>
                </a:solidFill>
                <a:effectLst/>
                <a:latin typeface="Arial"/>
                <a:ea typeface="Arial"/>
                <a:cs typeface="Arial"/>
                <a:sym typeface="Arial"/>
              </a:rPr>
            </a:br>
            <a:br>
              <a:rPr lang="en-IN" sz="1100" b="0" i="0" u="none" strike="noStrike" cap="none" dirty="0">
                <a:solidFill>
                  <a:srgbClr val="000000"/>
                </a:solidFill>
                <a:effectLst/>
                <a:latin typeface="Arial"/>
                <a:ea typeface="Arial"/>
                <a:cs typeface="Arial"/>
                <a:sym typeface="Arial"/>
              </a:rPr>
            </a:br>
            <a:r>
              <a:rPr lang="en-IN" sz="1100" b="0" i="0" u="none" strike="noStrike" cap="none" dirty="0">
                <a:solidFill>
                  <a:srgbClr val="000000"/>
                </a:solidFill>
                <a:effectLst/>
                <a:latin typeface="Arial"/>
                <a:ea typeface="Arial"/>
                <a:cs typeface="Arial"/>
                <a:sym typeface="Arial"/>
              </a:rPr>
              <a:t>p {</a:t>
            </a:r>
            <a:br>
              <a:rPr lang="en-IN" sz="1100" b="0" i="0" u="none" strike="noStrike" cap="none" dirty="0">
                <a:solidFill>
                  <a:srgbClr val="000000"/>
                </a:solidFill>
                <a:effectLst/>
                <a:latin typeface="Arial"/>
                <a:ea typeface="Arial"/>
                <a:cs typeface="Arial"/>
                <a:sym typeface="Arial"/>
              </a:rPr>
            </a:br>
            <a:r>
              <a:rPr lang="en-IN" sz="1100" b="0" i="0" u="none" strike="noStrike" cap="none" dirty="0">
                <a:solidFill>
                  <a:srgbClr val="000000"/>
                </a:solidFill>
                <a:effectLst/>
                <a:latin typeface="Arial"/>
                <a:ea typeface="Arial"/>
                <a:cs typeface="Arial"/>
                <a:sym typeface="Arial"/>
              </a:rPr>
              <a:t>  font-size: 25px;</a:t>
            </a:r>
            <a:br>
              <a:rPr lang="en-IN" sz="1100" b="0" i="0" u="none" strike="noStrike" cap="none" dirty="0">
                <a:solidFill>
                  <a:srgbClr val="000000"/>
                </a:solidFill>
                <a:effectLst/>
                <a:latin typeface="Arial"/>
                <a:ea typeface="Arial"/>
                <a:cs typeface="Arial"/>
                <a:sym typeface="Arial"/>
              </a:rPr>
            </a:br>
            <a:r>
              <a:rPr lang="en-IN" sz="1100" b="0" i="0" u="none" strike="noStrike" cap="none" dirty="0">
                <a:solidFill>
                  <a:srgbClr val="000000"/>
                </a:solidFill>
                <a:effectLst/>
                <a:latin typeface="Arial"/>
                <a:ea typeface="Arial"/>
                <a:cs typeface="Arial"/>
                <a:sym typeface="Arial"/>
              </a:rPr>
              <a:t>  line-height: 50px;</a:t>
            </a:r>
            <a:br>
              <a:rPr lang="en-IN" sz="1100" b="0" i="0" u="none" strike="noStrike" cap="none" dirty="0">
                <a:solidFill>
                  <a:srgbClr val="000000"/>
                </a:solidFill>
                <a:effectLst/>
                <a:latin typeface="Arial"/>
                <a:ea typeface="Arial"/>
                <a:cs typeface="Arial"/>
                <a:sym typeface="Arial"/>
              </a:rPr>
            </a:br>
            <a:r>
              <a:rPr lang="en-IN" sz="1100" b="0" i="0" u="none" strike="noStrike" cap="none" dirty="0">
                <a:solidFill>
                  <a:srgbClr val="000000"/>
                </a:solidFill>
                <a:effectLst/>
                <a:latin typeface="Arial"/>
                <a:ea typeface="Arial"/>
                <a:cs typeface="Arial"/>
                <a:sym typeface="Arial"/>
              </a:rPr>
              <a:t>}</a:t>
            </a:r>
          </a:p>
          <a:p>
            <a:pPr marL="158750" indent="0">
              <a:buNone/>
            </a:pPr>
            <a:endParaRPr lang="en-IN" sz="1100" b="0" i="0" u="none" strike="noStrike" cap="none" dirty="0">
              <a:solidFill>
                <a:srgbClr val="000000"/>
              </a:solidFill>
              <a:effectLst/>
              <a:latin typeface="Arial"/>
              <a:ea typeface="Arial"/>
              <a:cs typeface="Arial"/>
              <a:sym typeface="Arial"/>
            </a:endParaRPr>
          </a:p>
          <a:p>
            <a:pPr marL="158750" indent="0">
              <a:buNone/>
            </a:pPr>
            <a:r>
              <a:rPr lang="en-IN" sz="1100" b="0" i="0" u="none" strike="noStrike" cap="none" dirty="0">
                <a:solidFill>
                  <a:srgbClr val="000000"/>
                </a:solidFill>
                <a:effectLst/>
                <a:latin typeface="Arial"/>
                <a:ea typeface="Arial"/>
                <a:cs typeface="Arial"/>
                <a:sym typeface="Arial"/>
              </a:rPr>
              <a:t>There are two types of length units: </a:t>
            </a:r>
          </a:p>
          <a:p>
            <a:pPr marL="158750" lvl="0" indent="0">
              <a:buNone/>
            </a:pPr>
            <a:endParaRPr lang="en-IN" sz="1100" b="1" i="0" u="none" strike="noStrike" cap="none" dirty="0">
              <a:solidFill>
                <a:srgbClr val="000000"/>
              </a:solidFill>
              <a:effectLst/>
              <a:latin typeface="Arial"/>
              <a:ea typeface="Arial"/>
              <a:cs typeface="Arial"/>
              <a:sym typeface="Arial"/>
            </a:endParaRPr>
          </a:p>
          <a:p>
            <a:pPr marL="457200" lvl="0" indent="-298450"/>
            <a:r>
              <a:rPr lang="en-IN" sz="1100" b="1" i="0" u="none" strike="noStrike" cap="none" dirty="0">
                <a:solidFill>
                  <a:srgbClr val="000000"/>
                </a:solidFill>
                <a:effectLst/>
                <a:latin typeface="Arial"/>
                <a:ea typeface="Arial"/>
                <a:cs typeface="Arial"/>
                <a:sym typeface="Arial"/>
              </a:rPr>
              <a:t>absolute </a:t>
            </a:r>
            <a:endParaRPr lang="en-IN" sz="1100" b="0" i="0" u="none" strike="noStrike" cap="none" dirty="0">
              <a:solidFill>
                <a:srgbClr val="000000"/>
              </a:solidFill>
              <a:effectLst/>
              <a:latin typeface="Arial"/>
              <a:ea typeface="Arial"/>
              <a:cs typeface="Arial"/>
              <a:sym typeface="Arial"/>
            </a:endParaRPr>
          </a:p>
          <a:p>
            <a:pPr marL="457200" lvl="0" indent="-298450"/>
            <a:r>
              <a:rPr lang="en-IN" sz="1100" b="1" i="0" u="none" strike="noStrike" cap="none" dirty="0">
                <a:solidFill>
                  <a:srgbClr val="000000"/>
                </a:solidFill>
                <a:effectLst/>
                <a:latin typeface="Arial"/>
                <a:ea typeface="Arial"/>
                <a:cs typeface="Arial"/>
                <a:sym typeface="Arial"/>
              </a:rPr>
              <a:t>relative</a:t>
            </a:r>
            <a:endParaRPr lang="en-IN"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lang="en-IN" b="1" dirty="0"/>
          </a:p>
        </p:txBody>
      </p:sp>
    </p:spTree>
    <p:extLst>
      <p:ext uri="{BB962C8B-B14F-4D97-AF65-F5344CB8AC3E}">
        <p14:creationId xmlns:p14="http://schemas.microsoft.com/office/powerpoint/2010/main" val="2629625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IN" dirty="0"/>
              <a:t>Title - Parent Topic</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 </a:t>
            </a:r>
            <a:r>
              <a:rPr lang="en" dirty="0"/>
              <a:t>Subtopic of Subtopic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 Description in bullets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IN" sz="1100" b="1"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en-IN" sz="1100" b="1" i="0" u="none" strike="noStrike" cap="none" dirty="0">
                <a:solidFill>
                  <a:srgbClr val="000000"/>
                </a:solidFill>
                <a:effectLst/>
                <a:latin typeface="Arial"/>
                <a:ea typeface="Arial"/>
                <a:cs typeface="Arial"/>
                <a:sym typeface="Arial"/>
              </a:rPr>
              <a:t>Absolute Lengths</a:t>
            </a:r>
          </a:p>
          <a:p>
            <a:pPr marL="0" lvl="0" indent="0" algn="l" rtl="0">
              <a:spcBef>
                <a:spcPts val="0"/>
              </a:spcBef>
              <a:spcAft>
                <a:spcPts val="0"/>
              </a:spcAft>
              <a:buNone/>
            </a:pPr>
            <a:endParaRPr lang="en-IN" sz="1100" b="1" i="0" u="none" strike="noStrike" cap="none" dirty="0">
              <a:solidFill>
                <a:srgbClr val="000000"/>
              </a:solidFill>
              <a:effectLst/>
              <a:latin typeface="Arial"/>
              <a:ea typeface="Arial"/>
              <a:cs typeface="Arial"/>
              <a:sym typeface="Arial"/>
            </a:endParaRPr>
          </a:p>
          <a:p>
            <a:r>
              <a:rPr lang="en-IN" sz="1100" b="0" i="0" u="none" strike="noStrike" cap="none" dirty="0">
                <a:solidFill>
                  <a:srgbClr val="000000"/>
                </a:solidFill>
                <a:effectLst/>
                <a:latin typeface="Arial"/>
                <a:ea typeface="Arial"/>
                <a:cs typeface="Arial"/>
                <a:sym typeface="Arial"/>
              </a:rPr>
              <a:t>The absolute length units are fixed and a length expressed in any of these will appear as exactly that size.</a:t>
            </a:r>
          </a:p>
          <a:p>
            <a:r>
              <a:rPr lang="en-IN" sz="1100" b="0" i="0" u="none" strike="noStrike" cap="none" dirty="0">
                <a:solidFill>
                  <a:srgbClr val="000000"/>
                </a:solidFill>
                <a:effectLst/>
                <a:latin typeface="Arial"/>
                <a:ea typeface="Arial"/>
                <a:cs typeface="Arial"/>
                <a:sym typeface="Arial"/>
              </a:rPr>
              <a:t>Absolute length units are not recommended for use on screen, because screen sizes vary so much. However, they can be used if the output medium is known, such as for print layout.</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IN" sz="1100" b="0" i="0" u="none" strike="noStrike" cap="none" dirty="0">
                <a:solidFill>
                  <a:srgbClr val="000000"/>
                </a:solidFill>
                <a:effectLst/>
                <a:latin typeface="Arial"/>
                <a:ea typeface="Arial"/>
                <a:cs typeface="Arial"/>
                <a:sym typeface="Arial"/>
              </a:rPr>
              <a:t>* Pixels (px) are relative to the viewing device. For low-dpi devices, 1px is one device pixel (dot) of the display. For printers and high-resolution screens 1px implies multiple device pixels.</a:t>
            </a:r>
          </a:p>
          <a:p>
            <a:endParaRPr lang="en-IN"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3179473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IN" dirty="0"/>
              <a:t>Title - Parent Topic</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 </a:t>
            </a:r>
            <a:r>
              <a:rPr lang="en" dirty="0"/>
              <a:t>Subtopic of Subtopic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 Description in bullets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lang="en"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endParaRPr lang="en-IN" sz="1100" b="1"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en-IN" sz="1100" b="1" i="0" u="none" strike="noStrike" cap="none" dirty="0">
                <a:solidFill>
                  <a:srgbClr val="000000"/>
                </a:solidFill>
                <a:effectLst/>
                <a:latin typeface="Arial"/>
                <a:ea typeface="Arial"/>
                <a:cs typeface="Arial"/>
                <a:sym typeface="Arial"/>
              </a:rPr>
              <a:t>Relative Lengths</a:t>
            </a:r>
          </a:p>
          <a:p>
            <a:pPr marL="0" lvl="0" indent="0" algn="l" rtl="0">
              <a:spcBef>
                <a:spcPts val="0"/>
              </a:spcBef>
              <a:spcAft>
                <a:spcPts val="0"/>
              </a:spcAft>
              <a:buNone/>
            </a:pPr>
            <a:endParaRPr lang="en-IN" sz="1100" b="1" i="0" u="none" strike="noStrike" cap="none" dirty="0">
              <a:solidFill>
                <a:srgbClr val="000000"/>
              </a:solidFill>
              <a:effectLst/>
              <a:latin typeface="Arial"/>
              <a:ea typeface="Arial"/>
              <a:cs typeface="Arial"/>
              <a:sym typeface="Arial"/>
            </a:endParaRPr>
          </a:p>
          <a:p>
            <a:r>
              <a:rPr lang="en-IN" sz="1100" b="0" i="0" u="none" strike="noStrike" cap="none" dirty="0">
                <a:solidFill>
                  <a:srgbClr val="000000"/>
                </a:solidFill>
                <a:effectLst/>
                <a:latin typeface="Arial"/>
                <a:ea typeface="Arial"/>
                <a:cs typeface="Arial"/>
                <a:sym typeface="Arial"/>
              </a:rPr>
              <a:t>Relative length units specify a length relative to another length property. Relative length units scale better between different rendering medium.</a:t>
            </a:r>
          </a:p>
          <a:p>
            <a:pPr marL="0" lvl="0" indent="0" algn="l" rtl="0">
              <a:spcBef>
                <a:spcPts val="0"/>
              </a:spcBef>
              <a:spcAft>
                <a:spcPts val="0"/>
              </a:spcAft>
              <a:buNone/>
            </a:pPr>
            <a:endParaRPr lang="en-IN" b="1" dirty="0"/>
          </a:p>
        </p:txBody>
      </p:sp>
    </p:spTree>
    <p:extLst>
      <p:ext uri="{BB962C8B-B14F-4D97-AF65-F5344CB8AC3E}">
        <p14:creationId xmlns:p14="http://schemas.microsoft.com/office/powerpoint/2010/main" val="1139276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2821f090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2821f090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Mention the parent topics one by one. This particular learning outcome has 6 parent topics.</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9041225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Left (White Color space):</a:t>
            </a:r>
          </a:p>
          <a:p>
            <a:pPr marL="0" lvl="0" indent="0" algn="l" rtl="0">
              <a:spcBef>
                <a:spcPts val="0"/>
              </a:spcBef>
              <a:spcAft>
                <a:spcPts val="0"/>
              </a:spcAft>
              <a:buNone/>
            </a:pPr>
            <a:r>
              <a:rPr lang="en-IN" dirty="0"/>
              <a:t>Title - Parent Topic</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 Subtopic 2</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 Description in bullets</a:t>
            </a: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lang="en-IN" b="1" dirty="0"/>
          </a:p>
          <a:p>
            <a:pPr marL="158750" indent="0">
              <a:buNone/>
            </a:pPr>
            <a:r>
              <a:rPr lang="en-IN" sz="1100" b="1" i="0" u="none" strike="noStrike" cap="none" dirty="0">
                <a:solidFill>
                  <a:srgbClr val="000000"/>
                </a:solidFill>
                <a:effectLst/>
                <a:latin typeface="Arial"/>
                <a:ea typeface="Arial"/>
                <a:cs typeface="Arial"/>
                <a:sym typeface="Arial"/>
              </a:rPr>
              <a:t>CSS Styling Text</a:t>
            </a:r>
          </a:p>
          <a:p>
            <a:pPr marL="158750" indent="0">
              <a:buNone/>
            </a:pPr>
            <a:endParaRPr lang="en-IN" sz="1100" b="1" i="0" u="none" strike="noStrike" cap="none" dirty="0">
              <a:solidFill>
                <a:srgbClr val="000000"/>
              </a:solidFill>
              <a:effectLst/>
              <a:latin typeface="Arial"/>
              <a:ea typeface="Arial"/>
              <a:cs typeface="Arial"/>
              <a:sym typeface="Arial"/>
            </a:endParaRPr>
          </a:p>
          <a:p>
            <a:pPr marL="158750" indent="0">
              <a:buNone/>
            </a:pPr>
            <a:r>
              <a:rPr lang="en-US" sz="1100" b="0" i="0" u="none" strike="noStrike" cap="none" dirty="0">
                <a:solidFill>
                  <a:srgbClr val="000000"/>
                </a:solidFill>
                <a:effectLst/>
                <a:latin typeface="Arial"/>
                <a:ea typeface="Arial"/>
                <a:cs typeface="Arial"/>
                <a:sym typeface="Arial"/>
              </a:rPr>
              <a:t>CSS has a lot of properties for formatting text.</a:t>
            </a:r>
          </a:p>
          <a:p>
            <a:pPr marL="158750" indent="0">
              <a:buNone/>
            </a:pPr>
            <a:endParaRPr lang="en-IN" sz="1100" b="0" i="0" u="none" strike="noStrike" cap="none" dirty="0">
              <a:solidFill>
                <a:srgbClr val="000000"/>
              </a:solidFill>
              <a:effectLst/>
              <a:latin typeface="Arial"/>
              <a:ea typeface="Arial"/>
              <a:cs typeface="Arial"/>
              <a:sym typeface="Arial"/>
            </a:endParaRPr>
          </a:p>
          <a:p>
            <a:pPr marL="158750" indent="0">
              <a:buNone/>
            </a:pPr>
            <a:r>
              <a:rPr lang="en-IN" sz="1100" b="1" i="0" u="none" strike="noStrike" cap="none" dirty="0">
                <a:solidFill>
                  <a:srgbClr val="000000"/>
                </a:solidFill>
                <a:effectLst/>
                <a:latin typeface="Arial"/>
                <a:ea typeface="Arial"/>
                <a:cs typeface="Arial"/>
                <a:sym typeface="Arial"/>
              </a:rPr>
              <a:t>Text Formatting</a:t>
            </a:r>
          </a:p>
          <a:p>
            <a:pPr marL="158750" indent="0">
              <a:buNone/>
            </a:pPr>
            <a:endParaRPr lang="en-IN" sz="1100" b="0" i="0" u="none" strike="noStrike" cap="none" dirty="0">
              <a:solidFill>
                <a:srgbClr val="000000"/>
              </a:solidFill>
              <a:effectLst/>
              <a:latin typeface="Arial"/>
              <a:ea typeface="Arial"/>
              <a:cs typeface="Arial"/>
              <a:sym typeface="Arial"/>
            </a:endParaRPr>
          </a:p>
          <a:p>
            <a:pPr marL="158750" indent="0">
              <a:buNone/>
            </a:pPr>
            <a:r>
              <a:rPr lang="en-IN" sz="1100" b="0" i="0" u="none" strike="noStrike" cap="none" dirty="0">
                <a:solidFill>
                  <a:srgbClr val="000000"/>
                </a:solidFill>
                <a:effectLst/>
                <a:latin typeface="Arial"/>
                <a:ea typeface="Arial"/>
                <a:cs typeface="Arial"/>
                <a:sym typeface="Arial"/>
              </a:rPr>
              <a:t>This text is styled with some of the text formatting properties. The heading uses the text-align, text-transform, and </a:t>
            </a:r>
            <a:r>
              <a:rPr lang="en-IN" sz="1100" b="0" i="0" u="none" strike="noStrike" cap="none" dirty="0" err="1">
                <a:solidFill>
                  <a:srgbClr val="000000"/>
                </a:solidFill>
                <a:effectLst/>
                <a:latin typeface="Arial"/>
                <a:ea typeface="Arial"/>
                <a:cs typeface="Arial"/>
                <a:sym typeface="Arial"/>
              </a:rPr>
              <a:t>color</a:t>
            </a:r>
            <a:r>
              <a:rPr lang="en-IN" sz="1100" b="0" i="0" u="none" strike="noStrike" cap="none" dirty="0">
                <a:solidFill>
                  <a:srgbClr val="000000"/>
                </a:solidFill>
                <a:effectLst/>
                <a:latin typeface="Arial"/>
                <a:ea typeface="Arial"/>
                <a:cs typeface="Arial"/>
                <a:sym typeface="Arial"/>
              </a:rPr>
              <a:t> properties. The paragraph is indented, aligned, and the space between characters is specified. </a:t>
            </a:r>
          </a:p>
          <a:p>
            <a:pPr marL="158750" indent="0">
              <a:buNone/>
            </a:pPr>
            <a:r>
              <a:rPr lang="en-IN" sz="1100" b="0" i="0" u="none" strike="noStrike" cap="none" dirty="0">
                <a:solidFill>
                  <a:srgbClr val="000000"/>
                </a:solidFill>
                <a:effectLst/>
                <a:latin typeface="Arial"/>
                <a:ea typeface="Arial"/>
                <a:cs typeface="Arial"/>
                <a:sym typeface="Arial"/>
              </a:rPr>
              <a:t> </a:t>
            </a:r>
          </a:p>
          <a:p>
            <a:pPr marL="158750" indent="0">
              <a:buNone/>
            </a:pPr>
            <a:r>
              <a:rPr lang="en-IN" sz="1100" b="1" i="0" u="none" strike="noStrike" cap="none" dirty="0">
                <a:solidFill>
                  <a:srgbClr val="000000"/>
                </a:solidFill>
                <a:effectLst/>
                <a:latin typeface="Arial"/>
                <a:ea typeface="Arial"/>
                <a:cs typeface="Arial"/>
                <a:sym typeface="Arial"/>
              </a:rPr>
              <a:t>Text </a:t>
            </a:r>
            <a:r>
              <a:rPr lang="en-IN" sz="1100" b="1" i="0" u="none" strike="noStrike" cap="none" dirty="0" err="1">
                <a:solidFill>
                  <a:srgbClr val="000000"/>
                </a:solidFill>
                <a:effectLst/>
                <a:latin typeface="Arial"/>
                <a:ea typeface="Arial"/>
                <a:cs typeface="Arial"/>
                <a:sym typeface="Arial"/>
              </a:rPr>
              <a:t>Color</a:t>
            </a:r>
            <a:endParaRPr lang="en-IN" sz="1100" b="1" i="0" u="none" strike="noStrike" cap="none" dirty="0">
              <a:solidFill>
                <a:srgbClr val="000000"/>
              </a:solidFill>
              <a:effectLst/>
              <a:latin typeface="Arial"/>
              <a:ea typeface="Arial"/>
              <a:cs typeface="Arial"/>
              <a:sym typeface="Arial"/>
            </a:endParaRPr>
          </a:p>
          <a:p>
            <a:pPr marL="158750" indent="0">
              <a:buNone/>
            </a:pPr>
            <a:endParaRPr lang="en-IN" sz="1100" b="0" i="0" u="none" strike="noStrike" cap="none" dirty="0">
              <a:solidFill>
                <a:srgbClr val="000000"/>
              </a:solidFill>
              <a:effectLst/>
              <a:latin typeface="Arial"/>
              <a:ea typeface="Arial"/>
              <a:cs typeface="Arial"/>
              <a:sym typeface="Arial"/>
            </a:endParaRPr>
          </a:p>
          <a:p>
            <a:pPr marL="158750" indent="0">
              <a:buNone/>
            </a:pPr>
            <a:r>
              <a:rPr lang="en-IN" sz="1100" b="0" i="0" u="none" strike="noStrike" cap="none" dirty="0">
                <a:solidFill>
                  <a:srgbClr val="000000"/>
                </a:solidFill>
                <a:effectLst/>
                <a:latin typeface="Arial"/>
                <a:ea typeface="Arial"/>
                <a:cs typeface="Arial"/>
                <a:sym typeface="Arial"/>
              </a:rPr>
              <a:t>The </a:t>
            </a:r>
            <a:r>
              <a:rPr lang="en-IN" sz="1100" b="0" i="0" u="none" strike="noStrike" cap="none" dirty="0" err="1">
                <a:solidFill>
                  <a:srgbClr val="000000"/>
                </a:solidFill>
                <a:effectLst/>
                <a:latin typeface="Arial"/>
                <a:ea typeface="Arial"/>
                <a:cs typeface="Arial"/>
                <a:sym typeface="Arial"/>
              </a:rPr>
              <a:t>color</a:t>
            </a:r>
            <a:r>
              <a:rPr lang="en-IN" sz="1100" b="0" i="0" u="none" strike="noStrike" cap="none" dirty="0">
                <a:solidFill>
                  <a:srgbClr val="000000"/>
                </a:solidFill>
                <a:effectLst/>
                <a:latin typeface="Arial"/>
                <a:ea typeface="Arial"/>
                <a:cs typeface="Arial"/>
                <a:sym typeface="Arial"/>
              </a:rPr>
              <a:t> property is used to set the </a:t>
            </a:r>
            <a:r>
              <a:rPr lang="en-IN" sz="1100" b="0" i="0" u="none" strike="noStrike" cap="none" dirty="0" err="1">
                <a:solidFill>
                  <a:srgbClr val="000000"/>
                </a:solidFill>
                <a:effectLst/>
                <a:latin typeface="Arial"/>
                <a:ea typeface="Arial"/>
                <a:cs typeface="Arial"/>
                <a:sym typeface="Arial"/>
              </a:rPr>
              <a:t>color</a:t>
            </a:r>
            <a:r>
              <a:rPr lang="en-IN" sz="1100" b="0" i="0" u="none" strike="noStrike" cap="none" dirty="0">
                <a:solidFill>
                  <a:srgbClr val="000000"/>
                </a:solidFill>
                <a:effectLst/>
                <a:latin typeface="Arial"/>
                <a:ea typeface="Arial"/>
                <a:cs typeface="Arial"/>
                <a:sym typeface="Arial"/>
              </a:rPr>
              <a:t> of the text. </a:t>
            </a:r>
          </a:p>
          <a:p>
            <a:pPr marL="158750" indent="0">
              <a:buNone/>
            </a:pPr>
            <a:r>
              <a:rPr lang="en-IN" sz="1100" b="0" i="0" u="none" strike="noStrike" cap="none" dirty="0">
                <a:solidFill>
                  <a:srgbClr val="000000"/>
                </a:solidFill>
                <a:effectLst/>
                <a:latin typeface="Arial"/>
                <a:ea typeface="Arial"/>
                <a:cs typeface="Arial"/>
                <a:sym typeface="Arial"/>
              </a:rPr>
              <a:t>The </a:t>
            </a:r>
            <a:r>
              <a:rPr lang="en-IN" sz="1100" b="0" i="0" u="none" strike="noStrike" cap="none" dirty="0" err="1">
                <a:solidFill>
                  <a:srgbClr val="000000"/>
                </a:solidFill>
                <a:effectLst/>
                <a:latin typeface="Arial"/>
                <a:ea typeface="Arial"/>
                <a:cs typeface="Arial"/>
                <a:sym typeface="Arial"/>
              </a:rPr>
              <a:t>color</a:t>
            </a:r>
            <a:r>
              <a:rPr lang="en-IN" sz="1100" b="0" i="0" u="none" strike="noStrike" cap="none" dirty="0">
                <a:solidFill>
                  <a:srgbClr val="000000"/>
                </a:solidFill>
                <a:effectLst/>
                <a:latin typeface="Arial"/>
                <a:ea typeface="Arial"/>
                <a:cs typeface="Arial"/>
                <a:sym typeface="Arial"/>
              </a:rPr>
              <a:t> is specified by:</a:t>
            </a:r>
          </a:p>
          <a:p>
            <a:pPr marL="158750" lvl="0" indent="0">
              <a:buNone/>
            </a:pPr>
            <a:r>
              <a:rPr lang="en-IN" sz="1100" b="0" i="0" u="none" strike="noStrike" cap="none" dirty="0">
                <a:solidFill>
                  <a:srgbClr val="000000"/>
                </a:solidFill>
                <a:effectLst/>
                <a:latin typeface="Arial"/>
                <a:ea typeface="Arial"/>
                <a:cs typeface="Arial"/>
                <a:sym typeface="Arial"/>
              </a:rPr>
              <a:t>a </a:t>
            </a:r>
            <a:r>
              <a:rPr lang="en-IN" sz="1100" b="0" i="0" u="none" strike="noStrike" cap="none" dirty="0" err="1">
                <a:solidFill>
                  <a:srgbClr val="000000"/>
                </a:solidFill>
                <a:effectLst/>
                <a:latin typeface="Arial"/>
                <a:ea typeface="Arial"/>
                <a:cs typeface="Arial"/>
                <a:sym typeface="Arial"/>
              </a:rPr>
              <a:t>color</a:t>
            </a:r>
            <a:r>
              <a:rPr lang="en-IN" sz="1100" b="0" i="0" u="none" strike="noStrike" cap="none" dirty="0">
                <a:solidFill>
                  <a:srgbClr val="000000"/>
                </a:solidFill>
                <a:effectLst/>
                <a:latin typeface="Arial"/>
                <a:ea typeface="Arial"/>
                <a:cs typeface="Arial"/>
                <a:sym typeface="Arial"/>
              </a:rPr>
              <a:t> name - like "red"</a:t>
            </a:r>
          </a:p>
          <a:p>
            <a:pPr marL="158750" lvl="0" indent="0">
              <a:buNone/>
            </a:pPr>
            <a:r>
              <a:rPr lang="en-IN" sz="1100" b="0" i="0" u="none" strike="noStrike" cap="none" dirty="0">
                <a:solidFill>
                  <a:srgbClr val="000000"/>
                </a:solidFill>
                <a:effectLst/>
                <a:latin typeface="Arial"/>
                <a:ea typeface="Arial"/>
                <a:cs typeface="Arial"/>
                <a:sym typeface="Arial"/>
              </a:rPr>
              <a:t>a HEX value - like "#ff0000"</a:t>
            </a:r>
          </a:p>
          <a:p>
            <a:pPr marL="158750" lvl="0" indent="0">
              <a:buNone/>
            </a:pPr>
            <a:r>
              <a:rPr lang="en-IN" sz="1100" b="0" i="0" u="none" strike="noStrike" cap="none" dirty="0">
                <a:solidFill>
                  <a:srgbClr val="000000"/>
                </a:solidFill>
                <a:effectLst/>
                <a:latin typeface="Arial"/>
                <a:ea typeface="Arial"/>
                <a:cs typeface="Arial"/>
                <a:sym typeface="Arial"/>
              </a:rPr>
              <a:t>an RGB value - like "</a:t>
            </a:r>
            <a:r>
              <a:rPr lang="en-IN" sz="1100" b="0" i="0" u="none" strike="noStrike" cap="none" dirty="0" err="1">
                <a:solidFill>
                  <a:srgbClr val="000000"/>
                </a:solidFill>
                <a:effectLst/>
                <a:latin typeface="Arial"/>
                <a:ea typeface="Arial"/>
                <a:cs typeface="Arial"/>
                <a:sym typeface="Arial"/>
              </a:rPr>
              <a:t>rgb</a:t>
            </a:r>
            <a:r>
              <a:rPr lang="en-IN" sz="1100" b="0" i="0" u="none" strike="noStrike" cap="none" dirty="0">
                <a:solidFill>
                  <a:srgbClr val="000000"/>
                </a:solidFill>
                <a:effectLst/>
                <a:latin typeface="Arial"/>
                <a:ea typeface="Arial"/>
                <a:cs typeface="Arial"/>
                <a:sym typeface="Arial"/>
              </a:rPr>
              <a:t>(255,0,0)"</a:t>
            </a:r>
          </a:p>
          <a:p>
            <a:pPr marL="158750" indent="0">
              <a:buNone/>
            </a:pPr>
            <a:r>
              <a:rPr lang="en-IN" sz="1100" b="0" i="0" u="none" strike="noStrike" cap="none" dirty="0">
                <a:solidFill>
                  <a:srgbClr val="000000"/>
                </a:solidFill>
                <a:effectLst/>
                <a:latin typeface="Arial"/>
                <a:ea typeface="Arial"/>
                <a:cs typeface="Arial"/>
                <a:sym typeface="Arial"/>
              </a:rPr>
              <a:t>Look at </a:t>
            </a:r>
            <a:r>
              <a:rPr lang="en-IN" sz="1100" b="0" i="0" u="sng" strike="noStrike" cap="none" dirty="0">
                <a:solidFill>
                  <a:srgbClr val="000000"/>
                </a:solidFill>
                <a:effectLst/>
                <a:latin typeface="Arial"/>
                <a:ea typeface="Arial"/>
                <a:cs typeface="Arial"/>
                <a:sym typeface="Arial"/>
                <a:hlinkClick r:id="rId3"/>
              </a:rPr>
              <a:t>CSS Color Values</a:t>
            </a:r>
            <a:r>
              <a:rPr lang="en-IN" sz="1100" b="0" i="0" u="none" strike="noStrike" cap="none" dirty="0">
                <a:solidFill>
                  <a:srgbClr val="000000"/>
                </a:solidFill>
                <a:effectLst/>
                <a:latin typeface="Arial"/>
                <a:ea typeface="Arial"/>
                <a:cs typeface="Arial"/>
                <a:sym typeface="Arial"/>
              </a:rPr>
              <a:t> for a complete list of possible </a:t>
            </a:r>
            <a:r>
              <a:rPr lang="en-IN" sz="1100" b="0" i="0" u="none" strike="noStrike" cap="none" dirty="0" err="1">
                <a:solidFill>
                  <a:srgbClr val="000000"/>
                </a:solidFill>
                <a:effectLst/>
                <a:latin typeface="Arial"/>
                <a:ea typeface="Arial"/>
                <a:cs typeface="Arial"/>
                <a:sym typeface="Arial"/>
              </a:rPr>
              <a:t>color</a:t>
            </a:r>
            <a:r>
              <a:rPr lang="en-IN" sz="1100" b="0" i="0" u="none" strike="noStrike" cap="none" dirty="0">
                <a:solidFill>
                  <a:srgbClr val="000000"/>
                </a:solidFill>
                <a:effectLst/>
                <a:latin typeface="Arial"/>
                <a:ea typeface="Arial"/>
                <a:cs typeface="Arial"/>
                <a:sym typeface="Arial"/>
              </a:rPr>
              <a:t> values.</a:t>
            </a:r>
          </a:p>
          <a:p>
            <a:pPr marL="158750" indent="0">
              <a:buNone/>
            </a:pPr>
            <a:r>
              <a:rPr lang="en-IN" sz="1100" b="0" i="0" u="none" strike="noStrike" cap="none" dirty="0">
                <a:solidFill>
                  <a:srgbClr val="000000"/>
                </a:solidFill>
                <a:effectLst/>
                <a:latin typeface="Arial"/>
                <a:ea typeface="Arial"/>
                <a:cs typeface="Arial"/>
                <a:sym typeface="Arial"/>
              </a:rPr>
              <a:t>The default text </a:t>
            </a:r>
            <a:r>
              <a:rPr lang="en-IN" sz="1100" b="0" i="0" u="none" strike="noStrike" cap="none" dirty="0" err="1">
                <a:solidFill>
                  <a:srgbClr val="000000"/>
                </a:solidFill>
                <a:effectLst/>
                <a:latin typeface="Arial"/>
                <a:ea typeface="Arial"/>
                <a:cs typeface="Arial"/>
                <a:sym typeface="Arial"/>
              </a:rPr>
              <a:t>color</a:t>
            </a:r>
            <a:r>
              <a:rPr lang="en-IN" sz="1100" b="0" i="0" u="none" strike="noStrike" cap="none" dirty="0">
                <a:solidFill>
                  <a:srgbClr val="000000"/>
                </a:solidFill>
                <a:effectLst/>
                <a:latin typeface="Arial"/>
                <a:ea typeface="Arial"/>
                <a:cs typeface="Arial"/>
                <a:sym typeface="Arial"/>
              </a:rPr>
              <a:t> for a page is defined in the body selector.</a:t>
            </a:r>
          </a:p>
          <a:p>
            <a:pPr marL="158750" indent="0">
              <a:buNone/>
            </a:pPr>
            <a:endParaRPr lang="en-IN" sz="1100" b="0" i="0" u="none" strike="noStrike" cap="none" dirty="0">
              <a:solidFill>
                <a:srgbClr val="000000"/>
              </a:solidFill>
              <a:effectLst/>
              <a:latin typeface="Arial"/>
              <a:ea typeface="Arial"/>
              <a:cs typeface="Arial"/>
              <a:sym typeface="Arial"/>
            </a:endParaRPr>
          </a:p>
          <a:p>
            <a:pPr marL="158750" indent="0">
              <a:buNone/>
            </a:pPr>
            <a:r>
              <a:rPr lang="en-IN" sz="1100" b="1" i="0" u="none" strike="noStrike" cap="none" dirty="0">
                <a:solidFill>
                  <a:srgbClr val="000000"/>
                </a:solidFill>
                <a:effectLst/>
                <a:latin typeface="Arial"/>
                <a:ea typeface="Arial"/>
                <a:cs typeface="Arial"/>
                <a:sym typeface="Arial"/>
              </a:rPr>
              <a:t>Example</a:t>
            </a:r>
          </a:p>
          <a:p>
            <a:pPr marL="158750" indent="0">
              <a:buNone/>
            </a:pPr>
            <a:endParaRPr lang="en-IN" sz="1100" b="0" i="0" u="none" strike="noStrike" cap="none" dirty="0">
              <a:solidFill>
                <a:srgbClr val="000000"/>
              </a:solidFill>
              <a:effectLst/>
              <a:latin typeface="Arial"/>
              <a:ea typeface="Arial"/>
              <a:cs typeface="Arial"/>
              <a:sym typeface="Arial"/>
            </a:endParaRPr>
          </a:p>
          <a:p>
            <a:pPr marL="158750" indent="0">
              <a:buNone/>
            </a:pPr>
            <a:r>
              <a:rPr lang="en-IN" sz="1100" b="0" i="0" u="none" strike="noStrike" cap="none" dirty="0">
                <a:solidFill>
                  <a:srgbClr val="000000"/>
                </a:solidFill>
                <a:effectLst/>
                <a:latin typeface="Arial"/>
                <a:ea typeface="Arial"/>
                <a:cs typeface="Arial"/>
                <a:sym typeface="Arial"/>
              </a:rPr>
              <a:t>body {</a:t>
            </a:r>
            <a:br>
              <a:rPr lang="en-IN" sz="1100" b="0" i="0" u="none" strike="noStrike" cap="none" dirty="0">
                <a:solidFill>
                  <a:srgbClr val="000000"/>
                </a:solidFill>
                <a:effectLst/>
                <a:latin typeface="Arial"/>
                <a:ea typeface="Arial"/>
                <a:cs typeface="Arial"/>
                <a:sym typeface="Arial"/>
              </a:rPr>
            </a:br>
            <a:r>
              <a:rPr lang="en-IN" sz="1100" b="0" i="0" u="none" strike="noStrike" cap="none" dirty="0">
                <a:solidFill>
                  <a:srgbClr val="000000"/>
                </a:solidFill>
                <a:effectLst/>
                <a:latin typeface="Arial"/>
                <a:ea typeface="Arial"/>
                <a:cs typeface="Arial"/>
                <a:sym typeface="Arial"/>
              </a:rPr>
              <a:t>  </a:t>
            </a:r>
            <a:r>
              <a:rPr lang="en-IN" sz="1100" b="0" i="0" u="none" strike="noStrike" cap="none" dirty="0" err="1">
                <a:solidFill>
                  <a:srgbClr val="000000"/>
                </a:solidFill>
                <a:effectLst/>
                <a:latin typeface="Arial"/>
                <a:ea typeface="Arial"/>
                <a:cs typeface="Arial"/>
                <a:sym typeface="Arial"/>
              </a:rPr>
              <a:t>color</a:t>
            </a:r>
            <a:r>
              <a:rPr lang="en-IN" sz="1100" b="0" i="0" u="none" strike="noStrike" cap="none" dirty="0">
                <a:solidFill>
                  <a:srgbClr val="000000"/>
                </a:solidFill>
                <a:effectLst/>
                <a:latin typeface="Arial"/>
                <a:ea typeface="Arial"/>
                <a:cs typeface="Arial"/>
                <a:sym typeface="Arial"/>
              </a:rPr>
              <a:t>: blue;</a:t>
            </a:r>
            <a:br>
              <a:rPr lang="en-IN" sz="1100" b="0" i="0" u="none" strike="noStrike" cap="none" dirty="0">
                <a:solidFill>
                  <a:srgbClr val="000000"/>
                </a:solidFill>
                <a:effectLst/>
                <a:latin typeface="Arial"/>
                <a:ea typeface="Arial"/>
                <a:cs typeface="Arial"/>
                <a:sym typeface="Arial"/>
              </a:rPr>
            </a:br>
            <a:r>
              <a:rPr lang="en-IN" sz="1100" b="0" i="0" u="none" strike="noStrike" cap="none" dirty="0">
                <a:solidFill>
                  <a:srgbClr val="000000"/>
                </a:solidFill>
                <a:effectLst/>
                <a:latin typeface="Arial"/>
                <a:ea typeface="Arial"/>
                <a:cs typeface="Arial"/>
                <a:sym typeface="Arial"/>
              </a:rPr>
              <a:t>}</a:t>
            </a:r>
            <a:br>
              <a:rPr lang="en-IN" sz="1100" b="0" i="0" u="none" strike="noStrike" cap="none" dirty="0">
                <a:solidFill>
                  <a:srgbClr val="000000"/>
                </a:solidFill>
                <a:effectLst/>
                <a:latin typeface="Arial"/>
                <a:ea typeface="Arial"/>
                <a:cs typeface="Arial"/>
                <a:sym typeface="Arial"/>
              </a:rPr>
            </a:br>
            <a:br>
              <a:rPr lang="en-IN" sz="1100" b="0" i="0" u="none" strike="noStrike" cap="none" dirty="0">
                <a:solidFill>
                  <a:srgbClr val="000000"/>
                </a:solidFill>
                <a:effectLst/>
                <a:latin typeface="Arial"/>
                <a:ea typeface="Arial"/>
                <a:cs typeface="Arial"/>
                <a:sym typeface="Arial"/>
              </a:rPr>
            </a:br>
            <a:r>
              <a:rPr lang="en-IN" sz="1100" b="0" i="0" u="none" strike="noStrike" cap="none" dirty="0">
                <a:solidFill>
                  <a:srgbClr val="000000"/>
                </a:solidFill>
                <a:effectLst/>
                <a:latin typeface="Arial"/>
                <a:ea typeface="Arial"/>
                <a:cs typeface="Arial"/>
                <a:sym typeface="Arial"/>
              </a:rPr>
              <a:t>h1 {</a:t>
            </a:r>
            <a:br>
              <a:rPr lang="en-IN" sz="1100" b="0" i="0" u="none" strike="noStrike" cap="none" dirty="0">
                <a:solidFill>
                  <a:srgbClr val="000000"/>
                </a:solidFill>
                <a:effectLst/>
                <a:latin typeface="Arial"/>
                <a:ea typeface="Arial"/>
                <a:cs typeface="Arial"/>
                <a:sym typeface="Arial"/>
              </a:rPr>
            </a:br>
            <a:r>
              <a:rPr lang="en-IN" sz="1100" b="0" i="0" u="none" strike="noStrike" cap="none" dirty="0">
                <a:solidFill>
                  <a:srgbClr val="000000"/>
                </a:solidFill>
                <a:effectLst/>
                <a:latin typeface="Arial"/>
                <a:ea typeface="Arial"/>
                <a:cs typeface="Arial"/>
                <a:sym typeface="Arial"/>
              </a:rPr>
              <a:t>  </a:t>
            </a:r>
            <a:r>
              <a:rPr lang="en-IN" sz="1100" b="0" i="0" u="none" strike="noStrike" cap="none" dirty="0" err="1">
                <a:solidFill>
                  <a:srgbClr val="000000"/>
                </a:solidFill>
                <a:effectLst/>
                <a:latin typeface="Arial"/>
                <a:ea typeface="Arial"/>
                <a:cs typeface="Arial"/>
                <a:sym typeface="Arial"/>
              </a:rPr>
              <a:t>color</a:t>
            </a:r>
            <a:r>
              <a:rPr lang="en-IN" sz="1100" b="0" i="0" u="none" strike="noStrike" cap="none" dirty="0">
                <a:solidFill>
                  <a:srgbClr val="000000"/>
                </a:solidFill>
                <a:effectLst/>
                <a:latin typeface="Arial"/>
                <a:ea typeface="Arial"/>
                <a:cs typeface="Arial"/>
                <a:sym typeface="Arial"/>
              </a:rPr>
              <a:t>: green;</a:t>
            </a:r>
            <a:br>
              <a:rPr lang="en-IN" sz="1100" b="0" i="0" u="none" strike="noStrike" cap="none" dirty="0">
                <a:solidFill>
                  <a:srgbClr val="000000"/>
                </a:solidFill>
                <a:effectLst/>
                <a:latin typeface="Arial"/>
                <a:ea typeface="Arial"/>
                <a:cs typeface="Arial"/>
                <a:sym typeface="Arial"/>
              </a:rPr>
            </a:br>
            <a:r>
              <a:rPr lang="en-IN" sz="1100" b="0" i="0" u="none" strike="noStrike" cap="none" dirty="0">
                <a:solidFill>
                  <a:srgbClr val="000000"/>
                </a:solidFill>
                <a:effectLst/>
                <a:latin typeface="Arial"/>
                <a:ea typeface="Arial"/>
                <a:cs typeface="Arial"/>
                <a:sym typeface="Arial"/>
              </a:rPr>
              <a:t>}</a:t>
            </a:r>
          </a:p>
          <a:p>
            <a:pPr marL="158750" indent="0">
              <a:buNone/>
            </a:pPr>
            <a:endParaRPr lang="en-IN" sz="1100" b="0" i="0" u="none" strike="noStrike" cap="none" dirty="0">
              <a:solidFill>
                <a:srgbClr val="000000"/>
              </a:solidFill>
              <a:effectLst/>
              <a:latin typeface="Arial"/>
              <a:ea typeface="Arial"/>
              <a:cs typeface="Arial"/>
              <a:sym typeface="Arial"/>
            </a:endParaRPr>
          </a:p>
          <a:p>
            <a:pPr marL="158750" indent="0">
              <a:buNone/>
            </a:pPr>
            <a:r>
              <a:rPr lang="en-IN" sz="1100" b="1" i="0" u="none" strike="noStrike" cap="none" dirty="0">
                <a:solidFill>
                  <a:srgbClr val="000000"/>
                </a:solidFill>
                <a:effectLst/>
                <a:latin typeface="Arial"/>
                <a:ea typeface="Arial"/>
                <a:cs typeface="Arial"/>
                <a:sym typeface="Arial"/>
              </a:rPr>
              <a:t>Text </a:t>
            </a:r>
            <a:r>
              <a:rPr lang="en-IN" sz="1100" b="1" i="0" u="none" strike="noStrike" cap="none" dirty="0" err="1">
                <a:solidFill>
                  <a:srgbClr val="000000"/>
                </a:solidFill>
                <a:effectLst/>
                <a:latin typeface="Arial"/>
                <a:ea typeface="Arial"/>
                <a:cs typeface="Arial"/>
                <a:sym typeface="Arial"/>
              </a:rPr>
              <a:t>Color</a:t>
            </a:r>
            <a:r>
              <a:rPr lang="en-IN" sz="1100" b="1" i="0" u="none" strike="noStrike" cap="none" dirty="0">
                <a:solidFill>
                  <a:srgbClr val="000000"/>
                </a:solidFill>
                <a:effectLst/>
                <a:latin typeface="Arial"/>
                <a:ea typeface="Arial"/>
                <a:cs typeface="Arial"/>
                <a:sym typeface="Arial"/>
              </a:rPr>
              <a:t> and Background </a:t>
            </a:r>
            <a:r>
              <a:rPr lang="en-IN" sz="1100" b="1" i="0" u="none" strike="noStrike" cap="none" dirty="0" err="1">
                <a:solidFill>
                  <a:srgbClr val="000000"/>
                </a:solidFill>
                <a:effectLst/>
                <a:latin typeface="Arial"/>
                <a:ea typeface="Arial"/>
                <a:cs typeface="Arial"/>
                <a:sym typeface="Arial"/>
              </a:rPr>
              <a:t>Color</a:t>
            </a:r>
            <a:endParaRPr lang="en-IN" sz="1100" b="1" i="0" u="none" strike="noStrike" cap="none" dirty="0">
              <a:solidFill>
                <a:srgbClr val="000000"/>
              </a:solidFill>
              <a:effectLst/>
              <a:latin typeface="Arial"/>
              <a:ea typeface="Arial"/>
              <a:cs typeface="Arial"/>
              <a:sym typeface="Arial"/>
            </a:endParaRPr>
          </a:p>
          <a:p>
            <a:pPr marL="158750" indent="0">
              <a:buNone/>
            </a:pPr>
            <a:endParaRPr lang="en-IN" sz="1100" b="0" i="0" u="none" strike="noStrike" cap="none" dirty="0">
              <a:solidFill>
                <a:srgbClr val="000000"/>
              </a:solidFill>
              <a:effectLst/>
              <a:latin typeface="Arial"/>
              <a:ea typeface="Arial"/>
              <a:cs typeface="Arial"/>
              <a:sym typeface="Arial"/>
            </a:endParaRPr>
          </a:p>
          <a:p>
            <a:pPr marL="158750" indent="0">
              <a:buNone/>
            </a:pPr>
            <a:r>
              <a:rPr lang="en-US" sz="1100" b="0" i="0" u="none" strike="noStrike" cap="none" dirty="0">
                <a:solidFill>
                  <a:srgbClr val="000000"/>
                </a:solidFill>
                <a:effectLst/>
                <a:latin typeface="Arial"/>
                <a:ea typeface="Arial"/>
                <a:cs typeface="Arial"/>
                <a:sym typeface="Arial"/>
              </a:rPr>
              <a:t>In this example, we define both the background-color property and the color property:</a:t>
            </a:r>
          </a:p>
          <a:p>
            <a:pPr marL="158750" indent="0">
              <a:buNone/>
            </a:pPr>
            <a:endParaRPr lang="en-IN" sz="1100" b="0" i="0" u="none" strike="noStrike" cap="none" dirty="0">
              <a:solidFill>
                <a:srgbClr val="000000"/>
              </a:solidFill>
              <a:effectLst/>
              <a:latin typeface="Arial"/>
              <a:ea typeface="Arial"/>
              <a:cs typeface="Arial"/>
              <a:sym typeface="Arial"/>
            </a:endParaRPr>
          </a:p>
          <a:p>
            <a:pPr marL="158750" indent="0">
              <a:buNone/>
            </a:pPr>
            <a:r>
              <a:rPr lang="en-US" sz="1100" b="1" i="0" u="none" strike="noStrike" cap="none" dirty="0">
                <a:solidFill>
                  <a:srgbClr val="000000"/>
                </a:solidFill>
                <a:effectLst/>
                <a:latin typeface="Arial"/>
                <a:ea typeface="Arial"/>
                <a:cs typeface="Arial"/>
                <a:sym typeface="Arial"/>
              </a:rPr>
              <a:t>Example</a:t>
            </a:r>
          </a:p>
          <a:p>
            <a:pPr marL="158750" indent="0">
              <a:buNone/>
            </a:pPr>
            <a:endParaRPr lang="en-IN" sz="1100" b="0" i="0" u="none" strike="noStrike" cap="none" dirty="0">
              <a:solidFill>
                <a:srgbClr val="000000"/>
              </a:solidFill>
              <a:effectLst/>
              <a:latin typeface="Arial"/>
              <a:ea typeface="Arial"/>
              <a:cs typeface="Arial"/>
              <a:sym typeface="Arial"/>
            </a:endParaRPr>
          </a:p>
          <a:p>
            <a:pPr marL="158750" indent="0">
              <a:buNone/>
            </a:pPr>
            <a:r>
              <a:rPr lang="en-US" sz="1100" b="0" i="0" u="none" strike="noStrike" cap="none" dirty="0">
                <a:solidFill>
                  <a:srgbClr val="000000"/>
                </a:solidFill>
                <a:effectLst/>
                <a:latin typeface="Arial"/>
                <a:ea typeface="Arial"/>
                <a:cs typeface="Arial"/>
                <a:sym typeface="Arial"/>
              </a:rPr>
              <a:t>body {</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  background-color: </a:t>
            </a:r>
            <a:r>
              <a:rPr lang="en-US" sz="1100" b="0" i="0" u="none" strike="noStrike" cap="none" dirty="0" err="1">
                <a:solidFill>
                  <a:srgbClr val="000000"/>
                </a:solidFill>
                <a:effectLst/>
                <a:latin typeface="Arial"/>
                <a:ea typeface="Arial"/>
                <a:cs typeface="Arial"/>
                <a:sym typeface="Arial"/>
              </a:rPr>
              <a:t>lightgrey</a:t>
            </a:r>
            <a:r>
              <a:rPr lang="en-US" sz="1100" b="0" i="0" u="none" strike="noStrike" cap="none" dirty="0">
                <a:solidFill>
                  <a:srgbClr val="000000"/>
                </a:solidFill>
                <a:effectLst/>
                <a:latin typeface="Arial"/>
                <a:ea typeface="Arial"/>
                <a:cs typeface="Arial"/>
                <a:sym typeface="Arial"/>
              </a:rPr>
              <a:t>;</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  color: blue;</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a:t>
            </a:r>
            <a:br>
              <a:rPr lang="en-US" sz="1100" b="0" i="0" u="none" strike="noStrike" cap="none" dirty="0">
                <a:solidFill>
                  <a:srgbClr val="000000"/>
                </a:solidFill>
                <a:effectLst/>
                <a:latin typeface="Arial"/>
                <a:ea typeface="Arial"/>
                <a:cs typeface="Arial"/>
                <a:sym typeface="Arial"/>
              </a:rPr>
            </a:b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h1 {</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  background-color: black;</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  color: white;</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div {  background-color: blue; color: white;}</a:t>
            </a:r>
          </a:p>
          <a:p>
            <a:pPr marL="158750" indent="0">
              <a:buNone/>
            </a:pPr>
            <a:endParaRPr lang="en-IN" sz="1100" b="0" i="0" u="none" strike="noStrike" cap="none" dirty="0">
              <a:solidFill>
                <a:srgbClr val="000000"/>
              </a:solidFill>
              <a:effectLst/>
              <a:latin typeface="Arial"/>
              <a:ea typeface="Arial"/>
              <a:cs typeface="Arial"/>
              <a:sym typeface="Arial"/>
            </a:endParaRPr>
          </a:p>
          <a:p>
            <a:pPr marL="158750" indent="0">
              <a:buNone/>
            </a:pPr>
            <a:r>
              <a:rPr lang="en-IN" sz="1100" b="1" i="0" u="none" strike="noStrike" cap="none" dirty="0">
                <a:solidFill>
                  <a:srgbClr val="000000"/>
                </a:solidFill>
                <a:effectLst/>
                <a:latin typeface="Arial"/>
                <a:ea typeface="Arial"/>
                <a:cs typeface="Arial"/>
                <a:sym typeface="Arial"/>
              </a:rPr>
              <a:t>The CSS Text </a:t>
            </a:r>
            <a:r>
              <a:rPr lang="en-IN" sz="1100" b="1" i="0" u="none" strike="noStrike" cap="none" dirty="0" err="1">
                <a:solidFill>
                  <a:srgbClr val="000000"/>
                </a:solidFill>
                <a:effectLst/>
                <a:latin typeface="Arial"/>
                <a:ea typeface="Arial"/>
                <a:cs typeface="Arial"/>
                <a:sym typeface="Arial"/>
              </a:rPr>
              <a:t>Color</a:t>
            </a:r>
            <a:r>
              <a:rPr lang="en-IN" sz="1100" b="1" i="0" u="none" strike="noStrike" cap="none" dirty="0">
                <a:solidFill>
                  <a:srgbClr val="000000"/>
                </a:solidFill>
                <a:effectLst/>
                <a:latin typeface="Arial"/>
                <a:ea typeface="Arial"/>
                <a:cs typeface="Arial"/>
                <a:sym typeface="Arial"/>
              </a:rPr>
              <a:t> Property</a:t>
            </a:r>
          </a:p>
          <a:p>
            <a:pPr marL="158750" indent="0">
              <a:buNone/>
            </a:pPr>
            <a:endParaRPr lang="en-IN" sz="1100" b="0" i="0" u="none" strike="noStrike" cap="none" dirty="0">
              <a:solidFill>
                <a:srgbClr val="000000"/>
              </a:solidFill>
              <a:effectLst/>
              <a:latin typeface="Arial"/>
              <a:ea typeface="Arial"/>
              <a:cs typeface="Arial"/>
              <a:sym typeface="Arial"/>
            </a:endParaRPr>
          </a:p>
          <a:p>
            <a:pPr marL="158750" indent="0">
              <a:buNone/>
            </a:pPr>
            <a:r>
              <a:rPr lang="en-IN" sz="1100" b="1" i="0" u="none" strike="noStrike" cap="none" dirty="0">
                <a:solidFill>
                  <a:srgbClr val="000000"/>
                </a:solidFill>
                <a:effectLst/>
                <a:latin typeface="Arial"/>
                <a:ea typeface="Arial"/>
                <a:cs typeface="Arial"/>
                <a:sym typeface="Arial"/>
              </a:rPr>
              <a:t>Property</a:t>
            </a:r>
          </a:p>
          <a:p>
            <a:pPr marL="158750" indent="0">
              <a:buNone/>
            </a:pPr>
            <a:endParaRPr lang="en-IN" sz="1100" b="0" i="0" u="none" strike="noStrike" cap="none" dirty="0">
              <a:solidFill>
                <a:srgbClr val="000000"/>
              </a:solidFill>
              <a:effectLst/>
              <a:latin typeface="Arial"/>
              <a:ea typeface="Arial"/>
              <a:cs typeface="Arial"/>
              <a:sym typeface="Arial"/>
            </a:endParaRPr>
          </a:p>
          <a:p>
            <a:pPr marL="158750" indent="0">
              <a:buNone/>
            </a:pPr>
            <a:r>
              <a:rPr lang="en-IN" sz="1100" b="1" i="0" u="none" strike="noStrike" cap="none" dirty="0">
                <a:solidFill>
                  <a:srgbClr val="000000"/>
                </a:solidFill>
                <a:effectLst/>
                <a:latin typeface="Arial"/>
                <a:ea typeface="Arial"/>
                <a:cs typeface="Arial"/>
                <a:sym typeface="Arial"/>
              </a:rPr>
              <a:t>Description</a:t>
            </a:r>
          </a:p>
          <a:p>
            <a:pPr marL="158750" indent="0">
              <a:buNone/>
            </a:pPr>
            <a:endParaRPr lang="en-IN" sz="1100" b="0" i="0" u="none" strike="noStrike" cap="none" dirty="0">
              <a:solidFill>
                <a:srgbClr val="000000"/>
              </a:solidFill>
              <a:effectLst/>
              <a:latin typeface="Arial"/>
              <a:ea typeface="Arial"/>
              <a:cs typeface="Arial"/>
              <a:sym typeface="Arial"/>
            </a:endParaRPr>
          </a:p>
          <a:p>
            <a:pPr marL="158750" indent="0">
              <a:buNone/>
            </a:pPr>
            <a:r>
              <a:rPr lang="en-IN" sz="1100" b="0" i="0" u="none" strike="noStrike" cap="none" dirty="0">
                <a:solidFill>
                  <a:srgbClr val="000000"/>
                </a:solidFill>
                <a:effectLst/>
                <a:latin typeface="Arial"/>
                <a:ea typeface="Arial"/>
                <a:cs typeface="Arial"/>
                <a:sym typeface="Arial"/>
              </a:rPr>
              <a:t>Specifies the </a:t>
            </a:r>
            <a:r>
              <a:rPr lang="en-IN" sz="1100" b="0" i="0" u="none" strike="noStrike" cap="none" dirty="0" err="1">
                <a:solidFill>
                  <a:srgbClr val="000000"/>
                </a:solidFill>
                <a:effectLst/>
                <a:latin typeface="Arial"/>
                <a:ea typeface="Arial"/>
                <a:cs typeface="Arial"/>
                <a:sym typeface="Arial"/>
              </a:rPr>
              <a:t>color</a:t>
            </a:r>
            <a:r>
              <a:rPr lang="en-IN" sz="1100" b="0" i="0" u="none" strike="noStrike" cap="none" dirty="0">
                <a:solidFill>
                  <a:srgbClr val="000000"/>
                </a:solidFill>
                <a:effectLst/>
                <a:latin typeface="Arial"/>
                <a:ea typeface="Arial"/>
                <a:cs typeface="Arial"/>
                <a:sym typeface="Arial"/>
              </a:rPr>
              <a:t> of text</a:t>
            </a:r>
          </a:p>
          <a:p>
            <a:pPr marL="158750" indent="0">
              <a:buNone/>
            </a:pPr>
            <a:r>
              <a:rPr lang="en-US" sz="1100" b="0" i="0" u="none" strike="noStrike" cap="none" dirty="0">
                <a:solidFill>
                  <a:srgbClr val="000000"/>
                </a:solidFill>
                <a:effectLst/>
                <a:latin typeface="Arial"/>
                <a:ea typeface="Arial"/>
                <a:cs typeface="Arial"/>
                <a:sym typeface="Arial"/>
              </a:rPr>
              <a:t> </a:t>
            </a:r>
            <a:endParaRPr lang="en-IN" sz="1100" b="0" i="0" u="none" strike="noStrike" cap="none" dirty="0">
              <a:solidFill>
                <a:srgbClr val="000000"/>
              </a:solidFill>
              <a:effectLst/>
              <a:latin typeface="Arial"/>
              <a:ea typeface="Arial"/>
              <a:cs typeface="Arial"/>
              <a:sym typeface="Arial"/>
            </a:endParaRPr>
          </a:p>
          <a:p>
            <a:pPr marL="158750" indent="0">
              <a:buNone/>
            </a:pPr>
            <a:r>
              <a:rPr lang="en-IN" sz="1100" b="1" i="0" u="none" strike="noStrike" cap="none" dirty="0">
                <a:solidFill>
                  <a:srgbClr val="000000"/>
                </a:solidFill>
                <a:effectLst/>
                <a:latin typeface="Arial"/>
                <a:ea typeface="Arial"/>
                <a:cs typeface="Arial"/>
                <a:sym typeface="Arial"/>
              </a:rPr>
              <a:t>CSS Text Alignment and Text Direction</a:t>
            </a:r>
          </a:p>
          <a:p>
            <a:pPr marL="158750" indent="0">
              <a:buNone/>
            </a:pPr>
            <a:endParaRPr lang="en-IN" sz="1100" b="0" i="0" u="none" strike="noStrike" cap="none" dirty="0">
              <a:solidFill>
                <a:srgbClr val="000000"/>
              </a:solidFill>
              <a:effectLst/>
              <a:latin typeface="Arial"/>
              <a:ea typeface="Arial"/>
              <a:cs typeface="Arial"/>
              <a:sym typeface="Arial"/>
            </a:endParaRPr>
          </a:p>
          <a:p>
            <a:pPr marL="158750" indent="0">
              <a:buNone/>
            </a:pPr>
            <a:r>
              <a:rPr lang="en-US" sz="1100" b="0" i="0" u="none" strike="noStrike" cap="none" dirty="0">
                <a:solidFill>
                  <a:srgbClr val="000000"/>
                </a:solidFill>
                <a:effectLst/>
                <a:latin typeface="Arial"/>
                <a:ea typeface="Arial"/>
                <a:cs typeface="Arial"/>
                <a:sym typeface="Arial"/>
              </a:rPr>
              <a:t>In this chapter you will learn about the following properties:</a:t>
            </a:r>
            <a:endParaRPr lang="en-IN" sz="1100" b="0" i="0" u="none" strike="noStrike" cap="none" dirty="0">
              <a:solidFill>
                <a:srgbClr val="000000"/>
              </a:solidFill>
              <a:effectLst/>
              <a:latin typeface="Arial"/>
              <a:ea typeface="Arial"/>
              <a:cs typeface="Arial"/>
              <a:sym typeface="Arial"/>
            </a:endParaRPr>
          </a:p>
          <a:p>
            <a:pPr marL="158750" lvl="0" indent="0">
              <a:buNone/>
            </a:pPr>
            <a:r>
              <a:rPr lang="en-US" sz="1100" b="0" i="0" u="none" strike="noStrike" cap="none" dirty="0">
                <a:solidFill>
                  <a:srgbClr val="000000"/>
                </a:solidFill>
                <a:effectLst/>
                <a:latin typeface="Arial"/>
                <a:ea typeface="Arial"/>
                <a:cs typeface="Arial"/>
                <a:sym typeface="Arial"/>
              </a:rPr>
              <a:t>text-align</a:t>
            </a:r>
            <a:endParaRPr lang="en-IN" sz="1100" b="0" i="0" u="none" strike="noStrike" cap="none" dirty="0">
              <a:solidFill>
                <a:srgbClr val="000000"/>
              </a:solidFill>
              <a:effectLst/>
              <a:latin typeface="Arial"/>
              <a:ea typeface="Arial"/>
              <a:cs typeface="Arial"/>
              <a:sym typeface="Arial"/>
            </a:endParaRPr>
          </a:p>
          <a:p>
            <a:pPr marL="158750" lvl="0" indent="0">
              <a:buNone/>
            </a:pPr>
            <a:r>
              <a:rPr lang="en-US" sz="1100" b="0" i="0" u="none" strike="noStrike" cap="none" dirty="0">
                <a:solidFill>
                  <a:srgbClr val="000000"/>
                </a:solidFill>
                <a:effectLst/>
                <a:latin typeface="Arial"/>
                <a:ea typeface="Arial"/>
                <a:cs typeface="Arial"/>
                <a:sym typeface="Arial"/>
              </a:rPr>
              <a:t>text-align-last</a:t>
            </a:r>
            <a:endParaRPr lang="en-IN" sz="1100" b="0" i="0" u="none" strike="noStrike" cap="none" dirty="0">
              <a:solidFill>
                <a:srgbClr val="000000"/>
              </a:solidFill>
              <a:effectLst/>
              <a:latin typeface="Arial"/>
              <a:ea typeface="Arial"/>
              <a:cs typeface="Arial"/>
              <a:sym typeface="Arial"/>
            </a:endParaRPr>
          </a:p>
          <a:p>
            <a:pPr marL="158750" lvl="0" indent="0">
              <a:buNone/>
            </a:pPr>
            <a:r>
              <a:rPr lang="en-US" sz="1100" b="0" i="0" u="none" strike="noStrike" cap="none" dirty="0">
                <a:solidFill>
                  <a:srgbClr val="000000"/>
                </a:solidFill>
                <a:effectLst/>
                <a:latin typeface="Arial"/>
                <a:ea typeface="Arial"/>
                <a:cs typeface="Arial"/>
                <a:sym typeface="Arial"/>
              </a:rPr>
              <a:t>direction</a:t>
            </a:r>
            <a:endParaRPr lang="en-IN" sz="1100" b="0" i="0" u="none" strike="noStrike" cap="none" dirty="0">
              <a:solidFill>
                <a:srgbClr val="000000"/>
              </a:solidFill>
              <a:effectLst/>
              <a:latin typeface="Arial"/>
              <a:ea typeface="Arial"/>
              <a:cs typeface="Arial"/>
              <a:sym typeface="Arial"/>
            </a:endParaRPr>
          </a:p>
          <a:p>
            <a:pPr marL="158750" lvl="0" indent="0">
              <a:buNone/>
            </a:pPr>
            <a:r>
              <a:rPr lang="en-US" sz="1100" b="0" i="0" u="none" strike="noStrike" cap="none" dirty="0">
                <a:solidFill>
                  <a:srgbClr val="000000"/>
                </a:solidFill>
                <a:effectLst/>
                <a:latin typeface="Arial"/>
                <a:ea typeface="Arial"/>
                <a:cs typeface="Arial"/>
                <a:sym typeface="Arial"/>
              </a:rPr>
              <a:t>Unicode-bidi</a:t>
            </a:r>
            <a:endParaRPr lang="en-IN" sz="1100" b="0" i="0" u="none" strike="noStrike" cap="none" dirty="0">
              <a:solidFill>
                <a:srgbClr val="000000"/>
              </a:solidFill>
              <a:effectLst/>
              <a:latin typeface="Arial"/>
              <a:ea typeface="Arial"/>
              <a:cs typeface="Arial"/>
              <a:sym typeface="Arial"/>
            </a:endParaRPr>
          </a:p>
          <a:p>
            <a:pPr marL="158750" lvl="0" indent="0">
              <a:buNone/>
            </a:pPr>
            <a:r>
              <a:rPr lang="en-US" sz="1100" b="0" i="0" u="none" strike="noStrike" cap="none" dirty="0">
                <a:solidFill>
                  <a:srgbClr val="000000"/>
                </a:solidFill>
                <a:effectLst/>
                <a:latin typeface="Arial"/>
                <a:ea typeface="Arial"/>
                <a:cs typeface="Arial"/>
                <a:sym typeface="Arial"/>
              </a:rPr>
              <a:t>vertical-align</a:t>
            </a:r>
            <a:endParaRPr lang="en-IN" sz="1100" b="0" i="0" u="none" strike="noStrike" cap="none" dirty="0">
              <a:solidFill>
                <a:srgbClr val="000000"/>
              </a:solidFill>
              <a:effectLst/>
              <a:latin typeface="Arial"/>
              <a:ea typeface="Arial"/>
              <a:cs typeface="Arial"/>
              <a:sym typeface="Arial"/>
            </a:endParaRPr>
          </a:p>
          <a:p>
            <a:pPr marL="158750" indent="0">
              <a:buNone/>
            </a:pPr>
            <a:r>
              <a:rPr lang="en-US" sz="1100" b="0" i="0" u="none" strike="noStrike" cap="none" dirty="0">
                <a:solidFill>
                  <a:srgbClr val="000000"/>
                </a:solidFill>
                <a:effectLst/>
                <a:latin typeface="Arial"/>
                <a:ea typeface="Arial"/>
                <a:cs typeface="Arial"/>
                <a:sym typeface="Arial"/>
              </a:rPr>
              <a:t> </a:t>
            </a:r>
            <a:endParaRPr lang="en-IN" sz="1100" b="0" i="0" u="none" strike="noStrike" cap="none" dirty="0">
              <a:solidFill>
                <a:srgbClr val="000000"/>
              </a:solidFill>
              <a:effectLst/>
              <a:latin typeface="Arial"/>
              <a:ea typeface="Arial"/>
              <a:cs typeface="Arial"/>
              <a:sym typeface="Arial"/>
            </a:endParaRPr>
          </a:p>
          <a:p>
            <a:pPr marL="158750" indent="0">
              <a:buNone/>
            </a:pPr>
            <a:r>
              <a:rPr lang="en-US" sz="1100" b="1" i="0" u="none" strike="noStrike" cap="none" dirty="0">
                <a:solidFill>
                  <a:srgbClr val="000000"/>
                </a:solidFill>
                <a:effectLst/>
                <a:latin typeface="Arial"/>
                <a:ea typeface="Arial"/>
                <a:cs typeface="Arial"/>
                <a:sym typeface="Arial"/>
              </a:rPr>
              <a:t>Text Alignment</a:t>
            </a:r>
          </a:p>
          <a:p>
            <a:pPr marL="158750" indent="0">
              <a:buNone/>
            </a:pPr>
            <a:endParaRPr lang="en-IN" sz="1100" b="0" i="0" u="none" strike="noStrike" cap="none" dirty="0">
              <a:solidFill>
                <a:srgbClr val="000000"/>
              </a:solidFill>
              <a:effectLst/>
              <a:latin typeface="Arial"/>
              <a:ea typeface="Arial"/>
              <a:cs typeface="Arial"/>
              <a:sym typeface="Arial"/>
            </a:endParaRPr>
          </a:p>
          <a:p>
            <a:pPr marL="158750" indent="0">
              <a:buNone/>
            </a:pPr>
            <a:r>
              <a:rPr lang="en-US" sz="1100" b="0" i="0" u="none" strike="noStrike" cap="none" dirty="0">
                <a:solidFill>
                  <a:srgbClr val="000000"/>
                </a:solidFill>
                <a:effectLst/>
                <a:latin typeface="Arial"/>
                <a:ea typeface="Arial"/>
                <a:cs typeface="Arial"/>
                <a:sym typeface="Arial"/>
              </a:rPr>
              <a:t>The text-align property is used to set the horizontal alignment of a text.</a:t>
            </a:r>
            <a:endParaRPr lang="en-IN" sz="1100" b="0" i="0" u="none" strike="noStrike" cap="none" dirty="0">
              <a:solidFill>
                <a:srgbClr val="000000"/>
              </a:solidFill>
              <a:effectLst/>
              <a:latin typeface="Arial"/>
              <a:ea typeface="Arial"/>
              <a:cs typeface="Arial"/>
              <a:sym typeface="Arial"/>
            </a:endParaRPr>
          </a:p>
          <a:p>
            <a:pPr marL="158750" indent="0">
              <a:buNone/>
            </a:pPr>
            <a:r>
              <a:rPr lang="en-US" sz="1100" b="0" i="0" u="none" strike="noStrike" cap="none" dirty="0">
                <a:solidFill>
                  <a:srgbClr val="000000"/>
                </a:solidFill>
                <a:effectLst/>
                <a:latin typeface="Arial"/>
                <a:ea typeface="Arial"/>
                <a:cs typeface="Arial"/>
                <a:sym typeface="Arial"/>
              </a:rPr>
              <a:t>A text can be left or right aligned, centered, or justified.</a:t>
            </a:r>
            <a:endParaRPr lang="en-IN" sz="1100" b="0" i="0" u="none" strike="noStrike" cap="none" dirty="0">
              <a:solidFill>
                <a:srgbClr val="000000"/>
              </a:solidFill>
              <a:effectLst/>
              <a:latin typeface="Arial"/>
              <a:ea typeface="Arial"/>
              <a:cs typeface="Arial"/>
              <a:sym typeface="Arial"/>
            </a:endParaRPr>
          </a:p>
          <a:p>
            <a:pPr marL="158750" indent="0">
              <a:buNone/>
            </a:pPr>
            <a:r>
              <a:rPr lang="en-IN" sz="1100" b="0" i="0" u="none" strike="noStrike" cap="none" dirty="0">
                <a:solidFill>
                  <a:srgbClr val="000000"/>
                </a:solidFill>
                <a:effectLst/>
                <a:latin typeface="Arial"/>
                <a:ea typeface="Arial"/>
                <a:cs typeface="Arial"/>
                <a:sym typeface="Arial"/>
              </a:rPr>
              <a:t>The following example shows </a:t>
            </a:r>
            <a:r>
              <a:rPr lang="en-IN" sz="1100" b="0" i="0" u="none" strike="noStrike" cap="none" dirty="0" err="1">
                <a:solidFill>
                  <a:srgbClr val="000000"/>
                </a:solidFill>
                <a:effectLst/>
                <a:latin typeface="Arial"/>
                <a:ea typeface="Arial"/>
                <a:cs typeface="Arial"/>
                <a:sym typeface="Arial"/>
              </a:rPr>
              <a:t>center</a:t>
            </a:r>
            <a:r>
              <a:rPr lang="en-IN" sz="1100" b="0" i="0" u="none" strike="noStrike" cap="none" dirty="0">
                <a:solidFill>
                  <a:srgbClr val="000000"/>
                </a:solidFill>
                <a:effectLst/>
                <a:latin typeface="Arial"/>
                <a:ea typeface="Arial"/>
                <a:cs typeface="Arial"/>
                <a:sym typeface="Arial"/>
              </a:rPr>
              <a:t> aligned, and left and right aligned text (left alignment is default if text direction is left-to-right, and right alignment is default if text direction is right-to-left):</a:t>
            </a:r>
          </a:p>
          <a:p>
            <a:pPr marL="158750" indent="0">
              <a:buNone/>
            </a:pPr>
            <a:endParaRPr lang="en-IN" sz="1100" b="0" i="0" u="none" strike="noStrike" cap="none" dirty="0">
              <a:solidFill>
                <a:srgbClr val="000000"/>
              </a:solidFill>
              <a:effectLst/>
              <a:latin typeface="Arial"/>
              <a:ea typeface="Arial"/>
              <a:cs typeface="Arial"/>
              <a:sym typeface="Arial"/>
            </a:endParaRPr>
          </a:p>
          <a:p>
            <a:pPr marL="158750" indent="0">
              <a:buNone/>
            </a:pPr>
            <a:r>
              <a:rPr lang="en-IN" sz="1100" b="1" i="0" u="none" strike="noStrike" cap="none" dirty="0">
                <a:solidFill>
                  <a:srgbClr val="000000"/>
                </a:solidFill>
                <a:effectLst/>
                <a:latin typeface="Arial"/>
                <a:ea typeface="Arial"/>
                <a:cs typeface="Arial"/>
                <a:sym typeface="Arial"/>
              </a:rPr>
              <a:t>Example</a:t>
            </a:r>
          </a:p>
          <a:p>
            <a:pPr marL="158750" indent="0">
              <a:buNone/>
            </a:pPr>
            <a:endParaRPr lang="en-IN" sz="1100" b="0" i="0" u="none" strike="noStrike" cap="none" dirty="0">
              <a:solidFill>
                <a:srgbClr val="000000"/>
              </a:solidFill>
              <a:effectLst/>
              <a:latin typeface="Arial"/>
              <a:ea typeface="Arial"/>
              <a:cs typeface="Arial"/>
              <a:sym typeface="Arial"/>
            </a:endParaRPr>
          </a:p>
          <a:p>
            <a:pPr marL="158750" indent="0">
              <a:buNone/>
            </a:pPr>
            <a:r>
              <a:rPr lang="en-IN" sz="1100" b="0" i="0" u="none" strike="noStrike" cap="none" dirty="0">
                <a:solidFill>
                  <a:srgbClr val="000000"/>
                </a:solidFill>
                <a:effectLst/>
                <a:latin typeface="Arial"/>
                <a:ea typeface="Arial"/>
                <a:cs typeface="Arial"/>
                <a:sym typeface="Arial"/>
              </a:rPr>
              <a:t>h1 {</a:t>
            </a:r>
            <a:br>
              <a:rPr lang="en-IN" sz="1100" b="0" i="0" u="none" strike="noStrike" cap="none" dirty="0">
                <a:solidFill>
                  <a:srgbClr val="000000"/>
                </a:solidFill>
                <a:effectLst/>
                <a:latin typeface="Arial"/>
                <a:ea typeface="Arial"/>
                <a:cs typeface="Arial"/>
                <a:sym typeface="Arial"/>
              </a:rPr>
            </a:br>
            <a:r>
              <a:rPr lang="en-IN" sz="1100" b="0" i="0" u="none" strike="noStrike" cap="none" dirty="0">
                <a:solidFill>
                  <a:srgbClr val="000000"/>
                </a:solidFill>
                <a:effectLst/>
                <a:latin typeface="Arial"/>
                <a:ea typeface="Arial"/>
                <a:cs typeface="Arial"/>
                <a:sym typeface="Arial"/>
              </a:rPr>
              <a:t>  text-align: </a:t>
            </a:r>
            <a:r>
              <a:rPr lang="en-IN" sz="1100" b="0" i="0" u="none" strike="noStrike" cap="none" dirty="0" err="1">
                <a:solidFill>
                  <a:srgbClr val="000000"/>
                </a:solidFill>
                <a:effectLst/>
                <a:latin typeface="Arial"/>
                <a:ea typeface="Arial"/>
                <a:cs typeface="Arial"/>
                <a:sym typeface="Arial"/>
              </a:rPr>
              <a:t>center</a:t>
            </a:r>
            <a:r>
              <a:rPr lang="en-IN" sz="1100" b="0" i="0" u="none" strike="noStrike" cap="none" dirty="0">
                <a:solidFill>
                  <a:srgbClr val="000000"/>
                </a:solidFill>
                <a:effectLst/>
                <a:latin typeface="Arial"/>
                <a:ea typeface="Arial"/>
                <a:cs typeface="Arial"/>
                <a:sym typeface="Arial"/>
              </a:rPr>
              <a:t>;</a:t>
            </a:r>
            <a:br>
              <a:rPr lang="en-IN" sz="1100" b="0" i="0" u="none" strike="noStrike" cap="none" dirty="0">
                <a:solidFill>
                  <a:srgbClr val="000000"/>
                </a:solidFill>
                <a:effectLst/>
                <a:latin typeface="Arial"/>
                <a:ea typeface="Arial"/>
                <a:cs typeface="Arial"/>
                <a:sym typeface="Arial"/>
              </a:rPr>
            </a:br>
            <a:r>
              <a:rPr lang="en-IN" sz="1100" b="0" i="0" u="none" strike="noStrike" cap="none" dirty="0">
                <a:solidFill>
                  <a:srgbClr val="000000"/>
                </a:solidFill>
                <a:effectLst/>
                <a:latin typeface="Arial"/>
                <a:ea typeface="Arial"/>
                <a:cs typeface="Arial"/>
                <a:sym typeface="Arial"/>
              </a:rPr>
              <a:t>}</a:t>
            </a:r>
            <a:br>
              <a:rPr lang="en-IN" sz="1100" b="0" i="0" u="none" strike="noStrike" cap="none" dirty="0">
                <a:solidFill>
                  <a:srgbClr val="000000"/>
                </a:solidFill>
                <a:effectLst/>
                <a:latin typeface="Arial"/>
                <a:ea typeface="Arial"/>
                <a:cs typeface="Arial"/>
                <a:sym typeface="Arial"/>
              </a:rPr>
            </a:br>
            <a:br>
              <a:rPr lang="en-IN" sz="1100" b="0" i="0" u="none" strike="noStrike" cap="none" dirty="0">
                <a:solidFill>
                  <a:srgbClr val="000000"/>
                </a:solidFill>
                <a:effectLst/>
                <a:latin typeface="Arial"/>
                <a:ea typeface="Arial"/>
                <a:cs typeface="Arial"/>
                <a:sym typeface="Arial"/>
              </a:rPr>
            </a:br>
            <a:r>
              <a:rPr lang="en-IN" sz="1100" b="0" i="0" u="none" strike="noStrike" cap="none" dirty="0">
                <a:solidFill>
                  <a:srgbClr val="000000"/>
                </a:solidFill>
                <a:effectLst/>
                <a:latin typeface="Arial"/>
                <a:ea typeface="Arial"/>
                <a:cs typeface="Arial"/>
                <a:sym typeface="Arial"/>
              </a:rPr>
              <a:t>h2 {</a:t>
            </a:r>
            <a:br>
              <a:rPr lang="en-IN" sz="1100" b="0" i="0" u="none" strike="noStrike" cap="none" dirty="0">
                <a:solidFill>
                  <a:srgbClr val="000000"/>
                </a:solidFill>
                <a:effectLst/>
                <a:latin typeface="Arial"/>
                <a:ea typeface="Arial"/>
                <a:cs typeface="Arial"/>
                <a:sym typeface="Arial"/>
              </a:rPr>
            </a:br>
            <a:r>
              <a:rPr lang="en-IN" sz="1100" b="0" i="0" u="none" strike="noStrike" cap="none" dirty="0">
                <a:solidFill>
                  <a:srgbClr val="000000"/>
                </a:solidFill>
                <a:effectLst/>
                <a:latin typeface="Arial"/>
                <a:ea typeface="Arial"/>
                <a:cs typeface="Arial"/>
                <a:sym typeface="Arial"/>
              </a:rPr>
              <a:t>  text-align: left;</a:t>
            </a:r>
            <a:br>
              <a:rPr lang="en-IN" sz="1100" b="0" i="0" u="none" strike="noStrike" cap="none" dirty="0">
                <a:solidFill>
                  <a:srgbClr val="000000"/>
                </a:solidFill>
                <a:effectLst/>
                <a:latin typeface="Arial"/>
                <a:ea typeface="Arial"/>
                <a:cs typeface="Arial"/>
                <a:sym typeface="Arial"/>
              </a:rPr>
            </a:br>
            <a:r>
              <a:rPr lang="en-IN" sz="1100" b="0" i="0" u="none" strike="noStrike" cap="none" dirty="0">
                <a:solidFill>
                  <a:srgbClr val="000000"/>
                </a:solidFill>
                <a:effectLst/>
                <a:latin typeface="Arial"/>
                <a:ea typeface="Arial"/>
                <a:cs typeface="Arial"/>
                <a:sym typeface="Arial"/>
              </a:rPr>
              <a:t>}</a:t>
            </a:r>
            <a:br>
              <a:rPr lang="en-IN" sz="1100" b="0" i="0" u="none" strike="noStrike" cap="none" dirty="0">
                <a:solidFill>
                  <a:srgbClr val="000000"/>
                </a:solidFill>
                <a:effectLst/>
                <a:latin typeface="Arial"/>
                <a:ea typeface="Arial"/>
                <a:cs typeface="Arial"/>
                <a:sym typeface="Arial"/>
              </a:rPr>
            </a:br>
            <a:br>
              <a:rPr lang="en-IN" sz="1100" b="0" i="0" u="none" strike="noStrike" cap="none" dirty="0">
                <a:solidFill>
                  <a:srgbClr val="000000"/>
                </a:solidFill>
                <a:effectLst/>
                <a:latin typeface="Arial"/>
                <a:ea typeface="Arial"/>
                <a:cs typeface="Arial"/>
                <a:sym typeface="Arial"/>
              </a:rPr>
            </a:br>
            <a:r>
              <a:rPr lang="en-IN" sz="1100" b="0" i="0" u="none" strike="noStrike" cap="none" dirty="0">
                <a:solidFill>
                  <a:srgbClr val="000000"/>
                </a:solidFill>
                <a:effectLst/>
                <a:latin typeface="Arial"/>
                <a:ea typeface="Arial"/>
                <a:cs typeface="Arial"/>
                <a:sym typeface="Arial"/>
              </a:rPr>
              <a:t>h3 {</a:t>
            </a:r>
            <a:br>
              <a:rPr lang="en-IN" sz="1100" b="0" i="0" u="none" strike="noStrike" cap="none" dirty="0">
                <a:solidFill>
                  <a:srgbClr val="000000"/>
                </a:solidFill>
                <a:effectLst/>
                <a:latin typeface="Arial"/>
                <a:ea typeface="Arial"/>
                <a:cs typeface="Arial"/>
                <a:sym typeface="Arial"/>
              </a:rPr>
            </a:br>
            <a:r>
              <a:rPr lang="en-IN" sz="1100" b="0" i="0" u="none" strike="noStrike" cap="none" dirty="0">
                <a:solidFill>
                  <a:srgbClr val="000000"/>
                </a:solidFill>
                <a:effectLst/>
                <a:latin typeface="Arial"/>
                <a:ea typeface="Arial"/>
                <a:cs typeface="Arial"/>
                <a:sym typeface="Arial"/>
              </a:rPr>
              <a:t>  text-align: right;</a:t>
            </a:r>
            <a:br>
              <a:rPr lang="en-IN" sz="1100" b="0" i="0" u="none" strike="noStrike" cap="none" dirty="0">
                <a:solidFill>
                  <a:srgbClr val="000000"/>
                </a:solidFill>
                <a:effectLst/>
                <a:latin typeface="Arial"/>
                <a:ea typeface="Arial"/>
                <a:cs typeface="Arial"/>
                <a:sym typeface="Arial"/>
              </a:rPr>
            </a:br>
            <a:r>
              <a:rPr lang="en-IN" sz="1100" b="0" i="0" u="none" strike="noStrike" cap="none" dirty="0">
                <a:solidFill>
                  <a:srgbClr val="000000"/>
                </a:solidFill>
                <a:effectLst/>
                <a:latin typeface="Arial"/>
                <a:ea typeface="Arial"/>
                <a:cs typeface="Arial"/>
                <a:sym typeface="Arial"/>
              </a:rPr>
              <a:t>}</a:t>
            </a:r>
          </a:p>
          <a:p>
            <a:pPr marL="158750" indent="0">
              <a:buNone/>
            </a:pPr>
            <a:r>
              <a:rPr lang="en-IN" sz="1100" b="0" i="0" u="none" strike="noStrike" cap="none" dirty="0">
                <a:solidFill>
                  <a:srgbClr val="000000"/>
                </a:solidFill>
                <a:effectLst/>
                <a:latin typeface="Arial"/>
                <a:ea typeface="Arial"/>
                <a:cs typeface="Arial"/>
                <a:sym typeface="Arial"/>
              </a:rPr>
              <a:t>When the text-align, property is set to "justify", each line is stretched so that every line has equal width, and the left and right margins are straight (like in magazines and newspapers):</a:t>
            </a:r>
          </a:p>
          <a:p>
            <a:pPr marL="158750" indent="0">
              <a:buNone/>
            </a:pPr>
            <a:endParaRPr lang="en-IN" sz="1100" b="0" i="0" u="none" strike="noStrike" cap="none" dirty="0">
              <a:solidFill>
                <a:srgbClr val="000000"/>
              </a:solidFill>
              <a:effectLst/>
              <a:latin typeface="Arial"/>
              <a:ea typeface="Arial"/>
              <a:cs typeface="Arial"/>
              <a:sym typeface="Arial"/>
            </a:endParaRPr>
          </a:p>
          <a:p>
            <a:pPr marL="158750" indent="0">
              <a:buNone/>
            </a:pPr>
            <a:r>
              <a:rPr lang="en-IN" sz="1100" b="1" i="0" u="none" strike="noStrike" cap="none" dirty="0">
                <a:solidFill>
                  <a:srgbClr val="000000"/>
                </a:solidFill>
                <a:effectLst/>
                <a:latin typeface="Arial"/>
                <a:ea typeface="Arial"/>
                <a:cs typeface="Arial"/>
                <a:sym typeface="Arial"/>
              </a:rPr>
              <a:t>Example</a:t>
            </a:r>
          </a:p>
          <a:p>
            <a:pPr marL="158750" indent="0">
              <a:buNone/>
            </a:pPr>
            <a:endParaRPr lang="en-IN" sz="1100" b="0" i="0" u="none" strike="noStrike" cap="none" dirty="0">
              <a:solidFill>
                <a:srgbClr val="000000"/>
              </a:solidFill>
              <a:effectLst/>
              <a:latin typeface="Arial"/>
              <a:ea typeface="Arial"/>
              <a:cs typeface="Arial"/>
              <a:sym typeface="Arial"/>
            </a:endParaRPr>
          </a:p>
          <a:p>
            <a:pPr marL="158750" indent="0">
              <a:buNone/>
            </a:pPr>
            <a:r>
              <a:rPr lang="en-IN" sz="1100" b="0" i="0" u="none" strike="noStrike" cap="none" dirty="0">
                <a:solidFill>
                  <a:srgbClr val="000000"/>
                </a:solidFill>
                <a:effectLst/>
                <a:latin typeface="Arial"/>
                <a:ea typeface="Arial"/>
                <a:cs typeface="Arial"/>
                <a:sym typeface="Arial"/>
              </a:rPr>
              <a:t>div {</a:t>
            </a:r>
            <a:br>
              <a:rPr lang="en-IN" sz="1100" b="0" i="0" u="none" strike="noStrike" cap="none" dirty="0">
                <a:solidFill>
                  <a:srgbClr val="000000"/>
                </a:solidFill>
                <a:effectLst/>
                <a:latin typeface="Arial"/>
                <a:ea typeface="Arial"/>
                <a:cs typeface="Arial"/>
                <a:sym typeface="Arial"/>
              </a:rPr>
            </a:br>
            <a:r>
              <a:rPr lang="en-IN" sz="1100" b="0" i="0" u="none" strike="noStrike" cap="none" dirty="0">
                <a:solidFill>
                  <a:srgbClr val="000000"/>
                </a:solidFill>
                <a:effectLst/>
                <a:latin typeface="Arial"/>
                <a:ea typeface="Arial"/>
                <a:cs typeface="Arial"/>
                <a:sym typeface="Arial"/>
              </a:rPr>
              <a:t>  text-align: justify;</a:t>
            </a:r>
            <a:br>
              <a:rPr lang="en-IN" sz="1100" b="0" i="0" u="none" strike="noStrike" cap="none" dirty="0">
                <a:solidFill>
                  <a:srgbClr val="000000"/>
                </a:solidFill>
                <a:effectLst/>
                <a:latin typeface="Arial"/>
                <a:ea typeface="Arial"/>
                <a:cs typeface="Arial"/>
                <a:sym typeface="Arial"/>
              </a:rPr>
            </a:br>
            <a:r>
              <a:rPr lang="en-IN"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lang="en-IN" dirty="0"/>
          </a:p>
        </p:txBody>
      </p:sp>
    </p:spTree>
    <p:extLst>
      <p:ext uri="{BB962C8B-B14F-4D97-AF65-F5344CB8AC3E}">
        <p14:creationId xmlns:p14="http://schemas.microsoft.com/office/powerpoint/2010/main" val="20551825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IN" dirty="0"/>
              <a:t>Title - Parent Topic</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 </a:t>
            </a:r>
            <a:r>
              <a:rPr lang="en" dirty="0"/>
              <a:t>Subtopic of Subtopic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 Description in bullets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lang="en"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endParaRPr lang="en-IN" sz="1100" b="1" i="0" u="none" strike="noStrike" cap="none" dirty="0">
              <a:solidFill>
                <a:srgbClr val="000000"/>
              </a:solidFill>
              <a:effectLst/>
              <a:latin typeface="Arial"/>
              <a:ea typeface="Arial"/>
              <a:cs typeface="Arial"/>
              <a:sym typeface="Arial"/>
            </a:endParaRPr>
          </a:p>
          <a:p>
            <a:pPr marL="158750" indent="0">
              <a:buNone/>
            </a:pPr>
            <a:r>
              <a:rPr lang="en-IN" sz="1100" b="1" i="0" u="none" strike="noStrike" cap="none" dirty="0">
                <a:solidFill>
                  <a:srgbClr val="000000"/>
                </a:solidFill>
                <a:effectLst/>
                <a:latin typeface="Arial"/>
                <a:ea typeface="Arial"/>
                <a:cs typeface="Arial"/>
                <a:sym typeface="Arial"/>
              </a:rPr>
              <a:t>CSS Box Model</a:t>
            </a:r>
          </a:p>
          <a:p>
            <a:pPr marL="158750" indent="0">
              <a:buNone/>
            </a:pPr>
            <a:endParaRPr lang="en-IN" sz="1100" b="1" i="0" u="none" strike="noStrike" cap="none" dirty="0">
              <a:solidFill>
                <a:srgbClr val="000000"/>
              </a:solidFill>
              <a:effectLst/>
              <a:latin typeface="Arial"/>
              <a:ea typeface="Arial"/>
              <a:cs typeface="Arial"/>
              <a:sym typeface="Arial"/>
            </a:endParaRPr>
          </a:p>
          <a:p>
            <a:pPr marL="158750" indent="0">
              <a:buNone/>
            </a:pPr>
            <a:r>
              <a:rPr lang="en-IN" sz="1100" b="0" i="0" u="none" strike="noStrike" cap="none" dirty="0">
                <a:solidFill>
                  <a:srgbClr val="000000"/>
                </a:solidFill>
                <a:effectLst/>
                <a:latin typeface="Arial"/>
                <a:ea typeface="Arial"/>
                <a:cs typeface="Arial"/>
                <a:sym typeface="Arial"/>
              </a:rPr>
              <a:t>In CSS, the term "box model" is used when talking about design and layout.</a:t>
            </a:r>
          </a:p>
          <a:p>
            <a:pPr marL="158750" indent="0">
              <a:buNone/>
            </a:pPr>
            <a:r>
              <a:rPr lang="en-IN" sz="1100" b="0" i="0" u="none" strike="noStrike" cap="none" dirty="0">
                <a:solidFill>
                  <a:srgbClr val="000000"/>
                </a:solidFill>
                <a:effectLst/>
                <a:latin typeface="Arial"/>
                <a:ea typeface="Arial"/>
                <a:cs typeface="Arial"/>
                <a:sym typeface="Arial"/>
              </a:rPr>
              <a:t>The CSS box model is essentially a box that wraps around every HTML element. It consists of: margins, borders, padding, and the actual content. The image below illustrates the box model:</a:t>
            </a:r>
          </a:p>
          <a:p>
            <a:pPr marL="158750" indent="0">
              <a:buNone/>
            </a:pPr>
            <a:r>
              <a:rPr lang="en-IN" sz="1100" b="0" i="0" u="none" strike="noStrike" cap="none" dirty="0">
                <a:solidFill>
                  <a:srgbClr val="000000"/>
                </a:solidFill>
                <a:effectLst/>
                <a:latin typeface="Arial"/>
                <a:ea typeface="Arial"/>
                <a:cs typeface="Arial"/>
                <a:sym typeface="Arial"/>
              </a:rPr>
              <a:t>Explanation of the different parts:</a:t>
            </a:r>
          </a:p>
          <a:p>
            <a:pPr marL="0" lvl="0" indent="0" algn="l" rtl="0">
              <a:spcBef>
                <a:spcPts val="0"/>
              </a:spcBef>
              <a:spcAft>
                <a:spcPts val="0"/>
              </a:spcAft>
              <a:buNone/>
            </a:pPr>
            <a:endParaRPr lang="en-IN" sz="1100" b="1" i="0" u="none" strike="noStrike" cap="none" dirty="0">
              <a:solidFill>
                <a:srgbClr val="000000"/>
              </a:solidFill>
              <a:effectLst/>
              <a:latin typeface="Arial"/>
              <a:ea typeface="Arial"/>
              <a:cs typeface="Arial"/>
              <a:sym typeface="Arial"/>
            </a:endParaRPr>
          </a:p>
          <a:p>
            <a:pPr marL="158750" lvl="0" indent="0">
              <a:buNone/>
            </a:pPr>
            <a:r>
              <a:rPr lang="en-IN" sz="1100" b="1" i="0" u="none" strike="noStrike" cap="none" dirty="0">
                <a:solidFill>
                  <a:srgbClr val="000000"/>
                </a:solidFill>
                <a:effectLst/>
                <a:latin typeface="Arial"/>
                <a:ea typeface="Arial"/>
                <a:cs typeface="Arial"/>
                <a:sym typeface="Arial"/>
              </a:rPr>
              <a:t>Content -</a:t>
            </a:r>
            <a:r>
              <a:rPr lang="en-IN" sz="1100" b="0" i="0" u="none" strike="noStrike" cap="none" dirty="0">
                <a:solidFill>
                  <a:srgbClr val="000000"/>
                </a:solidFill>
                <a:effectLst/>
                <a:latin typeface="Arial"/>
                <a:ea typeface="Arial"/>
                <a:cs typeface="Arial"/>
                <a:sym typeface="Arial"/>
              </a:rPr>
              <a:t> The content of the box, where text and images appear</a:t>
            </a:r>
          </a:p>
          <a:p>
            <a:pPr marL="158750" lvl="0" indent="0">
              <a:buNone/>
            </a:pPr>
            <a:r>
              <a:rPr lang="en-IN" sz="1100" b="1" i="0" u="none" strike="noStrike" cap="none" dirty="0">
                <a:solidFill>
                  <a:srgbClr val="000000"/>
                </a:solidFill>
                <a:effectLst/>
                <a:latin typeface="Arial"/>
                <a:ea typeface="Arial"/>
                <a:cs typeface="Arial"/>
                <a:sym typeface="Arial"/>
              </a:rPr>
              <a:t>Padding -</a:t>
            </a:r>
            <a:r>
              <a:rPr lang="en-IN" sz="1100" b="0" i="0" u="none" strike="noStrike" cap="none" dirty="0">
                <a:solidFill>
                  <a:srgbClr val="000000"/>
                </a:solidFill>
                <a:effectLst/>
                <a:latin typeface="Arial"/>
                <a:ea typeface="Arial"/>
                <a:cs typeface="Arial"/>
                <a:sym typeface="Arial"/>
              </a:rPr>
              <a:t> Clears an area around the content. The padding is transparent</a:t>
            </a:r>
          </a:p>
          <a:p>
            <a:pPr marL="158750" lvl="0" indent="0">
              <a:buNone/>
            </a:pPr>
            <a:r>
              <a:rPr lang="en-IN" sz="1100" b="1" i="0" u="none" strike="noStrike" cap="none" dirty="0">
                <a:solidFill>
                  <a:srgbClr val="000000"/>
                </a:solidFill>
                <a:effectLst/>
                <a:latin typeface="Arial"/>
                <a:ea typeface="Arial"/>
                <a:cs typeface="Arial"/>
                <a:sym typeface="Arial"/>
              </a:rPr>
              <a:t>Border </a:t>
            </a:r>
            <a:r>
              <a:rPr lang="en-IN" sz="1100" b="0" i="0" u="none" strike="noStrike" cap="none" dirty="0">
                <a:solidFill>
                  <a:srgbClr val="000000"/>
                </a:solidFill>
                <a:effectLst/>
                <a:latin typeface="Arial"/>
                <a:ea typeface="Arial"/>
                <a:cs typeface="Arial"/>
                <a:sym typeface="Arial"/>
              </a:rPr>
              <a:t>- A border that goes around the padding and content</a:t>
            </a:r>
          </a:p>
          <a:p>
            <a:pPr marL="158750" lvl="0" indent="0">
              <a:buNone/>
            </a:pPr>
            <a:r>
              <a:rPr lang="en-IN" sz="1100" b="1" i="0" u="none" strike="noStrike" cap="none" dirty="0">
                <a:solidFill>
                  <a:srgbClr val="000000"/>
                </a:solidFill>
                <a:effectLst/>
                <a:latin typeface="Arial"/>
                <a:ea typeface="Arial"/>
                <a:cs typeface="Arial"/>
                <a:sym typeface="Arial"/>
              </a:rPr>
              <a:t>Margin -</a:t>
            </a:r>
            <a:r>
              <a:rPr lang="en-IN" sz="1100" b="0" i="0" u="none" strike="noStrike" cap="none" dirty="0">
                <a:solidFill>
                  <a:srgbClr val="000000"/>
                </a:solidFill>
                <a:effectLst/>
                <a:latin typeface="Arial"/>
                <a:ea typeface="Arial"/>
                <a:cs typeface="Arial"/>
                <a:sym typeface="Arial"/>
              </a:rPr>
              <a:t> Clears an area outside the border. The margin is transparent</a:t>
            </a:r>
          </a:p>
          <a:p>
            <a:pPr marL="0" lvl="0" indent="0" algn="l" rtl="0">
              <a:spcBef>
                <a:spcPts val="0"/>
              </a:spcBef>
              <a:spcAft>
                <a:spcPts val="0"/>
              </a:spcAft>
              <a:buNone/>
            </a:pPr>
            <a:endParaRPr lang="en-IN" sz="1100" b="1"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218394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IN" dirty="0"/>
              <a:t>Title - Parent Topic</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 </a:t>
            </a:r>
            <a:r>
              <a:rPr lang="en" dirty="0"/>
              <a:t>Subtopic of Subtopic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 Description in bullets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lang="en"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endParaRPr lang="en-IN" sz="1100" b="1" i="0" u="none" strike="noStrike" cap="none" dirty="0">
              <a:solidFill>
                <a:srgbClr val="000000"/>
              </a:solidFill>
              <a:effectLst/>
              <a:latin typeface="Arial"/>
              <a:ea typeface="Arial"/>
              <a:cs typeface="Arial"/>
              <a:sym typeface="Arial"/>
            </a:endParaRPr>
          </a:p>
          <a:p>
            <a:pPr marL="158750" indent="0">
              <a:buNone/>
            </a:pPr>
            <a:r>
              <a:rPr lang="en-IN" sz="1100" b="1" i="0" u="none" strike="noStrike" cap="none" dirty="0">
                <a:solidFill>
                  <a:srgbClr val="000000"/>
                </a:solidFill>
                <a:effectLst/>
                <a:latin typeface="Arial"/>
                <a:ea typeface="Arial"/>
                <a:cs typeface="Arial"/>
                <a:sym typeface="Arial"/>
              </a:rPr>
              <a:t>Website Layout</a:t>
            </a:r>
          </a:p>
          <a:p>
            <a:pPr marL="158750" indent="0">
              <a:buNone/>
            </a:pPr>
            <a:endParaRPr lang="en-IN" sz="1100" b="1" i="0" u="none" strike="noStrike" cap="none" dirty="0">
              <a:solidFill>
                <a:srgbClr val="000000"/>
              </a:solidFill>
              <a:effectLst/>
              <a:latin typeface="Arial"/>
              <a:ea typeface="Arial"/>
              <a:cs typeface="Arial"/>
              <a:sym typeface="Arial"/>
            </a:endParaRPr>
          </a:p>
          <a:p>
            <a:pPr marL="158750" indent="0">
              <a:buNone/>
            </a:pPr>
            <a:r>
              <a:rPr lang="en-IN" sz="1100" b="0" i="0" u="none" strike="noStrike" cap="none" dirty="0">
                <a:solidFill>
                  <a:srgbClr val="000000"/>
                </a:solidFill>
                <a:effectLst/>
                <a:latin typeface="Arial"/>
                <a:ea typeface="Arial"/>
                <a:cs typeface="Arial"/>
                <a:sym typeface="Arial"/>
              </a:rPr>
              <a:t>A website can be divided into various sections comprising of header, menus, content and footer based on which there are many different layout designs available for developer. Different layouts can be created by using div tag and use CSS property to style it. </a:t>
            </a:r>
            <a:br>
              <a:rPr lang="en-IN" sz="1100" b="0" i="0" u="none" strike="noStrike" cap="none" dirty="0">
                <a:solidFill>
                  <a:srgbClr val="000000"/>
                </a:solidFill>
                <a:effectLst/>
                <a:latin typeface="Arial"/>
                <a:ea typeface="Arial"/>
                <a:cs typeface="Arial"/>
                <a:sym typeface="Arial"/>
              </a:rPr>
            </a:br>
            <a:r>
              <a:rPr lang="en-IN" sz="1100" b="0" i="0" u="none" strike="noStrike" cap="none" dirty="0">
                <a:solidFill>
                  <a:srgbClr val="000000"/>
                </a:solidFill>
                <a:effectLst/>
                <a:latin typeface="Arial"/>
                <a:ea typeface="Arial"/>
                <a:cs typeface="Arial"/>
                <a:sym typeface="Arial"/>
              </a:rPr>
              <a:t>The most common structure of website layout is given below: </a:t>
            </a:r>
            <a:r>
              <a:rPr lang="en-IN" dirty="0">
                <a:effectLst/>
              </a:rPr>
              <a:t> </a:t>
            </a:r>
          </a:p>
          <a:p>
            <a:pPr marL="158750" indent="0">
              <a:buNone/>
            </a:pPr>
            <a:endParaRPr lang="en-IN" sz="1100" b="1" i="0" u="none" strike="noStrike" cap="none" dirty="0">
              <a:solidFill>
                <a:srgbClr val="000000"/>
              </a:solidFill>
              <a:effectLst/>
              <a:latin typeface="Arial"/>
              <a:ea typeface="Arial"/>
              <a:cs typeface="Arial"/>
              <a:sym typeface="Arial"/>
            </a:endParaRPr>
          </a:p>
          <a:p>
            <a:pPr marL="158750" indent="0">
              <a:buNone/>
            </a:pPr>
            <a:r>
              <a:rPr lang="en-IN" sz="1100" b="0" i="0" u="none" strike="noStrike" cap="none" dirty="0">
                <a:solidFill>
                  <a:srgbClr val="000000"/>
                </a:solidFill>
                <a:effectLst/>
                <a:latin typeface="Arial"/>
                <a:ea typeface="Arial"/>
                <a:cs typeface="Arial"/>
                <a:sym typeface="Arial"/>
              </a:rPr>
              <a:t>Notice: Header section contains a website logo, a search bar and profile of user. The navigation menu contains link to various categories of articles available and content section is divided into 3 parts(columns) with left and right sidebar containing links to other articles and advertisements whereas the main content section is the one containing this article, then at the bottom there is a footer section which contains address, links, contacts etc. </a:t>
            </a:r>
          </a:p>
          <a:p>
            <a:pPr marL="158750" indent="0">
              <a:buNone/>
            </a:pPr>
            <a:br>
              <a:rPr lang="en-IN" sz="1100" b="0" i="0" u="none" strike="noStrike" cap="none" dirty="0">
                <a:solidFill>
                  <a:srgbClr val="000000"/>
                </a:solidFill>
                <a:effectLst/>
                <a:latin typeface="Arial"/>
                <a:ea typeface="Arial"/>
                <a:cs typeface="Arial"/>
                <a:sym typeface="Arial"/>
              </a:rPr>
            </a:br>
            <a:r>
              <a:rPr lang="en-IN" sz="1100" b="1" i="0" u="none" strike="noStrike" cap="none" dirty="0">
                <a:solidFill>
                  <a:srgbClr val="000000"/>
                </a:solidFill>
                <a:effectLst/>
                <a:latin typeface="Arial"/>
                <a:ea typeface="Arial"/>
                <a:cs typeface="Arial"/>
                <a:sym typeface="Arial"/>
              </a:rPr>
              <a:t>Header Section:</a:t>
            </a:r>
            <a:r>
              <a:rPr lang="en-IN" sz="1100" b="0" i="0" u="none" strike="noStrike" cap="none" dirty="0">
                <a:solidFill>
                  <a:srgbClr val="000000"/>
                </a:solidFill>
                <a:effectLst/>
                <a:latin typeface="Arial"/>
                <a:ea typeface="Arial"/>
                <a:cs typeface="Arial"/>
                <a:sym typeface="Arial"/>
              </a:rPr>
              <a:t> The header section is generally placed either at the top of the Website or just below a top navigation menu. It often comprises of the name of the Website or the logo of the Website.</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b="1" i="0" u="none" strike="noStrike" cap="none" dirty="0">
                <a:solidFill>
                  <a:srgbClr val="000000"/>
                </a:solidFill>
                <a:effectLst/>
                <a:latin typeface="Arial"/>
                <a:ea typeface="Arial"/>
                <a:cs typeface="Arial"/>
                <a:sym typeface="Arial"/>
              </a:rPr>
              <a:t>Navigation Menu:</a:t>
            </a:r>
            <a:r>
              <a:rPr lang="en-IN" sz="1100" b="0" i="0" u="none" strike="noStrike" cap="none" dirty="0">
                <a:solidFill>
                  <a:srgbClr val="000000"/>
                </a:solidFill>
                <a:effectLst/>
                <a:latin typeface="Arial"/>
                <a:ea typeface="Arial"/>
                <a:cs typeface="Arial"/>
                <a:sym typeface="Arial"/>
              </a:rPr>
              <a:t> A Navigation Bar/Menu is basically a list of links that allows visitor to navigate through the website comfortably with easy access.</a:t>
            </a:r>
          </a:p>
          <a:p>
            <a:pPr marL="158750" indent="0">
              <a:buNone/>
            </a:pPr>
            <a:r>
              <a:rPr lang="en-IN" sz="1100" b="1" i="0" u="none" strike="noStrike" cap="none" dirty="0">
                <a:solidFill>
                  <a:srgbClr val="000000"/>
                </a:solidFill>
                <a:effectLst/>
                <a:latin typeface="Arial"/>
                <a:ea typeface="Arial"/>
                <a:cs typeface="Arial"/>
                <a:sym typeface="Arial"/>
              </a:rPr>
              <a:t>Content Section:</a:t>
            </a:r>
            <a:r>
              <a:rPr lang="en-IN" sz="1100" b="0" i="0" u="none" strike="noStrike" cap="none" dirty="0">
                <a:solidFill>
                  <a:srgbClr val="000000"/>
                </a:solidFill>
                <a:effectLst/>
                <a:latin typeface="Arial"/>
                <a:ea typeface="Arial"/>
                <a:cs typeface="Arial"/>
                <a:sym typeface="Arial"/>
              </a:rPr>
              <a:t> The content section is the main body of the website. </a:t>
            </a:r>
          </a:p>
          <a:p>
            <a:pPr marL="158750" indent="0">
              <a:buNone/>
            </a:pPr>
            <a:endParaRPr lang="en-IN" sz="1100" b="0" i="0" u="none" strike="noStrike" cap="none" dirty="0">
              <a:solidFill>
                <a:srgbClr val="000000"/>
              </a:solidFill>
              <a:effectLst/>
              <a:latin typeface="Arial"/>
              <a:ea typeface="Arial"/>
              <a:cs typeface="Arial"/>
              <a:sym typeface="Arial"/>
            </a:endParaRPr>
          </a:p>
          <a:p>
            <a:pPr marL="158750" indent="0">
              <a:buNone/>
            </a:pPr>
            <a:r>
              <a:rPr lang="en-IN" sz="1100" b="0" i="0" u="none" strike="noStrike" cap="none" dirty="0">
                <a:solidFill>
                  <a:srgbClr val="000000"/>
                </a:solidFill>
                <a:effectLst/>
                <a:latin typeface="Arial"/>
                <a:ea typeface="Arial"/>
                <a:cs typeface="Arial"/>
                <a:sym typeface="Arial"/>
              </a:rPr>
              <a:t>The user can divide content section in n-column layout</a:t>
            </a:r>
            <a:r>
              <a:rPr lang="en-IN" sz="1100" b="0" i="0" u="none" strike="noStrike" cap="none">
                <a:solidFill>
                  <a:srgbClr val="000000"/>
                </a:solidFill>
                <a:effectLst/>
                <a:latin typeface="Arial"/>
                <a:ea typeface="Arial"/>
                <a:cs typeface="Arial"/>
                <a:sym typeface="Arial"/>
              </a:rPr>
              <a:t>. </a:t>
            </a:r>
          </a:p>
          <a:p>
            <a:pPr marL="158750" indent="0">
              <a:buNone/>
            </a:pPr>
            <a:br>
              <a:rPr lang="en-IN" sz="1100" b="0" i="0" u="none" strike="noStrike" cap="none" dirty="0">
                <a:solidFill>
                  <a:srgbClr val="000000"/>
                </a:solidFill>
                <a:effectLst/>
                <a:latin typeface="Arial"/>
                <a:ea typeface="Arial"/>
                <a:cs typeface="Arial"/>
                <a:sym typeface="Arial"/>
              </a:rPr>
            </a:br>
            <a:r>
              <a:rPr lang="en-IN" sz="1100" b="0" i="0" u="none" strike="noStrike" cap="none" dirty="0">
                <a:solidFill>
                  <a:srgbClr val="000000"/>
                </a:solidFill>
                <a:effectLst/>
                <a:latin typeface="Arial"/>
                <a:ea typeface="Arial"/>
                <a:cs typeface="Arial"/>
                <a:sym typeface="Arial"/>
              </a:rPr>
              <a:t>The most common layouts are: </a:t>
            </a:r>
            <a:br>
              <a:rPr lang="en-IN" sz="1100" b="0" i="0" u="none" strike="noStrike" cap="none" dirty="0">
                <a:solidFill>
                  <a:srgbClr val="000000"/>
                </a:solidFill>
                <a:effectLst/>
                <a:latin typeface="Arial"/>
                <a:ea typeface="Arial"/>
                <a:cs typeface="Arial"/>
                <a:sym typeface="Arial"/>
              </a:rPr>
            </a:br>
            <a:r>
              <a:rPr lang="en-IN" sz="1100" b="0" i="0" u="none" strike="noStrike" cap="none" dirty="0">
                <a:solidFill>
                  <a:srgbClr val="000000"/>
                </a:solidFill>
                <a:effectLst/>
                <a:latin typeface="Arial"/>
                <a:ea typeface="Arial"/>
                <a:cs typeface="Arial"/>
                <a:sym typeface="Arial"/>
              </a:rPr>
              <a:t> </a:t>
            </a:r>
          </a:p>
          <a:p>
            <a:pPr marL="158750" indent="0">
              <a:buNone/>
            </a:pPr>
            <a:r>
              <a:rPr lang="en-IN" sz="1100" b="1" i="0" u="none" strike="noStrike" cap="none" dirty="0">
                <a:solidFill>
                  <a:srgbClr val="000000"/>
                </a:solidFill>
                <a:effectLst/>
                <a:latin typeface="Arial"/>
                <a:ea typeface="Arial"/>
                <a:cs typeface="Arial"/>
                <a:sym typeface="Arial"/>
              </a:rPr>
              <a:t>1-Column Layout:</a:t>
            </a:r>
            <a:r>
              <a:rPr lang="en-IN" sz="1100" b="0" i="0" u="none" strike="noStrike" cap="none" dirty="0">
                <a:solidFill>
                  <a:srgbClr val="000000"/>
                </a:solidFill>
                <a:effectLst/>
                <a:latin typeface="Arial"/>
                <a:ea typeface="Arial"/>
                <a:cs typeface="Arial"/>
                <a:sym typeface="Arial"/>
              </a:rPr>
              <a:t> It is mostly used for mobile layout. </a:t>
            </a:r>
          </a:p>
          <a:p>
            <a:pPr marL="158750" indent="0">
              <a:buNone/>
            </a:pPr>
            <a:r>
              <a:rPr lang="en-IN" sz="1100" b="1" i="0" u="none" strike="noStrike" cap="none" dirty="0">
                <a:solidFill>
                  <a:srgbClr val="000000"/>
                </a:solidFill>
                <a:effectLst/>
                <a:latin typeface="Arial"/>
                <a:ea typeface="Arial"/>
                <a:cs typeface="Arial"/>
                <a:sym typeface="Arial"/>
              </a:rPr>
              <a:t>2-Column Layout:</a:t>
            </a:r>
            <a:r>
              <a:rPr lang="en-IN" sz="1100" b="0" i="0" u="none" strike="noStrike" cap="none" dirty="0">
                <a:solidFill>
                  <a:srgbClr val="000000"/>
                </a:solidFill>
                <a:effectLst/>
                <a:latin typeface="Arial"/>
                <a:ea typeface="Arial"/>
                <a:cs typeface="Arial"/>
                <a:sym typeface="Arial"/>
              </a:rPr>
              <a:t> This website layout is mostly used for tablets or laptops. </a:t>
            </a:r>
            <a:br>
              <a:rPr lang="en-IN" sz="1100" b="0" i="0" u="none" strike="noStrike" cap="none" dirty="0">
                <a:solidFill>
                  <a:srgbClr val="000000"/>
                </a:solidFill>
                <a:effectLst/>
                <a:latin typeface="Arial"/>
                <a:ea typeface="Arial"/>
                <a:cs typeface="Arial"/>
                <a:sym typeface="Arial"/>
              </a:rPr>
            </a:br>
            <a:r>
              <a:rPr lang="en-IN" sz="1100" b="1" i="0" u="none" strike="noStrike" cap="none" dirty="0">
                <a:solidFill>
                  <a:srgbClr val="000000"/>
                </a:solidFill>
                <a:effectLst/>
                <a:latin typeface="Arial"/>
                <a:ea typeface="Arial"/>
                <a:cs typeface="Arial"/>
                <a:sym typeface="Arial"/>
              </a:rPr>
              <a:t>3-Column Layout:</a:t>
            </a:r>
            <a:r>
              <a:rPr lang="en-IN" sz="1100" b="0" i="0" u="none" strike="noStrike" cap="none" dirty="0">
                <a:solidFill>
                  <a:srgbClr val="000000"/>
                </a:solidFill>
                <a:effectLst/>
                <a:latin typeface="Arial"/>
                <a:ea typeface="Arial"/>
                <a:cs typeface="Arial"/>
                <a:sym typeface="Arial"/>
              </a:rPr>
              <a:t> This website layout is mostly used for desktops. </a:t>
            </a:r>
            <a:r>
              <a:rPr lang="en-IN" dirty="0">
                <a:effectLst/>
              </a:rPr>
              <a:t> </a:t>
            </a:r>
            <a:endParaRPr lang="en-IN" sz="1100" b="1"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93264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1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IN" b="0" i="0" dirty="0">
                <a:solidFill>
                  <a:srgbClr val="4D5156"/>
                </a:solidFill>
                <a:effectLst/>
                <a:latin typeface="arial" panose="020B0604020202020204" pitchFamily="34" charset="0"/>
              </a:rPr>
              <a:t>Cascading Style Sheets is a style sheet language used for describing the presentation of a document written in a markup language such as HTML.</a:t>
            </a:r>
          </a:p>
          <a:p>
            <a:pPr marL="0" lvl="0" indent="0" algn="l" rtl="0">
              <a:spcBef>
                <a:spcPts val="0"/>
              </a:spcBef>
              <a:spcAft>
                <a:spcPts val="0"/>
              </a:spcAft>
              <a:buNone/>
            </a:pPr>
            <a:endParaRPr lang="en-IN" b="0" i="0" dirty="0">
              <a:solidFill>
                <a:srgbClr val="4D5156"/>
              </a:solidFill>
              <a:effectLst/>
              <a:latin typeface="arial" panose="020B0604020202020204" pitchFamily="34" charset="0"/>
            </a:endParaRPr>
          </a:p>
          <a:p>
            <a:pPr marL="0" lvl="0" indent="0" algn="l" rtl="0">
              <a:spcBef>
                <a:spcPts val="0"/>
              </a:spcBef>
              <a:spcAft>
                <a:spcPts val="0"/>
              </a:spcAft>
              <a:buNone/>
            </a:pPr>
            <a:r>
              <a:rPr lang="en" dirty="0"/>
              <a:t>Reference: </a:t>
            </a:r>
            <a:endParaRPr dirty="0"/>
          </a:p>
          <a:p>
            <a:pPr marL="0" indent="0">
              <a:buNone/>
            </a:pPr>
            <a:r>
              <a:rPr lang="en-IN" dirty="0">
                <a:hlinkClick r:id="rId3"/>
              </a:rPr>
              <a:t>https://encryptedbn0.gstatic.com/images?q=tbn:ANd9GcRrQ6UjtIs5YsI5AKDLxCDPh0KQP10DgI9Tnw&amp;usqp=CAU</a:t>
            </a:r>
            <a:endParaRPr lang="en-IN" dirty="0"/>
          </a:p>
        </p:txBody>
      </p:sp>
    </p:spTree>
    <p:extLst>
      <p:ext uri="{BB962C8B-B14F-4D97-AF65-F5344CB8AC3E}">
        <p14:creationId xmlns:p14="http://schemas.microsoft.com/office/powerpoint/2010/main" val="1088344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This slide talks about the case if we have to divide a subtopic further.</a:t>
            </a:r>
          </a:p>
          <a:p>
            <a:pPr marL="0" lvl="0" indent="0" algn="l" rtl="0">
              <a:spcBef>
                <a:spcPts val="0"/>
              </a:spcBef>
              <a:spcAft>
                <a:spcPts val="0"/>
              </a:spcAft>
              <a:buNone/>
            </a:pPr>
            <a:endParaRPr lang="en" dirty="0"/>
          </a:p>
          <a:p>
            <a:pPr marL="0" lvl="0" indent="0" algn="l" rtl="0">
              <a:spcBef>
                <a:spcPts val="0"/>
              </a:spcBef>
              <a:spcAft>
                <a:spcPts val="0"/>
              </a:spcAft>
              <a:buNone/>
            </a:pPr>
            <a:r>
              <a:rPr lang="en-IN" dirty="0"/>
              <a:t>Left (White Color space):</a:t>
            </a:r>
          </a:p>
          <a:p>
            <a:pPr marL="0" lvl="0" indent="0" algn="l" rtl="0">
              <a:spcBef>
                <a:spcPts val="0"/>
              </a:spcBef>
              <a:spcAft>
                <a:spcPts val="0"/>
              </a:spcAft>
              <a:buNone/>
            </a:pPr>
            <a:r>
              <a:rPr lang="en-IN" dirty="0"/>
              <a:t>Title - Parent Topic</a:t>
            </a:r>
          </a:p>
          <a:p>
            <a:pPr marL="0" lvl="0" indent="0" algn="l" rtl="0">
              <a:spcBef>
                <a:spcPts val="0"/>
              </a:spcBef>
              <a:spcAft>
                <a:spcPts val="0"/>
              </a:spcAft>
              <a:buNone/>
            </a:pPr>
            <a:r>
              <a:rPr lang="en-IN" dirty="0"/>
              <a:t>Subtitle - Subtopic 2</a:t>
            </a:r>
          </a:p>
          <a:p>
            <a:pPr marL="0" lvl="0" indent="0" algn="l" rtl="0">
              <a:spcBef>
                <a:spcPts val="0"/>
              </a:spcBef>
              <a:spcAft>
                <a:spcPts val="0"/>
              </a:spcAft>
              <a:buNone/>
            </a:pPr>
            <a:r>
              <a:rPr lang="en-IN" dirty="0"/>
              <a:t>Body Text - Description in bullets</a:t>
            </a:r>
          </a:p>
          <a:p>
            <a:pPr marL="0" lvl="0" indent="0" algn="l" rtl="0">
              <a:spcBef>
                <a:spcPts val="0"/>
              </a:spcBef>
              <a:spcAft>
                <a:spcPts val="0"/>
              </a:spcAft>
              <a:buNone/>
            </a:pPr>
            <a:endParaRPr lang="en-IN" dirty="0"/>
          </a:p>
          <a:p>
            <a:pPr marL="0" lvl="0" indent="0" algn="l" rtl="0">
              <a:spcBef>
                <a:spcPts val="0"/>
              </a:spcBef>
              <a:spcAft>
                <a:spcPts val="0"/>
              </a:spcAft>
              <a:buNone/>
            </a:pPr>
            <a:endParaRPr dirty="0"/>
          </a:p>
          <a:p>
            <a:pPr marL="0" lvl="0" indent="0" algn="l" rtl="0">
              <a:spcBef>
                <a:spcPts val="0"/>
              </a:spcBef>
              <a:spcAft>
                <a:spcPts val="0"/>
              </a:spcAft>
              <a:buNone/>
            </a:pPr>
            <a:r>
              <a:rPr lang="en" b="1" dirty="0"/>
              <a:t>Right (Grey Color Space):</a:t>
            </a:r>
            <a:endParaRPr b="1"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 dirty="0"/>
          </a:p>
          <a:p>
            <a:pPr marL="0" lvl="0" indent="0" algn="l" rtl="0">
              <a:spcBef>
                <a:spcPts val="0"/>
              </a:spcBef>
              <a:spcAft>
                <a:spcPts val="0"/>
              </a:spcAft>
              <a:buNone/>
            </a:pPr>
            <a:endParaRPr lang="en-IN" dirty="0"/>
          </a:p>
          <a:p>
            <a:pPr marL="171450" marR="0" lvl="0" indent="-171450" algn="l" rtl="0">
              <a:lnSpc>
                <a:spcPct val="100000"/>
              </a:lnSpc>
              <a:spcBef>
                <a:spcPts val="0"/>
              </a:spcBef>
              <a:spcAft>
                <a:spcPts val="0"/>
              </a:spcAft>
              <a:buClr>
                <a:srgbClr val="000000"/>
              </a:buClr>
              <a:buSzPts val="1100"/>
            </a:pPr>
            <a:r>
              <a:rPr lang="en-IN" sz="1100" b="0" i="0" u="none" strike="noStrike" cap="none" dirty="0">
                <a:solidFill>
                  <a:srgbClr val="4D5156"/>
                </a:solidFill>
                <a:effectLst/>
                <a:latin typeface="arial" panose="020B0604020202020204" pitchFamily="34" charset="0"/>
                <a:cs typeface="Arial"/>
                <a:sym typeface="Arial"/>
              </a:rPr>
              <a:t>CSS (1996) allows the user to select font style and size and change the colour of the text and background. </a:t>
            </a:r>
          </a:p>
          <a:p>
            <a:pPr marL="171450" marR="0" lvl="0" indent="-171450" algn="l" rtl="0">
              <a:lnSpc>
                <a:spcPct val="100000"/>
              </a:lnSpc>
              <a:spcBef>
                <a:spcPts val="0"/>
              </a:spcBef>
              <a:spcAft>
                <a:spcPts val="0"/>
              </a:spcAft>
              <a:buClr>
                <a:srgbClr val="000000"/>
              </a:buClr>
              <a:buSzPts val="1100"/>
            </a:pPr>
            <a:r>
              <a:rPr lang="en-IN" sz="1100" b="0" i="0" u="none" strike="noStrike" cap="none" dirty="0">
                <a:solidFill>
                  <a:srgbClr val="4D5156"/>
                </a:solidFill>
                <a:effectLst/>
                <a:latin typeface="arial" panose="020B0604020202020204" pitchFamily="34" charset="0"/>
                <a:cs typeface="Arial"/>
                <a:sym typeface="Arial"/>
              </a:rPr>
              <a:t>CSS2 (1998) has capabilities that allows the user to design page layout. </a:t>
            </a:r>
          </a:p>
          <a:p>
            <a:pPr marL="171450" marR="0" lvl="0" indent="-171450" algn="l" rtl="0">
              <a:lnSpc>
                <a:spcPct val="100000"/>
              </a:lnSpc>
              <a:spcBef>
                <a:spcPts val="0"/>
              </a:spcBef>
              <a:spcAft>
                <a:spcPts val="0"/>
              </a:spcAft>
              <a:buClr>
                <a:srgbClr val="000000"/>
              </a:buClr>
              <a:buSzPts val="1100"/>
            </a:pPr>
            <a:r>
              <a:rPr lang="en-IN" sz="1100" b="0" i="0" u="none" strike="noStrike" cap="none" dirty="0">
                <a:solidFill>
                  <a:srgbClr val="4D5156"/>
                </a:solidFill>
                <a:effectLst/>
                <a:latin typeface="arial" panose="020B0604020202020204" pitchFamily="34" charset="0"/>
                <a:cs typeface="Arial"/>
                <a:sym typeface="Arial"/>
              </a:rPr>
              <a:t>CSS3 (1999) allows the user to create presentations from documents and to select from a wider range of fonts including those from Google and Typecast. Uniquely, CSS3 allows the user to incorporate rounded borders and use multiple columns. CSS3 is considered to be easier to use (when compared to CSS2) because it has different modules </a:t>
            </a:r>
          </a:p>
          <a:p>
            <a:pPr marL="171450" marR="0" lvl="0" indent="-171450" algn="l" rtl="0">
              <a:lnSpc>
                <a:spcPct val="100000"/>
              </a:lnSpc>
              <a:spcBef>
                <a:spcPts val="0"/>
              </a:spcBef>
              <a:spcAft>
                <a:spcPts val="0"/>
              </a:spcAft>
              <a:buClr>
                <a:srgbClr val="000000"/>
              </a:buClr>
              <a:buSzPts val="1100"/>
            </a:pPr>
            <a:endParaRPr lang="en-IN" sz="1100" b="0" i="0" u="none" strike="noStrike" cap="none" dirty="0">
              <a:solidFill>
                <a:srgbClr val="4D5156"/>
              </a:solidFill>
              <a:effectLst/>
              <a:latin typeface="arial" panose="020B0604020202020204" pitchFamily="34" charset="0"/>
              <a:cs typeface="Arial"/>
              <a:sym typeface="Arial"/>
            </a:endParaRPr>
          </a:p>
          <a:p>
            <a:pPr marL="0" lvl="0" indent="0" algn="l" rtl="0">
              <a:spcBef>
                <a:spcPts val="0"/>
              </a:spcBef>
              <a:spcAft>
                <a:spcPts val="0"/>
              </a:spcAft>
              <a:buNone/>
            </a:pPr>
            <a:endParaRPr lang="en-IN" dirty="0"/>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lang="en-IN" dirty="0"/>
          </a:p>
          <a:p>
            <a:pPr marL="0" indent="0">
              <a:buNone/>
            </a:pPr>
            <a:r>
              <a:rPr lang="en-US" dirty="0">
                <a:latin typeface="Arial"/>
                <a:ea typeface="+mn-lt"/>
                <a:cs typeface="+mn-lt"/>
                <a:hlinkClick r:id="rId3"/>
              </a:rPr>
              <a:t>https://miro.medium.com/max/2768/1*7V_zawxy3_kZbHs2d6NT9w.png</a:t>
            </a:r>
            <a:endParaRPr lang="en-US" dirty="0">
              <a:latin typeface="Arial"/>
              <a:ea typeface="+mn-lt"/>
              <a:cs typeface="+mn-lt"/>
            </a:endParaRPr>
          </a:p>
          <a:p>
            <a:pPr marL="0" indent="0">
              <a:buNone/>
            </a:pPr>
            <a:endParaRPr lang="en-US" dirty="0">
              <a:latin typeface="Arial"/>
              <a:ea typeface="+mn-lt"/>
              <a:cs typeface="+mn-l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N" sz="1100" b="0" i="0" u="none" strike="noStrike" cap="none" dirty="0">
              <a:solidFill>
                <a:srgbClr val="000000"/>
              </a:solidFill>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latin typeface="Arial"/>
              <a:ea typeface="+mn-lt"/>
              <a:cs typeface="+mn-l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cap="none" dirty="0">
              <a:solidFill>
                <a:srgbClr val="000000"/>
              </a:solidFill>
              <a:latin typeface="Arial"/>
              <a:ea typeface="+mn-lt"/>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cap="none" dirty="0">
              <a:solidFill>
                <a:srgbClr val="000000"/>
              </a:solidFill>
              <a:latin typeface="Arial"/>
              <a:ea typeface="+mn-lt"/>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latin typeface="Arial"/>
              <a:ea typeface="+mn-lt"/>
              <a:cs typeface="+mn-lt"/>
            </a:endParaRPr>
          </a:p>
          <a:p>
            <a:pPr marL="0" indent="0">
              <a:buNone/>
            </a:pPr>
            <a:endParaRPr lang="en-IN" dirty="0"/>
          </a:p>
        </p:txBody>
      </p:sp>
    </p:spTree>
    <p:extLst>
      <p:ext uri="{BB962C8B-B14F-4D97-AF65-F5344CB8AC3E}">
        <p14:creationId xmlns:p14="http://schemas.microsoft.com/office/powerpoint/2010/main" val="642190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Left (White Color space):</a:t>
            </a:r>
          </a:p>
          <a:p>
            <a:pPr marL="0" lvl="0" indent="0" algn="l" rtl="0">
              <a:spcBef>
                <a:spcPts val="0"/>
              </a:spcBef>
              <a:spcAft>
                <a:spcPts val="0"/>
              </a:spcAft>
              <a:buNone/>
            </a:pPr>
            <a:r>
              <a:rPr lang="en-IN" dirty="0"/>
              <a:t>Title - Parent Topic</a:t>
            </a:r>
          </a:p>
          <a:p>
            <a:pPr marL="0" lvl="0" indent="0" algn="l" rtl="0">
              <a:spcBef>
                <a:spcPts val="0"/>
              </a:spcBef>
              <a:spcAft>
                <a:spcPts val="0"/>
              </a:spcAft>
              <a:buNone/>
            </a:pPr>
            <a:r>
              <a:rPr lang="en-IN" dirty="0"/>
              <a:t>Subtitle - Subtopic 3</a:t>
            </a:r>
          </a:p>
          <a:p>
            <a:pPr marL="0" lvl="0" indent="0" algn="l" rtl="0">
              <a:spcBef>
                <a:spcPts val="0"/>
              </a:spcBef>
              <a:spcAft>
                <a:spcPts val="0"/>
              </a:spcAft>
              <a:buNone/>
            </a:pPr>
            <a:r>
              <a:rPr lang="en-I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158750" indent="0">
              <a:buNone/>
            </a:pPr>
            <a:r>
              <a:rPr lang="en-US" b="1" dirty="0"/>
              <a:t>CSS saves time </a:t>
            </a:r>
            <a:r>
              <a:rPr lang="en-US" dirty="0"/>
              <a:t>: You can write CSS once and reuse same sheet in multiple HTML pages.</a:t>
            </a:r>
            <a:endParaRPr lang="en-US" dirty="0">
              <a:cs typeface="Calibri"/>
            </a:endParaRPr>
          </a:p>
          <a:p>
            <a:pPr marL="158750" indent="0">
              <a:buNone/>
            </a:pPr>
            <a:r>
              <a:rPr lang="en-US" dirty="0"/>
              <a:t> </a:t>
            </a:r>
            <a:endParaRPr lang="en-US" dirty="0">
              <a:cs typeface="Calibri"/>
            </a:endParaRPr>
          </a:p>
          <a:p>
            <a:pPr marL="158750" indent="0">
              <a:buNone/>
            </a:pPr>
            <a:r>
              <a:rPr lang="en-US" b="1" dirty="0"/>
              <a:t>Easy Maintenance </a:t>
            </a:r>
            <a:r>
              <a:rPr lang="en-US" dirty="0"/>
              <a:t>: To make a global change simply change the style, and all elements in all the webpages will be updated automatically.</a:t>
            </a:r>
            <a:endParaRPr lang="en-US" dirty="0">
              <a:cs typeface="Calibri"/>
            </a:endParaRPr>
          </a:p>
          <a:p>
            <a:pPr marL="158750" indent="0">
              <a:buNone/>
            </a:pPr>
            <a:r>
              <a:rPr lang="en-US" dirty="0"/>
              <a:t> </a:t>
            </a:r>
            <a:endParaRPr lang="en-US" dirty="0">
              <a:cs typeface="Calibri"/>
            </a:endParaRPr>
          </a:p>
          <a:p>
            <a:pPr marL="158750" indent="0">
              <a:buNone/>
            </a:pPr>
            <a:r>
              <a:rPr lang="en-US" b="1" dirty="0"/>
              <a:t>Search Engines</a:t>
            </a:r>
            <a:r>
              <a:rPr lang="en-US" dirty="0"/>
              <a:t> : CSS is considered as clean coding technique, which means search engines won’t have to struggle to “read” its content.</a:t>
            </a:r>
            <a:endParaRPr lang="en-GB" dirty="0"/>
          </a:p>
          <a:p>
            <a:pPr marL="158750" indent="0">
              <a:buNone/>
            </a:pPr>
            <a:r>
              <a:rPr lang="en-US" dirty="0"/>
              <a:t> </a:t>
            </a:r>
            <a:endParaRPr lang="en-GB" dirty="0"/>
          </a:p>
          <a:p>
            <a:pPr marL="158750" indent="0">
              <a:buNone/>
            </a:pPr>
            <a:r>
              <a:rPr lang="en-US" b="1" dirty="0"/>
              <a:t>Superior styles to HTML </a:t>
            </a:r>
            <a:r>
              <a:rPr lang="en-US" dirty="0"/>
              <a:t>: CSS has a much wider array of attributes than HTML, so you can give a far better look to your HTML page in comparison to HTML attributes.</a:t>
            </a:r>
            <a:endParaRPr lang="en-US" dirty="0">
              <a:cs typeface="Calibri"/>
            </a:endParaRPr>
          </a:p>
          <a:p>
            <a:pPr marL="158750" indent="0">
              <a:buNone/>
            </a:pPr>
            <a:r>
              <a:rPr lang="en-US" dirty="0"/>
              <a:t> </a:t>
            </a:r>
            <a:endParaRPr lang="en-US" dirty="0">
              <a:cs typeface="Calibri"/>
            </a:endParaRPr>
          </a:p>
          <a:p>
            <a:pPr marL="158750" indent="0">
              <a:buNone/>
            </a:pPr>
            <a:r>
              <a:rPr lang="en-US" b="1" dirty="0"/>
              <a:t>Offline Browsing</a:t>
            </a:r>
            <a:r>
              <a:rPr lang="en-US" dirty="0"/>
              <a:t> : CSS can store web applications locally with the help of offline cache. Using of this we can view offline websites.</a:t>
            </a:r>
            <a:endParaRPr lang="en-GB"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 dirty="0"/>
              <a:t>Reference: </a:t>
            </a:r>
            <a:endParaRPr dirty="0"/>
          </a:p>
          <a:p>
            <a:pPr marL="0" indent="0">
              <a:buNone/>
            </a:pPr>
            <a:r>
              <a:rPr lang="en-IN" dirty="0">
                <a:hlinkClick r:id="rId3"/>
              </a:rPr>
              <a:t>https://blog.devmountain.com/what-is-css-and-why-use-it/</a:t>
            </a:r>
            <a:endParaRPr lang="en-IN" dirty="0"/>
          </a:p>
        </p:txBody>
      </p:sp>
    </p:spTree>
    <p:extLst>
      <p:ext uri="{BB962C8B-B14F-4D97-AF65-F5344CB8AC3E}">
        <p14:creationId xmlns:p14="http://schemas.microsoft.com/office/powerpoint/2010/main" val="299042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dirty="0"/>
          </a:p>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IN" dirty="0"/>
              <a:t>Title - Parent Topic</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 Subtopic</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 Description in bullets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171450" lvl="0" indent="-171450" algn="l" rtl="0">
              <a:spcBef>
                <a:spcPts val="0"/>
              </a:spcBef>
              <a:spcAft>
                <a:spcPts val="0"/>
              </a:spcAft>
            </a:pPr>
            <a:r>
              <a:rPr lang="en-IN" dirty="0"/>
              <a:t>CSS cannot perform any logical operations like if/else or for/while or +/-.</a:t>
            </a:r>
          </a:p>
          <a:p>
            <a:pPr marL="171450" lvl="0" indent="-171450" algn="l" rtl="0">
              <a:spcBef>
                <a:spcPts val="0"/>
              </a:spcBef>
              <a:spcAft>
                <a:spcPts val="0"/>
              </a:spcAft>
            </a:pPr>
            <a:r>
              <a:rPr lang="en-IN" dirty="0"/>
              <a:t>We can not read any files using CSS.</a:t>
            </a:r>
          </a:p>
          <a:p>
            <a:pPr marL="171450" lvl="0" indent="-171450" algn="l" rtl="0">
              <a:spcBef>
                <a:spcPts val="0"/>
              </a:spcBef>
              <a:spcAft>
                <a:spcPts val="0"/>
              </a:spcAft>
            </a:pPr>
            <a:r>
              <a:rPr lang="en-IN" dirty="0"/>
              <a:t>It can not interact with databases.</a:t>
            </a:r>
          </a:p>
          <a:p>
            <a:pPr marL="171450" lvl="0" indent="-171450" algn="l" rtl="0">
              <a:spcBef>
                <a:spcPts val="0"/>
              </a:spcBef>
              <a:spcAft>
                <a:spcPts val="0"/>
              </a:spcAft>
            </a:pPr>
            <a:r>
              <a:rPr lang="en-IN" dirty="0"/>
              <a:t>CSS can not request a web page.</a:t>
            </a:r>
          </a:p>
          <a:p>
            <a:pPr marL="0" lvl="0" indent="0" algn="l" rtl="0">
              <a:spcBef>
                <a:spcPts val="0"/>
              </a:spcBef>
              <a:spcAft>
                <a:spcPts val="0"/>
              </a:spcAft>
              <a:buNone/>
            </a:pPr>
            <a:endParaRPr lang="en-IN" dirty="0"/>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dirty="0"/>
          </a:p>
          <a:p>
            <a:pPr marL="0" indent="0">
              <a:buNone/>
            </a:pPr>
            <a:r>
              <a:rPr lang="en-IN" dirty="0">
                <a:hlinkClick r:id="rId3"/>
              </a:rPr>
              <a:t>https://i0.wp.com/www.mocamboo.com/wpcontent/uploads/2021/10/163342618048plc.jpg?fit=300%2C300&amp;ssl=1</a:t>
            </a:r>
            <a:endParaRPr lang="en-IN"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834953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Left (White Color space):</a:t>
            </a:r>
          </a:p>
          <a:p>
            <a:pPr marL="0" lvl="0" indent="0" algn="l" rtl="0">
              <a:spcBef>
                <a:spcPts val="0"/>
              </a:spcBef>
              <a:spcAft>
                <a:spcPts val="0"/>
              </a:spcAft>
              <a:buNone/>
            </a:pPr>
            <a:r>
              <a:rPr lang="en-IN" dirty="0"/>
              <a:t>Title - Parent Topic</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 Subtopic</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 Description in bullets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N"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lang="en-IN" dirty="0"/>
          </a:p>
          <a:p>
            <a:pPr marL="171450" lvl="0" indent="-171450" algn="l" rtl="0">
              <a:spcBef>
                <a:spcPts val="0"/>
              </a:spcBef>
              <a:spcAft>
                <a:spcPts val="0"/>
              </a:spcAft>
            </a:pPr>
            <a:r>
              <a:rPr lang="en-IN" b="0" dirty="0"/>
              <a:t>CSS saves a lot of time.</a:t>
            </a:r>
          </a:p>
          <a:p>
            <a:pPr marL="171450" lvl="0" indent="-171450" algn="l" rtl="0">
              <a:spcBef>
                <a:spcPts val="0"/>
              </a:spcBef>
              <a:spcAft>
                <a:spcPts val="0"/>
              </a:spcAft>
            </a:pPr>
            <a:r>
              <a:rPr lang="en-IN" b="0" dirty="0"/>
              <a:t>It helps to make consistent and spontaneous changes.</a:t>
            </a:r>
          </a:p>
          <a:p>
            <a:pPr marL="171450" lvl="0" indent="-171450" algn="l" rtl="0">
              <a:spcBef>
                <a:spcPts val="0"/>
              </a:spcBef>
              <a:spcAft>
                <a:spcPts val="0"/>
              </a:spcAft>
            </a:pPr>
            <a:r>
              <a:rPr lang="en-IN" b="0" dirty="0"/>
              <a:t>It improves the loading speed of the page.</a:t>
            </a:r>
          </a:p>
          <a:p>
            <a:pPr marL="171450" lvl="0" indent="-171450" algn="l" rtl="0">
              <a:spcBef>
                <a:spcPts val="0"/>
              </a:spcBef>
              <a:spcAft>
                <a:spcPts val="0"/>
              </a:spcAft>
            </a:pPr>
            <a:r>
              <a:rPr lang="en-IN" b="0" dirty="0"/>
              <a:t>CSS has the ability to re-position.</a:t>
            </a:r>
          </a:p>
          <a:p>
            <a:pPr marL="171450" lvl="0" indent="-171450" algn="l" rtl="0">
              <a:spcBef>
                <a:spcPts val="0"/>
              </a:spcBef>
              <a:spcAft>
                <a:spcPts val="0"/>
              </a:spcAft>
            </a:pPr>
            <a:r>
              <a:rPr lang="en-IN" b="0" dirty="0"/>
              <a:t>It has better device compatibility.</a:t>
            </a:r>
          </a:p>
          <a:p>
            <a:pPr marL="0" lvl="0" indent="0" algn="l" rtl="0">
              <a:spcBef>
                <a:spcPts val="0"/>
              </a:spcBef>
              <a:spcAft>
                <a:spcPts val="0"/>
              </a:spcAft>
              <a:buNone/>
            </a:pPr>
            <a:endParaRPr lang="en-IN" b="1" dirty="0"/>
          </a:p>
          <a:p>
            <a:pPr marL="0" lvl="0" indent="0" algn="l" rtl="0">
              <a:spcBef>
                <a:spcPts val="0"/>
              </a:spcBef>
              <a:spcAft>
                <a:spcPts val="0"/>
              </a:spcAft>
              <a:buNone/>
            </a:pPr>
            <a:endParaRPr lang="en-IN" b="1" dirty="0"/>
          </a:p>
          <a:p>
            <a:pPr marL="0" lvl="0" indent="0" algn="l" rtl="0">
              <a:spcBef>
                <a:spcPts val="0"/>
              </a:spcBef>
              <a:spcAft>
                <a:spcPts val="0"/>
              </a:spcAft>
              <a:buNone/>
            </a:pPr>
            <a:r>
              <a:rPr lang="en" dirty="0"/>
              <a:t>Reference: </a:t>
            </a:r>
            <a:endParaRPr dirty="0"/>
          </a:p>
          <a:p>
            <a:pPr marL="0" indent="0">
              <a:buNone/>
            </a:pPr>
            <a:r>
              <a:rPr lang="en-IN" dirty="0">
                <a:hlinkClick r:id="rId3"/>
              </a:rPr>
              <a:t>https://d8it4huxumps7.cloudfront.net/bites/wp-content/banners/2021/10/616ffee11ce1e_advantages_and_disadvantages_of_css.png</a:t>
            </a:r>
            <a:endParaRPr lang="en-IN" dirty="0"/>
          </a:p>
          <a:p>
            <a:pPr marL="0" indent="0">
              <a:buNone/>
            </a:pPr>
            <a:endParaRPr lang="en-IN" dirty="0"/>
          </a:p>
          <a:p>
            <a:pPr marL="0" indent="0">
              <a:buNone/>
            </a:pPr>
            <a:endParaRPr lang="en-IN"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562034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IN" dirty="0"/>
              <a:t>Title - Parent Topic</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 Subtopic 1</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 Description in bullets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lang="en-IN" b="1" dirty="0"/>
          </a:p>
          <a:p>
            <a:pPr marL="0" lvl="0" indent="0" algn="l" rtl="0">
              <a:spcBef>
                <a:spcPts val="0"/>
              </a:spcBef>
              <a:spcAft>
                <a:spcPts val="0"/>
              </a:spcAft>
              <a:buNone/>
            </a:pPr>
            <a:endParaRPr lang="en" dirty="0"/>
          </a:p>
          <a:p>
            <a:pPr marL="0" lvl="0" indent="0" algn="l" rtl="0">
              <a:spcBef>
                <a:spcPts val="0"/>
              </a:spcBef>
              <a:spcAft>
                <a:spcPts val="0"/>
              </a:spcAft>
              <a:buNone/>
            </a:pPr>
            <a:r>
              <a:rPr lang="en-IN" b="1" dirty="0"/>
              <a:t>Selector:</a:t>
            </a:r>
            <a:r>
              <a:rPr lang="en-IN" dirty="0"/>
              <a:t> selects the element you want to target</a:t>
            </a:r>
          </a:p>
          <a:p>
            <a:pPr marL="0" lvl="0" indent="0" algn="l" rtl="0">
              <a:spcBef>
                <a:spcPts val="0"/>
              </a:spcBef>
              <a:spcAft>
                <a:spcPts val="0"/>
              </a:spcAft>
              <a:buNone/>
            </a:pPr>
            <a:r>
              <a:rPr lang="en-IN" b="1" dirty="0"/>
              <a:t>Keys</a:t>
            </a:r>
            <a:r>
              <a:rPr lang="en-IN" dirty="0"/>
              <a:t>: properties(attributes) like </a:t>
            </a:r>
            <a:r>
              <a:rPr lang="en-IN" dirty="0" err="1"/>
              <a:t>color</a:t>
            </a:r>
            <a:r>
              <a:rPr lang="en-IN" dirty="0"/>
              <a:t>, font-size, background, width, height, etc</a:t>
            </a:r>
          </a:p>
          <a:p>
            <a:pPr marL="0" lvl="0" indent="0" algn="l" rtl="0">
              <a:spcBef>
                <a:spcPts val="0"/>
              </a:spcBef>
              <a:spcAft>
                <a:spcPts val="0"/>
              </a:spcAft>
              <a:buNone/>
            </a:pPr>
            <a:r>
              <a:rPr lang="en-IN" b="1" dirty="0"/>
              <a:t>Value</a:t>
            </a:r>
            <a:r>
              <a:rPr lang="en-IN" dirty="0"/>
              <a:t>: values associated with these properties</a:t>
            </a:r>
          </a:p>
          <a:p>
            <a:pPr marL="0" lvl="0" indent="0" algn="l" rtl="0">
              <a:spcBef>
                <a:spcPts val="0"/>
              </a:spcBef>
              <a:spcAft>
                <a:spcPts val="0"/>
              </a:spcAft>
              <a:buNone/>
            </a:pPr>
            <a:r>
              <a:rPr lang="en-IN" dirty="0"/>
              <a:t>There are few basic selectors like tags, id’s, and classes</a:t>
            </a:r>
          </a:p>
          <a:p>
            <a:pPr marL="0" lvl="0" indent="0" algn="l" rtl="0">
              <a:spcBef>
                <a:spcPts val="0"/>
              </a:spcBef>
              <a:spcAft>
                <a:spcPts val="0"/>
              </a:spcAft>
              <a:buNone/>
            </a:pPr>
            <a:r>
              <a:rPr lang="en-IN" dirty="0"/>
              <a:t>All forms this key-value pair</a:t>
            </a: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Reference: </a:t>
            </a:r>
            <a:endParaRPr dirty="0"/>
          </a:p>
          <a:p>
            <a:pPr marL="0" indent="0">
              <a:buNone/>
            </a:pPr>
            <a:r>
              <a:rPr lang="en-IN" dirty="0">
                <a:hlinkClick r:id="rId3"/>
              </a:rPr>
              <a:t>https://codebrainer.azureedge.net/images/what-is-css-declaration.jpg</a:t>
            </a:r>
            <a:endParaRPr lang="en-IN" dirty="0"/>
          </a:p>
        </p:txBody>
      </p:sp>
    </p:spTree>
    <p:extLst>
      <p:ext uri="{BB962C8B-B14F-4D97-AF65-F5344CB8AC3E}">
        <p14:creationId xmlns:p14="http://schemas.microsoft.com/office/powerpoint/2010/main" val="1132681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This slide talks about the case if we have to divide a subtopic further.</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Left (White Color space):</a:t>
            </a:r>
          </a:p>
          <a:p>
            <a:pPr marL="0" lvl="0" indent="0" algn="l" rtl="0">
              <a:spcBef>
                <a:spcPts val="0"/>
              </a:spcBef>
              <a:spcAft>
                <a:spcPts val="0"/>
              </a:spcAft>
              <a:buNone/>
            </a:pPr>
            <a:r>
              <a:rPr lang="en-IN" dirty="0"/>
              <a:t>Title - Parent Topic</a:t>
            </a:r>
          </a:p>
          <a:p>
            <a:pPr marL="0" lvl="0" indent="0" algn="l" rtl="0">
              <a:spcBef>
                <a:spcPts val="0"/>
              </a:spcBef>
              <a:spcAft>
                <a:spcPts val="0"/>
              </a:spcAft>
              <a:buNone/>
            </a:pPr>
            <a:r>
              <a:rPr lang="en-IN" dirty="0"/>
              <a:t>Subtitle - Subtopic 2</a:t>
            </a:r>
          </a:p>
          <a:p>
            <a:pPr marL="0" lvl="0" indent="0" algn="l" rtl="0">
              <a:spcBef>
                <a:spcPts val="0"/>
              </a:spcBef>
              <a:spcAft>
                <a:spcPts val="0"/>
              </a:spcAft>
              <a:buNone/>
            </a:pPr>
            <a:r>
              <a:rPr lang="en-IN" dirty="0"/>
              <a:t>Body Text - Description in bullets</a:t>
            </a: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lang="en-IN" b="1" dirty="0"/>
          </a:p>
          <a:p>
            <a:pPr marL="0" lvl="0" indent="0" algn="l" rtl="0">
              <a:spcBef>
                <a:spcPts val="0"/>
              </a:spcBef>
              <a:spcAft>
                <a:spcPts val="0"/>
              </a:spcAft>
              <a:buNone/>
            </a:pPr>
            <a:endParaRPr lang="en" dirty="0"/>
          </a:p>
          <a:p>
            <a:pPr marL="0" lvl="0" indent="0" algn="l" rtl="0">
              <a:spcBef>
                <a:spcPts val="0"/>
              </a:spcBef>
              <a:spcAft>
                <a:spcPts val="0"/>
              </a:spcAft>
              <a:buNone/>
            </a:pPr>
            <a:r>
              <a:rPr lang="en-IN" dirty="0"/>
              <a:t>A CSS comment is used to add explanatory notes to the code or to prevent the browser from interpreting specific parts of the style sheet. By design, comments have no effect on the layout of a document</a:t>
            </a: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Reference: </a:t>
            </a:r>
            <a:endParaRPr dirty="0"/>
          </a:p>
          <a:p>
            <a:pPr marL="0" indent="0">
              <a:buNone/>
            </a:pPr>
            <a:r>
              <a:rPr lang="en-IN" dirty="0">
                <a:hlinkClick r:id="rId3"/>
              </a:rPr>
              <a:t>https://www.freezenet.ca/wp-content/uploads/2019/03/CSS_9_1.png</a:t>
            </a:r>
            <a:endParaRPr lang="en-IN" dirty="0"/>
          </a:p>
        </p:txBody>
      </p:sp>
    </p:spTree>
    <p:extLst>
      <p:ext uri="{BB962C8B-B14F-4D97-AF65-F5344CB8AC3E}">
        <p14:creationId xmlns:p14="http://schemas.microsoft.com/office/powerpoint/2010/main" val="20084936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14" name="Google Shape;14;p2"/>
          <p:cNvPicPr preferRelativeResize="0"/>
          <p:nvPr/>
        </p:nvPicPr>
        <p:blipFill>
          <a:blip r:embed="rId3">
            <a:alphaModFix/>
          </a:blip>
          <a:stretch>
            <a:fillRect/>
          </a:stretch>
        </p:blipFill>
        <p:spPr>
          <a:xfrm>
            <a:off x="8229556" y="161800"/>
            <a:ext cx="791594" cy="3112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0" name="Google Shape;20;p4"/>
          <p:cNvSpPr txBox="1">
            <a:spLocks noGrp="1"/>
          </p:cNvSpPr>
          <p:nvPr>
            <p:ph type="body" idx="1"/>
          </p:nvPr>
        </p:nvSpPr>
        <p:spPr>
          <a:xfrm>
            <a:off x="143975" y="1186200"/>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2" name="Google Shape;22;p4"/>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23" name="Google Shape;23;p4"/>
          <p:cNvPicPr preferRelativeResize="0"/>
          <p:nvPr/>
        </p:nvPicPr>
        <p:blipFill>
          <a:blip r:embed="rId3">
            <a:alphaModFix/>
          </a:blip>
          <a:stretch>
            <a:fillRect/>
          </a:stretch>
        </p:blipFill>
        <p:spPr>
          <a:xfrm>
            <a:off x="8229556" y="161800"/>
            <a:ext cx="791594" cy="3112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Clr>
                <a:srgbClr val="000000"/>
              </a:buClr>
              <a:buSzPts val="1400"/>
              <a:buChar char="●"/>
              <a:defRPr sz="1400">
                <a:solidFill>
                  <a:srgbClr val="000000"/>
                </a:solidFill>
              </a:defRPr>
            </a:lvl1pPr>
            <a:lvl2pPr marL="914400" lvl="1" indent="-317500">
              <a:spcBef>
                <a:spcPts val="1600"/>
              </a:spcBef>
              <a:spcAft>
                <a:spcPts val="0"/>
              </a:spcAft>
              <a:buClr>
                <a:srgbClr val="000000"/>
              </a:buClr>
              <a:buSzPts val="1400"/>
              <a:buChar char="○"/>
              <a:defRPr>
                <a:solidFill>
                  <a:srgbClr val="000000"/>
                </a:solidFill>
              </a:defRPr>
            </a:lvl2pPr>
            <a:lvl3pPr marL="1371600" lvl="2" indent="-317500">
              <a:spcBef>
                <a:spcPts val="1600"/>
              </a:spcBef>
              <a:spcAft>
                <a:spcPts val="0"/>
              </a:spcAft>
              <a:buClr>
                <a:srgbClr val="000000"/>
              </a:buClr>
              <a:buSzPts val="1400"/>
              <a:buChar char="■"/>
              <a:defRPr>
                <a:solidFill>
                  <a:srgbClr val="000000"/>
                </a:solidFill>
              </a:defRPr>
            </a:lvl3pPr>
            <a:lvl4pPr marL="1828800" lvl="3" indent="-317500">
              <a:spcBef>
                <a:spcPts val="1600"/>
              </a:spcBef>
              <a:spcAft>
                <a:spcPts val="0"/>
              </a:spcAft>
              <a:buClr>
                <a:srgbClr val="000000"/>
              </a:buClr>
              <a:buSzPts val="1400"/>
              <a:buChar char="●"/>
              <a:defRPr>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Clr>
                <a:srgbClr val="000000"/>
              </a:buClr>
              <a:buSzPts val="1400"/>
              <a:buChar char="■"/>
              <a:defRPr>
                <a:solidFill>
                  <a:srgbClr val="000000"/>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5" name="Google Shape;45;p9"/>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46" name="Google Shape;46;p9"/>
          <p:cNvPicPr preferRelativeResize="0"/>
          <p:nvPr/>
        </p:nvPicPr>
        <p:blipFill>
          <a:blip r:embed="rId3">
            <a:alphaModFix/>
          </a:blip>
          <a:stretch>
            <a:fillRect/>
          </a:stretch>
        </p:blipFill>
        <p:spPr>
          <a:xfrm>
            <a:off x="8229556" y="161800"/>
            <a:ext cx="791594" cy="311225"/>
          </a:xfrm>
          <a:prstGeom prst="rect">
            <a:avLst/>
          </a:prstGeom>
          <a:noFill/>
          <a:ln>
            <a:noFill/>
          </a:ln>
        </p:spPr>
      </p:pic>
      <p:sp>
        <p:nvSpPr>
          <p:cNvPr id="47" name="Google Shape;47;p9"/>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SzPts val="700"/>
              <a:buChar char="●"/>
              <a:defRPr sz="700"/>
            </a:lvl1pPr>
            <a:lvl2pPr marL="914400" lvl="1" indent="-273050">
              <a:spcBef>
                <a:spcPts val="1600"/>
              </a:spcBef>
              <a:spcAft>
                <a:spcPts val="0"/>
              </a:spcAft>
              <a:buSzPts val="700"/>
              <a:buChar char="○"/>
              <a:defRPr sz="700"/>
            </a:lvl2pPr>
            <a:lvl3pPr marL="1371600" lvl="2" indent="-273050">
              <a:spcBef>
                <a:spcPts val="1600"/>
              </a:spcBef>
              <a:spcAft>
                <a:spcPts val="0"/>
              </a:spcAft>
              <a:buSzPts val="700"/>
              <a:buChar char="■"/>
              <a:defRPr sz="700"/>
            </a:lvl3pPr>
            <a:lvl4pPr marL="1828800" lvl="3" indent="-273050">
              <a:spcBef>
                <a:spcPts val="1600"/>
              </a:spcBef>
              <a:spcAft>
                <a:spcPts val="0"/>
              </a:spcAft>
              <a:buSzPts val="700"/>
              <a:buChar char="●"/>
              <a:defRPr sz="700"/>
            </a:lvl4pPr>
            <a:lvl5pPr marL="2286000" lvl="4" indent="-273050">
              <a:spcBef>
                <a:spcPts val="1600"/>
              </a:spcBef>
              <a:spcAft>
                <a:spcPts val="0"/>
              </a:spcAft>
              <a:buSzPts val="700"/>
              <a:buChar char="○"/>
              <a:defRPr sz="700"/>
            </a:lvl5pPr>
            <a:lvl6pPr marL="2743200" lvl="5" indent="-273050">
              <a:spcBef>
                <a:spcPts val="1600"/>
              </a:spcBef>
              <a:spcAft>
                <a:spcPts val="0"/>
              </a:spcAft>
              <a:buSzPts val="700"/>
              <a:buChar char="■"/>
              <a:defRPr sz="700"/>
            </a:lvl6pPr>
            <a:lvl7pPr marL="3200400" lvl="6" indent="-273050">
              <a:spcBef>
                <a:spcPts val="1600"/>
              </a:spcBef>
              <a:spcAft>
                <a:spcPts val="0"/>
              </a:spcAft>
              <a:buSzPts val="700"/>
              <a:buChar char="●"/>
              <a:defRPr sz="700"/>
            </a:lvl7pPr>
            <a:lvl8pPr marL="3657600" lvl="7" indent="-273050">
              <a:spcBef>
                <a:spcPts val="1600"/>
              </a:spcBef>
              <a:spcAft>
                <a:spcPts val="0"/>
              </a:spcAft>
              <a:buSzPts val="700"/>
              <a:buChar char="○"/>
              <a:defRPr sz="700"/>
            </a:lvl8pPr>
            <a:lvl9pPr marL="4114800" lvl="8" indent="-273050">
              <a:spcBef>
                <a:spcPts val="1600"/>
              </a:spcBef>
              <a:spcAft>
                <a:spcPts val="1600"/>
              </a:spcAft>
              <a:buSzPts val="700"/>
              <a:buChar char="■"/>
              <a:defRPr sz="7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themeOverride" Target="../theme/themeOverride8.xml"/><Relationship Id="rId5" Type="http://schemas.openxmlformats.org/officeDocument/2006/relationships/image" Target="../media/image11.png"/><Relationship Id="rId4" Type="http://schemas.openxmlformats.org/officeDocument/2006/relationships/hyperlink" Target="https://i0.wp.com/css-tricks.com/wp-content/uploads/2011/09/pre.png?resize=290%2C97"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hemeOverride" Target="../theme/themeOverride9.xml"/><Relationship Id="rId5" Type="http://schemas.openxmlformats.org/officeDocument/2006/relationships/image" Target="../media/image12.png"/><Relationship Id="rId4" Type="http://schemas.openxmlformats.org/officeDocument/2006/relationships/hyperlink" Target="https://www.bitdegree.org/learn/inline-css"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hemeOverride" Target="../theme/themeOverride10.xml"/><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themeOverride" Target="../theme/themeOverride11.xml"/><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themeOverride" Target="../theme/themeOverride12.xml"/><Relationship Id="rId5" Type="http://schemas.openxmlformats.org/officeDocument/2006/relationships/image" Target="../media/image16.JPG"/><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themeOverride" Target="../theme/themeOverride13.xml"/><Relationship Id="rId5" Type="http://schemas.openxmlformats.org/officeDocument/2006/relationships/image" Target="../media/image17.jpeg"/><Relationship Id="rId4" Type="http://schemas.openxmlformats.org/officeDocument/2006/relationships/hyperlink" Target="https://images.slideplayer.com/24/6963284/slides" TargetMode="Externa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themeOverride" Target="../theme/themeOverride14.xml"/><Relationship Id="rId5" Type="http://schemas.openxmlformats.org/officeDocument/2006/relationships/image" Target="../media/image18.jpeg"/><Relationship Id="rId4" Type="http://schemas.openxmlformats.org/officeDocument/2006/relationships/hyperlink" Target="https://images.slideplayer.com/24/6963284/slides"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themeOverride" Target="../theme/themeOverride1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themeOverride" Target="../theme/themeOverride1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themeOverride" Target="../theme/themeOverride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themeOverride" Target="../theme/themeOverride1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themeOverride" Target="../theme/themeOverride19.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themeOverride" Target="../theme/themeOverride20.xml"/><Relationship Id="rId5" Type="http://schemas.openxmlformats.org/officeDocument/2006/relationships/image" Target="https://media.geeksforgeeks.org/wp-content/uploads/website_layout-300x268.png" TargetMode="Externa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hyperlink" Target="https://encryptedbn0.gstatic.com/images?q=tbn:ANd9GcRrQ6UjtIs5YsI5AKDLxCDPh0KQP10DgI9Tnw&amp;usqp=CAU"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hemeOverride" Target="../theme/themeOverride2.xml"/><Relationship Id="rId5" Type="http://schemas.openxmlformats.org/officeDocument/2006/relationships/image" Target="../media/image4.png"/><Relationship Id="rId4" Type="http://schemas.openxmlformats.org/officeDocument/2006/relationships/hyperlink" Target="https://miro.medium.com/max/2768/1*7V_zawxy3_kZbHs2d6NT9w.png"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hemeOverride" Target="../theme/themeOverride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hyperlink" Target="https://blog.devmountain.com/what-is-css-and-why-use-it/"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hemeOverride" Target="../theme/themeOverride4.xml"/><Relationship Id="rId5" Type="http://schemas.openxmlformats.org/officeDocument/2006/relationships/image" Target="../media/image7.jpeg"/><Relationship Id="rId4" Type="http://schemas.openxmlformats.org/officeDocument/2006/relationships/hyperlink" Target="https://i0.wp.com/www.mocamboo.com/wpcontent/uploads/2021/10/163342618048plc.jpg?fit=300%2C300&amp;ssl=1"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hemeOverride" Target="../theme/themeOverride5.xml"/><Relationship Id="rId5" Type="http://schemas.openxmlformats.org/officeDocument/2006/relationships/image" Target="../media/image8.png"/><Relationship Id="rId4" Type="http://schemas.openxmlformats.org/officeDocument/2006/relationships/hyperlink" Target="https://d8it4huxumps7.cloudfront.net/bites/wp-content/banners/2021/10/616ffee11ce1e_advantages_and_disadvantages_of_css.png"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themeOverride" Target="../theme/themeOverride6.xml"/><Relationship Id="rId5" Type="http://schemas.openxmlformats.org/officeDocument/2006/relationships/image" Target="../media/image9.jpeg"/><Relationship Id="rId4" Type="http://schemas.openxmlformats.org/officeDocument/2006/relationships/hyperlink" Target="https://codebrainer.azureedge.net/images/what-is-css-declaration.jpg"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hemeOverride" Target="../theme/themeOverride7.xml"/><Relationship Id="rId5" Type="http://schemas.openxmlformats.org/officeDocument/2006/relationships/image" Target="../media/image10.png"/><Relationship Id="rId4" Type="http://schemas.openxmlformats.org/officeDocument/2006/relationships/hyperlink" Target="https://www.freezenet.ca/wp-content/uploads/2019/03/CSS_9_1.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420349" y="1023042"/>
            <a:ext cx="8520600" cy="2398822"/>
          </a:xfrm>
          <a:prstGeom prst="rect">
            <a:avLst/>
          </a:prstGeom>
        </p:spPr>
        <p:txBody>
          <a:bodyPr spcFirstLastPara="1" wrap="square" lIns="91425" tIns="91425" rIns="91425" bIns="91425" anchor="b" anchorCtr="0">
            <a:noAutofit/>
          </a:bodyPr>
          <a:lstStyle/>
          <a:p>
            <a:r>
              <a:rPr lang="en-IN" dirty="0"/>
              <a:t>Able to Create Styles of web pages using CSS</a:t>
            </a:r>
            <a:endParaRPr dirty="0"/>
          </a:p>
        </p:txBody>
      </p:sp>
      <p:sp>
        <p:nvSpPr>
          <p:cNvPr id="62" name="Google Shape;62;p13"/>
          <p:cNvSpPr txBox="1">
            <a:spLocks noGrp="1"/>
          </p:cNvSpPr>
          <p:nvPr>
            <p:ph type="subTitle" idx="1"/>
          </p:nvPr>
        </p:nvSpPr>
        <p:spPr>
          <a:xfrm>
            <a:off x="311708" y="36063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(25 hours)</a:t>
            </a:r>
            <a:endParaRPr dirty="0"/>
          </a:p>
        </p:txBody>
      </p:sp>
    </p:spTree>
    <p:extLst>
      <p:ext uri="{BB962C8B-B14F-4D97-AF65-F5344CB8AC3E}">
        <p14:creationId xmlns:p14="http://schemas.microsoft.com/office/powerpoint/2010/main" val="4755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624689"/>
            <a:ext cx="4045200" cy="730211"/>
          </a:xfrm>
          <a:prstGeom prst="rect">
            <a:avLst/>
          </a:prstGeom>
        </p:spPr>
        <p:txBody>
          <a:bodyPr spcFirstLastPara="1" wrap="square" lIns="91425" tIns="91425" rIns="91425" bIns="91425" anchor="ctr" anchorCtr="0">
            <a:noAutofit/>
          </a:bodyPr>
          <a:lstStyle/>
          <a:p>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r>
              <a:rPr lang="en-IN" dirty="0"/>
              <a:t>CSS Syntax</a:t>
            </a: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endParaRPr dirty="0"/>
          </a:p>
        </p:txBody>
      </p:sp>
      <p:sp>
        <p:nvSpPr>
          <p:cNvPr id="74" name="Google Shape;74;p15"/>
          <p:cNvSpPr txBox="1">
            <a:spLocks noGrp="1"/>
          </p:cNvSpPr>
          <p:nvPr>
            <p:ph type="subTitle" idx="1"/>
          </p:nvPr>
        </p:nvSpPr>
        <p:spPr>
          <a:prstGeom prst="rect">
            <a:avLst/>
          </a:prstGeom>
        </p:spPr>
        <p:txBody>
          <a:bodyPr spcFirstLastPara="1" wrap="square" lIns="91425" tIns="91425" rIns="91425" bIns="91425" anchor="ctr" anchorCtr="0">
            <a:noAutofit/>
          </a:bodyPr>
          <a:lstStyle/>
          <a:p>
            <a:pPr>
              <a:lnSpc>
                <a:spcPct val="115000"/>
              </a:lnSpc>
              <a:spcBef>
                <a:spcPts val="1600"/>
              </a:spcBef>
              <a:spcAft>
                <a:spcPts val="400"/>
              </a:spcAft>
            </a:pPr>
            <a:endParaRPr lang="en-IN" b="1" dirty="0">
              <a:solidFill>
                <a:srgbClr val="434343"/>
              </a:solidFill>
              <a:latin typeface="Times New Roman" panose="02020603050405020304" pitchFamily="18" charset="0"/>
            </a:endParaRPr>
          </a:p>
          <a:p>
            <a:pPr>
              <a:lnSpc>
                <a:spcPct val="115000"/>
              </a:lnSpc>
              <a:spcBef>
                <a:spcPts val="1000"/>
              </a:spcBef>
              <a:spcAft>
                <a:spcPts val="1000"/>
              </a:spcAft>
            </a:pPr>
            <a:r>
              <a:rPr lang="en-GB" dirty="0"/>
              <a:t>White Spaces in CSS</a:t>
            </a:r>
            <a:endParaRPr lang="en-IN" dirty="0"/>
          </a:p>
          <a:p>
            <a:pPr>
              <a:lnSpc>
                <a:spcPct val="115000"/>
              </a:lnSpc>
              <a:spcBef>
                <a:spcPts val="1000"/>
              </a:spcBef>
              <a:spcAft>
                <a:spcPts val="1000"/>
              </a:spcAft>
            </a:pPr>
            <a:endParaRPr lang="en-IN" dirty="0"/>
          </a:p>
        </p:txBody>
      </p:sp>
      <p:sp>
        <p:nvSpPr>
          <p:cNvPr id="75" name="Google Shape;75;p15"/>
          <p:cNvSpPr txBox="1">
            <a:spLocks noGrp="1"/>
          </p:cNvSpPr>
          <p:nvPr>
            <p:ph type="body" idx="2"/>
          </p:nvPr>
        </p:nvSpPr>
        <p:spPr>
          <a:xfrm>
            <a:off x="462276" y="2208775"/>
            <a:ext cx="3602730" cy="2387775"/>
          </a:xfrm>
          <a:prstGeom prst="rect">
            <a:avLst/>
          </a:prstGeom>
        </p:spPr>
        <p:txBody>
          <a:bodyPr spcFirstLastPara="1" wrap="square" lIns="91425" tIns="91425" rIns="91425" bIns="91425" anchor="ctr" anchorCtr="0">
            <a:noAutofit/>
          </a:bodyPr>
          <a:lstStyle/>
          <a:p>
            <a:pPr marL="139700" lvl="0" indent="0">
              <a:buNone/>
            </a:pPr>
            <a:endParaRPr lang="en-IN" dirty="0"/>
          </a:p>
          <a:p>
            <a:r>
              <a:rPr lang="en-IN" dirty="0"/>
              <a:t>White spaces are special characters that can be an actual space, tab, or newline (carriage return).</a:t>
            </a:r>
          </a:p>
          <a:p>
            <a:r>
              <a:rPr lang="en-IN" dirty="0"/>
              <a:t>These whitespaces are used to construct your stylesheets extra readable.</a:t>
            </a:r>
          </a:p>
          <a:p>
            <a:endParaRPr lang="en-IN" dirty="0"/>
          </a:p>
          <a:p>
            <a:pPr marL="139700" indent="0">
              <a:buNone/>
            </a:pPr>
            <a:endParaRPr lang="en-IN" dirty="0"/>
          </a:p>
          <a:p>
            <a:pPr marL="139700" indent="0">
              <a:buNone/>
            </a:pPr>
            <a:endParaRPr lang="en-IN" dirty="0"/>
          </a:p>
        </p:txBody>
      </p:sp>
      <p:sp>
        <p:nvSpPr>
          <p:cNvPr id="9" name="Google Shape;77;p15">
            <a:extLst>
              <a:ext uri="{FF2B5EF4-FFF2-40B4-BE49-F238E27FC236}">
                <a16:creationId xmlns:a16="http://schemas.microsoft.com/office/drawing/2014/main" id="{2991E55E-D2E9-4369-805E-473E12E9A0F4}"/>
              </a:ext>
            </a:extLst>
          </p:cNvPr>
          <p:cNvSpPr txBox="1">
            <a:spLocks noGrp="1"/>
          </p:cNvSpPr>
          <p:nvPr>
            <p:ph type="body" idx="3"/>
          </p:nvPr>
        </p:nvSpPr>
        <p:spPr>
          <a:xfrm>
            <a:off x="4939500" y="4596550"/>
            <a:ext cx="3836999" cy="470750"/>
          </a:xfrm>
          <a:prstGeom prst="rect">
            <a:avLst/>
          </a:prstGeom>
        </p:spPr>
        <p:txBody>
          <a:bodyPr spcFirstLastPara="1" wrap="square" lIns="91425" tIns="91425" rIns="91425" bIns="91425" anchor="t" anchorCtr="0">
            <a:noAutofit/>
          </a:bodyPr>
          <a:lstStyle/>
          <a:p>
            <a:pPr marL="0" indent="0">
              <a:buNone/>
            </a:pPr>
            <a:r>
              <a:rPr lang="en" dirty="0"/>
              <a:t>Image Source:</a:t>
            </a:r>
          </a:p>
          <a:p>
            <a:pPr marL="0" indent="0">
              <a:buNone/>
            </a:pPr>
            <a:r>
              <a:rPr lang="en-IN" dirty="0">
                <a:hlinkClick r:id="rId4"/>
              </a:rPr>
              <a:t>https://i0.wp.com/css-tricks.com/wp-content/uploads/2011/09/pre.png?resize=290%2C97</a:t>
            </a:r>
            <a:endParaRPr lang="en-IN" dirty="0"/>
          </a:p>
          <a:p>
            <a:pPr marL="0" indent="0">
              <a:buNone/>
            </a:pPr>
            <a:endParaRPr lang="en-IN" dirty="0"/>
          </a:p>
          <a:p>
            <a:pPr marL="0" indent="0">
              <a:buNone/>
            </a:pPr>
            <a:endParaRPr lang="en-IN" dirty="0"/>
          </a:p>
          <a:p>
            <a:pPr marL="0" lvl="0" indent="0" algn="l" rtl="0">
              <a:spcBef>
                <a:spcPts val="0"/>
              </a:spcBef>
              <a:spcAft>
                <a:spcPts val="1600"/>
              </a:spcAft>
              <a:buNone/>
            </a:pPr>
            <a:endParaRPr dirty="0"/>
          </a:p>
        </p:txBody>
      </p:sp>
      <p:pic>
        <p:nvPicPr>
          <p:cNvPr id="4098" name="Picture 2">
            <a:extLst>
              <a:ext uri="{FF2B5EF4-FFF2-40B4-BE49-F238E27FC236}">
                <a16:creationId xmlns:a16="http://schemas.microsoft.com/office/drawing/2014/main" id="{678745A4-E794-4025-864A-C180A01089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897694"/>
            <a:ext cx="4572000" cy="238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953979"/>
      </p:ext>
    </p:extLst>
  </p:cSld>
  <p:clrMapOvr>
    <a:overrideClrMapping bg1="lt1" tx1="dk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624689"/>
            <a:ext cx="4045200" cy="730211"/>
          </a:xfrm>
          <a:prstGeom prst="rect">
            <a:avLst/>
          </a:prstGeom>
        </p:spPr>
        <p:txBody>
          <a:bodyPr spcFirstLastPara="1" wrap="square" lIns="91425" tIns="91425" rIns="91425" bIns="91425" anchor="ctr" anchorCtr="0">
            <a:noAutofit/>
          </a:bodyPr>
          <a:lstStyle/>
          <a:p>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r>
              <a:rPr lang="en-IN" dirty="0"/>
              <a:t>Three ways to integrate CSS</a:t>
            </a: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endParaRPr dirty="0"/>
          </a:p>
        </p:txBody>
      </p:sp>
      <p:sp>
        <p:nvSpPr>
          <p:cNvPr id="74" name="Google Shape;74;p15"/>
          <p:cNvSpPr txBox="1">
            <a:spLocks noGrp="1"/>
          </p:cNvSpPr>
          <p:nvPr>
            <p:ph type="subTitle" idx="1"/>
          </p:nvPr>
        </p:nvSpPr>
        <p:spPr>
          <a:prstGeom prst="rect">
            <a:avLst/>
          </a:prstGeom>
        </p:spPr>
        <p:txBody>
          <a:bodyPr spcFirstLastPara="1" wrap="square" lIns="91425" tIns="91425" rIns="91425" bIns="91425" anchor="ctr" anchorCtr="0">
            <a:noAutofit/>
          </a:bodyPr>
          <a:lstStyle/>
          <a:p>
            <a:pPr>
              <a:lnSpc>
                <a:spcPct val="115000"/>
              </a:lnSpc>
              <a:spcBef>
                <a:spcPts val="1600"/>
              </a:spcBef>
              <a:spcAft>
                <a:spcPts val="400"/>
              </a:spcAft>
            </a:pPr>
            <a:endParaRPr lang="en-IN" b="1" dirty="0">
              <a:solidFill>
                <a:srgbClr val="434343"/>
              </a:solidFill>
              <a:latin typeface="Times New Roman" panose="02020603050405020304" pitchFamily="18" charset="0"/>
            </a:endParaRPr>
          </a:p>
          <a:p>
            <a:pPr>
              <a:lnSpc>
                <a:spcPct val="115000"/>
              </a:lnSpc>
              <a:spcBef>
                <a:spcPts val="1000"/>
              </a:spcBef>
              <a:spcAft>
                <a:spcPts val="1000"/>
              </a:spcAft>
            </a:pPr>
            <a:r>
              <a:rPr lang="en-IN" dirty="0"/>
              <a:t>Types of CSS</a:t>
            </a:r>
          </a:p>
          <a:p>
            <a:pPr>
              <a:lnSpc>
                <a:spcPct val="115000"/>
              </a:lnSpc>
              <a:spcBef>
                <a:spcPts val="1000"/>
              </a:spcBef>
              <a:spcAft>
                <a:spcPts val="1000"/>
              </a:spcAft>
            </a:pPr>
            <a:endParaRPr lang="en-IN" dirty="0"/>
          </a:p>
        </p:txBody>
      </p:sp>
      <p:sp>
        <p:nvSpPr>
          <p:cNvPr id="75" name="Google Shape;75;p15"/>
          <p:cNvSpPr txBox="1">
            <a:spLocks noGrp="1"/>
          </p:cNvSpPr>
          <p:nvPr>
            <p:ph type="body" idx="2"/>
          </p:nvPr>
        </p:nvSpPr>
        <p:spPr>
          <a:xfrm>
            <a:off x="462276" y="2208775"/>
            <a:ext cx="3602730" cy="2387775"/>
          </a:xfrm>
          <a:prstGeom prst="rect">
            <a:avLst/>
          </a:prstGeom>
        </p:spPr>
        <p:txBody>
          <a:bodyPr spcFirstLastPara="1" wrap="square" lIns="91425" tIns="91425" rIns="91425" bIns="91425" anchor="ctr" anchorCtr="0">
            <a:noAutofit/>
          </a:bodyPr>
          <a:lstStyle/>
          <a:p>
            <a:pPr marL="139700" lvl="0" indent="0">
              <a:buNone/>
            </a:pPr>
            <a:endParaRPr lang="en-IN" dirty="0"/>
          </a:p>
          <a:p>
            <a:r>
              <a:rPr lang="en-IN" dirty="0"/>
              <a:t>Inline style sheet</a:t>
            </a:r>
          </a:p>
          <a:p>
            <a:r>
              <a:rPr lang="en-IN" dirty="0"/>
              <a:t>Internal style sheet</a:t>
            </a:r>
          </a:p>
          <a:p>
            <a:r>
              <a:rPr lang="en-IN" dirty="0"/>
              <a:t>External style sheet</a:t>
            </a:r>
          </a:p>
          <a:p>
            <a:endParaRPr lang="en-IN" dirty="0"/>
          </a:p>
          <a:p>
            <a:pPr marL="139700" indent="0">
              <a:buNone/>
            </a:pPr>
            <a:endParaRPr lang="en-IN" dirty="0"/>
          </a:p>
          <a:p>
            <a:endParaRPr lang="en-IN" dirty="0"/>
          </a:p>
          <a:p>
            <a:pPr marL="139700" indent="0">
              <a:buNone/>
            </a:pPr>
            <a:endParaRPr lang="en-IN" dirty="0"/>
          </a:p>
          <a:p>
            <a:pPr marL="139700" indent="0">
              <a:buNone/>
            </a:pPr>
            <a:endParaRPr lang="en-IN" dirty="0"/>
          </a:p>
          <a:p>
            <a:pPr marL="139700" indent="0">
              <a:buNone/>
            </a:pPr>
            <a:endParaRPr lang="en-IN" dirty="0"/>
          </a:p>
        </p:txBody>
      </p:sp>
      <p:sp>
        <p:nvSpPr>
          <p:cNvPr id="9" name="Google Shape;77;p15">
            <a:extLst>
              <a:ext uri="{FF2B5EF4-FFF2-40B4-BE49-F238E27FC236}">
                <a16:creationId xmlns:a16="http://schemas.microsoft.com/office/drawing/2014/main" id="{2991E55E-D2E9-4369-805E-473E12E9A0F4}"/>
              </a:ext>
            </a:extLst>
          </p:cNvPr>
          <p:cNvSpPr txBox="1">
            <a:spLocks noGrp="1"/>
          </p:cNvSpPr>
          <p:nvPr>
            <p:ph type="body" idx="3"/>
          </p:nvPr>
        </p:nvSpPr>
        <p:spPr>
          <a:xfrm>
            <a:off x="4939500" y="4596550"/>
            <a:ext cx="3836999" cy="470750"/>
          </a:xfrm>
          <a:prstGeom prst="rect">
            <a:avLst/>
          </a:prstGeom>
        </p:spPr>
        <p:txBody>
          <a:bodyPr spcFirstLastPara="1" wrap="square" lIns="91425" tIns="91425" rIns="91425" bIns="91425" anchor="t" anchorCtr="0">
            <a:noAutofit/>
          </a:bodyPr>
          <a:lstStyle/>
          <a:p>
            <a:pPr marL="0" indent="0">
              <a:buNone/>
            </a:pPr>
            <a:r>
              <a:rPr lang="en" dirty="0"/>
              <a:t>Image Source:</a:t>
            </a:r>
          </a:p>
          <a:p>
            <a:pPr marL="0" indent="0">
              <a:buNone/>
            </a:pPr>
            <a:r>
              <a:rPr lang="en-IN" dirty="0">
                <a:hlinkClick r:id="rId4"/>
              </a:rPr>
              <a:t>https://www.bitdegree.org/learn/inline-css</a:t>
            </a:r>
            <a:endParaRPr lang="en-IN" dirty="0"/>
          </a:p>
          <a:p>
            <a:pPr marL="0" indent="0">
              <a:buNone/>
            </a:pPr>
            <a:endParaRPr lang="en-IN" dirty="0"/>
          </a:p>
          <a:p>
            <a:pPr marL="0" indent="0">
              <a:buNone/>
            </a:pPr>
            <a:endParaRPr lang="en-IN" dirty="0"/>
          </a:p>
          <a:p>
            <a:pPr marL="0" lvl="0" indent="0" algn="l" rtl="0">
              <a:spcBef>
                <a:spcPts val="0"/>
              </a:spcBef>
              <a:spcAft>
                <a:spcPts val="1600"/>
              </a:spcAft>
              <a:buNone/>
            </a:pPr>
            <a:endParaRPr dirty="0"/>
          </a:p>
        </p:txBody>
      </p:sp>
      <p:pic>
        <p:nvPicPr>
          <p:cNvPr id="7" name="Picture 6" descr="Graphical user interface, text, application&#10;&#10;Description automatically generated">
            <a:extLst>
              <a:ext uri="{FF2B5EF4-FFF2-40B4-BE49-F238E27FC236}">
                <a16:creationId xmlns:a16="http://schemas.microsoft.com/office/drawing/2014/main" id="{C05F7EE3-5C4A-451B-A7D5-3D83DF2C87C4}"/>
              </a:ext>
            </a:extLst>
          </p:cNvPr>
          <p:cNvPicPr>
            <a:picLocks noChangeAspect="1"/>
          </p:cNvPicPr>
          <p:nvPr/>
        </p:nvPicPr>
        <p:blipFill>
          <a:blip r:embed="rId5"/>
          <a:stretch>
            <a:fillRect/>
          </a:stretch>
        </p:blipFill>
        <p:spPr>
          <a:xfrm>
            <a:off x="4572000" y="905190"/>
            <a:ext cx="4525992" cy="3621544"/>
          </a:xfrm>
          <a:prstGeom prst="rect">
            <a:avLst/>
          </a:prstGeom>
        </p:spPr>
      </p:pic>
    </p:spTree>
    <p:extLst>
      <p:ext uri="{BB962C8B-B14F-4D97-AF65-F5344CB8AC3E}">
        <p14:creationId xmlns:p14="http://schemas.microsoft.com/office/powerpoint/2010/main" val="1741796947"/>
      </p:ext>
    </p:extLst>
  </p:cSld>
  <p:clrMapOvr>
    <a:overrideClrMapping bg1="lt1" tx1="dk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624689"/>
            <a:ext cx="4045200" cy="730211"/>
          </a:xfrm>
          <a:prstGeom prst="rect">
            <a:avLst/>
          </a:prstGeom>
        </p:spPr>
        <p:txBody>
          <a:bodyPr spcFirstLastPara="1" wrap="square" lIns="91425" tIns="91425" rIns="91425" bIns="91425" anchor="ctr" anchorCtr="0">
            <a:noAutofit/>
          </a:bodyPr>
          <a:lstStyle/>
          <a:p>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r>
              <a:rPr lang="en-IN" dirty="0"/>
              <a:t>Types of CSS</a:t>
            </a:r>
            <a:br>
              <a:rPr lang="en-IN" dirty="0"/>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endParaRPr dirty="0"/>
          </a:p>
        </p:txBody>
      </p:sp>
      <p:sp>
        <p:nvSpPr>
          <p:cNvPr id="74" name="Google Shape;74;p15"/>
          <p:cNvSpPr txBox="1">
            <a:spLocks noGrp="1"/>
          </p:cNvSpPr>
          <p:nvPr>
            <p:ph type="subTitle" idx="1"/>
          </p:nvPr>
        </p:nvSpPr>
        <p:spPr>
          <a:prstGeom prst="rect">
            <a:avLst/>
          </a:prstGeom>
        </p:spPr>
        <p:txBody>
          <a:bodyPr spcFirstLastPara="1" wrap="square" lIns="91425" tIns="91425" rIns="91425" bIns="91425" anchor="ctr" anchorCtr="0">
            <a:noAutofit/>
          </a:bodyPr>
          <a:lstStyle/>
          <a:p>
            <a:pPr>
              <a:lnSpc>
                <a:spcPct val="115000"/>
              </a:lnSpc>
              <a:spcBef>
                <a:spcPts val="1600"/>
              </a:spcBef>
              <a:spcAft>
                <a:spcPts val="400"/>
              </a:spcAft>
            </a:pPr>
            <a:endParaRPr lang="en-IN" b="1" dirty="0">
              <a:solidFill>
                <a:srgbClr val="434343"/>
              </a:solidFill>
              <a:latin typeface="Times New Roman" panose="02020603050405020304" pitchFamily="18" charset="0"/>
            </a:endParaRPr>
          </a:p>
          <a:p>
            <a:pPr>
              <a:lnSpc>
                <a:spcPct val="115000"/>
              </a:lnSpc>
              <a:spcBef>
                <a:spcPts val="1000"/>
              </a:spcBef>
              <a:spcAft>
                <a:spcPts val="1000"/>
              </a:spcAft>
            </a:pPr>
            <a:r>
              <a:rPr lang="en-IN" dirty="0"/>
              <a:t>Inline Style</a:t>
            </a:r>
          </a:p>
          <a:p>
            <a:pPr>
              <a:lnSpc>
                <a:spcPct val="115000"/>
              </a:lnSpc>
              <a:spcBef>
                <a:spcPts val="1000"/>
              </a:spcBef>
              <a:spcAft>
                <a:spcPts val="1000"/>
              </a:spcAft>
            </a:pPr>
            <a:endParaRPr lang="en-IN" dirty="0"/>
          </a:p>
        </p:txBody>
      </p:sp>
      <p:sp>
        <p:nvSpPr>
          <p:cNvPr id="75" name="Google Shape;75;p15"/>
          <p:cNvSpPr txBox="1">
            <a:spLocks noGrp="1"/>
          </p:cNvSpPr>
          <p:nvPr>
            <p:ph type="body" idx="2"/>
          </p:nvPr>
        </p:nvSpPr>
        <p:spPr>
          <a:xfrm>
            <a:off x="462276" y="2208775"/>
            <a:ext cx="3602730" cy="2387775"/>
          </a:xfrm>
          <a:prstGeom prst="rect">
            <a:avLst/>
          </a:prstGeom>
        </p:spPr>
        <p:txBody>
          <a:bodyPr spcFirstLastPara="1" wrap="square" lIns="91425" tIns="91425" rIns="91425" bIns="91425" anchor="ctr" anchorCtr="0">
            <a:noAutofit/>
          </a:bodyPr>
          <a:lstStyle/>
          <a:p>
            <a:pPr marL="139700" lvl="0" indent="0">
              <a:buNone/>
            </a:pPr>
            <a:endParaRPr lang="en-IN" dirty="0"/>
          </a:p>
          <a:p>
            <a:r>
              <a:rPr lang="en-IN" dirty="0"/>
              <a:t>Inline styles are placed within an HTML element in the code.</a:t>
            </a:r>
          </a:p>
          <a:p>
            <a:r>
              <a:rPr lang="en-IN" dirty="0"/>
              <a:t>Inline styles do not have selectors because its written inside the html element.</a:t>
            </a:r>
          </a:p>
          <a:p>
            <a:endParaRPr lang="en-IN" dirty="0"/>
          </a:p>
          <a:p>
            <a:pPr marL="139700" indent="0">
              <a:buNone/>
            </a:pPr>
            <a:endParaRPr lang="en-IN" dirty="0"/>
          </a:p>
          <a:p>
            <a:pPr marL="139700" indent="0">
              <a:buNone/>
            </a:pPr>
            <a:endParaRPr lang="en-IN" dirty="0"/>
          </a:p>
          <a:p>
            <a:pPr marL="139700" indent="0">
              <a:buNone/>
            </a:pPr>
            <a:endParaRPr lang="en-IN" dirty="0"/>
          </a:p>
        </p:txBody>
      </p:sp>
      <p:sp>
        <p:nvSpPr>
          <p:cNvPr id="9" name="Google Shape;77;p15">
            <a:extLst>
              <a:ext uri="{FF2B5EF4-FFF2-40B4-BE49-F238E27FC236}">
                <a16:creationId xmlns:a16="http://schemas.microsoft.com/office/drawing/2014/main" id="{2991E55E-D2E9-4369-805E-473E12E9A0F4}"/>
              </a:ext>
            </a:extLst>
          </p:cNvPr>
          <p:cNvSpPr txBox="1">
            <a:spLocks noGrp="1"/>
          </p:cNvSpPr>
          <p:nvPr>
            <p:ph type="body" idx="3"/>
          </p:nvPr>
        </p:nvSpPr>
        <p:spPr>
          <a:xfrm>
            <a:off x="4939500" y="4596550"/>
            <a:ext cx="3836999" cy="470750"/>
          </a:xfrm>
          <a:prstGeom prst="rect">
            <a:avLst/>
          </a:prstGeom>
        </p:spPr>
        <p:txBody>
          <a:bodyPr spcFirstLastPara="1" wrap="square" lIns="91425" tIns="91425" rIns="91425" bIns="91425" anchor="t" anchorCtr="0">
            <a:noAutofit/>
          </a:bodyPr>
          <a:lstStyle/>
          <a:p>
            <a:pPr marL="0" indent="0">
              <a:buNone/>
            </a:pPr>
            <a:endParaRPr lang="en-IN" dirty="0"/>
          </a:p>
          <a:p>
            <a:pPr marL="0" indent="0">
              <a:buNone/>
            </a:pPr>
            <a:endParaRPr lang="en-IN" dirty="0"/>
          </a:p>
          <a:p>
            <a:pPr marL="0" lvl="0" indent="0" algn="l" rtl="0">
              <a:spcBef>
                <a:spcPts val="0"/>
              </a:spcBef>
              <a:spcAft>
                <a:spcPts val="1600"/>
              </a:spcAft>
              <a:buNone/>
            </a:pPr>
            <a:endParaRPr dirty="0"/>
          </a:p>
        </p:txBody>
      </p:sp>
      <p:pic>
        <p:nvPicPr>
          <p:cNvPr id="3" name="Picture 2">
            <a:extLst>
              <a:ext uri="{FF2B5EF4-FFF2-40B4-BE49-F238E27FC236}">
                <a16:creationId xmlns:a16="http://schemas.microsoft.com/office/drawing/2014/main" id="{176E14E1-FA7E-47D9-9FDC-D1D2DD061B7B}"/>
              </a:ext>
            </a:extLst>
          </p:cNvPr>
          <p:cNvPicPr>
            <a:picLocks noChangeAspect="1"/>
          </p:cNvPicPr>
          <p:nvPr/>
        </p:nvPicPr>
        <p:blipFill>
          <a:blip r:embed="rId4"/>
          <a:stretch>
            <a:fillRect/>
          </a:stretch>
        </p:blipFill>
        <p:spPr>
          <a:xfrm>
            <a:off x="4572000" y="1593795"/>
            <a:ext cx="4572000" cy="2315265"/>
          </a:xfrm>
          <a:prstGeom prst="rect">
            <a:avLst/>
          </a:prstGeom>
        </p:spPr>
      </p:pic>
    </p:spTree>
    <p:extLst>
      <p:ext uri="{BB962C8B-B14F-4D97-AF65-F5344CB8AC3E}">
        <p14:creationId xmlns:p14="http://schemas.microsoft.com/office/powerpoint/2010/main" val="1940507001"/>
      </p:ext>
    </p:extLst>
  </p:cSld>
  <p:clrMapOvr>
    <a:overrideClrMapping bg1="lt1" tx1="dk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624689"/>
            <a:ext cx="4045200" cy="730211"/>
          </a:xfrm>
          <a:prstGeom prst="rect">
            <a:avLst/>
          </a:prstGeom>
        </p:spPr>
        <p:txBody>
          <a:bodyPr spcFirstLastPara="1" wrap="square" lIns="91425" tIns="91425" rIns="91425" bIns="91425" anchor="ctr" anchorCtr="0">
            <a:noAutofit/>
          </a:bodyPr>
          <a:lstStyle/>
          <a:p>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r>
              <a:rPr lang="en-IN" dirty="0"/>
              <a:t>Types of CSS</a:t>
            </a: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endParaRPr dirty="0"/>
          </a:p>
        </p:txBody>
      </p:sp>
      <p:sp>
        <p:nvSpPr>
          <p:cNvPr id="74" name="Google Shape;74;p15"/>
          <p:cNvSpPr txBox="1">
            <a:spLocks noGrp="1"/>
          </p:cNvSpPr>
          <p:nvPr>
            <p:ph type="subTitle" idx="1"/>
          </p:nvPr>
        </p:nvSpPr>
        <p:spPr>
          <a:prstGeom prst="rect">
            <a:avLst/>
          </a:prstGeom>
        </p:spPr>
        <p:txBody>
          <a:bodyPr spcFirstLastPara="1" wrap="square" lIns="91425" tIns="91425" rIns="91425" bIns="91425" anchor="ctr" anchorCtr="0">
            <a:noAutofit/>
          </a:bodyPr>
          <a:lstStyle/>
          <a:p>
            <a:pPr>
              <a:lnSpc>
                <a:spcPct val="115000"/>
              </a:lnSpc>
              <a:spcBef>
                <a:spcPts val="1600"/>
              </a:spcBef>
              <a:spcAft>
                <a:spcPts val="400"/>
              </a:spcAft>
            </a:pPr>
            <a:endParaRPr lang="en-IN" b="1" dirty="0">
              <a:solidFill>
                <a:srgbClr val="434343"/>
              </a:solidFill>
              <a:latin typeface="Times New Roman" panose="02020603050405020304" pitchFamily="18" charset="0"/>
            </a:endParaRPr>
          </a:p>
          <a:p>
            <a:pPr>
              <a:lnSpc>
                <a:spcPct val="115000"/>
              </a:lnSpc>
              <a:spcBef>
                <a:spcPts val="1000"/>
              </a:spcBef>
              <a:spcAft>
                <a:spcPts val="1000"/>
              </a:spcAft>
            </a:pPr>
            <a:r>
              <a:rPr lang="en-IN" dirty="0"/>
              <a:t>Internal Style</a:t>
            </a:r>
          </a:p>
          <a:p>
            <a:pPr>
              <a:lnSpc>
                <a:spcPct val="115000"/>
              </a:lnSpc>
              <a:spcBef>
                <a:spcPts val="1000"/>
              </a:spcBef>
              <a:spcAft>
                <a:spcPts val="1000"/>
              </a:spcAft>
            </a:pPr>
            <a:endParaRPr lang="en-IN" dirty="0"/>
          </a:p>
        </p:txBody>
      </p:sp>
      <p:sp>
        <p:nvSpPr>
          <p:cNvPr id="75" name="Google Shape;75;p15"/>
          <p:cNvSpPr txBox="1">
            <a:spLocks noGrp="1"/>
          </p:cNvSpPr>
          <p:nvPr>
            <p:ph type="body" idx="2"/>
          </p:nvPr>
        </p:nvSpPr>
        <p:spPr>
          <a:xfrm>
            <a:off x="462276" y="2208775"/>
            <a:ext cx="3602730" cy="2387775"/>
          </a:xfrm>
          <a:prstGeom prst="rect">
            <a:avLst/>
          </a:prstGeom>
        </p:spPr>
        <p:txBody>
          <a:bodyPr spcFirstLastPara="1" wrap="square" lIns="91425" tIns="91425" rIns="91425" bIns="91425" anchor="ctr" anchorCtr="0">
            <a:noAutofit/>
          </a:bodyPr>
          <a:lstStyle/>
          <a:p>
            <a:pPr marL="139700" lvl="0" indent="0">
              <a:buNone/>
            </a:pPr>
            <a:endParaRPr lang="en-IN" dirty="0"/>
          </a:p>
          <a:p>
            <a:endParaRPr lang="en-IN" dirty="0"/>
          </a:p>
          <a:p>
            <a:r>
              <a:rPr lang="en-IN" dirty="0"/>
              <a:t>An internal CSS is used to define a style for a single HTML page. </a:t>
            </a:r>
          </a:p>
          <a:p>
            <a:r>
              <a:rPr lang="en-IN" dirty="0"/>
              <a:t>An internal CSS is defined in the &lt;head&gt; section of an HTML page, within a &lt;style&gt; element.</a:t>
            </a:r>
          </a:p>
          <a:p>
            <a:endParaRPr lang="en-IN" dirty="0"/>
          </a:p>
          <a:p>
            <a:pPr marL="139700" indent="0">
              <a:buNone/>
            </a:pPr>
            <a:endParaRPr lang="en-IN" dirty="0"/>
          </a:p>
          <a:p>
            <a:pPr marL="139700" indent="0">
              <a:buNone/>
            </a:pPr>
            <a:endParaRPr lang="en-IN" dirty="0"/>
          </a:p>
          <a:p>
            <a:pPr marL="139700" indent="0">
              <a:buNone/>
            </a:pPr>
            <a:endParaRPr lang="en-IN" dirty="0"/>
          </a:p>
        </p:txBody>
      </p:sp>
      <p:sp>
        <p:nvSpPr>
          <p:cNvPr id="9" name="Google Shape;77;p15">
            <a:extLst>
              <a:ext uri="{FF2B5EF4-FFF2-40B4-BE49-F238E27FC236}">
                <a16:creationId xmlns:a16="http://schemas.microsoft.com/office/drawing/2014/main" id="{2991E55E-D2E9-4369-805E-473E12E9A0F4}"/>
              </a:ext>
            </a:extLst>
          </p:cNvPr>
          <p:cNvSpPr txBox="1">
            <a:spLocks noGrp="1"/>
          </p:cNvSpPr>
          <p:nvPr>
            <p:ph type="body" idx="3"/>
          </p:nvPr>
        </p:nvSpPr>
        <p:spPr>
          <a:xfrm>
            <a:off x="4939500" y="4596550"/>
            <a:ext cx="3836999" cy="470750"/>
          </a:xfrm>
          <a:prstGeom prst="rect">
            <a:avLst/>
          </a:prstGeom>
        </p:spPr>
        <p:txBody>
          <a:bodyPr spcFirstLastPara="1" wrap="square" lIns="91425" tIns="91425" rIns="91425" bIns="91425" anchor="t" anchorCtr="0">
            <a:noAutofit/>
          </a:bodyPr>
          <a:lstStyle/>
          <a:p>
            <a:pPr marL="0" indent="0">
              <a:buNone/>
            </a:pPr>
            <a:endParaRPr lang="en-IN" dirty="0"/>
          </a:p>
          <a:p>
            <a:pPr marL="0" indent="0">
              <a:buNone/>
            </a:pPr>
            <a:endParaRPr lang="en-IN" dirty="0"/>
          </a:p>
          <a:p>
            <a:pPr marL="0" lvl="0" indent="0" algn="l" rtl="0">
              <a:spcBef>
                <a:spcPts val="0"/>
              </a:spcBef>
              <a:spcAft>
                <a:spcPts val="1600"/>
              </a:spcAft>
              <a:buNone/>
            </a:pPr>
            <a:endParaRPr dirty="0"/>
          </a:p>
        </p:txBody>
      </p:sp>
      <p:pic>
        <p:nvPicPr>
          <p:cNvPr id="3" name="Picture 2">
            <a:extLst>
              <a:ext uri="{FF2B5EF4-FFF2-40B4-BE49-F238E27FC236}">
                <a16:creationId xmlns:a16="http://schemas.microsoft.com/office/drawing/2014/main" id="{693E80B1-805E-4D93-B8C2-2EEB9062F0E4}"/>
              </a:ext>
            </a:extLst>
          </p:cNvPr>
          <p:cNvPicPr>
            <a:picLocks noChangeAspect="1"/>
          </p:cNvPicPr>
          <p:nvPr/>
        </p:nvPicPr>
        <p:blipFill>
          <a:blip r:embed="rId4"/>
          <a:stretch>
            <a:fillRect/>
          </a:stretch>
        </p:blipFill>
        <p:spPr>
          <a:xfrm>
            <a:off x="4555286" y="1241290"/>
            <a:ext cx="4588714" cy="2825306"/>
          </a:xfrm>
          <a:prstGeom prst="rect">
            <a:avLst/>
          </a:prstGeom>
        </p:spPr>
      </p:pic>
    </p:spTree>
    <p:extLst>
      <p:ext uri="{BB962C8B-B14F-4D97-AF65-F5344CB8AC3E}">
        <p14:creationId xmlns:p14="http://schemas.microsoft.com/office/powerpoint/2010/main" val="3801724404"/>
      </p:ext>
    </p:extLst>
  </p:cSld>
  <p:clrMapOvr>
    <a:overrideClrMapping bg1="lt1" tx1="dk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624689"/>
            <a:ext cx="4045200" cy="730211"/>
          </a:xfrm>
          <a:prstGeom prst="rect">
            <a:avLst/>
          </a:prstGeom>
        </p:spPr>
        <p:txBody>
          <a:bodyPr spcFirstLastPara="1" wrap="square" lIns="91425" tIns="91425" rIns="91425" bIns="91425" anchor="ctr" anchorCtr="0">
            <a:noAutofit/>
          </a:bodyPr>
          <a:lstStyle/>
          <a:p>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r>
              <a:rPr lang="en-IN" dirty="0"/>
              <a:t>Types of CSS</a:t>
            </a: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endParaRPr dirty="0"/>
          </a:p>
        </p:txBody>
      </p:sp>
      <p:sp>
        <p:nvSpPr>
          <p:cNvPr id="74" name="Google Shape;74;p15"/>
          <p:cNvSpPr txBox="1">
            <a:spLocks noGrp="1"/>
          </p:cNvSpPr>
          <p:nvPr>
            <p:ph type="subTitle" idx="1"/>
          </p:nvPr>
        </p:nvSpPr>
        <p:spPr>
          <a:prstGeom prst="rect">
            <a:avLst/>
          </a:prstGeom>
        </p:spPr>
        <p:txBody>
          <a:bodyPr spcFirstLastPara="1" wrap="square" lIns="91425" tIns="91425" rIns="91425" bIns="91425" anchor="ctr" anchorCtr="0">
            <a:noAutofit/>
          </a:bodyPr>
          <a:lstStyle/>
          <a:p>
            <a:pPr>
              <a:lnSpc>
                <a:spcPct val="115000"/>
              </a:lnSpc>
              <a:spcBef>
                <a:spcPts val="1600"/>
              </a:spcBef>
              <a:spcAft>
                <a:spcPts val="400"/>
              </a:spcAft>
            </a:pPr>
            <a:endParaRPr lang="en-IN" b="1" dirty="0">
              <a:solidFill>
                <a:srgbClr val="434343"/>
              </a:solidFill>
              <a:latin typeface="Times New Roman" panose="02020603050405020304" pitchFamily="18" charset="0"/>
            </a:endParaRPr>
          </a:p>
          <a:p>
            <a:pPr>
              <a:lnSpc>
                <a:spcPct val="115000"/>
              </a:lnSpc>
              <a:spcBef>
                <a:spcPts val="1000"/>
              </a:spcBef>
              <a:spcAft>
                <a:spcPts val="1000"/>
              </a:spcAft>
            </a:pPr>
            <a:r>
              <a:rPr lang="en-IN" dirty="0"/>
              <a:t>External Style</a:t>
            </a:r>
          </a:p>
          <a:p>
            <a:pPr>
              <a:lnSpc>
                <a:spcPct val="115000"/>
              </a:lnSpc>
              <a:spcBef>
                <a:spcPts val="1000"/>
              </a:spcBef>
              <a:spcAft>
                <a:spcPts val="1000"/>
              </a:spcAft>
            </a:pPr>
            <a:endParaRPr lang="en-IN" dirty="0"/>
          </a:p>
        </p:txBody>
      </p:sp>
      <p:sp>
        <p:nvSpPr>
          <p:cNvPr id="75" name="Google Shape;75;p15"/>
          <p:cNvSpPr txBox="1">
            <a:spLocks noGrp="1"/>
          </p:cNvSpPr>
          <p:nvPr>
            <p:ph type="body" idx="2"/>
          </p:nvPr>
        </p:nvSpPr>
        <p:spPr>
          <a:xfrm>
            <a:off x="462276" y="2208775"/>
            <a:ext cx="3602730" cy="2387775"/>
          </a:xfrm>
          <a:prstGeom prst="rect">
            <a:avLst/>
          </a:prstGeom>
        </p:spPr>
        <p:txBody>
          <a:bodyPr spcFirstLastPara="1" wrap="square" lIns="91425" tIns="91425" rIns="91425" bIns="91425" anchor="ctr" anchorCtr="0">
            <a:noAutofit/>
          </a:bodyPr>
          <a:lstStyle/>
          <a:p>
            <a:pPr marL="139700" lvl="0" indent="0">
              <a:buNone/>
            </a:pPr>
            <a:endParaRPr lang="en-IN" dirty="0"/>
          </a:p>
          <a:p>
            <a:endParaRPr lang="en-IN" dirty="0"/>
          </a:p>
          <a:p>
            <a:r>
              <a:rPr lang="en-IN" dirty="0"/>
              <a:t>External Styles can be reused to apply on more than one page by only linking the style sheet to the web page.</a:t>
            </a:r>
          </a:p>
          <a:p>
            <a:pPr marL="139700" indent="0">
              <a:buNone/>
            </a:pPr>
            <a:endParaRPr lang="en-IN" dirty="0"/>
          </a:p>
          <a:p>
            <a:pPr marL="139700" indent="0">
              <a:buNone/>
            </a:pPr>
            <a:endParaRPr lang="en-IN" dirty="0"/>
          </a:p>
          <a:p>
            <a:pPr marL="139700" indent="0">
              <a:buNone/>
            </a:pPr>
            <a:endParaRPr lang="en-IN" dirty="0"/>
          </a:p>
          <a:p>
            <a:pPr marL="139700" indent="0">
              <a:buNone/>
            </a:pPr>
            <a:endParaRPr lang="en-IN" dirty="0"/>
          </a:p>
          <a:p>
            <a:pPr marL="139700" indent="0">
              <a:buNone/>
            </a:pPr>
            <a:endParaRPr lang="en-IN" dirty="0"/>
          </a:p>
        </p:txBody>
      </p:sp>
      <p:sp>
        <p:nvSpPr>
          <p:cNvPr id="9" name="Google Shape;77;p15">
            <a:extLst>
              <a:ext uri="{FF2B5EF4-FFF2-40B4-BE49-F238E27FC236}">
                <a16:creationId xmlns:a16="http://schemas.microsoft.com/office/drawing/2014/main" id="{2991E55E-D2E9-4369-805E-473E12E9A0F4}"/>
              </a:ext>
            </a:extLst>
          </p:cNvPr>
          <p:cNvSpPr txBox="1">
            <a:spLocks noGrp="1"/>
          </p:cNvSpPr>
          <p:nvPr>
            <p:ph type="body" idx="3"/>
          </p:nvPr>
        </p:nvSpPr>
        <p:spPr>
          <a:xfrm>
            <a:off x="4939500" y="4596550"/>
            <a:ext cx="3836999" cy="470750"/>
          </a:xfrm>
          <a:prstGeom prst="rect">
            <a:avLst/>
          </a:prstGeom>
        </p:spPr>
        <p:txBody>
          <a:bodyPr spcFirstLastPara="1" wrap="square" lIns="91425" tIns="91425" rIns="91425" bIns="91425" anchor="t" anchorCtr="0">
            <a:noAutofit/>
          </a:bodyPr>
          <a:lstStyle/>
          <a:p>
            <a:pPr marL="0" indent="0">
              <a:buNone/>
            </a:pPr>
            <a:endParaRPr lang="en-IN" dirty="0"/>
          </a:p>
          <a:p>
            <a:pPr marL="0" indent="0">
              <a:buNone/>
            </a:pPr>
            <a:endParaRPr lang="en-IN" dirty="0"/>
          </a:p>
          <a:p>
            <a:pPr marL="0" lvl="0" indent="0" algn="l" rtl="0">
              <a:spcBef>
                <a:spcPts val="0"/>
              </a:spcBef>
              <a:spcAft>
                <a:spcPts val="1600"/>
              </a:spcAft>
              <a:buNone/>
            </a:pPr>
            <a:endParaRPr dirty="0"/>
          </a:p>
        </p:txBody>
      </p:sp>
      <p:pic>
        <p:nvPicPr>
          <p:cNvPr id="3" name="Picture 2">
            <a:extLst>
              <a:ext uri="{FF2B5EF4-FFF2-40B4-BE49-F238E27FC236}">
                <a16:creationId xmlns:a16="http://schemas.microsoft.com/office/drawing/2014/main" id="{3FFAABEF-E642-488F-861C-83B738FDEEEE}"/>
              </a:ext>
            </a:extLst>
          </p:cNvPr>
          <p:cNvPicPr>
            <a:picLocks noChangeAspect="1"/>
          </p:cNvPicPr>
          <p:nvPr/>
        </p:nvPicPr>
        <p:blipFill>
          <a:blip r:embed="rId4"/>
          <a:stretch>
            <a:fillRect/>
          </a:stretch>
        </p:blipFill>
        <p:spPr>
          <a:xfrm>
            <a:off x="4572000" y="2986429"/>
            <a:ext cx="4572000" cy="1698587"/>
          </a:xfrm>
          <a:prstGeom prst="rect">
            <a:avLst/>
          </a:prstGeom>
        </p:spPr>
      </p:pic>
      <p:pic>
        <p:nvPicPr>
          <p:cNvPr id="5" name="Picture 4">
            <a:extLst>
              <a:ext uri="{FF2B5EF4-FFF2-40B4-BE49-F238E27FC236}">
                <a16:creationId xmlns:a16="http://schemas.microsoft.com/office/drawing/2014/main" id="{0FD77BF0-6FA5-44F5-BB55-0D8760CB8B61}"/>
              </a:ext>
            </a:extLst>
          </p:cNvPr>
          <p:cNvPicPr>
            <a:picLocks noChangeAspect="1"/>
          </p:cNvPicPr>
          <p:nvPr/>
        </p:nvPicPr>
        <p:blipFill>
          <a:blip r:embed="rId5"/>
          <a:stretch>
            <a:fillRect/>
          </a:stretch>
        </p:blipFill>
        <p:spPr>
          <a:xfrm>
            <a:off x="4572000" y="805839"/>
            <a:ext cx="4572000" cy="2180590"/>
          </a:xfrm>
          <a:prstGeom prst="rect">
            <a:avLst/>
          </a:prstGeom>
        </p:spPr>
      </p:pic>
    </p:spTree>
    <p:extLst>
      <p:ext uri="{BB962C8B-B14F-4D97-AF65-F5344CB8AC3E}">
        <p14:creationId xmlns:p14="http://schemas.microsoft.com/office/powerpoint/2010/main" val="3183785437"/>
      </p:ext>
    </p:extLst>
  </p:cSld>
  <p:clrMapOvr>
    <a:overrideClrMapping bg1="lt1" tx1="dk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624689"/>
            <a:ext cx="4045200" cy="730211"/>
          </a:xfrm>
          <a:prstGeom prst="rect">
            <a:avLst/>
          </a:prstGeom>
        </p:spPr>
        <p:txBody>
          <a:bodyPr spcFirstLastPara="1" wrap="square" lIns="91425" tIns="91425" rIns="91425" bIns="91425" anchor="ctr" anchorCtr="0">
            <a:noAutofit/>
          </a:bodyPr>
          <a:lstStyle/>
          <a:p>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dirty="0"/>
            </a:br>
            <a:r>
              <a:rPr lang="en-IN" dirty="0"/>
              <a:t>Merits and demerits of - external Style Sheets, Embedded Style Sheets</a:t>
            </a: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endParaRPr dirty="0"/>
          </a:p>
        </p:txBody>
      </p:sp>
      <p:sp>
        <p:nvSpPr>
          <p:cNvPr id="74" name="Google Shape;74;p15"/>
          <p:cNvSpPr txBox="1">
            <a:spLocks noGrp="1"/>
          </p:cNvSpPr>
          <p:nvPr>
            <p:ph type="subTitle" idx="1"/>
          </p:nvPr>
        </p:nvSpPr>
        <p:spPr>
          <a:xfrm>
            <a:off x="254075" y="1888075"/>
            <a:ext cx="4045200" cy="641400"/>
          </a:xfrm>
          <a:prstGeom prst="rect">
            <a:avLst/>
          </a:prstGeom>
        </p:spPr>
        <p:txBody>
          <a:bodyPr spcFirstLastPara="1" wrap="square" lIns="91425" tIns="91425" rIns="91425" bIns="91425" anchor="ctr" anchorCtr="0">
            <a:noAutofit/>
          </a:bodyPr>
          <a:lstStyle/>
          <a:p>
            <a:pPr>
              <a:lnSpc>
                <a:spcPct val="115000"/>
              </a:lnSpc>
              <a:spcBef>
                <a:spcPts val="1600"/>
              </a:spcBef>
              <a:spcAft>
                <a:spcPts val="400"/>
              </a:spcAft>
            </a:pPr>
            <a:endParaRPr lang="en-IN" b="1" dirty="0">
              <a:solidFill>
                <a:srgbClr val="434343"/>
              </a:solidFill>
              <a:latin typeface="Times New Roman" panose="02020603050405020304" pitchFamily="18" charset="0"/>
            </a:endParaRPr>
          </a:p>
          <a:p>
            <a:pPr>
              <a:lnSpc>
                <a:spcPct val="115000"/>
              </a:lnSpc>
              <a:spcBef>
                <a:spcPts val="1000"/>
              </a:spcBef>
              <a:spcAft>
                <a:spcPts val="1000"/>
              </a:spcAft>
            </a:pPr>
            <a:r>
              <a:rPr lang="en-IN" dirty="0"/>
              <a:t>External Style Sheet</a:t>
            </a:r>
          </a:p>
          <a:p>
            <a:pPr>
              <a:lnSpc>
                <a:spcPct val="115000"/>
              </a:lnSpc>
              <a:spcBef>
                <a:spcPts val="1000"/>
              </a:spcBef>
              <a:spcAft>
                <a:spcPts val="1000"/>
              </a:spcAft>
            </a:pPr>
            <a:endParaRPr lang="en-IN" dirty="0"/>
          </a:p>
        </p:txBody>
      </p:sp>
      <p:sp>
        <p:nvSpPr>
          <p:cNvPr id="75" name="Google Shape;75;p15"/>
          <p:cNvSpPr txBox="1">
            <a:spLocks noGrp="1"/>
          </p:cNvSpPr>
          <p:nvPr>
            <p:ph type="body" idx="2"/>
          </p:nvPr>
        </p:nvSpPr>
        <p:spPr>
          <a:xfrm>
            <a:off x="462276" y="2529475"/>
            <a:ext cx="3602730" cy="2323182"/>
          </a:xfrm>
          <a:prstGeom prst="rect">
            <a:avLst/>
          </a:prstGeom>
        </p:spPr>
        <p:txBody>
          <a:bodyPr spcFirstLastPara="1" wrap="square" lIns="91425" tIns="91425" rIns="91425" bIns="91425" anchor="ctr" anchorCtr="0">
            <a:noAutofit/>
          </a:bodyPr>
          <a:lstStyle/>
          <a:p>
            <a:pPr marL="139700" lvl="0" indent="0">
              <a:buNone/>
            </a:pPr>
            <a:endParaRPr lang="en-IN" dirty="0"/>
          </a:p>
          <a:p>
            <a:pPr marL="139700" indent="0">
              <a:buNone/>
            </a:pPr>
            <a:r>
              <a:rPr lang="en-IN" dirty="0"/>
              <a:t>Merits</a:t>
            </a:r>
          </a:p>
          <a:p>
            <a:r>
              <a:rPr lang="en-IN" dirty="0"/>
              <a:t>one change to the style sheet will change all linked pages</a:t>
            </a:r>
          </a:p>
          <a:p>
            <a:r>
              <a:rPr lang="en-IN" dirty="0"/>
              <a:t>consistent look and feel across multiple web pages</a:t>
            </a:r>
          </a:p>
          <a:p>
            <a:pPr marL="139700" indent="0">
              <a:buNone/>
            </a:pPr>
            <a:r>
              <a:rPr lang="en-IN" dirty="0"/>
              <a:t>Demerits</a:t>
            </a:r>
          </a:p>
          <a:p>
            <a:r>
              <a:rPr lang="en-IN" dirty="0"/>
              <a:t>To render the document, the external style sheet should be loaded.</a:t>
            </a:r>
          </a:p>
          <a:p>
            <a:pPr marL="139700" indent="0">
              <a:buNone/>
            </a:pPr>
            <a:endParaRPr lang="en-IN" dirty="0"/>
          </a:p>
          <a:p>
            <a:pPr marL="139700" indent="0">
              <a:buNone/>
            </a:pPr>
            <a:endParaRPr lang="en-IN" dirty="0"/>
          </a:p>
        </p:txBody>
      </p:sp>
      <p:sp>
        <p:nvSpPr>
          <p:cNvPr id="9" name="Google Shape;77;p15">
            <a:extLst>
              <a:ext uri="{FF2B5EF4-FFF2-40B4-BE49-F238E27FC236}">
                <a16:creationId xmlns:a16="http://schemas.microsoft.com/office/drawing/2014/main" id="{2991E55E-D2E9-4369-805E-473E12E9A0F4}"/>
              </a:ext>
            </a:extLst>
          </p:cNvPr>
          <p:cNvSpPr txBox="1">
            <a:spLocks noGrp="1"/>
          </p:cNvSpPr>
          <p:nvPr>
            <p:ph type="body" idx="3"/>
          </p:nvPr>
        </p:nvSpPr>
        <p:spPr>
          <a:xfrm>
            <a:off x="4939500" y="4596550"/>
            <a:ext cx="3836999" cy="470750"/>
          </a:xfrm>
          <a:prstGeom prst="rect">
            <a:avLst/>
          </a:prstGeom>
        </p:spPr>
        <p:txBody>
          <a:bodyPr spcFirstLastPara="1" wrap="square" lIns="91425" tIns="91425" rIns="91425" bIns="91425" anchor="t" anchorCtr="0">
            <a:noAutofit/>
          </a:bodyPr>
          <a:lstStyle/>
          <a:p>
            <a:pPr marL="0" indent="0">
              <a:buNone/>
            </a:pPr>
            <a:r>
              <a:rPr lang="en" dirty="0"/>
              <a:t>Image Source:</a:t>
            </a:r>
          </a:p>
          <a:p>
            <a:pPr marL="0" indent="0">
              <a:buNone/>
            </a:pPr>
            <a:r>
              <a:rPr lang="en-IN" dirty="0">
                <a:hlinkClick r:id="rId4"/>
              </a:rPr>
              <a:t>https://images.slideplayer.com/24/6963284/slides</a:t>
            </a:r>
            <a:endParaRPr lang="en-IN" dirty="0"/>
          </a:p>
          <a:p>
            <a:pPr marL="0" indent="0">
              <a:buNone/>
            </a:pPr>
            <a:endParaRPr lang="en-IN" dirty="0"/>
          </a:p>
          <a:p>
            <a:pPr marL="0" indent="0">
              <a:buNone/>
            </a:pPr>
            <a:endParaRPr lang="en-IN" dirty="0"/>
          </a:p>
          <a:p>
            <a:pPr marL="0" lvl="0" indent="0" algn="l" rtl="0">
              <a:spcBef>
                <a:spcPts val="0"/>
              </a:spcBef>
              <a:spcAft>
                <a:spcPts val="1600"/>
              </a:spcAft>
              <a:buNone/>
            </a:pPr>
            <a:endParaRPr dirty="0"/>
          </a:p>
        </p:txBody>
      </p:sp>
      <p:pic>
        <p:nvPicPr>
          <p:cNvPr id="5122" name="Picture 2">
            <a:extLst>
              <a:ext uri="{FF2B5EF4-FFF2-40B4-BE49-F238E27FC236}">
                <a16:creationId xmlns:a16="http://schemas.microsoft.com/office/drawing/2014/main" id="{67DD9552-1E80-40DC-91E2-553FEC2F384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9775" t="35380" r="24396" b="12145"/>
          <a:stretch/>
        </p:blipFill>
        <p:spPr bwMode="auto">
          <a:xfrm>
            <a:off x="4572000" y="1481648"/>
            <a:ext cx="4572000" cy="2699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377731"/>
      </p:ext>
    </p:extLst>
  </p:cSld>
  <p:clrMapOvr>
    <a:overrideClrMapping bg1="lt1" tx1="dk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624689"/>
            <a:ext cx="4045200" cy="730211"/>
          </a:xfrm>
          <a:prstGeom prst="rect">
            <a:avLst/>
          </a:prstGeom>
        </p:spPr>
        <p:txBody>
          <a:bodyPr spcFirstLastPara="1" wrap="square" lIns="91425" tIns="91425" rIns="91425" bIns="91425" anchor="ctr" anchorCtr="0">
            <a:noAutofit/>
          </a:bodyPr>
          <a:lstStyle/>
          <a:p>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dirty="0"/>
            </a:br>
            <a:r>
              <a:rPr lang="en-IN" dirty="0"/>
              <a:t>Merits and demerits of - external Style Sheets, Embedded Style Sheets</a:t>
            </a: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endParaRPr dirty="0"/>
          </a:p>
        </p:txBody>
      </p:sp>
      <p:sp>
        <p:nvSpPr>
          <p:cNvPr id="74" name="Google Shape;74;p15"/>
          <p:cNvSpPr txBox="1">
            <a:spLocks noGrp="1"/>
          </p:cNvSpPr>
          <p:nvPr>
            <p:ph type="subTitle" idx="1"/>
          </p:nvPr>
        </p:nvSpPr>
        <p:spPr>
          <a:xfrm>
            <a:off x="254075" y="1888075"/>
            <a:ext cx="4045200" cy="641400"/>
          </a:xfrm>
          <a:prstGeom prst="rect">
            <a:avLst/>
          </a:prstGeom>
        </p:spPr>
        <p:txBody>
          <a:bodyPr spcFirstLastPara="1" wrap="square" lIns="91425" tIns="91425" rIns="91425" bIns="91425" anchor="ctr" anchorCtr="0">
            <a:noAutofit/>
          </a:bodyPr>
          <a:lstStyle/>
          <a:p>
            <a:pPr>
              <a:lnSpc>
                <a:spcPct val="115000"/>
              </a:lnSpc>
              <a:spcBef>
                <a:spcPts val="1600"/>
              </a:spcBef>
              <a:spcAft>
                <a:spcPts val="400"/>
              </a:spcAft>
            </a:pPr>
            <a:endParaRPr lang="en-IN" b="1" dirty="0">
              <a:solidFill>
                <a:srgbClr val="434343"/>
              </a:solidFill>
              <a:latin typeface="Times New Roman" panose="02020603050405020304" pitchFamily="18" charset="0"/>
            </a:endParaRPr>
          </a:p>
          <a:p>
            <a:pPr>
              <a:lnSpc>
                <a:spcPct val="115000"/>
              </a:lnSpc>
              <a:spcBef>
                <a:spcPts val="1000"/>
              </a:spcBef>
              <a:spcAft>
                <a:spcPts val="1000"/>
              </a:spcAft>
            </a:pPr>
            <a:r>
              <a:rPr lang="en-IN" dirty="0"/>
              <a:t>Embedded Style Sheets</a:t>
            </a:r>
          </a:p>
          <a:p>
            <a:pPr>
              <a:lnSpc>
                <a:spcPct val="115000"/>
              </a:lnSpc>
              <a:spcBef>
                <a:spcPts val="1000"/>
              </a:spcBef>
              <a:spcAft>
                <a:spcPts val="1000"/>
              </a:spcAft>
            </a:pPr>
            <a:endParaRPr lang="en-IN" dirty="0"/>
          </a:p>
        </p:txBody>
      </p:sp>
      <p:sp>
        <p:nvSpPr>
          <p:cNvPr id="75" name="Google Shape;75;p15"/>
          <p:cNvSpPr txBox="1">
            <a:spLocks noGrp="1"/>
          </p:cNvSpPr>
          <p:nvPr>
            <p:ph type="body" idx="2"/>
          </p:nvPr>
        </p:nvSpPr>
        <p:spPr>
          <a:xfrm>
            <a:off x="462276" y="2529475"/>
            <a:ext cx="3602730" cy="2067075"/>
          </a:xfrm>
          <a:prstGeom prst="rect">
            <a:avLst/>
          </a:prstGeom>
        </p:spPr>
        <p:txBody>
          <a:bodyPr spcFirstLastPara="1" wrap="square" lIns="91425" tIns="91425" rIns="91425" bIns="91425" anchor="ctr" anchorCtr="0">
            <a:noAutofit/>
          </a:bodyPr>
          <a:lstStyle/>
          <a:p>
            <a:pPr marL="139700" lvl="0" indent="0">
              <a:buNone/>
            </a:pPr>
            <a:endParaRPr lang="en-IN" dirty="0"/>
          </a:p>
          <a:p>
            <a:pPr marL="139700" indent="0">
              <a:buNone/>
            </a:pPr>
            <a:r>
              <a:rPr lang="en-IN" dirty="0"/>
              <a:t>Merits</a:t>
            </a:r>
          </a:p>
          <a:p>
            <a:r>
              <a:rPr lang="en-IN" dirty="0"/>
              <a:t>Multiple tag types can be created in a single document. </a:t>
            </a:r>
          </a:p>
          <a:p>
            <a:r>
              <a:rPr lang="en-IN" dirty="0"/>
              <a:t>Extra download is unnecessary.</a:t>
            </a:r>
          </a:p>
          <a:p>
            <a:pPr marL="139700" indent="0">
              <a:buNone/>
            </a:pPr>
            <a:r>
              <a:rPr lang="en-IN" dirty="0"/>
              <a:t> Demerits</a:t>
            </a:r>
          </a:p>
          <a:p>
            <a:r>
              <a:rPr lang="en-IN" dirty="0"/>
              <a:t>Multiple documents cannot be controlled.</a:t>
            </a:r>
          </a:p>
        </p:txBody>
      </p:sp>
      <p:sp>
        <p:nvSpPr>
          <p:cNvPr id="9" name="Google Shape;77;p15">
            <a:extLst>
              <a:ext uri="{FF2B5EF4-FFF2-40B4-BE49-F238E27FC236}">
                <a16:creationId xmlns:a16="http://schemas.microsoft.com/office/drawing/2014/main" id="{2991E55E-D2E9-4369-805E-473E12E9A0F4}"/>
              </a:ext>
            </a:extLst>
          </p:cNvPr>
          <p:cNvSpPr txBox="1">
            <a:spLocks noGrp="1"/>
          </p:cNvSpPr>
          <p:nvPr>
            <p:ph type="body" idx="3"/>
          </p:nvPr>
        </p:nvSpPr>
        <p:spPr>
          <a:xfrm>
            <a:off x="4939500" y="4596550"/>
            <a:ext cx="3836999" cy="470750"/>
          </a:xfrm>
          <a:prstGeom prst="rect">
            <a:avLst/>
          </a:prstGeom>
        </p:spPr>
        <p:txBody>
          <a:bodyPr spcFirstLastPara="1" wrap="square" lIns="91425" tIns="91425" rIns="91425" bIns="91425" anchor="t" anchorCtr="0">
            <a:noAutofit/>
          </a:bodyPr>
          <a:lstStyle/>
          <a:p>
            <a:pPr marL="0" indent="0">
              <a:buNone/>
            </a:pPr>
            <a:r>
              <a:rPr lang="en" dirty="0"/>
              <a:t>Image Source:</a:t>
            </a:r>
          </a:p>
          <a:p>
            <a:pPr marL="0" indent="0">
              <a:buNone/>
            </a:pPr>
            <a:r>
              <a:rPr lang="en-IN" dirty="0">
                <a:hlinkClick r:id="rId4"/>
              </a:rPr>
              <a:t>https://images.slideplayer.com/24/6963284/slides</a:t>
            </a:r>
            <a:endParaRPr lang="en-IN" dirty="0"/>
          </a:p>
          <a:p>
            <a:pPr marL="0" indent="0">
              <a:buNone/>
            </a:pPr>
            <a:endParaRPr lang="en-IN" dirty="0"/>
          </a:p>
          <a:p>
            <a:pPr marL="0" indent="0">
              <a:buNone/>
            </a:pPr>
            <a:endParaRPr lang="en-IN" dirty="0"/>
          </a:p>
          <a:p>
            <a:pPr marL="0" lvl="0" indent="0" algn="l" rtl="0">
              <a:spcBef>
                <a:spcPts val="0"/>
              </a:spcBef>
              <a:spcAft>
                <a:spcPts val="1600"/>
              </a:spcAft>
              <a:buNone/>
            </a:pPr>
            <a:endParaRPr dirty="0"/>
          </a:p>
        </p:txBody>
      </p:sp>
      <p:pic>
        <p:nvPicPr>
          <p:cNvPr id="6146" name="Picture 2">
            <a:extLst>
              <a:ext uri="{FF2B5EF4-FFF2-40B4-BE49-F238E27FC236}">
                <a16:creationId xmlns:a16="http://schemas.microsoft.com/office/drawing/2014/main" id="{6DEB3D75-B32A-4876-912D-CA1E4846FC6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349" t="12275" r="13024" b="41083"/>
          <a:stretch/>
        </p:blipFill>
        <p:spPr bwMode="auto">
          <a:xfrm>
            <a:off x="4572000" y="1661737"/>
            <a:ext cx="4572000" cy="2457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415806"/>
      </p:ext>
    </p:extLst>
  </p:cSld>
  <p:clrMapOvr>
    <a:overrideClrMapping bg1="lt1" tx1="dk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41041" y="1076510"/>
            <a:ext cx="4045200" cy="730211"/>
          </a:xfrm>
          <a:prstGeom prst="rect">
            <a:avLst/>
          </a:prstGeom>
        </p:spPr>
        <p:txBody>
          <a:bodyPr spcFirstLastPara="1" wrap="square" lIns="91425" tIns="91425" rIns="91425" bIns="91425" anchor="ctr" anchorCtr="0">
            <a:noAutofit/>
          </a:bodyPr>
          <a:lstStyle/>
          <a:p>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r>
              <a:rPr lang="en-IN" dirty="0"/>
              <a:t>CSS Values and Units</a:t>
            </a: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endParaRPr dirty="0"/>
          </a:p>
        </p:txBody>
      </p:sp>
      <p:sp>
        <p:nvSpPr>
          <p:cNvPr id="75" name="Google Shape;75;p15"/>
          <p:cNvSpPr txBox="1">
            <a:spLocks noGrp="1"/>
          </p:cNvSpPr>
          <p:nvPr>
            <p:ph type="body" idx="2"/>
          </p:nvPr>
        </p:nvSpPr>
        <p:spPr>
          <a:xfrm>
            <a:off x="462276" y="2208775"/>
            <a:ext cx="3602730" cy="2387775"/>
          </a:xfrm>
          <a:prstGeom prst="rect">
            <a:avLst/>
          </a:prstGeom>
        </p:spPr>
        <p:txBody>
          <a:bodyPr spcFirstLastPara="1" wrap="square" lIns="91425" tIns="91425" rIns="91425" bIns="91425" anchor="ctr" anchorCtr="0">
            <a:noAutofit/>
          </a:bodyPr>
          <a:lstStyle/>
          <a:p>
            <a:pPr marL="139700" lvl="0" indent="0">
              <a:buNone/>
            </a:pPr>
            <a:endParaRPr lang="en-IN" dirty="0"/>
          </a:p>
          <a:p>
            <a:endParaRPr lang="en-IN" dirty="0"/>
          </a:p>
          <a:p>
            <a:r>
              <a:rPr lang="en-IN" dirty="0"/>
              <a:t>CSS has several different units for expressing a length. Many CSS properties take "length" values, such as width, margin, padding, font-size, etc.</a:t>
            </a:r>
          </a:p>
          <a:p>
            <a:r>
              <a:rPr lang="en-IN" dirty="0"/>
              <a:t>Length is a number followed by a length unit, such as 10px, 2em, etc.</a:t>
            </a:r>
          </a:p>
          <a:p>
            <a:pPr marL="139700" indent="0">
              <a:buNone/>
            </a:pPr>
            <a:endParaRPr lang="en-IN" dirty="0"/>
          </a:p>
          <a:p>
            <a:pPr marL="139700" indent="0">
              <a:buNone/>
            </a:pPr>
            <a:endParaRPr lang="en-IN" dirty="0"/>
          </a:p>
          <a:p>
            <a:pPr marL="139700" indent="0">
              <a:buNone/>
            </a:pPr>
            <a:endParaRPr lang="en-IN" dirty="0"/>
          </a:p>
          <a:p>
            <a:pPr marL="139700" indent="0">
              <a:buNone/>
            </a:pPr>
            <a:endParaRPr lang="en-IN" dirty="0"/>
          </a:p>
        </p:txBody>
      </p:sp>
      <p:sp>
        <p:nvSpPr>
          <p:cNvPr id="9" name="Google Shape;77;p15">
            <a:extLst>
              <a:ext uri="{FF2B5EF4-FFF2-40B4-BE49-F238E27FC236}">
                <a16:creationId xmlns:a16="http://schemas.microsoft.com/office/drawing/2014/main" id="{2991E55E-D2E9-4369-805E-473E12E9A0F4}"/>
              </a:ext>
            </a:extLst>
          </p:cNvPr>
          <p:cNvSpPr txBox="1">
            <a:spLocks noGrp="1"/>
          </p:cNvSpPr>
          <p:nvPr>
            <p:ph type="body" idx="3"/>
          </p:nvPr>
        </p:nvSpPr>
        <p:spPr>
          <a:xfrm>
            <a:off x="4939500" y="4596550"/>
            <a:ext cx="3836999" cy="470750"/>
          </a:xfrm>
          <a:prstGeom prst="rect">
            <a:avLst/>
          </a:prstGeom>
        </p:spPr>
        <p:txBody>
          <a:bodyPr spcFirstLastPara="1" wrap="square" lIns="91425" tIns="91425" rIns="91425" bIns="91425" anchor="t" anchorCtr="0">
            <a:noAutofit/>
          </a:bodyPr>
          <a:lstStyle/>
          <a:p>
            <a:pPr marL="0" indent="0">
              <a:buNone/>
            </a:pPr>
            <a:endParaRPr lang="en-IN" dirty="0"/>
          </a:p>
          <a:p>
            <a:pPr marL="0" indent="0">
              <a:buNone/>
            </a:pPr>
            <a:endParaRPr lang="en-IN" dirty="0"/>
          </a:p>
          <a:p>
            <a:pPr marL="0" lvl="0" indent="0" algn="l" rtl="0">
              <a:spcBef>
                <a:spcPts val="0"/>
              </a:spcBef>
              <a:spcAft>
                <a:spcPts val="1600"/>
              </a:spcAft>
              <a:buNone/>
            </a:pPr>
            <a:endParaRPr dirty="0"/>
          </a:p>
        </p:txBody>
      </p:sp>
      <p:sp>
        <p:nvSpPr>
          <p:cNvPr id="8" name="TextBox 7">
            <a:extLst>
              <a:ext uri="{FF2B5EF4-FFF2-40B4-BE49-F238E27FC236}">
                <a16:creationId xmlns:a16="http://schemas.microsoft.com/office/drawing/2014/main" id="{B28415D8-D622-924F-BDA8-57B17E24FC20}"/>
              </a:ext>
            </a:extLst>
          </p:cNvPr>
          <p:cNvSpPr txBox="1"/>
          <p:nvPr/>
        </p:nvSpPr>
        <p:spPr>
          <a:xfrm>
            <a:off x="5078996" y="2022438"/>
            <a:ext cx="2528047" cy="2462213"/>
          </a:xfrm>
          <a:prstGeom prst="rect">
            <a:avLst/>
          </a:prstGeom>
          <a:noFill/>
        </p:spPr>
        <p:txBody>
          <a:bodyPr wrap="square" rtlCol="0">
            <a:spAutoFit/>
          </a:bodyPr>
          <a:lstStyle/>
          <a:p>
            <a:r>
              <a:rPr lang="en-IN" b="1" dirty="0"/>
              <a:t>Example :</a:t>
            </a:r>
          </a:p>
          <a:p>
            <a:endParaRPr lang="en-IN" dirty="0"/>
          </a:p>
          <a:p>
            <a:r>
              <a:rPr lang="en-IN" dirty="0"/>
              <a:t>h1 {</a:t>
            </a:r>
            <a:br>
              <a:rPr lang="en-IN" dirty="0"/>
            </a:br>
            <a:r>
              <a:rPr lang="en-IN" dirty="0"/>
              <a:t>  font-size: 60px;</a:t>
            </a:r>
            <a:br>
              <a:rPr lang="en-IN" dirty="0"/>
            </a:br>
            <a:r>
              <a:rPr lang="en-IN" dirty="0"/>
              <a:t>}</a:t>
            </a:r>
            <a:br>
              <a:rPr lang="en-IN" dirty="0"/>
            </a:br>
            <a:br>
              <a:rPr lang="en-IN" dirty="0"/>
            </a:br>
            <a:r>
              <a:rPr lang="en-IN" dirty="0"/>
              <a:t>p {</a:t>
            </a:r>
            <a:br>
              <a:rPr lang="en-IN" dirty="0"/>
            </a:br>
            <a:r>
              <a:rPr lang="en-IN" dirty="0"/>
              <a:t>  font-size: 25px;</a:t>
            </a:r>
            <a:br>
              <a:rPr lang="en-IN" dirty="0"/>
            </a:br>
            <a:r>
              <a:rPr lang="en-IN" dirty="0"/>
              <a:t>  line-height: 50px;</a:t>
            </a:r>
            <a:br>
              <a:rPr lang="en-IN" dirty="0"/>
            </a:br>
            <a:r>
              <a:rPr lang="en-IN" dirty="0"/>
              <a:t>}</a:t>
            </a:r>
          </a:p>
          <a:p>
            <a:endParaRPr lang="en-US" dirty="0"/>
          </a:p>
        </p:txBody>
      </p:sp>
    </p:spTree>
    <p:extLst>
      <p:ext uri="{BB962C8B-B14F-4D97-AF65-F5344CB8AC3E}">
        <p14:creationId xmlns:p14="http://schemas.microsoft.com/office/powerpoint/2010/main" val="2074070298"/>
      </p:ext>
    </p:extLst>
  </p:cSld>
  <p:clrMapOvr>
    <a:overrideClrMapping bg1="lt1" tx1="dk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41041" y="1076510"/>
            <a:ext cx="4045200" cy="730211"/>
          </a:xfrm>
          <a:prstGeom prst="rect">
            <a:avLst/>
          </a:prstGeom>
        </p:spPr>
        <p:txBody>
          <a:bodyPr spcFirstLastPara="1" wrap="square" lIns="91425" tIns="91425" rIns="91425" bIns="91425" anchor="ctr" anchorCtr="0">
            <a:noAutofit/>
          </a:bodyPr>
          <a:lstStyle/>
          <a:p>
            <a:r>
              <a:rPr lang="en-IN" b="1" dirty="0">
                <a:latin typeface="Times New Roman" panose="02020603050405020304" pitchFamily="18" charset="0"/>
              </a:rPr>
              <a:t>Absolute Lengths</a:t>
            </a:r>
            <a:endParaRPr dirty="0"/>
          </a:p>
        </p:txBody>
      </p:sp>
      <p:sp>
        <p:nvSpPr>
          <p:cNvPr id="75" name="Google Shape;75;p15"/>
          <p:cNvSpPr txBox="1">
            <a:spLocks noGrp="1"/>
          </p:cNvSpPr>
          <p:nvPr>
            <p:ph type="body" idx="2"/>
          </p:nvPr>
        </p:nvSpPr>
        <p:spPr>
          <a:xfrm>
            <a:off x="462276" y="2208775"/>
            <a:ext cx="3602730" cy="2387775"/>
          </a:xfrm>
          <a:prstGeom prst="rect">
            <a:avLst/>
          </a:prstGeom>
        </p:spPr>
        <p:txBody>
          <a:bodyPr spcFirstLastPara="1" wrap="square" lIns="91425" tIns="91425" rIns="91425" bIns="91425" anchor="ctr" anchorCtr="0">
            <a:noAutofit/>
          </a:bodyPr>
          <a:lstStyle/>
          <a:p>
            <a:pPr marL="139700" lvl="0" indent="0">
              <a:buNone/>
            </a:pPr>
            <a:endParaRPr lang="en-IN" dirty="0"/>
          </a:p>
          <a:p>
            <a:endParaRPr lang="en-IN" dirty="0"/>
          </a:p>
          <a:p>
            <a:r>
              <a:rPr lang="en-IN" dirty="0"/>
              <a:t>The absolute length units are fixed and a length expressed in any of these will appear as exactly that size.</a:t>
            </a:r>
          </a:p>
          <a:p>
            <a:endParaRPr lang="en-IN" dirty="0"/>
          </a:p>
          <a:p>
            <a:r>
              <a:rPr lang="en-IN" dirty="0"/>
              <a:t>Absolute length units are not recommended for use on screen, because screen sizes vary so much. However, they can be used if the output medium is known, such as for print layout.</a:t>
            </a:r>
          </a:p>
          <a:p>
            <a:endParaRPr lang="en-IN" dirty="0"/>
          </a:p>
          <a:p>
            <a:pPr marL="139700" indent="0">
              <a:buNone/>
            </a:pPr>
            <a:endParaRPr lang="en-IN" dirty="0"/>
          </a:p>
          <a:p>
            <a:pPr marL="139700" indent="0">
              <a:buNone/>
            </a:pPr>
            <a:endParaRPr lang="en-IN" dirty="0"/>
          </a:p>
          <a:p>
            <a:pPr marL="139700" indent="0">
              <a:buNone/>
            </a:pPr>
            <a:endParaRPr lang="en-IN" dirty="0"/>
          </a:p>
          <a:p>
            <a:pPr marL="139700" indent="0">
              <a:buNone/>
            </a:pPr>
            <a:endParaRPr lang="en-IN" dirty="0"/>
          </a:p>
        </p:txBody>
      </p:sp>
      <p:sp>
        <p:nvSpPr>
          <p:cNvPr id="9" name="Google Shape;77;p15">
            <a:extLst>
              <a:ext uri="{FF2B5EF4-FFF2-40B4-BE49-F238E27FC236}">
                <a16:creationId xmlns:a16="http://schemas.microsoft.com/office/drawing/2014/main" id="{2991E55E-D2E9-4369-805E-473E12E9A0F4}"/>
              </a:ext>
            </a:extLst>
          </p:cNvPr>
          <p:cNvSpPr txBox="1">
            <a:spLocks noGrp="1"/>
          </p:cNvSpPr>
          <p:nvPr>
            <p:ph type="body" idx="3"/>
          </p:nvPr>
        </p:nvSpPr>
        <p:spPr>
          <a:xfrm>
            <a:off x="4939500" y="4596550"/>
            <a:ext cx="3836999" cy="470750"/>
          </a:xfrm>
          <a:prstGeom prst="rect">
            <a:avLst/>
          </a:prstGeom>
        </p:spPr>
        <p:txBody>
          <a:bodyPr spcFirstLastPara="1" wrap="square" lIns="91425" tIns="91425" rIns="91425" bIns="91425" anchor="t" anchorCtr="0">
            <a:noAutofit/>
          </a:bodyPr>
          <a:lstStyle/>
          <a:p>
            <a:pPr marL="0" indent="0">
              <a:buNone/>
            </a:pPr>
            <a:endParaRPr lang="en-IN" dirty="0"/>
          </a:p>
          <a:p>
            <a:pPr marL="0" indent="0">
              <a:buNone/>
            </a:pPr>
            <a:endParaRPr lang="en-IN" dirty="0"/>
          </a:p>
          <a:p>
            <a:pPr marL="0" lvl="0" indent="0" algn="l" rtl="0">
              <a:spcBef>
                <a:spcPts val="0"/>
              </a:spcBef>
              <a:spcAft>
                <a:spcPts val="1600"/>
              </a:spcAft>
              <a:buNone/>
            </a:pPr>
            <a:endParaRPr dirty="0"/>
          </a:p>
        </p:txBody>
      </p:sp>
      <p:graphicFrame>
        <p:nvGraphicFramePr>
          <p:cNvPr id="2" name="Table 1">
            <a:extLst>
              <a:ext uri="{FF2B5EF4-FFF2-40B4-BE49-F238E27FC236}">
                <a16:creationId xmlns:a16="http://schemas.microsoft.com/office/drawing/2014/main" id="{018455BA-9E9C-D348-A495-AAC1ACA4B917}"/>
              </a:ext>
            </a:extLst>
          </p:cNvPr>
          <p:cNvGraphicFramePr>
            <a:graphicFrameLocks noGrp="1"/>
          </p:cNvGraphicFramePr>
          <p:nvPr>
            <p:extLst>
              <p:ext uri="{D42A27DB-BD31-4B8C-83A1-F6EECF244321}">
                <p14:modId xmlns:p14="http://schemas.microsoft.com/office/powerpoint/2010/main" val="3598669021"/>
              </p:ext>
            </p:extLst>
          </p:nvPr>
        </p:nvGraphicFramePr>
        <p:xfrm>
          <a:off x="4857761" y="1064424"/>
          <a:ext cx="3602730" cy="3532126"/>
        </p:xfrm>
        <a:graphic>
          <a:graphicData uri="http://schemas.openxmlformats.org/drawingml/2006/table">
            <a:tbl>
              <a:tblPr firstRow="1" firstCol="1" bandRow="1">
                <a:tableStyleId>{5C22544A-7EE6-4342-B048-85BDC9FD1C3A}</a:tableStyleId>
              </a:tblPr>
              <a:tblGrid>
                <a:gridCol w="431567">
                  <a:extLst>
                    <a:ext uri="{9D8B030D-6E8A-4147-A177-3AD203B41FA5}">
                      <a16:colId xmlns:a16="http://schemas.microsoft.com/office/drawing/2014/main" val="2801241310"/>
                    </a:ext>
                  </a:extLst>
                </a:gridCol>
                <a:gridCol w="3171163">
                  <a:extLst>
                    <a:ext uri="{9D8B030D-6E8A-4147-A177-3AD203B41FA5}">
                      <a16:colId xmlns:a16="http://schemas.microsoft.com/office/drawing/2014/main" val="473697200"/>
                    </a:ext>
                  </a:extLst>
                </a:gridCol>
              </a:tblGrid>
              <a:tr h="299085">
                <a:tc>
                  <a:txBody>
                    <a:bodyPr/>
                    <a:lstStyle/>
                    <a:p>
                      <a:pPr>
                        <a:lnSpc>
                          <a:spcPct val="200000"/>
                        </a:lnSpc>
                      </a:pPr>
                      <a:r>
                        <a:rPr lang="en-US" sz="1200">
                          <a:effectLst/>
                        </a:rPr>
                        <a:t>Unit</a:t>
                      </a:r>
                      <a:endParaRPr lang="en-IN" sz="1100">
                        <a:effectLst/>
                        <a:latin typeface="Cambria" panose="02040503050406030204" pitchFamily="18" charset="0"/>
                        <a:ea typeface="Times New Roman" panose="02020603050405020304" pitchFamily="18" charset="0"/>
                        <a:cs typeface="Gautami" panose="020B0502040204020203" pitchFamily="34" charset="0"/>
                      </a:endParaRPr>
                    </a:p>
                  </a:txBody>
                  <a:tcPr marL="152400" marR="76200" marT="76200" marB="76200"/>
                </a:tc>
                <a:tc>
                  <a:txBody>
                    <a:bodyPr/>
                    <a:lstStyle/>
                    <a:p>
                      <a:pPr>
                        <a:lnSpc>
                          <a:spcPct val="200000"/>
                        </a:lnSpc>
                      </a:pPr>
                      <a:r>
                        <a:rPr lang="en-US" sz="1200">
                          <a:effectLst/>
                        </a:rPr>
                        <a:t>Description</a:t>
                      </a:r>
                      <a:endParaRPr lang="en-IN" sz="1100">
                        <a:effectLst/>
                        <a:latin typeface="Cambria" panose="02040503050406030204" pitchFamily="18" charset="0"/>
                        <a:ea typeface="Times New Roman" panose="02020603050405020304" pitchFamily="18" charset="0"/>
                        <a:cs typeface="Gautami" panose="020B0502040204020203" pitchFamily="34" charset="0"/>
                      </a:endParaRPr>
                    </a:p>
                  </a:txBody>
                  <a:tcPr marL="76200" marR="76200" marT="76200" marB="76200"/>
                </a:tc>
                <a:extLst>
                  <a:ext uri="{0D108BD9-81ED-4DB2-BD59-A6C34878D82A}">
                    <a16:rowId xmlns:a16="http://schemas.microsoft.com/office/drawing/2014/main" val="1124500866"/>
                  </a:ext>
                </a:extLst>
              </a:tr>
              <a:tr h="311785">
                <a:tc>
                  <a:txBody>
                    <a:bodyPr/>
                    <a:lstStyle/>
                    <a:p>
                      <a:pPr>
                        <a:lnSpc>
                          <a:spcPct val="115000"/>
                        </a:lnSpc>
                        <a:spcBef>
                          <a:spcPts val="1000"/>
                        </a:spcBef>
                        <a:spcAft>
                          <a:spcPts val="1000"/>
                        </a:spcAft>
                      </a:pPr>
                      <a:r>
                        <a:rPr lang="en-IN" sz="1200">
                          <a:effectLst/>
                        </a:rPr>
                        <a:t>cm</a:t>
                      </a:r>
                      <a:endParaRPr lang="en-IN" sz="1200">
                        <a:effectLst/>
                        <a:latin typeface="Times New Roman" panose="02020603050405020304" pitchFamily="18" charset="0"/>
                        <a:ea typeface="Times New Roman" panose="02020603050405020304" pitchFamily="18" charset="0"/>
                      </a:endParaRPr>
                    </a:p>
                  </a:txBody>
                  <a:tcPr marL="152400" marR="76200" marT="76200" marB="76200"/>
                </a:tc>
                <a:tc>
                  <a:txBody>
                    <a:bodyPr/>
                    <a:lstStyle/>
                    <a:p>
                      <a:pPr>
                        <a:lnSpc>
                          <a:spcPct val="115000"/>
                        </a:lnSpc>
                        <a:spcBef>
                          <a:spcPts val="1000"/>
                        </a:spcBef>
                        <a:spcAft>
                          <a:spcPts val="1000"/>
                        </a:spcAft>
                      </a:pPr>
                      <a:r>
                        <a:rPr lang="en-IN" sz="1200">
                          <a:effectLst/>
                        </a:rPr>
                        <a:t>centimeters </a:t>
                      </a:r>
                      <a:endParaRPr lang="en-IN" sz="1200">
                        <a:effectLst/>
                        <a:latin typeface="Times New Roman" panose="02020603050405020304" pitchFamily="18" charset="0"/>
                        <a:ea typeface="Times New Roman" panose="02020603050405020304" pitchFamily="18" charset="0"/>
                      </a:endParaRPr>
                    </a:p>
                  </a:txBody>
                  <a:tcPr marL="76200" marR="76200" marT="76200" marB="76200"/>
                </a:tc>
                <a:extLst>
                  <a:ext uri="{0D108BD9-81ED-4DB2-BD59-A6C34878D82A}">
                    <a16:rowId xmlns:a16="http://schemas.microsoft.com/office/drawing/2014/main" val="3185976158"/>
                  </a:ext>
                </a:extLst>
              </a:tr>
              <a:tr h="299085">
                <a:tc>
                  <a:txBody>
                    <a:bodyPr/>
                    <a:lstStyle/>
                    <a:p>
                      <a:pPr>
                        <a:lnSpc>
                          <a:spcPct val="115000"/>
                        </a:lnSpc>
                        <a:spcBef>
                          <a:spcPts val="1000"/>
                        </a:spcBef>
                        <a:spcAft>
                          <a:spcPts val="1000"/>
                        </a:spcAft>
                      </a:pPr>
                      <a:r>
                        <a:rPr lang="en-IN" sz="1200">
                          <a:effectLst/>
                        </a:rPr>
                        <a:t>mm</a:t>
                      </a:r>
                      <a:endParaRPr lang="en-IN" sz="1200">
                        <a:effectLst/>
                        <a:latin typeface="Times New Roman" panose="02020603050405020304" pitchFamily="18" charset="0"/>
                        <a:ea typeface="Times New Roman" panose="02020603050405020304" pitchFamily="18" charset="0"/>
                      </a:endParaRPr>
                    </a:p>
                  </a:txBody>
                  <a:tcPr marL="152400" marR="76200" marT="76200" marB="76200"/>
                </a:tc>
                <a:tc>
                  <a:txBody>
                    <a:bodyPr/>
                    <a:lstStyle/>
                    <a:p>
                      <a:pPr>
                        <a:lnSpc>
                          <a:spcPct val="115000"/>
                        </a:lnSpc>
                        <a:spcBef>
                          <a:spcPts val="1000"/>
                        </a:spcBef>
                        <a:spcAft>
                          <a:spcPts val="1000"/>
                        </a:spcAft>
                      </a:pPr>
                      <a:r>
                        <a:rPr lang="en-IN" sz="1200">
                          <a:effectLst/>
                        </a:rPr>
                        <a:t>millimeters </a:t>
                      </a:r>
                      <a:endParaRPr lang="en-IN" sz="1200">
                        <a:effectLst/>
                        <a:latin typeface="Times New Roman" panose="02020603050405020304" pitchFamily="18" charset="0"/>
                        <a:ea typeface="Times New Roman" panose="02020603050405020304" pitchFamily="18" charset="0"/>
                      </a:endParaRPr>
                    </a:p>
                  </a:txBody>
                  <a:tcPr marL="76200" marR="76200" marT="76200" marB="76200"/>
                </a:tc>
                <a:extLst>
                  <a:ext uri="{0D108BD9-81ED-4DB2-BD59-A6C34878D82A}">
                    <a16:rowId xmlns:a16="http://schemas.microsoft.com/office/drawing/2014/main" val="2514874285"/>
                  </a:ext>
                </a:extLst>
              </a:tr>
              <a:tr h="311785">
                <a:tc>
                  <a:txBody>
                    <a:bodyPr/>
                    <a:lstStyle/>
                    <a:p>
                      <a:pPr>
                        <a:lnSpc>
                          <a:spcPct val="115000"/>
                        </a:lnSpc>
                        <a:spcBef>
                          <a:spcPts val="1000"/>
                        </a:spcBef>
                        <a:spcAft>
                          <a:spcPts val="1000"/>
                        </a:spcAft>
                      </a:pPr>
                      <a:r>
                        <a:rPr lang="en-IN" sz="1200">
                          <a:effectLst/>
                        </a:rPr>
                        <a:t>in</a:t>
                      </a:r>
                      <a:endParaRPr lang="en-IN" sz="1200">
                        <a:effectLst/>
                        <a:latin typeface="Times New Roman" panose="02020603050405020304" pitchFamily="18" charset="0"/>
                        <a:ea typeface="Times New Roman" panose="02020603050405020304" pitchFamily="18" charset="0"/>
                      </a:endParaRPr>
                    </a:p>
                  </a:txBody>
                  <a:tcPr marL="152400" marR="76200" marT="76200" marB="76200"/>
                </a:tc>
                <a:tc>
                  <a:txBody>
                    <a:bodyPr/>
                    <a:lstStyle/>
                    <a:p>
                      <a:pPr>
                        <a:lnSpc>
                          <a:spcPct val="115000"/>
                        </a:lnSpc>
                        <a:spcBef>
                          <a:spcPts val="1000"/>
                        </a:spcBef>
                        <a:spcAft>
                          <a:spcPts val="1000"/>
                        </a:spcAft>
                      </a:pPr>
                      <a:r>
                        <a:rPr lang="en-IN" sz="1200">
                          <a:effectLst/>
                        </a:rPr>
                        <a:t>inches (1in = 96px = 2.54cm) </a:t>
                      </a:r>
                      <a:endParaRPr lang="en-IN" sz="1200">
                        <a:effectLst/>
                        <a:latin typeface="Times New Roman" panose="02020603050405020304" pitchFamily="18" charset="0"/>
                        <a:ea typeface="Times New Roman" panose="02020603050405020304" pitchFamily="18" charset="0"/>
                      </a:endParaRPr>
                    </a:p>
                  </a:txBody>
                  <a:tcPr marL="76200" marR="76200" marT="76200" marB="76200"/>
                </a:tc>
                <a:extLst>
                  <a:ext uri="{0D108BD9-81ED-4DB2-BD59-A6C34878D82A}">
                    <a16:rowId xmlns:a16="http://schemas.microsoft.com/office/drawing/2014/main" val="1580111243"/>
                  </a:ext>
                </a:extLst>
              </a:tr>
              <a:tr h="311785">
                <a:tc>
                  <a:txBody>
                    <a:bodyPr/>
                    <a:lstStyle/>
                    <a:p>
                      <a:pPr>
                        <a:lnSpc>
                          <a:spcPct val="115000"/>
                        </a:lnSpc>
                        <a:spcBef>
                          <a:spcPts val="1000"/>
                        </a:spcBef>
                        <a:spcAft>
                          <a:spcPts val="1000"/>
                        </a:spcAft>
                      </a:pPr>
                      <a:r>
                        <a:rPr lang="en-IN" sz="1200">
                          <a:effectLst/>
                        </a:rPr>
                        <a:t>px *</a:t>
                      </a:r>
                      <a:endParaRPr lang="en-IN" sz="1200">
                        <a:effectLst/>
                        <a:latin typeface="Times New Roman" panose="02020603050405020304" pitchFamily="18" charset="0"/>
                        <a:ea typeface="Times New Roman" panose="02020603050405020304" pitchFamily="18" charset="0"/>
                      </a:endParaRPr>
                    </a:p>
                  </a:txBody>
                  <a:tcPr marL="152400" marR="76200" marT="76200" marB="76200"/>
                </a:tc>
                <a:tc>
                  <a:txBody>
                    <a:bodyPr/>
                    <a:lstStyle/>
                    <a:p>
                      <a:pPr>
                        <a:lnSpc>
                          <a:spcPct val="115000"/>
                        </a:lnSpc>
                        <a:spcBef>
                          <a:spcPts val="1000"/>
                        </a:spcBef>
                        <a:spcAft>
                          <a:spcPts val="1000"/>
                        </a:spcAft>
                      </a:pPr>
                      <a:r>
                        <a:rPr lang="en-IN" sz="1200">
                          <a:effectLst/>
                        </a:rPr>
                        <a:t>pixels (1px = 1/96th of 1in) </a:t>
                      </a:r>
                      <a:endParaRPr lang="en-IN" sz="1200">
                        <a:effectLst/>
                        <a:latin typeface="Times New Roman" panose="02020603050405020304" pitchFamily="18" charset="0"/>
                        <a:ea typeface="Times New Roman" panose="02020603050405020304" pitchFamily="18" charset="0"/>
                      </a:endParaRPr>
                    </a:p>
                  </a:txBody>
                  <a:tcPr marL="76200" marR="76200" marT="76200" marB="76200"/>
                </a:tc>
                <a:extLst>
                  <a:ext uri="{0D108BD9-81ED-4DB2-BD59-A6C34878D82A}">
                    <a16:rowId xmlns:a16="http://schemas.microsoft.com/office/drawing/2014/main" val="2764040501"/>
                  </a:ext>
                </a:extLst>
              </a:tr>
              <a:tr h="299085">
                <a:tc>
                  <a:txBody>
                    <a:bodyPr/>
                    <a:lstStyle/>
                    <a:p>
                      <a:pPr>
                        <a:lnSpc>
                          <a:spcPct val="115000"/>
                        </a:lnSpc>
                        <a:spcBef>
                          <a:spcPts val="1000"/>
                        </a:spcBef>
                        <a:spcAft>
                          <a:spcPts val="1000"/>
                        </a:spcAft>
                      </a:pPr>
                      <a:r>
                        <a:rPr lang="en-IN" sz="1200">
                          <a:effectLst/>
                        </a:rPr>
                        <a:t>pt</a:t>
                      </a:r>
                      <a:endParaRPr lang="en-IN" sz="1200">
                        <a:effectLst/>
                        <a:latin typeface="Times New Roman" panose="02020603050405020304" pitchFamily="18" charset="0"/>
                        <a:ea typeface="Times New Roman" panose="02020603050405020304" pitchFamily="18" charset="0"/>
                      </a:endParaRPr>
                    </a:p>
                  </a:txBody>
                  <a:tcPr marL="152400" marR="76200" marT="76200" marB="76200"/>
                </a:tc>
                <a:tc>
                  <a:txBody>
                    <a:bodyPr/>
                    <a:lstStyle/>
                    <a:p>
                      <a:pPr>
                        <a:lnSpc>
                          <a:spcPct val="115000"/>
                        </a:lnSpc>
                        <a:spcBef>
                          <a:spcPts val="1000"/>
                        </a:spcBef>
                        <a:spcAft>
                          <a:spcPts val="1000"/>
                        </a:spcAft>
                      </a:pPr>
                      <a:r>
                        <a:rPr lang="en-IN" sz="1200">
                          <a:effectLst/>
                        </a:rPr>
                        <a:t>points (1pt = 1/72 of 1in) </a:t>
                      </a:r>
                      <a:endParaRPr lang="en-IN" sz="1200">
                        <a:effectLst/>
                        <a:latin typeface="Times New Roman" panose="02020603050405020304" pitchFamily="18" charset="0"/>
                        <a:ea typeface="Times New Roman" panose="02020603050405020304" pitchFamily="18" charset="0"/>
                      </a:endParaRPr>
                    </a:p>
                  </a:txBody>
                  <a:tcPr marL="76200" marR="76200" marT="76200" marB="76200"/>
                </a:tc>
                <a:extLst>
                  <a:ext uri="{0D108BD9-81ED-4DB2-BD59-A6C34878D82A}">
                    <a16:rowId xmlns:a16="http://schemas.microsoft.com/office/drawing/2014/main" val="3285571820"/>
                  </a:ext>
                </a:extLst>
              </a:tr>
              <a:tr h="299085">
                <a:tc>
                  <a:txBody>
                    <a:bodyPr/>
                    <a:lstStyle/>
                    <a:p>
                      <a:pPr>
                        <a:lnSpc>
                          <a:spcPct val="115000"/>
                        </a:lnSpc>
                        <a:spcBef>
                          <a:spcPts val="1000"/>
                        </a:spcBef>
                        <a:spcAft>
                          <a:spcPts val="1000"/>
                        </a:spcAft>
                      </a:pPr>
                      <a:r>
                        <a:rPr lang="en-IN" sz="1200">
                          <a:effectLst/>
                        </a:rPr>
                        <a:t>pc</a:t>
                      </a:r>
                      <a:endParaRPr lang="en-IN" sz="1200">
                        <a:effectLst/>
                        <a:latin typeface="Times New Roman" panose="02020603050405020304" pitchFamily="18" charset="0"/>
                        <a:ea typeface="Times New Roman" panose="02020603050405020304" pitchFamily="18" charset="0"/>
                      </a:endParaRPr>
                    </a:p>
                  </a:txBody>
                  <a:tcPr marL="152400" marR="76200" marT="76200" marB="76200"/>
                </a:tc>
                <a:tc>
                  <a:txBody>
                    <a:bodyPr/>
                    <a:lstStyle/>
                    <a:p>
                      <a:pPr>
                        <a:lnSpc>
                          <a:spcPct val="115000"/>
                        </a:lnSpc>
                        <a:spcBef>
                          <a:spcPts val="1000"/>
                        </a:spcBef>
                        <a:spcAft>
                          <a:spcPts val="1000"/>
                        </a:spcAft>
                      </a:pPr>
                      <a:r>
                        <a:rPr lang="en-IN" sz="1200" dirty="0">
                          <a:effectLst/>
                        </a:rPr>
                        <a:t>picas (1pc = 12 </a:t>
                      </a:r>
                      <a:r>
                        <a:rPr lang="en-IN" sz="1200" dirty="0" err="1">
                          <a:effectLst/>
                        </a:rPr>
                        <a:t>pt</a:t>
                      </a:r>
                      <a:r>
                        <a:rPr lang="en-IN" sz="1200" dirty="0">
                          <a:effectLst/>
                        </a:rPr>
                        <a:t>) </a:t>
                      </a:r>
                      <a:endParaRPr lang="en-IN" sz="1200" dirty="0">
                        <a:effectLst/>
                        <a:latin typeface="Times New Roman" panose="02020603050405020304" pitchFamily="18" charset="0"/>
                        <a:ea typeface="Times New Roman" panose="02020603050405020304" pitchFamily="18" charset="0"/>
                      </a:endParaRPr>
                    </a:p>
                  </a:txBody>
                  <a:tcPr marL="76200" marR="76200" marT="76200" marB="76200"/>
                </a:tc>
                <a:extLst>
                  <a:ext uri="{0D108BD9-81ED-4DB2-BD59-A6C34878D82A}">
                    <a16:rowId xmlns:a16="http://schemas.microsoft.com/office/drawing/2014/main" val="3621364539"/>
                  </a:ext>
                </a:extLst>
              </a:tr>
            </a:tbl>
          </a:graphicData>
        </a:graphic>
      </p:graphicFrame>
    </p:spTree>
    <p:extLst>
      <p:ext uri="{BB962C8B-B14F-4D97-AF65-F5344CB8AC3E}">
        <p14:creationId xmlns:p14="http://schemas.microsoft.com/office/powerpoint/2010/main" val="4084098065"/>
      </p:ext>
    </p:extLst>
  </p:cSld>
  <p:clrMapOvr>
    <a:overrideClrMapping bg1="lt1" tx1="dk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41041" y="1076510"/>
            <a:ext cx="4045200" cy="730211"/>
          </a:xfrm>
          <a:prstGeom prst="rect">
            <a:avLst/>
          </a:prstGeom>
        </p:spPr>
        <p:txBody>
          <a:bodyPr spcFirstLastPara="1" wrap="square" lIns="91425" tIns="91425" rIns="91425" bIns="91425" anchor="ctr" anchorCtr="0">
            <a:noAutofit/>
          </a:bodyPr>
          <a:lstStyle/>
          <a:p>
            <a:r>
              <a:rPr lang="en-IN" sz="1800" b="1" dirty="0">
                <a:latin typeface="Times New Roman" panose="02020603050405020304" pitchFamily="18" charset="0"/>
              </a:rPr>
              <a:t>Relative </a:t>
            </a:r>
            <a:r>
              <a:rPr lang="en-IN" b="1" dirty="0">
                <a:latin typeface="Times New Roman" panose="02020603050405020304" pitchFamily="18" charset="0"/>
              </a:rPr>
              <a:t>Lengths</a:t>
            </a:r>
            <a:endParaRPr dirty="0"/>
          </a:p>
        </p:txBody>
      </p:sp>
      <p:sp>
        <p:nvSpPr>
          <p:cNvPr id="75" name="Google Shape;75;p15"/>
          <p:cNvSpPr txBox="1">
            <a:spLocks noGrp="1"/>
          </p:cNvSpPr>
          <p:nvPr>
            <p:ph type="body" idx="2"/>
          </p:nvPr>
        </p:nvSpPr>
        <p:spPr>
          <a:xfrm>
            <a:off x="462276" y="1806721"/>
            <a:ext cx="3602730" cy="2387775"/>
          </a:xfrm>
          <a:prstGeom prst="rect">
            <a:avLst/>
          </a:prstGeom>
        </p:spPr>
        <p:txBody>
          <a:bodyPr spcFirstLastPara="1" wrap="square" lIns="91425" tIns="91425" rIns="91425" bIns="91425" anchor="ctr" anchorCtr="0">
            <a:noAutofit/>
          </a:bodyPr>
          <a:lstStyle/>
          <a:p>
            <a:pPr marL="139700" lvl="0" indent="0">
              <a:buNone/>
            </a:pPr>
            <a:r>
              <a:rPr lang="en-IN" dirty="0"/>
              <a:t>Relative length units specify a length relative to another length property. Relative length units scale better between different rendering medium.</a:t>
            </a:r>
          </a:p>
        </p:txBody>
      </p:sp>
      <p:sp>
        <p:nvSpPr>
          <p:cNvPr id="9" name="Google Shape;77;p15">
            <a:extLst>
              <a:ext uri="{FF2B5EF4-FFF2-40B4-BE49-F238E27FC236}">
                <a16:creationId xmlns:a16="http://schemas.microsoft.com/office/drawing/2014/main" id="{2991E55E-D2E9-4369-805E-473E12E9A0F4}"/>
              </a:ext>
            </a:extLst>
          </p:cNvPr>
          <p:cNvSpPr txBox="1">
            <a:spLocks noGrp="1"/>
          </p:cNvSpPr>
          <p:nvPr>
            <p:ph type="body" idx="3"/>
          </p:nvPr>
        </p:nvSpPr>
        <p:spPr>
          <a:xfrm>
            <a:off x="4939500" y="4596550"/>
            <a:ext cx="3836999" cy="470750"/>
          </a:xfrm>
          <a:prstGeom prst="rect">
            <a:avLst/>
          </a:prstGeom>
        </p:spPr>
        <p:txBody>
          <a:bodyPr spcFirstLastPara="1" wrap="square" lIns="91425" tIns="91425" rIns="91425" bIns="91425" anchor="t" anchorCtr="0">
            <a:noAutofit/>
          </a:bodyPr>
          <a:lstStyle/>
          <a:p>
            <a:pPr marL="0" indent="0">
              <a:buNone/>
            </a:pPr>
            <a:endParaRPr lang="en-IN" dirty="0"/>
          </a:p>
          <a:p>
            <a:pPr marL="0" indent="0">
              <a:buNone/>
            </a:pPr>
            <a:endParaRPr lang="en-IN" dirty="0"/>
          </a:p>
          <a:p>
            <a:pPr marL="0" lvl="0" indent="0" algn="l" rtl="0">
              <a:spcBef>
                <a:spcPts val="0"/>
              </a:spcBef>
              <a:spcAft>
                <a:spcPts val="1600"/>
              </a:spcAft>
              <a:buNone/>
            </a:pPr>
            <a:endParaRPr dirty="0"/>
          </a:p>
        </p:txBody>
      </p:sp>
      <p:graphicFrame>
        <p:nvGraphicFramePr>
          <p:cNvPr id="3" name="Table 2">
            <a:extLst>
              <a:ext uri="{FF2B5EF4-FFF2-40B4-BE49-F238E27FC236}">
                <a16:creationId xmlns:a16="http://schemas.microsoft.com/office/drawing/2014/main" id="{2B6F5B44-818D-8E47-9DB0-E30D521F952E}"/>
              </a:ext>
            </a:extLst>
          </p:cNvPr>
          <p:cNvGraphicFramePr>
            <a:graphicFrameLocks noGrp="1"/>
          </p:cNvGraphicFramePr>
          <p:nvPr>
            <p:extLst>
              <p:ext uri="{D42A27DB-BD31-4B8C-83A1-F6EECF244321}">
                <p14:modId xmlns:p14="http://schemas.microsoft.com/office/powerpoint/2010/main" val="4270673304"/>
              </p:ext>
            </p:extLst>
          </p:nvPr>
        </p:nvGraphicFramePr>
        <p:xfrm>
          <a:off x="4731301" y="1000511"/>
          <a:ext cx="4045198" cy="3831414"/>
        </p:xfrm>
        <a:graphic>
          <a:graphicData uri="http://schemas.openxmlformats.org/drawingml/2006/table">
            <a:tbl>
              <a:tblPr firstRow="1" firstCol="1" bandRow="1">
                <a:tableStyleId>{5C22544A-7EE6-4342-B048-85BDC9FD1C3A}</a:tableStyleId>
              </a:tblPr>
              <a:tblGrid>
                <a:gridCol w="523319">
                  <a:extLst>
                    <a:ext uri="{9D8B030D-6E8A-4147-A177-3AD203B41FA5}">
                      <a16:colId xmlns:a16="http://schemas.microsoft.com/office/drawing/2014/main" val="3817461700"/>
                    </a:ext>
                  </a:extLst>
                </a:gridCol>
                <a:gridCol w="3521879">
                  <a:extLst>
                    <a:ext uri="{9D8B030D-6E8A-4147-A177-3AD203B41FA5}">
                      <a16:colId xmlns:a16="http://schemas.microsoft.com/office/drawing/2014/main" val="3436076254"/>
                    </a:ext>
                  </a:extLst>
                </a:gridCol>
              </a:tblGrid>
              <a:tr h="417138">
                <a:tc>
                  <a:txBody>
                    <a:bodyPr/>
                    <a:lstStyle/>
                    <a:p>
                      <a:pPr>
                        <a:lnSpc>
                          <a:spcPct val="200000"/>
                        </a:lnSpc>
                      </a:pPr>
                      <a:r>
                        <a:rPr lang="en-US" sz="1100">
                          <a:effectLst/>
                        </a:rPr>
                        <a:t>Unit</a:t>
                      </a:r>
                      <a:endParaRPr lang="en-IN" sz="1000">
                        <a:effectLst/>
                        <a:latin typeface="Cambria" panose="02040503050406030204" pitchFamily="18" charset="0"/>
                        <a:ea typeface="Times New Roman" panose="02020603050405020304" pitchFamily="18" charset="0"/>
                        <a:cs typeface="Gautami" panose="020B0502040204020203" pitchFamily="34" charset="0"/>
                      </a:endParaRPr>
                    </a:p>
                  </a:txBody>
                  <a:tcPr marL="137537" marR="68768" marT="68768" marB="68768"/>
                </a:tc>
                <a:tc>
                  <a:txBody>
                    <a:bodyPr/>
                    <a:lstStyle/>
                    <a:p>
                      <a:pPr>
                        <a:lnSpc>
                          <a:spcPct val="200000"/>
                        </a:lnSpc>
                      </a:pPr>
                      <a:r>
                        <a:rPr lang="en-US" sz="1100">
                          <a:effectLst/>
                        </a:rPr>
                        <a:t>Description</a:t>
                      </a:r>
                      <a:endParaRPr lang="en-IN" sz="1000">
                        <a:effectLst/>
                        <a:latin typeface="Cambria" panose="02040503050406030204" pitchFamily="18" charset="0"/>
                        <a:ea typeface="Times New Roman" panose="02020603050405020304" pitchFamily="18" charset="0"/>
                        <a:cs typeface="Gautami" panose="020B0502040204020203" pitchFamily="34" charset="0"/>
                      </a:endParaRPr>
                    </a:p>
                  </a:txBody>
                  <a:tcPr marL="68768" marR="68768" marT="68768" marB="68768"/>
                </a:tc>
                <a:extLst>
                  <a:ext uri="{0D108BD9-81ED-4DB2-BD59-A6C34878D82A}">
                    <a16:rowId xmlns:a16="http://schemas.microsoft.com/office/drawing/2014/main" val="4067862758"/>
                  </a:ext>
                </a:extLst>
              </a:tr>
              <a:tr h="501952">
                <a:tc>
                  <a:txBody>
                    <a:bodyPr/>
                    <a:lstStyle/>
                    <a:p>
                      <a:pPr>
                        <a:lnSpc>
                          <a:spcPct val="115000"/>
                        </a:lnSpc>
                        <a:spcBef>
                          <a:spcPts val="1000"/>
                        </a:spcBef>
                        <a:spcAft>
                          <a:spcPts val="1000"/>
                        </a:spcAft>
                      </a:pPr>
                      <a:r>
                        <a:rPr lang="en-IN" sz="1100">
                          <a:effectLst/>
                        </a:rPr>
                        <a:t>em</a:t>
                      </a:r>
                      <a:endParaRPr lang="en-IN" sz="1100">
                        <a:effectLst/>
                        <a:latin typeface="Times New Roman" panose="02020603050405020304" pitchFamily="18" charset="0"/>
                        <a:ea typeface="Times New Roman" panose="02020603050405020304" pitchFamily="18" charset="0"/>
                      </a:endParaRPr>
                    </a:p>
                  </a:txBody>
                  <a:tcPr marL="137537" marR="68768" marT="68768" marB="68768"/>
                </a:tc>
                <a:tc>
                  <a:txBody>
                    <a:bodyPr/>
                    <a:lstStyle/>
                    <a:p>
                      <a:pPr>
                        <a:lnSpc>
                          <a:spcPct val="115000"/>
                        </a:lnSpc>
                        <a:spcBef>
                          <a:spcPts val="1000"/>
                        </a:spcBef>
                        <a:spcAft>
                          <a:spcPts val="1000"/>
                        </a:spcAft>
                      </a:pPr>
                      <a:r>
                        <a:rPr lang="en-IN" sz="1100">
                          <a:effectLst/>
                        </a:rPr>
                        <a:t>Relative to the font-size of the element (2em means 2 times the size of the current font)</a:t>
                      </a:r>
                      <a:endParaRPr lang="en-IN" sz="1100">
                        <a:effectLst/>
                        <a:latin typeface="Times New Roman" panose="02020603050405020304" pitchFamily="18" charset="0"/>
                        <a:ea typeface="Times New Roman" panose="02020603050405020304" pitchFamily="18" charset="0"/>
                      </a:endParaRPr>
                    </a:p>
                  </a:txBody>
                  <a:tcPr marL="68768" marR="68768" marT="68768" marB="68768"/>
                </a:tc>
                <a:extLst>
                  <a:ext uri="{0D108BD9-81ED-4DB2-BD59-A6C34878D82A}">
                    <a16:rowId xmlns:a16="http://schemas.microsoft.com/office/drawing/2014/main" val="3878958546"/>
                  </a:ext>
                </a:extLst>
              </a:tr>
              <a:tr h="312151">
                <a:tc>
                  <a:txBody>
                    <a:bodyPr/>
                    <a:lstStyle/>
                    <a:p>
                      <a:pPr>
                        <a:lnSpc>
                          <a:spcPct val="115000"/>
                        </a:lnSpc>
                        <a:spcBef>
                          <a:spcPts val="1000"/>
                        </a:spcBef>
                        <a:spcAft>
                          <a:spcPts val="1000"/>
                        </a:spcAft>
                      </a:pPr>
                      <a:r>
                        <a:rPr lang="en-IN" sz="1100">
                          <a:effectLst/>
                        </a:rPr>
                        <a:t>ex</a:t>
                      </a:r>
                      <a:endParaRPr lang="en-IN" sz="1100">
                        <a:effectLst/>
                        <a:latin typeface="Times New Roman" panose="02020603050405020304" pitchFamily="18" charset="0"/>
                        <a:ea typeface="Times New Roman" panose="02020603050405020304" pitchFamily="18" charset="0"/>
                      </a:endParaRPr>
                    </a:p>
                  </a:txBody>
                  <a:tcPr marL="137537" marR="68768" marT="68768" marB="68768"/>
                </a:tc>
                <a:tc>
                  <a:txBody>
                    <a:bodyPr/>
                    <a:lstStyle/>
                    <a:p>
                      <a:pPr>
                        <a:lnSpc>
                          <a:spcPct val="115000"/>
                        </a:lnSpc>
                        <a:spcBef>
                          <a:spcPts val="1000"/>
                        </a:spcBef>
                        <a:spcAft>
                          <a:spcPts val="1000"/>
                        </a:spcAft>
                      </a:pPr>
                      <a:r>
                        <a:rPr lang="en-IN" sz="1100">
                          <a:effectLst/>
                        </a:rPr>
                        <a:t>Relative to the x-height of the current font (rarely used)</a:t>
                      </a:r>
                      <a:endParaRPr lang="en-IN" sz="1100">
                        <a:effectLst/>
                        <a:latin typeface="Times New Roman" panose="02020603050405020304" pitchFamily="18" charset="0"/>
                        <a:ea typeface="Times New Roman" panose="02020603050405020304" pitchFamily="18" charset="0"/>
                      </a:endParaRPr>
                    </a:p>
                  </a:txBody>
                  <a:tcPr marL="68768" marR="68768" marT="68768" marB="68768"/>
                </a:tc>
                <a:extLst>
                  <a:ext uri="{0D108BD9-81ED-4DB2-BD59-A6C34878D82A}">
                    <a16:rowId xmlns:a16="http://schemas.microsoft.com/office/drawing/2014/main" val="4196147366"/>
                  </a:ext>
                </a:extLst>
              </a:tr>
              <a:tr h="312151">
                <a:tc>
                  <a:txBody>
                    <a:bodyPr/>
                    <a:lstStyle/>
                    <a:p>
                      <a:pPr>
                        <a:lnSpc>
                          <a:spcPct val="115000"/>
                        </a:lnSpc>
                        <a:spcBef>
                          <a:spcPts val="1000"/>
                        </a:spcBef>
                        <a:spcAft>
                          <a:spcPts val="1000"/>
                        </a:spcAft>
                      </a:pPr>
                      <a:r>
                        <a:rPr lang="en-IN" sz="1100">
                          <a:effectLst/>
                        </a:rPr>
                        <a:t>ch</a:t>
                      </a:r>
                      <a:endParaRPr lang="en-IN" sz="1100">
                        <a:effectLst/>
                        <a:latin typeface="Times New Roman" panose="02020603050405020304" pitchFamily="18" charset="0"/>
                        <a:ea typeface="Times New Roman" panose="02020603050405020304" pitchFamily="18" charset="0"/>
                      </a:endParaRPr>
                    </a:p>
                  </a:txBody>
                  <a:tcPr marL="137537" marR="68768" marT="68768" marB="68768"/>
                </a:tc>
                <a:tc>
                  <a:txBody>
                    <a:bodyPr/>
                    <a:lstStyle/>
                    <a:p>
                      <a:pPr>
                        <a:lnSpc>
                          <a:spcPct val="115000"/>
                        </a:lnSpc>
                        <a:spcBef>
                          <a:spcPts val="1000"/>
                        </a:spcBef>
                        <a:spcAft>
                          <a:spcPts val="1000"/>
                        </a:spcAft>
                      </a:pPr>
                      <a:r>
                        <a:rPr lang="en-IN" sz="1100">
                          <a:effectLst/>
                        </a:rPr>
                        <a:t>Relative to the width of the "0" (zero)</a:t>
                      </a:r>
                      <a:endParaRPr lang="en-IN" sz="1100">
                        <a:effectLst/>
                        <a:latin typeface="Times New Roman" panose="02020603050405020304" pitchFamily="18" charset="0"/>
                        <a:ea typeface="Times New Roman" panose="02020603050405020304" pitchFamily="18" charset="0"/>
                      </a:endParaRPr>
                    </a:p>
                  </a:txBody>
                  <a:tcPr marL="68768" marR="68768" marT="68768" marB="68768"/>
                </a:tc>
                <a:extLst>
                  <a:ext uri="{0D108BD9-81ED-4DB2-BD59-A6C34878D82A}">
                    <a16:rowId xmlns:a16="http://schemas.microsoft.com/office/drawing/2014/main" val="2694264697"/>
                  </a:ext>
                </a:extLst>
              </a:tr>
              <a:tr h="312151">
                <a:tc>
                  <a:txBody>
                    <a:bodyPr/>
                    <a:lstStyle/>
                    <a:p>
                      <a:pPr>
                        <a:lnSpc>
                          <a:spcPct val="115000"/>
                        </a:lnSpc>
                        <a:spcBef>
                          <a:spcPts val="1000"/>
                        </a:spcBef>
                        <a:spcAft>
                          <a:spcPts val="1000"/>
                        </a:spcAft>
                      </a:pPr>
                      <a:r>
                        <a:rPr lang="en-IN" sz="1100">
                          <a:effectLst/>
                        </a:rPr>
                        <a:t>rem</a:t>
                      </a:r>
                      <a:endParaRPr lang="en-IN" sz="1100">
                        <a:effectLst/>
                        <a:latin typeface="Times New Roman" panose="02020603050405020304" pitchFamily="18" charset="0"/>
                        <a:ea typeface="Times New Roman" panose="02020603050405020304" pitchFamily="18" charset="0"/>
                      </a:endParaRPr>
                    </a:p>
                  </a:txBody>
                  <a:tcPr marL="137537" marR="68768" marT="68768" marB="68768"/>
                </a:tc>
                <a:tc>
                  <a:txBody>
                    <a:bodyPr/>
                    <a:lstStyle/>
                    <a:p>
                      <a:pPr>
                        <a:lnSpc>
                          <a:spcPct val="115000"/>
                        </a:lnSpc>
                        <a:spcBef>
                          <a:spcPts val="1000"/>
                        </a:spcBef>
                        <a:spcAft>
                          <a:spcPts val="1000"/>
                        </a:spcAft>
                      </a:pPr>
                      <a:r>
                        <a:rPr lang="en-IN" sz="1100">
                          <a:effectLst/>
                        </a:rPr>
                        <a:t>Relative to font-size of the root element</a:t>
                      </a:r>
                      <a:endParaRPr lang="en-IN" sz="1100">
                        <a:effectLst/>
                        <a:latin typeface="Times New Roman" panose="02020603050405020304" pitchFamily="18" charset="0"/>
                        <a:ea typeface="Times New Roman" panose="02020603050405020304" pitchFamily="18" charset="0"/>
                      </a:endParaRPr>
                    </a:p>
                  </a:txBody>
                  <a:tcPr marL="68768" marR="68768" marT="68768" marB="68768"/>
                </a:tc>
                <a:extLst>
                  <a:ext uri="{0D108BD9-81ED-4DB2-BD59-A6C34878D82A}">
                    <a16:rowId xmlns:a16="http://schemas.microsoft.com/office/drawing/2014/main" val="2512405334"/>
                  </a:ext>
                </a:extLst>
              </a:tr>
              <a:tr h="312151">
                <a:tc>
                  <a:txBody>
                    <a:bodyPr/>
                    <a:lstStyle/>
                    <a:p>
                      <a:pPr>
                        <a:lnSpc>
                          <a:spcPct val="115000"/>
                        </a:lnSpc>
                        <a:spcBef>
                          <a:spcPts val="1000"/>
                        </a:spcBef>
                        <a:spcAft>
                          <a:spcPts val="1000"/>
                        </a:spcAft>
                      </a:pPr>
                      <a:r>
                        <a:rPr lang="en-IN" sz="1100">
                          <a:effectLst/>
                        </a:rPr>
                        <a:t>vw</a:t>
                      </a:r>
                      <a:endParaRPr lang="en-IN" sz="1100">
                        <a:effectLst/>
                        <a:latin typeface="Times New Roman" panose="02020603050405020304" pitchFamily="18" charset="0"/>
                        <a:ea typeface="Times New Roman" panose="02020603050405020304" pitchFamily="18" charset="0"/>
                      </a:endParaRPr>
                    </a:p>
                  </a:txBody>
                  <a:tcPr marL="137537" marR="68768" marT="68768" marB="68768"/>
                </a:tc>
                <a:tc>
                  <a:txBody>
                    <a:bodyPr/>
                    <a:lstStyle/>
                    <a:p>
                      <a:pPr>
                        <a:lnSpc>
                          <a:spcPct val="115000"/>
                        </a:lnSpc>
                        <a:spcBef>
                          <a:spcPts val="1000"/>
                        </a:spcBef>
                        <a:spcAft>
                          <a:spcPts val="1000"/>
                        </a:spcAft>
                      </a:pPr>
                      <a:r>
                        <a:rPr lang="en-IN" sz="1100">
                          <a:effectLst/>
                        </a:rPr>
                        <a:t>Relative to 1% of the width of the viewport*</a:t>
                      </a:r>
                      <a:endParaRPr lang="en-IN" sz="1100">
                        <a:effectLst/>
                        <a:latin typeface="Times New Roman" panose="02020603050405020304" pitchFamily="18" charset="0"/>
                        <a:ea typeface="Times New Roman" panose="02020603050405020304" pitchFamily="18" charset="0"/>
                      </a:endParaRPr>
                    </a:p>
                  </a:txBody>
                  <a:tcPr marL="68768" marR="68768" marT="68768" marB="68768"/>
                </a:tc>
                <a:extLst>
                  <a:ext uri="{0D108BD9-81ED-4DB2-BD59-A6C34878D82A}">
                    <a16:rowId xmlns:a16="http://schemas.microsoft.com/office/drawing/2014/main" val="2520858981"/>
                  </a:ext>
                </a:extLst>
              </a:tr>
              <a:tr h="312151">
                <a:tc>
                  <a:txBody>
                    <a:bodyPr/>
                    <a:lstStyle/>
                    <a:p>
                      <a:pPr>
                        <a:lnSpc>
                          <a:spcPct val="115000"/>
                        </a:lnSpc>
                        <a:spcBef>
                          <a:spcPts val="1000"/>
                        </a:spcBef>
                        <a:spcAft>
                          <a:spcPts val="1000"/>
                        </a:spcAft>
                      </a:pPr>
                      <a:r>
                        <a:rPr lang="en-IN" sz="1100">
                          <a:effectLst/>
                        </a:rPr>
                        <a:t>vh</a:t>
                      </a:r>
                      <a:endParaRPr lang="en-IN" sz="1100">
                        <a:effectLst/>
                        <a:latin typeface="Times New Roman" panose="02020603050405020304" pitchFamily="18" charset="0"/>
                        <a:ea typeface="Times New Roman" panose="02020603050405020304" pitchFamily="18" charset="0"/>
                      </a:endParaRPr>
                    </a:p>
                  </a:txBody>
                  <a:tcPr marL="137537" marR="68768" marT="68768" marB="68768"/>
                </a:tc>
                <a:tc>
                  <a:txBody>
                    <a:bodyPr/>
                    <a:lstStyle/>
                    <a:p>
                      <a:pPr>
                        <a:lnSpc>
                          <a:spcPct val="115000"/>
                        </a:lnSpc>
                        <a:spcBef>
                          <a:spcPts val="1000"/>
                        </a:spcBef>
                        <a:spcAft>
                          <a:spcPts val="1000"/>
                        </a:spcAft>
                      </a:pPr>
                      <a:r>
                        <a:rPr lang="en-IN" sz="1100">
                          <a:effectLst/>
                        </a:rPr>
                        <a:t>Relative to 1% of the height of the viewport*</a:t>
                      </a:r>
                      <a:endParaRPr lang="en-IN" sz="1100">
                        <a:effectLst/>
                        <a:latin typeface="Times New Roman" panose="02020603050405020304" pitchFamily="18" charset="0"/>
                        <a:ea typeface="Times New Roman" panose="02020603050405020304" pitchFamily="18" charset="0"/>
                      </a:endParaRPr>
                    </a:p>
                  </a:txBody>
                  <a:tcPr marL="68768" marR="68768" marT="68768" marB="68768"/>
                </a:tc>
                <a:extLst>
                  <a:ext uri="{0D108BD9-81ED-4DB2-BD59-A6C34878D82A}">
                    <a16:rowId xmlns:a16="http://schemas.microsoft.com/office/drawing/2014/main" val="811036155"/>
                  </a:ext>
                </a:extLst>
              </a:tr>
              <a:tr h="312151">
                <a:tc>
                  <a:txBody>
                    <a:bodyPr/>
                    <a:lstStyle/>
                    <a:p>
                      <a:pPr>
                        <a:lnSpc>
                          <a:spcPct val="115000"/>
                        </a:lnSpc>
                        <a:spcBef>
                          <a:spcPts val="1000"/>
                        </a:spcBef>
                        <a:spcAft>
                          <a:spcPts val="1000"/>
                        </a:spcAft>
                      </a:pPr>
                      <a:r>
                        <a:rPr lang="en-IN" sz="1100">
                          <a:effectLst/>
                        </a:rPr>
                        <a:t>vmin</a:t>
                      </a:r>
                      <a:endParaRPr lang="en-IN" sz="1100">
                        <a:effectLst/>
                        <a:latin typeface="Times New Roman" panose="02020603050405020304" pitchFamily="18" charset="0"/>
                        <a:ea typeface="Times New Roman" panose="02020603050405020304" pitchFamily="18" charset="0"/>
                      </a:endParaRPr>
                    </a:p>
                  </a:txBody>
                  <a:tcPr marL="137537" marR="68768" marT="68768" marB="68768"/>
                </a:tc>
                <a:tc>
                  <a:txBody>
                    <a:bodyPr/>
                    <a:lstStyle/>
                    <a:p>
                      <a:pPr>
                        <a:lnSpc>
                          <a:spcPct val="115000"/>
                        </a:lnSpc>
                        <a:spcBef>
                          <a:spcPts val="1000"/>
                        </a:spcBef>
                        <a:spcAft>
                          <a:spcPts val="1000"/>
                        </a:spcAft>
                      </a:pPr>
                      <a:r>
                        <a:rPr lang="en-IN" sz="1100">
                          <a:effectLst/>
                        </a:rPr>
                        <a:t>Relative to 1% of viewport's* smaller dimension</a:t>
                      </a:r>
                      <a:endParaRPr lang="en-IN" sz="1100">
                        <a:effectLst/>
                        <a:latin typeface="Times New Roman" panose="02020603050405020304" pitchFamily="18" charset="0"/>
                        <a:ea typeface="Times New Roman" panose="02020603050405020304" pitchFamily="18" charset="0"/>
                      </a:endParaRPr>
                    </a:p>
                  </a:txBody>
                  <a:tcPr marL="68768" marR="68768" marT="68768" marB="68768"/>
                </a:tc>
                <a:extLst>
                  <a:ext uri="{0D108BD9-81ED-4DB2-BD59-A6C34878D82A}">
                    <a16:rowId xmlns:a16="http://schemas.microsoft.com/office/drawing/2014/main" val="2939413477"/>
                  </a:ext>
                </a:extLst>
              </a:tr>
              <a:tr h="312151">
                <a:tc>
                  <a:txBody>
                    <a:bodyPr/>
                    <a:lstStyle/>
                    <a:p>
                      <a:pPr>
                        <a:lnSpc>
                          <a:spcPct val="115000"/>
                        </a:lnSpc>
                        <a:spcBef>
                          <a:spcPts val="1000"/>
                        </a:spcBef>
                        <a:spcAft>
                          <a:spcPts val="1000"/>
                        </a:spcAft>
                      </a:pPr>
                      <a:r>
                        <a:rPr lang="en-IN" sz="1100">
                          <a:effectLst/>
                        </a:rPr>
                        <a:t>vmax</a:t>
                      </a:r>
                      <a:endParaRPr lang="en-IN" sz="1100">
                        <a:effectLst/>
                        <a:latin typeface="Times New Roman" panose="02020603050405020304" pitchFamily="18" charset="0"/>
                        <a:ea typeface="Times New Roman" panose="02020603050405020304" pitchFamily="18" charset="0"/>
                      </a:endParaRPr>
                    </a:p>
                  </a:txBody>
                  <a:tcPr marL="137537" marR="68768" marT="68768" marB="68768"/>
                </a:tc>
                <a:tc>
                  <a:txBody>
                    <a:bodyPr/>
                    <a:lstStyle/>
                    <a:p>
                      <a:pPr>
                        <a:lnSpc>
                          <a:spcPct val="115000"/>
                        </a:lnSpc>
                        <a:spcBef>
                          <a:spcPts val="1000"/>
                        </a:spcBef>
                        <a:spcAft>
                          <a:spcPts val="1000"/>
                        </a:spcAft>
                      </a:pPr>
                      <a:r>
                        <a:rPr lang="en-IN" sz="1100">
                          <a:effectLst/>
                        </a:rPr>
                        <a:t>Relative to 1% of viewport's* larger dimension</a:t>
                      </a:r>
                      <a:endParaRPr lang="en-IN" sz="1100">
                        <a:effectLst/>
                        <a:latin typeface="Times New Roman" panose="02020603050405020304" pitchFamily="18" charset="0"/>
                        <a:ea typeface="Times New Roman" panose="02020603050405020304" pitchFamily="18" charset="0"/>
                      </a:endParaRPr>
                    </a:p>
                  </a:txBody>
                  <a:tcPr marL="68768" marR="68768" marT="68768" marB="68768"/>
                </a:tc>
                <a:extLst>
                  <a:ext uri="{0D108BD9-81ED-4DB2-BD59-A6C34878D82A}">
                    <a16:rowId xmlns:a16="http://schemas.microsoft.com/office/drawing/2014/main" val="1069318971"/>
                  </a:ext>
                </a:extLst>
              </a:tr>
              <a:tr h="312151">
                <a:tc>
                  <a:txBody>
                    <a:bodyPr/>
                    <a:lstStyle/>
                    <a:p>
                      <a:pPr>
                        <a:lnSpc>
                          <a:spcPct val="115000"/>
                        </a:lnSpc>
                        <a:spcBef>
                          <a:spcPts val="1000"/>
                        </a:spcBef>
                        <a:spcAft>
                          <a:spcPts val="1000"/>
                        </a:spcAft>
                      </a:pPr>
                      <a:r>
                        <a:rPr lang="en-IN" sz="1100">
                          <a:effectLst/>
                        </a:rPr>
                        <a:t>%</a:t>
                      </a:r>
                      <a:endParaRPr lang="en-IN" sz="1100">
                        <a:effectLst/>
                        <a:latin typeface="Times New Roman" panose="02020603050405020304" pitchFamily="18" charset="0"/>
                        <a:ea typeface="Times New Roman" panose="02020603050405020304" pitchFamily="18" charset="0"/>
                      </a:endParaRPr>
                    </a:p>
                  </a:txBody>
                  <a:tcPr marL="137537" marR="68768" marT="68768" marB="68768"/>
                </a:tc>
                <a:tc>
                  <a:txBody>
                    <a:bodyPr/>
                    <a:lstStyle/>
                    <a:p>
                      <a:pPr>
                        <a:lnSpc>
                          <a:spcPct val="115000"/>
                        </a:lnSpc>
                        <a:spcBef>
                          <a:spcPts val="1000"/>
                        </a:spcBef>
                        <a:spcAft>
                          <a:spcPts val="1000"/>
                        </a:spcAft>
                      </a:pPr>
                      <a:r>
                        <a:rPr lang="en-IN" sz="1100" dirty="0">
                          <a:effectLst/>
                        </a:rPr>
                        <a:t>Relative to the parent element</a:t>
                      </a:r>
                      <a:endParaRPr lang="en-IN" sz="1100" dirty="0">
                        <a:effectLst/>
                        <a:latin typeface="Times New Roman" panose="02020603050405020304" pitchFamily="18" charset="0"/>
                        <a:ea typeface="Times New Roman" panose="02020603050405020304" pitchFamily="18" charset="0"/>
                      </a:endParaRPr>
                    </a:p>
                  </a:txBody>
                  <a:tcPr marL="68768" marR="68768" marT="68768" marB="68768"/>
                </a:tc>
                <a:extLst>
                  <a:ext uri="{0D108BD9-81ED-4DB2-BD59-A6C34878D82A}">
                    <a16:rowId xmlns:a16="http://schemas.microsoft.com/office/drawing/2014/main" val="4236809329"/>
                  </a:ext>
                </a:extLst>
              </a:tr>
            </a:tbl>
          </a:graphicData>
        </a:graphic>
      </p:graphicFrame>
    </p:spTree>
    <p:extLst>
      <p:ext uri="{BB962C8B-B14F-4D97-AF65-F5344CB8AC3E}">
        <p14:creationId xmlns:p14="http://schemas.microsoft.com/office/powerpoint/2010/main" val="2760782293"/>
      </p:ext>
    </p:extLst>
  </p:cSld>
  <p:clrMapOvr>
    <a:overrideClrMapping bg1="lt1" tx1="dk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311700" y="5409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 this section, we will discuss:</a:t>
            </a:r>
            <a:endParaRPr dirty="0"/>
          </a:p>
        </p:txBody>
      </p:sp>
      <p:sp>
        <p:nvSpPr>
          <p:cNvPr id="68" name="Google Shape;68;p14"/>
          <p:cNvSpPr txBox="1">
            <a:spLocks noGrp="1"/>
          </p:cNvSpPr>
          <p:nvPr>
            <p:ph type="body" idx="1"/>
          </p:nvPr>
        </p:nvSpPr>
        <p:spPr>
          <a:xfrm>
            <a:off x="143975" y="1186200"/>
            <a:ext cx="8520600" cy="34164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endParaRPr lang="en-IN" dirty="0"/>
          </a:p>
          <a:p>
            <a:pPr marL="457200" lvl="0" indent="-342900" algn="l" rtl="0">
              <a:spcBef>
                <a:spcPts val="0"/>
              </a:spcBef>
              <a:spcAft>
                <a:spcPts val="0"/>
              </a:spcAft>
              <a:buSzPts val="1800"/>
              <a:buChar char="●"/>
            </a:pPr>
            <a:r>
              <a:rPr lang="en-IN" dirty="0"/>
              <a:t>Introduction to CSS</a:t>
            </a:r>
          </a:p>
          <a:p>
            <a:pPr marL="457200" lvl="0" indent="-342900" algn="l" rtl="0">
              <a:spcBef>
                <a:spcPts val="0"/>
              </a:spcBef>
              <a:spcAft>
                <a:spcPts val="0"/>
              </a:spcAft>
              <a:buSzPts val="1800"/>
              <a:buChar char="●"/>
            </a:pPr>
            <a:r>
              <a:rPr lang="en-IN" dirty="0"/>
              <a:t>Limitations of CSS</a:t>
            </a:r>
          </a:p>
          <a:p>
            <a:pPr marL="457200" lvl="0" indent="-342900" algn="l" rtl="0">
              <a:spcBef>
                <a:spcPts val="0"/>
              </a:spcBef>
              <a:spcAft>
                <a:spcPts val="0"/>
              </a:spcAft>
              <a:buSzPts val="1800"/>
              <a:buChar char="●"/>
            </a:pPr>
            <a:r>
              <a:rPr lang="en-IN" dirty="0"/>
              <a:t>Advantages of CSS</a:t>
            </a:r>
          </a:p>
          <a:p>
            <a:pPr marL="457200" lvl="0" indent="-342900" algn="l" rtl="0">
              <a:spcBef>
                <a:spcPts val="0"/>
              </a:spcBef>
              <a:spcAft>
                <a:spcPts val="0"/>
              </a:spcAft>
              <a:buSzPts val="1800"/>
              <a:buChar char="●"/>
            </a:pPr>
            <a:r>
              <a:rPr lang="en-IN" dirty="0"/>
              <a:t>CSS Syntax</a:t>
            </a:r>
          </a:p>
          <a:p>
            <a:pPr marL="457200" lvl="0" indent="-342900" algn="l" rtl="0">
              <a:spcBef>
                <a:spcPts val="0"/>
              </a:spcBef>
              <a:spcAft>
                <a:spcPts val="0"/>
              </a:spcAft>
              <a:buSzPts val="1800"/>
              <a:buChar char="●"/>
            </a:pPr>
            <a:r>
              <a:rPr lang="en-IN" dirty="0"/>
              <a:t>Three ways to integrate CSS</a:t>
            </a:r>
          </a:p>
          <a:p>
            <a:pPr marL="457200" lvl="0" indent="-342900" algn="l" rtl="0">
              <a:spcBef>
                <a:spcPts val="0"/>
              </a:spcBef>
              <a:spcAft>
                <a:spcPts val="0"/>
              </a:spcAft>
              <a:buSzPts val="1800"/>
              <a:buChar char="●"/>
            </a:pPr>
            <a:r>
              <a:rPr lang="en-IN" dirty="0"/>
              <a:t>Merits and demerits of -external Style Sheets,, Embedded Style Sheets</a:t>
            </a:r>
          </a:p>
          <a:p>
            <a:pPr marL="457200" lvl="0" indent="-342900" algn="l" rtl="0">
              <a:spcBef>
                <a:spcPts val="0"/>
              </a:spcBef>
              <a:spcAft>
                <a:spcPts val="0"/>
              </a:spcAft>
              <a:buSzPts val="1800"/>
              <a:buChar char="●"/>
            </a:pPr>
            <a:endParaRPr lang="en-IN" dirty="0"/>
          </a:p>
          <a:p>
            <a:pPr marL="114300" lvl="0" indent="0" algn="l" rtl="0">
              <a:spcBef>
                <a:spcPts val="0"/>
              </a:spcBef>
              <a:spcAft>
                <a:spcPts val="0"/>
              </a:spcAft>
              <a:buSzPts val="1800"/>
              <a:buNone/>
            </a:pPr>
            <a:endParaRPr lang="en-IN" dirty="0"/>
          </a:p>
        </p:txBody>
      </p:sp>
    </p:spTree>
    <p:extLst>
      <p:ext uri="{BB962C8B-B14F-4D97-AF65-F5344CB8AC3E}">
        <p14:creationId xmlns:p14="http://schemas.microsoft.com/office/powerpoint/2010/main" val="3322857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624689"/>
            <a:ext cx="4045200" cy="730211"/>
          </a:xfrm>
          <a:prstGeom prst="rect">
            <a:avLst/>
          </a:prstGeom>
        </p:spPr>
        <p:txBody>
          <a:bodyPr spcFirstLastPara="1" wrap="square" lIns="91425" tIns="91425" rIns="91425" bIns="91425" anchor="ctr" anchorCtr="0">
            <a:noAutofit/>
          </a:bodyPr>
          <a:lstStyle/>
          <a:p>
            <a:r>
              <a:rPr lang="en-IN" b="1" dirty="0">
                <a:latin typeface="+mj-lt"/>
              </a:rPr>
              <a:t>CSS Styling Text</a:t>
            </a:r>
            <a:endParaRPr dirty="0">
              <a:latin typeface="+mj-lt"/>
            </a:endParaRPr>
          </a:p>
        </p:txBody>
      </p:sp>
      <p:sp>
        <p:nvSpPr>
          <p:cNvPr id="74" name="Google Shape;74;p15"/>
          <p:cNvSpPr txBox="1">
            <a:spLocks noGrp="1"/>
          </p:cNvSpPr>
          <p:nvPr>
            <p:ph type="subTitle" idx="1"/>
          </p:nvPr>
        </p:nvSpPr>
        <p:spPr>
          <a:xfrm>
            <a:off x="241041" y="1621487"/>
            <a:ext cx="4045200" cy="641400"/>
          </a:xfrm>
          <a:prstGeom prst="rect">
            <a:avLst/>
          </a:prstGeom>
        </p:spPr>
        <p:txBody>
          <a:bodyPr spcFirstLastPara="1" wrap="square" lIns="91425" tIns="91425" rIns="91425" bIns="91425" anchor="ctr" anchorCtr="0">
            <a:noAutofit/>
          </a:bodyPr>
          <a:lstStyle/>
          <a:p>
            <a:pPr>
              <a:lnSpc>
                <a:spcPct val="115000"/>
              </a:lnSpc>
              <a:spcBef>
                <a:spcPts val="1600"/>
              </a:spcBef>
              <a:spcAft>
                <a:spcPts val="400"/>
              </a:spcAft>
            </a:pPr>
            <a:r>
              <a:rPr lang="en-IN" b="1" dirty="0">
                <a:solidFill>
                  <a:srgbClr val="434343"/>
                </a:solidFill>
                <a:latin typeface="+mj-lt"/>
              </a:rPr>
              <a:t>Text Formatting</a:t>
            </a:r>
            <a:endParaRPr lang="en-IN" dirty="0">
              <a:latin typeface="+mj-lt"/>
            </a:endParaRPr>
          </a:p>
        </p:txBody>
      </p:sp>
      <p:sp>
        <p:nvSpPr>
          <p:cNvPr id="75" name="Google Shape;75;p15"/>
          <p:cNvSpPr txBox="1">
            <a:spLocks noGrp="1"/>
          </p:cNvSpPr>
          <p:nvPr>
            <p:ph type="body" idx="2"/>
          </p:nvPr>
        </p:nvSpPr>
        <p:spPr>
          <a:xfrm>
            <a:off x="462276" y="2529475"/>
            <a:ext cx="3602730" cy="2067075"/>
          </a:xfrm>
          <a:prstGeom prst="rect">
            <a:avLst/>
          </a:prstGeom>
        </p:spPr>
        <p:txBody>
          <a:bodyPr spcFirstLastPara="1" wrap="square" lIns="91425" tIns="91425" rIns="91425" bIns="91425" anchor="ctr" anchorCtr="0">
            <a:noAutofit/>
          </a:bodyPr>
          <a:lstStyle/>
          <a:p>
            <a:pPr marL="139700" lvl="0" indent="0">
              <a:buNone/>
            </a:pPr>
            <a:r>
              <a:rPr lang="en-IN" dirty="0"/>
              <a:t>This text is styled with some of the text formatting properties. The heading uses the text-align, text-transform, and </a:t>
            </a:r>
            <a:r>
              <a:rPr lang="en-IN" dirty="0" err="1"/>
              <a:t>color</a:t>
            </a:r>
            <a:r>
              <a:rPr lang="en-IN" dirty="0"/>
              <a:t> properties. The paragraph is indented, aligned, and the space between characters is specified</a:t>
            </a:r>
          </a:p>
        </p:txBody>
      </p:sp>
      <p:sp>
        <p:nvSpPr>
          <p:cNvPr id="4" name="TextBox 3">
            <a:extLst>
              <a:ext uri="{FF2B5EF4-FFF2-40B4-BE49-F238E27FC236}">
                <a16:creationId xmlns:a16="http://schemas.microsoft.com/office/drawing/2014/main" id="{667BBB6B-100B-E546-8345-69065991FE11}"/>
              </a:ext>
            </a:extLst>
          </p:cNvPr>
          <p:cNvSpPr txBox="1"/>
          <p:nvPr/>
        </p:nvSpPr>
        <p:spPr>
          <a:xfrm>
            <a:off x="4857761" y="1108037"/>
            <a:ext cx="3589444" cy="3607206"/>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IN" dirty="0">
                <a:latin typeface="+mn-lt"/>
                <a:cs typeface="Times New Roman" panose="02020603050405020304" pitchFamily="18" charset="0"/>
              </a:rPr>
              <a:t>Text </a:t>
            </a:r>
            <a:r>
              <a:rPr lang="en-IN" dirty="0" err="1">
                <a:latin typeface="+mn-lt"/>
                <a:cs typeface="Times New Roman" panose="02020603050405020304" pitchFamily="18" charset="0"/>
              </a:rPr>
              <a:t>Color</a:t>
            </a:r>
            <a:endParaRPr lang="en-IN" dirty="0">
              <a:latin typeface="+mn-lt"/>
              <a:cs typeface="Times New Roman" panose="02020603050405020304" pitchFamily="18" charset="0"/>
            </a:endParaRPr>
          </a:p>
          <a:p>
            <a:pPr marL="285750" indent="-285750">
              <a:lnSpc>
                <a:spcPct val="150000"/>
              </a:lnSpc>
              <a:buFont typeface="Arial" panose="020B0604020202020204" pitchFamily="34" charset="0"/>
              <a:buChar char="•"/>
            </a:pPr>
            <a:r>
              <a:rPr lang="en-IN" dirty="0">
                <a:latin typeface="+mn-lt"/>
                <a:cs typeface="Times New Roman" panose="02020603050405020304" pitchFamily="18" charset="0"/>
              </a:rPr>
              <a:t>Text </a:t>
            </a:r>
            <a:r>
              <a:rPr lang="en-IN" dirty="0" err="1">
                <a:latin typeface="+mn-lt"/>
                <a:cs typeface="Times New Roman" panose="02020603050405020304" pitchFamily="18" charset="0"/>
              </a:rPr>
              <a:t>Color</a:t>
            </a:r>
            <a:r>
              <a:rPr lang="en-IN" dirty="0">
                <a:latin typeface="+mn-lt"/>
                <a:cs typeface="Times New Roman" panose="02020603050405020304" pitchFamily="18" charset="0"/>
              </a:rPr>
              <a:t> and Background </a:t>
            </a:r>
            <a:r>
              <a:rPr lang="en-IN" dirty="0" err="1">
                <a:latin typeface="+mn-lt"/>
                <a:cs typeface="Times New Roman" panose="02020603050405020304" pitchFamily="18" charset="0"/>
              </a:rPr>
              <a:t>Color</a:t>
            </a:r>
            <a:r>
              <a:rPr lang="en-IN" dirty="0">
                <a:latin typeface="+mn-lt"/>
                <a:cs typeface="Times New Roman" panose="02020603050405020304" pitchFamily="18" charset="0"/>
              </a:rPr>
              <a:t> </a:t>
            </a:r>
          </a:p>
          <a:p>
            <a:pPr marL="285750" indent="-285750">
              <a:lnSpc>
                <a:spcPct val="150000"/>
              </a:lnSpc>
              <a:buFont typeface="Arial" panose="020B0604020202020204" pitchFamily="34" charset="0"/>
              <a:buChar char="•"/>
            </a:pPr>
            <a:r>
              <a:rPr lang="en-IN" dirty="0">
                <a:latin typeface="+mn-lt"/>
                <a:cs typeface="Times New Roman" panose="02020603050405020304" pitchFamily="18" charset="0"/>
              </a:rPr>
              <a:t>CSS Text Alignment and Text Direction</a:t>
            </a:r>
          </a:p>
          <a:p>
            <a:pPr marL="285750" indent="-285750">
              <a:lnSpc>
                <a:spcPct val="150000"/>
              </a:lnSpc>
              <a:buFont typeface="Arial" panose="020B0604020202020204" pitchFamily="34" charset="0"/>
              <a:buChar char="•"/>
            </a:pPr>
            <a:r>
              <a:rPr lang="en-US" dirty="0">
                <a:latin typeface="+mn-lt"/>
                <a:cs typeface="Times New Roman" panose="02020603050405020304" pitchFamily="18" charset="0"/>
              </a:rPr>
              <a:t>Text Alignment</a:t>
            </a:r>
            <a:endParaRPr lang="en-IN" dirty="0">
              <a:latin typeface="+mn-lt"/>
              <a:cs typeface="Times New Roman" panose="02020603050405020304" pitchFamily="18" charset="0"/>
            </a:endParaRPr>
          </a:p>
          <a:p>
            <a:pPr marL="285750" indent="-285750">
              <a:lnSpc>
                <a:spcPct val="150000"/>
              </a:lnSpc>
              <a:buFont typeface="Arial" panose="020B0604020202020204" pitchFamily="34" charset="0"/>
              <a:buChar char="•"/>
            </a:pPr>
            <a:r>
              <a:rPr lang="en-IN" dirty="0">
                <a:latin typeface="+mn-lt"/>
                <a:cs typeface="Times New Roman" panose="02020603050405020304" pitchFamily="18" charset="0"/>
              </a:rPr>
              <a:t>Text Direction </a:t>
            </a:r>
          </a:p>
          <a:p>
            <a:pPr marL="285750" indent="-285750">
              <a:lnSpc>
                <a:spcPct val="150000"/>
              </a:lnSpc>
              <a:buFont typeface="Arial" panose="020B0604020202020204" pitchFamily="34" charset="0"/>
              <a:buChar char="•"/>
            </a:pPr>
            <a:r>
              <a:rPr lang="en-IN" dirty="0">
                <a:latin typeface="+mn-lt"/>
                <a:cs typeface="Times New Roman" panose="02020603050405020304" pitchFamily="18" charset="0"/>
              </a:rPr>
              <a:t>Text Transformation</a:t>
            </a:r>
          </a:p>
          <a:p>
            <a:pPr marL="285750" indent="-285750">
              <a:lnSpc>
                <a:spcPct val="150000"/>
              </a:lnSpc>
              <a:buFont typeface="Arial" panose="020B0604020202020204" pitchFamily="34" charset="0"/>
              <a:buChar char="•"/>
            </a:pPr>
            <a:r>
              <a:rPr lang="en-IN" dirty="0">
                <a:latin typeface="+mn-lt"/>
                <a:cs typeface="Times New Roman" panose="02020603050405020304" pitchFamily="18" charset="0"/>
              </a:rPr>
              <a:t>CSS Text Indentation, </a:t>
            </a:r>
          </a:p>
          <a:p>
            <a:pPr marL="285750" indent="-285750">
              <a:lnSpc>
                <a:spcPct val="150000"/>
              </a:lnSpc>
              <a:buFont typeface="Arial" panose="020B0604020202020204" pitchFamily="34" charset="0"/>
              <a:buChar char="•"/>
            </a:pPr>
            <a:r>
              <a:rPr lang="en-IN" dirty="0">
                <a:latin typeface="+mn-lt"/>
                <a:cs typeface="Times New Roman" panose="02020603050405020304" pitchFamily="18" charset="0"/>
              </a:rPr>
              <a:t>Letter Spacing, </a:t>
            </a:r>
          </a:p>
          <a:p>
            <a:pPr marL="285750" indent="-285750">
              <a:lnSpc>
                <a:spcPct val="150000"/>
              </a:lnSpc>
              <a:buFont typeface="Arial" panose="020B0604020202020204" pitchFamily="34" charset="0"/>
              <a:buChar char="•"/>
            </a:pPr>
            <a:r>
              <a:rPr lang="en-IN" dirty="0">
                <a:latin typeface="+mn-lt"/>
                <a:cs typeface="Times New Roman" panose="02020603050405020304" pitchFamily="18" charset="0"/>
              </a:rPr>
              <a:t>Line Height, </a:t>
            </a:r>
          </a:p>
          <a:p>
            <a:pPr marL="285750" indent="-285750">
              <a:lnSpc>
                <a:spcPct val="150000"/>
              </a:lnSpc>
              <a:buFont typeface="Arial" panose="020B0604020202020204" pitchFamily="34" charset="0"/>
              <a:buChar char="•"/>
            </a:pPr>
            <a:r>
              <a:rPr lang="en-IN" dirty="0">
                <a:latin typeface="+mn-lt"/>
                <a:cs typeface="Times New Roman" panose="02020603050405020304" pitchFamily="18" charset="0"/>
              </a:rPr>
              <a:t>Word Spacing, and White Space</a:t>
            </a:r>
          </a:p>
          <a:p>
            <a:pPr marL="285750" indent="-285750">
              <a:lnSpc>
                <a:spcPct val="150000"/>
              </a:lnSpc>
              <a:buFont typeface="Arial" panose="020B0604020202020204" pitchFamily="34" charset="0"/>
              <a:buChar char="•"/>
            </a:pPr>
            <a:r>
              <a:rPr lang="en-IN" dirty="0">
                <a:latin typeface="+mn-lt"/>
                <a:cs typeface="Times New Roman" panose="02020603050405020304" pitchFamily="18" charset="0"/>
              </a:rPr>
              <a:t>Text Shadow</a:t>
            </a:r>
          </a:p>
        </p:txBody>
      </p:sp>
    </p:spTree>
    <p:extLst>
      <p:ext uri="{BB962C8B-B14F-4D97-AF65-F5344CB8AC3E}">
        <p14:creationId xmlns:p14="http://schemas.microsoft.com/office/powerpoint/2010/main" val="2826917378"/>
      </p:ext>
    </p:extLst>
  </p:cSld>
  <p:clrMapOvr>
    <a:overrideClrMapping bg1="lt1" tx1="dk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41041" y="1076510"/>
            <a:ext cx="4045200" cy="730211"/>
          </a:xfrm>
          <a:prstGeom prst="rect">
            <a:avLst/>
          </a:prstGeom>
        </p:spPr>
        <p:txBody>
          <a:bodyPr spcFirstLastPara="1" wrap="square" lIns="91425" tIns="91425" rIns="91425" bIns="91425" anchor="ctr" anchorCtr="0">
            <a:noAutofit/>
          </a:bodyPr>
          <a:lstStyle/>
          <a:p>
            <a:r>
              <a:rPr lang="en-IN" b="1" dirty="0">
                <a:latin typeface="+mj-lt"/>
              </a:rPr>
              <a:t>CSS Box Model</a:t>
            </a:r>
            <a:endParaRPr dirty="0">
              <a:latin typeface="+mj-lt"/>
            </a:endParaRPr>
          </a:p>
        </p:txBody>
      </p:sp>
      <p:sp>
        <p:nvSpPr>
          <p:cNvPr id="75" name="Google Shape;75;p15"/>
          <p:cNvSpPr txBox="1">
            <a:spLocks noGrp="1"/>
          </p:cNvSpPr>
          <p:nvPr>
            <p:ph type="body" idx="2"/>
          </p:nvPr>
        </p:nvSpPr>
        <p:spPr>
          <a:xfrm>
            <a:off x="462276" y="1806721"/>
            <a:ext cx="3602730" cy="2387775"/>
          </a:xfrm>
          <a:prstGeom prst="rect">
            <a:avLst/>
          </a:prstGeom>
        </p:spPr>
        <p:txBody>
          <a:bodyPr spcFirstLastPara="1" wrap="square" lIns="91425" tIns="91425" rIns="91425" bIns="91425" anchor="ctr" anchorCtr="0">
            <a:noAutofit/>
          </a:bodyPr>
          <a:lstStyle/>
          <a:p>
            <a:pPr marL="139700" lvl="0" indent="0">
              <a:buNone/>
            </a:pPr>
            <a:r>
              <a:rPr lang="en-IN" dirty="0"/>
              <a:t>The CSS box model is essentially a box that wraps around every HTML element. It consists of: margins, borders, padding, and the actual content. </a:t>
            </a:r>
          </a:p>
        </p:txBody>
      </p:sp>
      <p:sp>
        <p:nvSpPr>
          <p:cNvPr id="9" name="Google Shape;77;p15">
            <a:extLst>
              <a:ext uri="{FF2B5EF4-FFF2-40B4-BE49-F238E27FC236}">
                <a16:creationId xmlns:a16="http://schemas.microsoft.com/office/drawing/2014/main" id="{2991E55E-D2E9-4369-805E-473E12E9A0F4}"/>
              </a:ext>
            </a:extLst>
          </p:cNvPr>
          <p:cNvSpPr txBox="1">
            <a:spLocks noGrp="1"/>
          </p:cNvSpPr>
          <p:nvPr>
            <p:ph type="body" idx="3"/>
          </p:nvPr>
        </p:nvSpPr>
        <p:spPr>
          <a:xfrm>
            <a:off x="4939500" y="4596550"/>
            <a:ext cx="3836999" cy="470750"/>
          </a:xfrm>
          <a:prstGeom prst="rect">
            <a:avLst/>
          </a:prstGeom>
        </p:spPr>
        <p:txBody>
          <a:bodyPr spcFirstLastPara="1" wrap="square" lIns="91425" tIns="91425" rIns="91425" bIns="91425" anchor="t" anchorCtr="0">
            <a:noAutofit/>
          </a:bodyPr>
          <a:lstStyle/>
          <a:p>
            <a:pPr marL="0" indent="0">
              <a:buNone/>
            </a:pPr>
            <a:endParaRPr lang="en-IN" dirty="0"/>
          </a:p>
          <a:p>
            <a:pPr marL="0" indent="0">
              <a:buNone/>
            </a:pPr>
            <a:endParaRPr lang="en-IN" dirty="0"/>
          </a:p>
          <a:p>
            <a:pPr marL="0" lvl="0" indent="0" algn="l" rtl="0">
              <a:spcBef>
                <a:spcPts val="0"/>
              </a:spcBef>
              <a:spcAft>
                <a:spcPts val="1600"/>
              </a:spcAft>
              <a:buNone/>
            </a:pPr>
            <a:endParaRPr dirty="0"/>
          </a:p>
        </p:txBody>
      </p:sp>
      <p:pic>
        <p:nvPicPr>
          <p:cNvPr id="6" name="Picture 5" descr="Graphical user interface&#10;&#10;Description automatically generated">
            <a:extLst>
              <a:ext uri="{FF2B5EF4-FFF2-40B4-BE49-F238E27FC236}">
                <a16:creationId xmlns:a16="http://schemas.microsoft.com/office/drawing/2014/main" id="{42886C39-1815-7742-B44D-42BC2FE87830}"/>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4572000" y="1076510"/>
            <a:ext cx="4572000" cy="3117986"/>
          </a:xfrm>
          <a:prstGeom prst="rect">
            <a:avLst/>
          </a:prstGeom>
        </p:spPr>
      </p:pic>
    </p:spTree>
    <p:extLst>
      <p:ext uri="{BB962C8B-B14F-4D97-AF65-F5344CB8AC3E}">
        <p14:creationId xmlns:p14="http://schemas.microsoft.com/office/powerpoint/2010/main" val="2649186453"/>
      </p:ext>
    </p:extLst>
  </p:cSld>
  <p:clrMapOvr>
    <a:overrideClrMapping bg1="lt1" tx1="dk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41041" y="1076510"/>
            <a:ext cx="4045200" cy="730211"/>
          </a:xfrm>
          <a:prstGeom prst="rect">
            <a:avLst/>
          </a:prstGeom>
        </p:spPr>
        <p:txBody>
          <a:bodyPr spcFirstLastPara="1" wrap="square" lIns="91425" tIns="91425" rIns="91425" bIns="91425" anchor="ctr" anchorCtr="0">
            <a:noAutofit/>
          </a:bodyPr>
          <a:lstStyle/>
          <a:p>
            <a:r>
              <a:rPr lang="en-IN" b="1" dirty="0">
                <a:latin typeface="+mj-lt"/>
              </a:rPr>
              <a:t>Website Layout</a:t>
            </a:r>
            <a:endParaRPr dirty="0">
              <a:latin typeface="+mj-lt"/>
            </a:endParaRPr>
          </a:p>
        </p:txBody>
      </p:sp>
      <p:sp>
        <p:nvSpPr>
          <p:cNvPr id="75" name="Google Shape;75;p15"/>
          <p:cNvSpPr txBox="1">
            <a:spLocks noGrp="1"/>
          </p:cNvSpPr>
          <p:nvPr>
            <p:ph type="body" idx="2"/>
          </p:nvPr>
        </p:nvSpPr>
        <p:spPr>
          <a:xfrm>
            <a:off x="462276" y="1806721"/>
            <a:ext cx="3602730" cy="2387775"/>
          </a:xfrm>
          <a:prstGeom prst="rect">
            <a:avLst/>
          </a:prstGeom>
        </p:spPr>
        <p:txBody>
          <a:bodyPr spcFirstLastPara="1" wrap="square" lIns="91425" tIns="91425" rIns="91425" bIns="91425" anchor="ctr" anchorCtr="0">
            <a:noAutofit/>
          </a:bodyPr>
          <a:lstStyle/>
          <a:p>
            <a:pPr marL="139700" lvl="0" indent="0">
              <a:buNone/>
            </a:pPr>
            <a:r>
              <a:rPr lang="en-IN" dirty="0"/>
              <a:t>A website can be divided into various sections comprising of header, menus, content and footer based on which there are many different layout designs available for developer. Different layouts can be created by using div tag and use CSS property to style it. </a:t>
            </a:r>
          </a:p>
        </p:txBody>
      </p:sp>
      <p:sp>
        <p:nvSpPr>
          <p:cNvPr id="9" name="Google Shape;77;p15">
            <a:extLst>
              <a:ext uri="{FF2B5EF4-FFF2-40B4-BE49-F238E27FC236}">
                <a16:creationId xmlns:a16="http://schemas.microsoft.com/office/drawing/2014/main" id="{2991E55E-D2E9-4369-805E-473E12E9A0F4}"/>
              </a:ext>
            </a:extLst>
          </p:cNvPr>
          <p:cNvSpPr txBox="1">
            <a:spLocks noGrp="1"/>
          </p:cNvSpPr>
          <p:nvPr>
            <p:ph type="body" idx="3"/>
          </p:nvPr>
        </p:nvSpPr>
        <p:spPr>
          <a:xfrm>
            <a:off x="4939500" y="4596550"/>
            <a:ext cx="3836999" cy="470750"/>
          </a:xfrm>
          <a:prstGeom prst="rect">
            <a:avLst/>
          </a:prstGeom>
        </p:spPr>
        <p:txBody>
          <a:bodyPr spcFirstLastPara="1" wrap="square" lIns="91425" tIns="91425" rIns="91425" bIns="91425" anchor="t" anchorCtr="0">
            <a:noAutofit/>
          </a:bodyPr>
          <a:lstStyle/>
          <a:p>
            <a:pPr marL="0" indent="0">
              <a:buNone/>
            </a:pPr>
            <a:endParaRPr lang="en-IN" dirty="0"/>
          </a:p>
          <a:p>
            <a:pPr marL="0" indent="0">
              <a:buNone/>
            </a:pPr>
            <a:endParaRPr lang="en-IN" dirty="0"/>
          </a:p>
          <a:p>
            <a:pPr marL="0" lvl="0" indent="0" algn="l" rtl="0">
              <a:spcBef>
                <a:spcPts val="0"/>
              </a:spcBef>
              <a:spcAft>
                <a:spcPts val="1600"/>
              </a:spcAft>
              <a:buNone/>
            </a:pPr>
            <a:endParaRPr dirty="0"/>
          </a:p>
        </p:txBody>
      </p:sp>
      <p:sp>
        <p:nvSpPr>
          <p:cNvPr id="2" name="Rectangle 2">
            <a:extLst>
              <a:ext uri="{FF2B5EF4-FFF2-40B4-BE49-F238E27FC236}">
                <a16:creationId xmlns:a16="http://schemas.microsoft.com/office/drawing/2014/main" id="{B9F4F0CF-78FD-C843-9B6C-6B6D536915BD}"/>
              </a:ext>
            </a:extLst>
          </p:cNvPr>
          <p:cNvSpPr>
            <a:spLocks noChangeArrowheads="1"/>
          </p:cNvSpPr>
          <p:nvPr/>
        </p:nvSpPr>
        <p:spPr bwMode="auto">
          <a:xfrm>
            <a:off x="4572000" y="677731"/>
            <a:ext cx="11674383" cy="46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169" name="Picture 59" descr="Diagram&#10;&#10;Description automatically generated with medium confidence">
            <a:extLst>
              <a:ext uri="{FF2B5EF4-FFF2-40B4-BE49-F238E27FC236}">
                <a16:creationId xmlns:a16="http://schemas.microsoft.com/office/drawing/2014/main" id="{742AAAFB-CCFD-6D4D-898D-1D050C745264}"/>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4572000" y="677731"/>
            <a:ext cx="4519781" cy="4044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63196"/>
      </p:ext>
    </p:extLst>
  </p:cSld>
  <p:clrMapOvr>
    <a:overrideClrMapping bg1="lt1" tx1="dk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624689"/>
            <a:ext cx="4045200" cy="730211"/>
          </a:xfrm>
          <a:prstGeom prst="rect">
            <a:avLst/>
          </a:prstGeom>
        </p:spPr>
        <p:txBody>
          <a:bodyPr spcFirstLastPara="1" wrap="square" lIns="91425" tIns="91425" rIns="91425" bIns="91425" anchor="ctr" anchorCtr="0">
            <a:noAutofit/>
          </a:bodyPr>
          <a:lstStyle/>
          <a:p>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r>
              <a:rPr lang="en-IN" dirty="0"/>
              <a:t>Introduction to CSS</a:t>
            </a: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endParaRPr dirty="0"/>
          </a:p>
        </p:txBody>
      </p:sp>
      <p:sp>
        <p:nvSpPr>
          <p:cNvPr id="74" name="Google Shape;74;p15"/>
          <p:cNvSpPr txBox="1">
            <a:spLocks noGrp="1"/>
          </p:cNvSpPr>
          <p:nvPr>
            <p:ph type="subTitle" idx="1"/>
          </p:nvPr>
        </p:nvSpPr>
        <p:spPr>
          <a:prstGeom prst="rect">
            <a:avLst/>
          </a:prstGeom>
        </p:spPr>
        <p:txBody>
          <a:bodyPr spcFirstLastPara="1" wrap="square" lIns="91425" tIns="91425" rIns="91425" bIns="91425" anchor="ctr" anchorCtr="0">
            <a:noAutofit/>
          </a:bodyPr>
          <a:lstStyle/>
          <a:p>
            <a:pPr>
              <a:lnSpc>
                <a:spcPct val="115000"/>
              </a:lnSpc>
              <a:spcBef>
                <a:spcPts val="1000"/>
              </a:spcBef>
              <a:spcAft>
                <a:spcPts val="1000"/>
              </a:spcAft>
            </a:pPr>
            <a:endParaRPr lang="en-IN" sz="1800" b="1" dirty="0">
              <a:solidFill>
                <a:srgbClr val="434343"/>
              </a:solidFill>
              <a:effectLst/>
              <a:latin typeface="Times New Roman" panose="02020603050405020304" pitchFamily="18" charset="0"/>
            </a:endParaRPr>
          </a:p>
          <a:p>
            <a:pPr>
              <a:lnSpc>
                <a:spcPct val="115000"/>
              </a:lnSpc>
              <a:spcBef>
                <a:spcPts val="1000"/>
              </a:spcBef>
              <a:spcAft>
                <a:spcPts val="1000"/>
              </a:spcAft>
            </a:pPr>
            <a:r>
              <a:rPr lang="en-IN" dirty="0"/>
              <a:t>CSS</a:t>
            </a:r>
          </a:p>
          <a:p>
            <a:pPr>
              <a:lnSpc>
                <a:spcPct val="115000"/>
              </a:lnSpc>
              <a:spcBef>
                <a:spcPts val="1000"/>
              </a:spcBef>
              <a:spcAft>
                <a:spcPts val="1000"/>
              </a:spcAft>
            </a:pPr>
            <a:endParaRPr lang="en-IN" dirty="0"/>
          </a:p>
        </p:txBody>
      </p:sp>
      <p:sp>
        <p:nvSpPr>
          <p:cNvPr id="75" name="Google Shape;75;p15"/>
          <p:cNvSpPr txBox="1">
            <a:spLocks noGrp="1"/>
          </p:cNvSpPr>
          <p:nvPr>
            <p:ph type="body" idx="2"/>
          </p:nvPr>
        </p:nvSpPr>
        <p:spPr>
          <a:xfrm>
            <a:off x="462275" y="2421251"/>
            <a:ext cx="3837000" cy="2241974"/>
          </a:xfrm>
          <a:prstGeom prst="rect">
            <a:avLst/>
          </a:prstGeom>
        </p:spPr>
        <p:txBody>
          <a:bodyPr spcFirstLastPara="1" wrap="square" lIns="91425" tIns="91425" rIns="91425" bIns="91425" anchor="ctr" anchorCtr="0">
            <a:noAutofit/>
          </a:bodyPr>
          <a:lstStyle/>
          <a:p>
            <a:pPr marL="139700" lvl="0" indent="0">
              <a:buNone/>
            </a:pPr>
            <a:endParaRPr lang="en-IN" dirty="0"/>
          </a:p>
          <a:p>
            <a:pPr lvl="0"/>
            <a:r>
              <a:rPr lang="en-IN" dirty="0"/>
              <a:t>CSS stands for Cascading Style Sheets. </a:t>
            </a:r>
          </a:p>
          <a:p>
            <a:pPr lvl="0"/>
            <a:r>
              <a:rPr lang="en-IN" dirty="0"/>
              <a:t>It is the language for describing the presentation of Web pages, including colours, layout, and fonts, thus making our web pages presentable to the users.</a:t>
            </a:r>
          </a:p>
          <a:p>
            <a:pPr lvl="0"/>
            <a:endParaRPr lang="en-IN" dirty="0"/>
          </a:p>
          <a:p>
            <a:pPr marL="139700" lvl="0" indent="0">
              <a:buNone/>
            </a:pPr>
            <a:endParaRPr lang="en-IN" dirty="0"/>
          </a:p>
          <a:p>
            <a:pPr marL="139700" lvl="0" indent="0">
              <a:buNone/>
            </a:pPr>
            <a:endParaRPr lang="en-IN" dirty="0"/>
          </a:p>
        </p:txBody>
      </p:sp>
      <p:sp>
        <p:nvSpPr>
          <p:cNvPr id="77" name="Google Shape;77;p15"/>
          <p:cNvSpPr txBox="1">
            <a:spLocks noGrp="1"/>
          </p:cNvSpPr>
          <p:nvPr>
            <p:ph type="body" idx="3"/>
          </p:nvPr>
        </p:nvSpPr>
        <p:spPr>
          <a:xfrm>
            <a:off x="4753069" y="4575475"/>
            <a:ext cx="4291343" cy="494466"/>
          </a:xfrm>
          <a:prstGeom prst="rect">
            <a:avLst/>
          </a:prstGeom>
        </p:spPr>
        <p:txBody>
          <a:bodyPr spcFirstLastPara="1" wrap="square" lIns="91425" tIns="91425" rIns="91425" bIns="91425" anchor="t" anchorCtr="0">
            <a:noAutofit/>
          </a:bodyPr>
          <a:lstStyle/>
          <a:p>
            <a:pPr marL="0" indent="0">
              <a:buNone/>
            </a:pPr>
            <a:r>
              <a:rPr lang="en" dirty="0"/>
              <a:t>Image Source:</a:t>
            </a:r>
          </a:p>
          <a:p>
            <a:pPr marL="0" indent="0">
              <a:buNone/>
            </a:pPr>
            <a:r>
              <a:rPr lang="en-IN" dirty="0">
                <a:hlinkClick r:id="rId4"/>
              </a:rPr>
              <a:t>https://encryptedbn0.gstatic.com/images?q=tbn:ANd9GcRrQ6UjtIs5YsI5AKDLxCDPh0KQP10DgI9Tnw&amp;usqp=CAU</a:t>
            </a:r>
            <a:endParaRPr lang="en-IN" dirty="0"/>
          </a:p>
          <a:p>
            <a:pPr marL="0" indent="0">
              <a:buNone/>
            </a:pPr>
            <a:endParaRPr lang="en-IN" dirty="0"/>
          </a:p>
          <a:p>
            <a:pPr marL="0" indent="0">
              <a:buNone/>
            </a:pPr>
            <a:endParaRPr lang="en-IN" dirty="0"/>
          </a:p>
          <a:p>
            <a:pPr marL="0" indent="0">
              <a:buNone/>
            </a:pPr>
            <a:endParaRPr lang="en-IN" dirty="0"/>
          </a:p>
          <a:p>
            <a:pPr marL="0" lvl="0" indent="0" algn="l" rtl="0">
              <a:spcBef>
                <a:spcPts val="0"/>
              </a:spcBef>
              <a:spcAft>
                <a:spcPts val="1600"/>
              </a:spcAft>
              <a:buNone/>
            </a:pPr>
            <a:endParaRPr dirty="0"/>
          </a:p>
        </p:txBody>
      </p:sp>
      <p:pic>
        <p:nvPicPr>
          <p:cNvPr id="1026" name="Picture 2" descr="An Introduction to CSS Animation">
            <a:extLst>
              <a:ext uri="{FF2B5EF4-FFF2-40B4-BE49-F238E27FC236}">
                <a16:creationId xmlns:a16="http://schemas.microsoft.com/office/drawing/2014/main" id="{0F231768-1BF4-4589-990F-FF3CFD58D9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7856" y="1567375"/>
            <a:ext cx="4616144" cy="2733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081819"/>
      </p:ext>
    </p:extLst>
  </p:cSld>
  <p:clrMapOvr>
    <a:overrideClrMapping bg1="lt1" tx1="dk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624689"/>
            <a:ext cx="4045200" cy="730211"/>
          </a:xfrm>
          <a:prstGeom prst="rect">
            <a:avLst/>
          </a:prstGeom>
        </p:spPr>
        <p:txBody>
          <a:bodyPr spcFirstLastPara="1" wrap="square" lIns="91425" tIns="91425" rIns="91425" bIns="91425" anchor="ctr" anchorCtr="0">
            <a:noAutofit/>
          </a:bodyPr>
          <a:lstStyle/>
          <a:p>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r>
              <a:rPr lang="en-IN" dirty="0"/>
              <a:t>Introduction to CSS</a:t>
            </a: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endParaRPr dirty="0"/>
          </a:p>
        </p:txBody>
      </p:sp>
      <p:sp>
        <p:nvSpPr>
          <p:cNvPr id="74" name="Google Shape;74;p15"/>
          <p:cNvSpPr txBox="1">
            <a:spLocks noGrp="1"/>
          </p:cNvSpPr>
          <p:nvPr>
            <p:ph type="subTitle" idx="1"/>
          </p:nvPr>
        </p:nvSpPr>
        <p:spPr>
          <a:prstGeom prst="rect">
            <a:avLst/>
          </a:prstGeom>
        </p:spPr>
        <p:txBody>
          <a:bodyPr spcFirstLastPara="1" wrap="square" lIns="91425" tIns="91425" rIns="91425" bIns="91425" anchor="ctr" anchorCtr="0">
            <a:noAutofit/>
          </a:bodyPr>
          <a:lstStyle/>
          <a:p>
            <a:pPr>
              <a:lnSpc>
                <a:spcPct val="115000"/>
              </a:lnSpc>
              <a:spcBef>
                <a:spcPts val="1600"/>
              </a:spcBef>
              <a:spcAft>
                <a:spcPts val="400"/>
              </a:spcAft>
            </a:pPr>
            <a:endParaRPr lang="en-IN" b="1" dirty="0">
              <a:solidFill>
                <a:srgbClr val="434343"/>
              </a:solidFill>
              <a:latin typeface="Times New Roman" panose="02020603050405020304" pitchFamily="18" charset="0"/>
            </a:endParaRPr>
          </a:p>
          <a:p>
            <a:pPr>
              <a:lnSpc>
                <a:spcPct val="115000"/>
              </a:lnSpc>
              <a:spcBef>
                <a:spcPts val="1000"/>
              </a:spcBef>
              <a:spcAft>
                <a:spcPts val="1000"/>
              </a:spcAft>
            </a:pPr>
            <a:r>
              <a:rPr lang="en-IN" dirty="0"/>
              <a:t>History of CSS</a:t>
            </a:r>
          </a:p>
          <a:p>
            <a:pPr>
              <a:lnSpc>
                <a:spcPct val="115000"/>
              </a:lnSpc>
              <a:spcBef>
                <a:spcPts val="1000"/>
              </a:spcBef>
              <a:spcAft>
                <a:spcPts val="1000"/>
              </a:spcAft>
            </a:pPr>
            <a:endParaRPr lang="en-IN" dirty="0"/>
          </a:p>
        </p:txBody>
      </p:sp>
      <p:sp>
        <p:nvSpPr>
          <p:cNvPr id="75" name="Google Shape;75;p15"/>
          <p:cNvSpPr txBox="1">
            <a:spLocks noGrp="1"/>
          </p:cNvSpPr>
          <p:nvPr>
            <p:ph type="body" idx="2"/>
          </p:nvPr>
        </p:nvSpPr>
        <p:spPr>
          <a:xfrm>
            <a:off x="462275" y="2421251"/>
            <a:ext cx="3837000" cy="2241974"/>
          </a:xfrm>
          <a:prstGeom prst="rect">
            <a:avLst/>
          </a:prstGeom>
        </p:spPr>
        <p:txBody>
          <a:bodyPr spcFirstLastPara="1" wrap="square" lIns="91425" tIns="91425" rIns="91425" bIns="91425" anchor="ctr" anchorCtr="0">
            <a:noAutofit/>
          </a:bodyPr>
          <a:lstStyle/>
          <a:p>
            <a:pPr marL="139700" lvl="0" indent="0">
              <a:buNone/>
            </a:pPr>
            <a:endParaRPr lang="en-IN" dirty="0"/>
          </a:p>
          <a:p>
            <a:pPr lvl="0"/>
            <a:r>
              <a:rPr lang="en-IN" dirty="0"/>
              <a:t>CSS was first proposed by Hakon Wium Lie on October 10, 1994</a:t>
            </a:r>
          </a:p>
          <a:p>
            <a:pPr lvl="0"/>
            <a:r>
              <a:rPr lang="en-IN" dirty="0"/>
              <a:t>CSS was proposed in 1994 as a web styling language, to solve some of the problems of Html 4</a:t>
            </a:r>
          </a:p>
          <a:p>
            <a:pPr lvl="0"/>
            <a:endParaRPr lang="en-IN" dirty="0"/>
          </a:p>
          <a:p>
            <a:pPr marL="139700" lvl="0" indent="0">
              <a:buNone/>
            </a:pPr>
            <a:endParaRPr lang="en-IN" dirty="0"/>
          </a:p>
          <a:p>
            <a:pPr marL="139700" lvl="0" indent="0">
              <a:buNone/>
            </a:pPr>
            <a:endParaRPr lang="en-IN" dirty="0"/>
          </a:p>
        </p:txBody>
      </p:sp>
      <p:sp>
        <p:nvSpPr>
          <p:cNvPr id="10" name="Google Shape;77;p15">
            <a:extLst>
              <a:ext uri="{FF2B5EF4-FFF2-40B4-BE49-F238E27FC236}">
                <a16:creationId xmlns:a16="http://schemas.microsoft.com/office/drawing/2014/main" id="{5F0E7063-CD39-4DC3-86A1-73B4B5AB9420}"/>
              </a:ext>
            </a:extLst>
          </p:cNvPr>
          <p:cNvSpPr txBox="1">
            <a:spLocks noGrp="1"/>
          </p:cNvSpPr>
          <p:nvPr>
            <p:ph type="body" idx="3"/>
          </p:nvPr>
        </p:nvSpPr>
        <p:spPr>
          <a:xfrm>
            <a:off x="5017800" y="4575475"/>
            <a:ext cx="3837000" cy="387050"/>
          </a:xfrm>
          <a:prstGeom prst="rect">
            <a:avLst/>
          </a:prstGeom>
        </p:spPr>
        <p:txBody>
          <a:bodyPr spcFirstLastPara="1" wrap="square" lIns="91425" tIns="91425" rIns="91425" bIns="91425" anchor="t" anchorCtr="0">
            <a:noAutofit/>
          </a:bodyPr>
          <a:lstStyle/>
          <a:p>
            <a:pPr marL="0" indent="0">
              <a:buNone/>
            </a:pPr>
            <a:r>
              <a:rPr lang="en" dirty="0"/>
              <a:t>Image Source::</a:t>
            </a:r>
          </a:p>
          <a:p>
            <a:pPr marL="0" indent="0">
              <a:buNone/>
            </a:pPr>
            <a:r>
              <a:rPr lang="en-US" dirty="0">
                <a:latin typeface="Arial"/>
                <a:ea typeface="+mn-lt"/>
                <a:cs typeface="+mn-lt"/>
                <a:hlinkClick r:id="rId4"/>
              </a:rPr>
              <a:t>https://miro.medium.com/max/2768/1*7V_zawxy3_kZbHs2d6NT9w.png</a:t>
            </a:r>
            <a:endParaRPr lang="en-US" dirty="0">
              <a:latin typeface="Arial"/>
              <a:ea typeface="+mn-lt"/>
              <a:cs typeface="+mn-lt"/>
            </a:endParaRPr>
          </a:p>
          <a:p>
            <a:pPr marL="0" indent="0">
              <a:buNone/>
            </a:pPr>
            <a:endParaRPr lang="en-US" dirty="0">
              <a:latin typeface="Arial"/>
              <a:ea typeface="+mn-lt"/>
              <a:cs typeface="+mn-lt"/>
            </a:endParaRPr>
          </a:p>
          <a:p>
            <a:pPr marL="0" indent="0">
              <a:buNone/>
            </a:pPr>
            <a:endParaRPr lang="en-US" dirty="0">
              <a:latin typeface="Arial"/>
              <a:ea typeface="+mn-lt"/>
              <a:cs typeface="+mn-lt"/>
            </a:endParaRPr>
          </a:p>
          <a:p>
            <a:pPr marL="0" indent="0">
              <a:buNone/>
            </a:pPr>
            <a:endParaRPr lang="en-US" dirty="0">
              <a:latin typeface="Arial"/>
              <a:ea typeface="+mn-lt"/>
              <a:cs typeface="+mn-lt"/>
            </a:endParaRPr>
          </a:p>
          <a:p>
            <a:pPr marL="0" indent="0">
              <a:buNone/>
            </a:pPr>
            <a:endParaRPr dirty="0"/>
          </a:p>
        </p:txBody>
      </p:sp>
      <p:pic>
        <p:nvPicPr>
          <p:cNvPr id="8" name="Picture 5" descr="Chart, bubble chart&#10;&#10;Description automatically generated">
            <a:extLst>
              <a:ext uri="{FF2B5EF4-FFF2-40B4-BE49-F238E27FC236}">
                <a16:creationId xmlns:a16="http://schemas.microsoft.com/office/drawing/2014/main" id="{1367ECB0-6E68-4EC4-8C5E-11F1F177A63E}"/>
              </a:ext>
            </a:extLst>
          </p:cNvPr>
          <p:cNvPicPr>
            <a:picLocks noChangeAspect="1"/>
          </p:cNvPicPr>
          <p:nvPr/>
        </p:nvPicPr>
        <p:blipFill>
          <a:blip r:embed="rId5"/>
          <a:stretch>
            <a:fillRect/>
          </a:stretch>
        </p:blipFill>
        <p:spPr>
          <a:xfrm>
            <a:off x="4635374" y="1137426"/>
            <a:ext cx="4508626" cy="3298772"/>
          </a:xfrm>
          <a:prstGeom prst="rect">
            <a:avLst/>
          </a:prstGeom>
        </p:spPr>
      </p:pic>
    </p:spTree>
    <p:extLst>
      <p:ext uri="{BB962C8B-B14F-4D97-AF65-F5344CB8AC3E}">
        <p14:creationId xmlns:p14="http://schemas.microsoft.com/office/powerpoint/2010/main" val="3865308189"/>
      </p:ext>
    </p:extLst>
  </p:cSld>
  <p:clrMapOvr>
    <a:overrideClrMapping bg1="lt1" tx1="dk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624689"/>
            <a:ext cx="4045200" cy="730211"/>
          </a:xfrm>
          <a:prstGeom prst="rect">
            <a:avLst/>
          </a:prstGeom>
        </p:spPr>
        <p:txBody>
          <a:bodyPr spcFirstLastPara="1" wrap="square" lIns="91425" tIns="91425" rIns="91425" bIns="91425" anchor="ctr" anchorCtr="0">
            <a:noAutofit/>
          </a:bodyPr>
          <a:lstStyle/>
          <a:p>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r>
              <a:rPr lang="en-IN" dirty="0"/>
              <a:t>Introduction to CSS</a:t>
            </a: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endParaRPr dirty="0"/>
          </a:p>
        </p:txBody>
      </p:sp>
      <p:sp>
        <p:nvSpPr>
          <p:cNvPr id="74" name="Google Shape;74;p15"/>
          <p:cNvSpPr txBox="1">
            <a:spLocks noGrp="1"/>
          </p:cNvSpPr>
          <p:nvPr>
            <p:ph type="subTitle" idx="1"/>
          </p:nvPr>
        </p:nvSpPr>
        <p:spPr>
          <a:prstGeom prst="rect">
            <a:avLst/>
          </a:prstGeom>
        </p:spPr>
        <p:txBody>
          <a:bodyPr spcFirstLastPara="1" wrap="square" lIns="91425" tIns="91425" rIns="91425" bIns="91425" anchor="ctr" anchorCtr="0">
            <a:noAutofit/>
          </a:bodyPr>
          <a:lstStyle/>
          <a:p>
            <a:pPr>
              <a:lnSpc>
                <a:spcPct val="115000"/>
              </a:lnSpc>
              <a:spcBef>
                <a:spcPts val="1600"/>
              </a:spcBef>
              <a:spcAft>
                <a:spcPts val="400"/>
              </a:spcAft>
            </a:pPr>
            <a:endParaRPr lang="en-IN" b="1" dirty="0">
              <a:solidFill>
                <a:srgbClr val="434343"/>
              </a:solidFill>
              <a:latin typeface="Times New Roman" panose="02020603050405020304" pitchFamily="18" charset="0"/>
            </a:endParaRPr>
          </a:p>
          <a:p>
            <a:pPr>
              <a:lnSpc>
                <a:spcPct val="115000"/>
              </a:lnSpc>
              <a:spcBef>
                <a:spcPts val="1000"/>
              </a:spcBef>
              <a:spcAft>
                <a:spcPts val="1000"/>
              </a:spcAft>
            </a:pPr>
            <a:r>
              <a:rPr lang="en-IN" dirty="0"/>
              <a:t>Why CSS?</a:t>
            </a:r>
          </a:p>
          <a:p>
            <a:pPr>
              <a:lnSpc>
                <a:spcPct val="115000"/>
              </a:lnSpc>
              <a:spcBef>
                <a:spcPts val="1000"/>
              </a:spcBef>
              <a:spcAft>
                <a:spcPts val="1000"/>
              </a:spcAft>
            </a:pPr>
            <a:endParaRPr lang="en-IN" dirty="0"/>
          </a:p>
        </p:txBody>
      </p:sp>
      <p:sp>
        <p:nvSpPr>
          <p:cNvPr id="75" name="Google Shape;75;p15"/>
          <p:cNvSpPr txBox="1">
            <a:spLocks noGrp="1"/>
          </p:cNvSpPr>
          <p:nvPr>
            <p:ph type="body" idx="2"/>
          </p:nvPr>
        </p:nvSpPr>
        <p:spPr>
          <a:xfrm>
            <a:off x="462275" y="2421251"/>
            <a:ext cx="3837000" cy="2241974"/>
          </a:xfrm>
          <a:prstGeom prst="rect">
            <a:avLst/>
          </a:prstGeom>
        </p:spPr>
        <p:txBody>
          <a:bodyPr spcFirstLastPara="1" wrap="square" lIns="91425" tIns="91425" rIns="91425" bIns="91425" anchor="ctr" anchorCtr="0">
            <a:noAutofit/>
          </a:bodyPr>
          <a:lstStyle/>
          <a:p>
            <a:pPr marL="139700" lvl="0" indent="0">
              <a:buNone/>
            </a:pPr>
            <a:endParaRPr lang="en-IN" dirty="0"/>
          </a:p>
          <a:p>
            <a:pPr lvl="0"/>
            <a:r>
              <a:rPr lang="en-IN" dirty="0"/>
              <a:t>CSS saves time</a:t>
            </a:r>
          </a:p>
          <a:p>
            <a:pPr lvl="0"/>
            <a:r>
              <a:rPr lang="en-IN" dirty="0"/>
              <a:t>Easy Maintenance</a:t>
            </a:r>
          </a:p>
          <a:p>
            <a:pPr lvl="0"/>
            <a:r>
              <a:rPr lang="en-IN" dirty="0"/>
              <a:t>Search Engines</a:t>
            </a:r>
          </a:p>
          <a:p>
            <a:pPr lvl="0"/>
            <a:r>
              <a:rPr lang="en-IN" dirty="0"/>
              <a:t>Superior styles to HTML</a:t>
            </a:r>
          </a:p>
          <a:p>
            <a:pPr lvl="0"/>
            <a:r>
              <a:rPr lang="en-IN" dirty="0"/>
              <a:t>Offline Browsing</a:t>
            </a:r>
          </a:p>
          <a:p>
            <a:pPr lvl="0"/>
            <a:endParaRPr lang="en-IN" dirty="0"/>
          </a:p>
          <a:p>
            <a:pPr marL="139700" lvl="0" indent="0">
              <a:buNone/>
            </a:pPr>
            <a:endParaRPr lang="en-IN" dirty="0"/>
          </a:p>
          <a:p>
            <a:pPr lvl="0"/>
            <a:endParaRPr lang="en-IN" dirty="0"/>
          </a:p>
          <a:p>
            <a:pPr marL="139700" lvl="0" indent="0">
              <a:buNone/>
            </a:pPr>
            <a:endParaRPr lang="en-IN" dirty="0"/>
          </a:p>
        </p:txBody>
      </p:sp>
      <p:sp>
        <p:nvSpPr>
          <p:cNvPr id="9" name="Google Shape;77;p15">
            <a:extLst>
              <a:ext uri="{FF2B5EF4-FFF2-40B4-BE49-F238E27FC236}">
                <a16:creationId xmlns:a16="http://schemas.microsoft.com/office/drawing/2014/main" id="{EFC27518-DB32-43A3-98DB-3F4CE80ECEF6}"/>
              </a:ext>
            </a:extLst>
          </p:cNvPr>
          <p:cNvSpPr txBox="1">
            <a:spLocks noGrp="1"/>
          </p:cNvSpPr>
          <p:nvPr>
            <p:ph type="body" idx="3"/>
          </p:nvPr>
        </p:nvSpPr>
        <p:spPr>
          <a:xfrm>
            <a:off x="5017800" y="4524375"/>
            <a:ext cx="3397500" cy="438150"/>
          </a:xfrm>
          <a:prstGeom prst="rect">
            <a:avLst/>
          </a:prstGeom>
        </p:spPr>
        <p:txBody>
          <a:bodyPr spcFirstLastPara="1" wrap="square" lIns="91425" tIns="91425" rIns="91425" bIns="91425" anchor="t" anchorCtr="0">
            <a:noAutofit/>
          </a:bodyPr>
          <a:lstStyle/>
          <a:p>
            <a:pPr marL="0" indent="0">
              <a:buNone/>
            </a:pPr>
            <a:r>
              <a:rPr lang="en" dirty="0"/>
              <a:t>Image Source:</a:t>
            </a:r>
          </a:p>
          <a:p>
            <a:pPr marL="0" indent="0">
              <a:buNone/>
            </a:pPr>
            <a:r>
              <a:rPr lang="en-IN" dirty="0">
                <a:hlinkClick r:id="rId4"/>
              </a:rPr>
              <a:t>https://blog.devmountain.com/what-is-css-and-why-use-it/</a:t>
            </a:r>
            <a:endParaRPr lang="en-IN" dirty="0"/>
          </a:p>
          <a:p>
            <a:pPr marL="0" indent="0">
              <a:buNone/>
            </a:pPr>
            <a:endParaRPr lang="en-IN" dirty="0"/>
          </a:p>
          <a:p>
            <a:pPr marL="0" indent="0">
              <a:buNone/>
            </a:pPr>
            <a:endParaRPr lang="en-IN" dirty="0"/>
          </a:p>
          <a:p>
            <a:pPr marL="0" indent="0">
              <a:buNone/>
            </a:pPr>
            <a:endParaRPr lang="en-IN" dirty="0"/>
          </a:p>
          <a:p>
            <a:pPr marL="0" lvl="0" indent="0" algn="l" rtl="0">
              <a:spcBef>
                <a:spcPts val="0"/>
              </a:spcBef>
              <a:spcAft>
                <a:spcPts val="1600"/>
              </a:spcAft>
              <a:buNone/>
            </a:pPr>
            <a:endParaRPr dirty="0"/>
          </a:p>
        </p:txBody>
      </p:sp>
      <p:pic>
        <p:nvPicPr>
          <p:cNvPr id="7170" name="Picture 2" descr="What is CSS?">
            <a:extLst>
              <a:ext uri="{FF2B5EF4-FFF2-40B4-BE49-F238E27FC236}">
                <a16:creationId xmlns:a16="http://schemas.microsoft.com/office/drawing/2014/main" id="{9406F4BD-3839-433B-9FB2-D6560B3CEA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166930"/>
            <a:ext cx="4572000" cy="142352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What is CSS?">
            <a:extLst>
              <a:ext uri="{FF2B5EF4-FFF2-40B4-BE49-F238E27FC236}">
                <a16:creationId xmlns:a16="http://schemas.microsoft.com/office/drawing/2014/main" id="{4BC38E19-E930-4CE1-9CB0-F4624E86D1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2590454"/>
            <a:ext cx="4571999" cy="1933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046901"/>
      </p:ext>
    </p:extLst>
  </p:cSld>
  <p:clrMapOvr>
    <a:overrideClrMapping bg1="lt1" tx1="dk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624689"/>
            <a:ext cx="4045200" cy="730211"/>
          </a:xfrm>
          <a:prstGeom prst="rect">
            <a:avLst/>
          </a:prstGeom>
        </p:spPr>
        <p:txBody>
          <a:bodyPr spcFirstLastPara="1" wrap="square" lIns="91425" tIns="91425" rIns="91425" bIns="91425" anchor="ctr" anchorCtr="0">
            <a:noAutofit/>
          </a:bodyPr>
          <a:lstStyle/>
          <a:p>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r>
              <a:rPr lang="en-IN" dirty="0"/>
              <a:t>Limitations of CSS</a:t>
            </a: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endParaRPr dirty="0"/>
          </a:p>
        </p:txBody>
      </p:sp>
      <p:sp>
        <p:nvSpPr>
          <p:cNvPr id="74" name="Google Shape;74;p15"/>
          <p:cNvSpPr txBox="1">
            <a:spLocks noGrp="1"/>
          </p:cNvSpPr>
          <p:nvPr>
            <p:ph type="subTitle" idx="1"/>
          </p:nvPr>
        </p:nvSpPr>
        <p:spPr>
          <a:prstGeom prst="rect">
            <a:avLst/>
          </a:prstGeom>
        </p:spPr>
        <p:txBody>
          <a:bodyPr spcFirstLastPara="1" wrap="square" lIns="91425" tIns="91425" rIns="91425" bIns="91425" anchor="ctr" anchorCtr="0">
            <a:noAutofit/>
          </a:bodyPr>
          <a:lstStyle/>
          <a:p>
            <a:pPr>
              <a:lnSpc>
                <a:spcPct val="115000"/>
              </a:lnSpc>
              <a:spcBef>
                <a:spcPts val="1000"/>
              </a:spcBef>
              <a:spcAft>
                <a:spcPts val="1000"/>
              </a:spcAft>
            </a:pPr>
            <a:r>
              <a:rPr lang="en-IN" dirty="0"/>
              <a:t>Limitations</a:t>
            </a:r>
          </a:p>
        </p:txBody>
      </p:sp>
      <p:sp>
        <p:nvSpPr>
          <p:cNvPr id="75" name="Google Shape;75;p15"/>
          <p:cNvSpPr txBox="1">
            <a:spLocks noGrp="1"/>
          </p:cNvSpPr>
          <p:nvPr>
            <p:ph type="body" idx="2"/>
          </p:nvPr>
        </p:nvSpPr>
        <p:spPr>
          <a:xfrm>
            <a:off x="462275" y="2421251"/>
            <a:ext cx="3837000" cy="2241974"/>
          </a:xfrm>
          <a:prstGeom prst="rect">
            <a:avLst/>
          </a:prstGeom>
        </p:spPr>
        <p:txBody>
          <a:bodyPr spcFirstLastPara="1" wrap="square" lIns="91425" tIns="91425" rIns="91425" bIns="91425" anchor="ctr" anchorCtr="0">
            <a:noAutofit/>
          </a:bodyPr>
          <a:lstStyle/>
          <a:p>
            <a:pPr marL="139700" lvl="0" indent="0">
              <a:buNone/>
            </a:pPr>
            <a:endParaRPr lang="en-IN" dirty="0"/>
          </a:p>
          <a:p>
            <a:pPr lvl="0"/>
            <a:r>
              <a:rPr lang="en-IN" dirty="0"/>
              <a:t>Confusion due to many CSS Versions</a:t>
            </a:r>
          </a:p>
          <a:p>
            <a:pPr lvl="0"/>
            <a:r>
              <a:rPr lang="en-IN" dirty="0"/>
              <a:t>Cross-Browser Issues</a:t>
            </a:r>
          </a:p>
          <a:p>
            <a:pPr lvl="0"/>
            <a:r>
              <a:rPr lang="en-IN" dirty="0"/>
              <a:t>Security Issues</a:t>
            </a:r>
          </a:p>
          <a:p>
            <a:pPr lvl="0"/>
            <a:r>
              <a:rPr lang="en-IN" dirty="0"/>
              <a:t>Extra Work for Developers</a:t>
            </a:r>
          </a:p>
          <a:p>
            <a:pPr lvl="0"/>
            <a:endParaRPr lang="en-IN" dirty="0"/>
          </a:p>
          <a:p>
            <a:pPr lvl="0"/>
            <a:endParaRPr lang="en-IN" dirty="0"/>
          </a:p>
          <a:p>
            <a:pPr marL="139700" lvl="0" indent="0">
              <a:buNone/>
            </a:pPr>
            <a:endParaRPr lang="en-IN" dirty="0"/>
          </a:p>
          <a:p>
            <a:pPr marL="139700" lvl="0" indent="0">
              <a:buNone/>
            </a:pPr>
            <a:endParaRPr lang="en-IN" dirty="0"/>
          </a:p>
        </p:txBody>
      </p:sp>
      <p:sp>
        <p:nvSpPr>
          <p:cNvPr id="9" name="Google Shape;77;p15">
            <a:extLst>
              <a:ext uri="{FF2B5EF4-FFF2-40B4-BE49-F238E27FC236}">
                <a16:creationId xmlns:a16="http://schemas.microsoft.com/office/drawing/2014/main" id="{2D4DA445-3CB4-4C9E-A42D-D5978792CBB3}"/>
              </a:ext>
            </a:extLst>
          </p:cNvPr>
          <p:cNvSpPr txBox="1">
            <a:spLocks noGrp="1"/>
          </p:cNvSpPr>
          <p:nvPr>
            <p:ph type="body" idx="3"/>
          </p:nvPr>
        </p:nvSpPr>
        <p:spPr>
          <a:xfrm>
            <a:off x="4753069" y="4562947"/>
            <a:ext cx="4309450" cy="399578"/>
          </a:xfrm>
          <a:prstGeom prst="rect">
            <a:avLst/>
          </a:prstGeom>
        </p:spPr>
        <p:txBody>
          <a:bodyPr spcFirstLastPara="1" wrap="square" lIns="91425" tIns="91425" rIns="91425" bIns="91425" anchor="t" anchorCtr="0">
            <a:noAutofit/>
          </a:bodyPr>
          <a:lstStyle/>
          <a:p>
            <a:pPr marL="0" indent="0">
              <a:buNone/>
            </a:pPr>
            <a:r>
              <a:rPr lang="en" dirty="0"/>
              <a:t>Image Source:</a:t>
            </a:r>
          </a:p>
          <a:p>
            <a:pPr marL="0" indent="0">
              <a:buNone/>
            </a:pPr>
            <a:r>
              <a:rPr lang="en-IN" dirty="0">
                <a:hlinkClick r:id="rId4"/>
              </a:rPr>
              <a:t>https://i0.wp.com/www.mocamboo.com/wpcontent/uploads/2021/10/163342618048plc.jpg?fit=300%2C300&amp;ssl=1</a:t>
            </a:r>
            <a:endParaRPr lang="en-IN" dirty="0"/>
          </a:p>
          <a:p>
            <a:pPr marL="0" indent="0">
              <a:buNone/>
            </a:pPr>
            <a:endParaRPr lang="en-IN" dirty="0"/>
          </a:p>
          <a:p>
            <a:pPr marL="0" indent="0">
              <a:buNone/>
            </a:pPr>
            <a:endParaRPr lang="en-IN" dirty="0"/>
          </a:p>
          <a:p>
            <a:pPr marL="0" lvl="0" indent="0" algn="l" rtl="0">
              <a:spcBef>
                <a:spcPts val="0"/>
              </a:spcBef>
              <a:spcAft>
                <a:spcPts val="1600"/>
              </a:spcAft>
              <a:buNone/>
            </a:pPr>
            <a:endParaRPr dirty="0"/>
          </a:p>
        </p:txBody>
      </p:sp>
      <p:pic>
        <p:nvPicPr>
          <p:cNvPr id="2052" name="Picture 4">
            <a:extLst>
              <a:ext uri="{FF2B5EF4-FFF2-40B4-BE49-F238E27FC236}">
                <a16:creationId xmlns:a16="http://schemas.microsoft.com/office/drawing/2014/main" id="{75EAE58E-3804-493A-AEC9-8D54590C9EC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60753" r="6325" b="-2535"/>
          <a:stretch/>
        </p:blipFill>
        <p:spPr bwMode="auto">
          <a:xfrm>
            <a:off x="4572000" y="1611811"/>
            <a:ext cx="4572000" cy="2806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096196"/>
      </p:ext>
    </p:extLst>
  </p:cSld>
  <p:clrMapOvr>
    <a:overrideClrMapping bg1="lt1" tx1="dk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624689"/>
            <a:ext cx="4045200" cy="730211"/>
          </a:xfrm>
          <a:prstGeom prst="rect">
            <a:avLst/>
          </a:prstGeom>
        </p:spPr>
        <p:txBody>
          <a:bodyPr spcFirstLastPara="1" wrap="square" lIns="91425" tIns="91425" rIns="91425" bIns="91425" anchor="ctr" anchorCtr="0">
            <a:noAutofit/>
          </a:bodyPr>
          <a:lstStyle/>
          <a:p>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r>
              <a:rPr lang="en-IN" dirty="0"/>
              <a:t>Advantages of CSS</a:t>
            </a: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endParaRPr dirty="0"/>
          </a:p>
        </p:txBody>
      </p:sp>
      <p:sp>
        <p:nvSpPr>
          <p:cNvPr id="74" name="Google Shape;74;p15"/>
          <p:cNvSpPr txBox="1">
            <a:spLocks noGrp="1"/>
          </p:cNvSpPr>
          <p:nvPr>
            <p:ph type="subTitle" idx="1"/>
          </p:nvPr>
        </p:nvSpPr>
        <p:spPr>
          <a:prstGeom prst="rect">
            <a:avLst/>
          </a:prstGeom>
        </p:spPr>
        <p:txBody>
          <a:bodyPr spcFirstLastPara="1" wrap="square" lIns="91425" tIns="91425" rIns="91425" bIns="91425" anchor="ctr" anchorCtr="0">
            <a:noAutofit/>
          </a:bodyPr>
          <a:lstStyle/>
          <a:p>
            <a:pPr>
              <a:lnSpc>
                <a:spcPct val="115000"/>
              </a:lnSpc>
              <a:spcBef>
                <a:spcPts val="1000"/>
              </a:spcBef>
              <a:spcAft>
                <a:spcPts val="1000"/>
              </a:spcAft>
            </a:pPr>
            <a:r>
              <a:rPr lang="en-IN" dirty="0"/>
              <a:t>Advantages</a:t>
            </a:r>
          </a:p>
        </p:txBody>
      </p:sp>
      <p:sp>
        <p:nvSpPr>
          <p:cNvPr id="75" name="Google Shape;75;p15"/>
          <p:cNvSpPr txBox="1">
            <a:spLocks noGrp="1"/>
          </p:cNvSpPr>
          <p:nvPr>
            <p:ph type="body" idx="2"/>
          </p:nvPr>
        </p:nvSpPr>
        <p:spPr>
          <a:xfrm>
            <a:off x="462275" y="2421251"/>
            <a:ext cx="3837000" cy="2241974"/>
          </a:xfrm>
          <a:prstGeom prst="rect">
            <a:avLst/>
          </a:prstGeom>
        </p:spPr>
        <p:txBody>
          <a:bodyPr spcFirstLastPara="1" wrap="square" lIns="91425" tIns="91425" rIns="91425" bIns="91425" anchor="ctr" anchorCtr="0">
            <a:noAutofit/>
          </a:bodyPr>
          <a:lstStyle/>
          <a:p>
            <a:pPr marL="139700" lvl="0" indent="0">
              <a:buNone/>
            </a:pPr>
            <a:endParaRPr lang="en-IN" dirty="0"/>
          </a:p>
          <a:p>
            <a:pPr lvl="0"/>
            <a:r>
              <a:rPr lang="en-IN" dirty="0"/>
              <a:t>CSS saves time</a:t>
            </a:r>
          </a:p>
          <a:p>
            <a:pPr lvl="0"/>
            <a:r>
              <a:rPr lang="en-IN" dirty="0"/>
              <a:t>Pages load faster</a:t>
            </a:r>
          </a:p>
          <a:p>
            <a:pPr lvl="0"/>
            <a:r>
              <a:rPr lang="en-IN" dirty="0"/>
              <a:t>Superior styles to HTML</a:t>
            </a:r>
          </a:p>
          <a:p>
            <a:pPr lvl="0"/>
            <a:r>
              <a:rPr lang="en-IN" dirty="0"/>
              <a:t>Multiple Device Compatibility</a:t>
            </a:r>
          </a:p>
          <a:p>
            <a:pPr lvl="0"/>
            <a:r>
              <a:rPr lang="en-IN" dirty="0"/>
              <a:t>Global web standards</a:t>
            </a:r>
          </a:p>
          <a:p>
            <a:pPr lvl="0"/>
            <a:r>
              <a:rPr lang="en-IN" dirty="0"/>
              <a:t>Offline Browsing</a:t>
            </a:r>
          </a:p>
          <a:p>
            <a:pPr lvl="0"/>
            <a:r>
              <a:rPr lang="en-IN" dirty="0"/>
              <a:t>Platform Independence</a:t>
            </a:r>
          </a:p>
          <a:p>
            <a:pPr lvl="0"/>
            <a:endParaRPr lang="en-IN" dirty="0"/>
          </a:p>
          <a:p>
            <a:pPr marL="139700" lvl="0" indent="0">
              <a:buNone/>
            </a:pPr>
            <a:endParaRPr lang="en-IN" dirty="0"/>
          </a:p>
          <a:p>
            <a:pPr marL="139700" lvl="0" indent="0">
              <a:buNone/>
            </a:pPr>
            <a:endParaRPr lang="en-IN" dirty="0"/>
          </a:p>
        </p:txBody>
      </p:sp>
      <p:sp>
        <p:nvSpPr>
          <p:cNvPr id="9" name="Google Shape;77;p15">
            <a:extLst>
              <a:ext uri="{FF2B5EF4-FFF2-40B4-BE49-F238E27FC236}">
                <a16:creationId xmlns:a16="http://schemas.microsoft.com/office/drawing/2014/main" id="{2D4DA445-3CB4-4C9E-A42D-D5978792CBB3}"/>
              </a:ext>
            </a:extLst>
          </p:cNvPr>
          <p:cNvSpPr txBox="1">
            <a:spLocks noGrp="1"/>
          </p:cNvSpPr>
          <p:nvPr>
            <p:ph type="body" idx="3"/>
          </p:nvPr>
        </p:nvSpPr>
        <p:spPr>
          <a:xfrm>
            <a:off x="4737141" y="4513575"/>
            <a:ext cx="3836999" cy="520152"/>
          </a:xfrm>
          <a:prstGeom prst="rect">
            <a:avLst/>
          </a:prstGeom>
        </p:spPr>
        <p:txBody>
          <a:bodyPr spcFirstLastPara="1" wrap="square" lIns="91425" tIns="91425" rIns="91425" bIns="91425" anchor="t" anchorCtr="0">
            <a:noAutofit/>
          </a:bodyPr>
          <a:lstStyle/>
          <a:p>
            <a:pPr marL="0" indent="0">
              <a:buNone/>
            </a:pPr>
            <a:r>
              <a:rPr lang="en" dirty="0"/>
              <a:t>Image Source:</a:t>
            </a:r>
          </a:p>
          <a:p>
            <a:pPr marL="0" indent="0">
              <a:buNone/>
            </a:pPr>
            <a:r>
              <a:rPr lang="en-IN" dirty="0">
                <a:hlinkClick r:id="rId4"/>
              </a:rPr>
              <a:t>https://d8it4huxumps7.cloudfront.net/bites/wp-content/banners/2021/10/616ffee11ce1e_advantages_and_disadvantages_of_css.png</a:t>
            </a:r>
            <a:endParaRPr lang="en-IN" dirty="0"/>
          </a:p>
          <a:p>
            <a:pPr marL="0" indent="0">
              <a:buNone/>
            </a:pPr>
            <a:endParaRPr lang="en-IN" dirty="0"/>
          </a:p>
          <a:p>
            <a:pPr marL="0" indent="0">
              <a:buNone/>
            </a:pPr>
            <a:endParaRPr lang="en-IN" dirty="0"/>
          </a:p>
          <a:p>
            <a:pPr marL="0" lvl="0" indent="0" algn="l" rtl="0">
              <a:spcBef>
                <a:spcPts val="0"/>
              </a:spcBef>
              <a:spcAft>
                <a:spcPts val="1600"/>
              </a:spcAft>
              <a:buNone/>
            </a:pPr>
            <a:endParaRPr dirty="0"/>
          </a:p>
        </p:txBody>
      </p:sp>
      <p:pic>
        <p:nvPicPr>
          <p:cNvPr id="3074" name="Picture 2">
            <a:extLst>
              <a:ext uri="{FF2B5EF4-FFF2-40B4-BE49-F238E27FC236}">
                <a16:creationId xmlns:a16="http://schemas.microsoft.com/office/drawing/2014/main" id="{8C444AE4-3597-44FB-BFBA-757C97CE7EC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612" t="36613" r="56788" b="10420"/>
          <a:stretch/>
        </p:blipFill>
        <p:spPr bwMode="auto">
          <a:xfrm>
            <a:off x="4572000" y="1567375"/>
            <a:ext cx="4572000" cy="2643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365646"/>
      </p:ext>
    </p:extLst>
  </p:cSld>
  <p:clrMapOvr>
    <a:overrideClrMapping bg1="lt1" tx1="dk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624689"/>
            <a:ext cx="4045200" cy="730211"/>
          </a:xfrm>
          <a:prstGeom prst="rect">
            <a:avLst/>
          </a:prstGeom>
        </p:spPr>
        <p:txBody>
          <a:bodyPr spcFirstLastPara="1" wrap="square" lIns="91425" tIns="91425" rIns="91425" bIns="91425" anchor="ctr" anchorCtr="0">
            <a:noAutofit/>
          </a:bodyPr>
          <a:lstStyle/>
          <a:p>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r>
              <a:rPr lang="en-IN" dirty="0"/>
              <a:t>CSS Syntax</a:t>
            </a: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endParaRPr dirty="0"/>
          </a:p>
        </p:txBody>
      </p:sp>
      <p:sp>
        <p:nvSpPr>
          <p:cNvPr id="74" name="Google Shape;74;p15"/>
          <p:cNvSpPr txBox="1">
            <a:spLocks noGrp="1"/>
          </p:cNvSpPr>
          <p:nvPr>
            <p:ph type="subTitle" idx="1"/>
          </p:nvPr>
        </p:nvSpPr>
        <p:spPr>
          <a:prstGeom prst="rect">
            <a:avLst/>
          </a:prstGeom>
        </p:spPr>
        <p:txBody>
          <a:bodyPr spcFirstLastPara="1" wrap="square" lIns="91425" tIns="91425" rIns="91425" bIns="91425" anchor="ctr" anchorCtr="0">
            <a:noAutofit/>
          </a:bodyPr>
          <a:lstStyle/>
          <a:p>
            <a:pPr>
              <a:lnSpc>
                <a:spcPct val="115000"/>
              </a:lnSpc>
              <a:spcBef>
                <a:spcPts val="1600"/>
              </a:spcBef>
              <a:spcAft>
                <a:spcPts val="400"/>
              </a:spcAft>
            </a:pPr>
            <a:endParaRPr lang="en-IN" b="1" dirty="0">
              <a:solidFill>
                <a:srgbClr val="434343"/>
              </a:solidFill>
              <a:latin typeface="Times New Roman" panose="02020603050405020304" pitchFamily="18" charset="0"/>
            </a:endParaRPr>
          </a:p>
          <a:p>
            <a:pPr>
              <a:lnSpc>
                <a:spcPct val="115000"/>
              </a:lnSpc>
              <a:spcBef>
                <a:spcPts val="1000"/>
              </a:spcBef>
              <a:spcAft>
                <a:spcPts val="1000"/>
              </a:spcAft>
            </a:pPr>
            <a:r>
              <a:rPr lang="en-IN" dirty="0"/>
              <a:t>Syntax</a:t>
            </a:r>
          </a:p>
          <a:p>
            <a:pPr>
              <a:lnSpc>
                <a:spcPct val="115000"/>
              </a:lnSpc>
              <a:spcBef>
                <a:spcPts val="1000"/>
              </a:spcBef>
              <a:spcAft>
                <a:spcPts val="1000"/>
              </a:spcAft>
            </a:pPr>
            <a:endParaRPr lang="en-IN" dirty="0"/>
          </a:p>
        </p:txBody>
      </p:sp>
      <p:sp>
        <p:nvSpPr>
          <p:cNvPr id="75" name="Google Shape;75;p15"/>
          <p:cNvSpPr txBox="1">
            <a:spLocks noGrp="1"/>
          </p:cNvSpPr>
          <p:nvPr>
            <p:ph type="body" idx="2"/>
          </p:nvPr>
        </p:nvSpPr>
        <p:spPr>
          <a:xfrm>
            <a:off x="462276" y="2208775"/>
            <a:ext cx="3602730" cy="2387775"/>
          </a:xfrm>
          <a:prstGeom prst="rect">
            <a:avLst/>
          </a:prstGeom>
        </p:spPr>
        <p:txBody>
          <a:bodyPr spcFirstLastPara="1" wrap="square" lIns="91425" tIns="91425" rIns="91425" bIns="91425" anchor="ctr" anchorCtr="0">
            <a:noAutofit/>
          </a:bodyPr>
          <a:lstStyle/>
          <a:p>
            <a:pPr marL="139700" lvl="0" indent="0">
              <a:buNone/>
            </a:pPr>
            <a:endParaRPr lang="en-IN" dirty="0"/>
          </a:p>
          <a:p>
            <a:pPr marL="139700" lvl="0" indent="0">
              <a:buNone/>
            </a:pPr>
            <a:r>
              <a:rPr lang="en-IN" dirty="0"/>
              <a:t>3 Elements to a CSS Statement</a:t>
            </a:r>
          </a:p>
          <a:p>
            <a:r>
              <a:rPr lang="en-IN" dirty="0"/>
              <a:t>Selector</a:t>
            </a:r>
          </a:p>
          <a:p>
            <a:r>
              <a:rPr lang="en-IN" dirty="0"/>
              <a:t>Property	</a:t>
            </a:r>
          </a:p>
          <a:p>
            <a:r>
              <a:rPr lang="en-IN" dirty="0"/>
              <a:t>Value	</a:t>
            </a:r>
          </a:p>
          <a:p>
            <a:endParaRPr lang="en-IN" dirty="0"/>
          </a:p>
          <a:p>
            <a:endParaRPr lang="en-IN" dirty="0"/>
          </a:p>
          <a:p>
            <a:pPr marL="139700" indent="0">
              <a:buNone/>
            </a:pPr>
            <a:endParaRPr lang="en-IN" dirty="0"/>
          </a:p>
          <a:p>
            <a:endParaRPr lang="en-IN" dirty="0"/>
          </a:p>
          <a:p>
            <a:pPr marL="139700" indent="0">
              <a:buNone/>
            </a:pPr>
            <a:endParaRPr lang="en-IN" dirty="0"/>
          </a:p>
        </p:txBody>
      </p:sp>
      <p:sp>
        <p:nvSpPr>
          <p:cNvPr id="9" name="Google Shape;77;p15">
            <a:extLst>
              <a:ext uri="{FF2B5EF4-FFF2-40B4-BE49-F238E27FC236}">
                <a16:creationId xmlns:a16="http://schemas.microsoft.com/office/drawing/2014/main" id="{2991E55E-D2E9-4369-805E-473E12E9A0F4}"/>
              </a:ext>
            </a:extLst>
          </p:cNvPr>
          <p:cNvSpPr txBox="1">
            <a:spLocks noGrp="1"/>
          </p:cNvSpPr>
          <p:nvPr>
            <p:ph type="body" idx="3"/>
          </p:nvPr>
        </p:nvSpPr>
        <p:spPr>
          <a:xfrm>
            <a:off x="4939500" y="4596550"/>
            <a:ext cx="3836999" cy="470750"/>
          </a:xfrm>
          <a:prstGeom prst="rect">
            <a:avLst/>
          </a:prstGeom>
        </p:spPr>
        <p:txBody>
          <a:bodyPr spcFirstLastPara="1" wrap="square" lIns="91425" tIns="91425" rIns="91425" bIns="91425" anchor="t" anchorCtr="0">
            <a:noAutofit/>
          </a:bodyPr>
          <a:lstStyle/>
          <a:p>
            <a:pPr marL="0" indent="0">
              <a:buNone/>
            </a:pPr>
            <a:r>
              <a:rPr lang="en" dirty="0"/>
              <a:t>Image Source:</a:t>
            </a:r>
          </a:p>
          <a:p>
            <a:pPr marL="0" indent="0">
              <a:buNone/>
            </a:pPr>
            <a:r>
              <a:rPr lang="en-IN" dirty="0">
                <a:hlinkClick r:id="rId4"/>
              </a:rPr>
              <a:t>https://codebrainer.azureedge.net/images/what-is-css-declaration.jpg</a:t>
            </a:r>
            <a:endParaRPr lang="en-IN" dirty="0"/>
          </a:p>
          <a:p>
            <a:pPr marL="0" indent="0">
              <a:buNone/>
            </a:pPr>
            <a:endParaRPr lang="en-IN" dirty="0"/>
          </a:p>
          <a:p>
            <a:pPr marL="0" indent="0">
              <a:buNone/>
            </a:pPr>
            <a:endParaRPr lang="en-IN" dirty="0"/>
          </a:p>
          <a:p>
            <a:pPr marL="0" lvl="0" indent="0" algn="l" rtl="0">
              <a:spcBef>
                <a:spcPts val="0"/>
              </a:spcBef>
              <a:spcAft>
                <a:spcPts val="1600"/>
              </a:spcAft>
              <a:buNone/>
            </a:pPr>
            <a:endParaRPr dirty="0"/>
          </a:p>
        </p:txBody>
      </p:sp>
      <p:pic>
        <p:nvPicPr>
          <p:cNvPr id="7" name="Picture 6">
            <a:extLst>
              <a:ext uri="{FF2B5EF4-FFF2-40B4-BE49-F238E27FC236}">
                <a16:creationId xmlns:a16="http://schemas.microsoft.com/office/drawing/2014/main" id="{153FD285-4A72-4ED0-8147-64B92E216ABC}"/>
              </a:ext>
            </a:extLst>
          </p:cNvPr>
          <p:cNvPicPr>
            <a:picLocks noChangeAspect="1"/>
          </p:cNvPicPr>
          <p:nvPr/>
        </p:nvPicPr>
        <p:blipFill>
          <a:blip r:embed="rId5"/>
          <a:stretch>
            <a:fillRect/>
          </a:stretch>
        </p:blipFill>
        <p:spPr>
          <a:xfrm>
            <a:off x="4572000" y="1230553"/>
            <a:ext cx="4572000" cy="2958891"/>
          </a:xfrm>
          <a:prstGeom prst="rect">
            <a:avLst/>
          </a:prstGeom>
        </p:spPr>
      </p:pic>
    </p:spTree>
    <p:extLst>
      <p:ext uri="{BB962C8B-B14F-4D97-AF65-F5344CB8AC3E}">
        <p14:creationId xmlns:p14="http://schemas.microsoft.com/office/powerpoint/2010/main" val="237863440"/>
      </p:ext>
    </p:extLst>
  </p:cSld>
  <p:clrMapOvr>
    <a:overrideClrMapping bg1="lt1" tx1="dk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624689"/>
            <a:ext cx="4045200" cy="730211"/>
          </a:xfrm>
          <a:prstGeom prst="rect">
            <a:avLst/>
          </a:prstGeom>
        </p:spPr>
        <p:txBody>
          <a:bodyPr spcFirstLastPara="1" wrap="square" lIns="91425" tIns="91425" rIns="91425" bIns="91425" anchor="ctr" anchorCtr="0">
            <a:noAutofit/>
          </a:bodyPr>
          <a:lstStyle/>
          <a:p>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r>
              <a:rPr lang="en-IN" dirty="0"/>
              <a:t>CSS Syntax</a:t>
            </a: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endParaRPr dirty="0"/>
          </a:p>
        </p:txBody>
      </p:sp>
      <p:sp>
        <p:nvSpPr>
          <p:cNvPr id="74" name="Google Shape;74;p15"/>
          <p:cNvSpPr txBox="1">
            <a:spLocks noGrp="1"/>
          </p:cNvSpPr>
          <p:nvPr>
            <p:ph type="subTitle" idx="1"/>
          </p:nvPr>
        </p:nvSpPr>
        <p:spPr>
          <a:prstGeom prst="rect">
            <a:avLst/>
          </a:prstGeom>
        </p:spPr>
        <p:txBody>
          <a:bodyPr spcFirstLastPara="1" wrap="square" lIns="91425" tIns="91425" rIns="91425" bIns="91425" anchor="ctr" anchorCtr="0">
            <a:noAutofit/>
          </a:bodyPr>
          <a:lstStyle/>
          <a:p>
            <a:pPr>
              <a:lnSpc>
                <a:spcPct val="115000"/>
              </a:lnSpc>
              <a:spcBef>
                <a:spcPts val="1600"/>
              </a:spcBef>
              <a:spcAft>
                <a:spcPts val="400"/>
              </a:spcAft>
            </a:pPr>
            <a:endParaRPr lang="en-IN" b="1" dirty="0">
              <a:solidFill>
                <a:srgbClr val="434343"/>
              </a:solidFill>
              <a:latin typeface="Times New Roman" panose="02020603050405020304" pitchFamily="18" charset="0"/>
            </a:endParaRPr>
          </a:p>
          <a:p>
            <a:pPr>
              <a:lnSpc>
                <a:spcPct val="115000"/>
              </a:lnSpc>
              <a:spcBef>
                <a:spcPts val="1000"/>
              </a:spcBef>
              <a:spcAft>
                <a:spcPts val="1000"/>
              </a:spcAft>
            </a:pPr>
            <a:r>
              <a:rPr lang="en-IN" dirty="0"/>
              <a:t>CSS Comments</a:t>
            </a:r>
          </a:p>
          <a:p>
            <a:pPr>
              <a:lnSpc>
                <a:spcPct val="115000"/>
              </a:lnSpc>
              <a:spcBef>
                <a:spcPts val="1000"/>
              </a:spcBef>
              <a:spcAft>
                <a:spcPts val="1000"/>
              </a:spcAft>
            </a:pPr>
            <a:endParaRPr lang="en-IN" dirty="0"/>
          </a:p>
        </p:txBody>
      </p:sp>
      <p:sp>
        <p:nvSpPr>
          <p:cNvPr id="75" name="Google Shape;75;p15"/>
          <p:cNvSpPr txBox="1">
            <a:spLocks noGrp="1"/>
          </p:cNvSpPr>
          <p:nvPr>
            <p:ph type="body" idx="2"/>
          </p:nvPr>
        </p:nvSpPr>
        <p:spPr>
          <a:xfrm>
            <a:off x="462276" y="2208775"/>
            <a:ext cx="3602730" cy="2387775"/>
          </a:xfrm>
          <a:prstGeom prst="rect">
            <a:avLst/>
          </a:prstGeom>
        </p:spPr>
        <p:txBody>
          <a:bodyPr spcFirstLastPara="1" wrap="square" lIns="91425" tIns="91425" rIns="91425" bIns="91425" anchor="ctr" anchorCtr="0">
            <a:noAutofit/>
          </a:bodyPr>
          <a:lstStyle/>
          <a:p>
            <a:pPr marL="139700" lvl="0" indent="0">
              <a:buNone/>
            </a:pPr>
            <a:endParaRPr lang="en-IN" dirty="0"/>
          </a:p>
          <a:p>
            <a:r>
              <a:rPr lang="en-US" dirty="0"/>
              <a:t>Comments are used to explain the code, and may help when you edit the source code at a later date.​</a:t>
            </a:r>
            <a:endParaRPr lang="en-IN" dirty="0"/>
          </a:p>
          <a:p>
            <a:r>
              <a:rPr lang="en-US" dirty="0"/>
              <a:t>Comments are ignored by browsers.</a:t>
            </a:r>
          </a:p>
          <a:p>
            <a:endParaRPr lang="en-US" dirty="0"/>
          </a:p>
          <a:p>
            <a:pPr marL="139700" indent="0">
              <a:buNone/>
            </a:pPr>
            <a:endParaRPr lang="en-IN" dirty="0"/>
          </a:p>
          <a:p>
            <a:endParaRPr lang="en-IN" dirty="0"/>
          </a:p>
          <a:p>
            <a:pPr marL="139700" indent="0">
              <a:buNone/>
            </a:pPr>
            <a:endParaRPr lang="en-IN" dirty="0"/>
          </a:p>
        </p:txBody>
      </p:sp>
      <p:sp>
        <p:nvSpPr>
          <p:cNvPr id="9" name="Google Shape;77;p15">
            <a:extLst>
              <a:ext uri="{FF2B5EF4-FFF2-40B4-BE49-F238E27FC236}">
                <a16:creationId xmlns:a16="http://schemas.microsoft.com/office/drawing/2014/main" id="{2991E55E-D2E9-4369-805E-473E12E9A0F4}"/>
              </a:ext>
            </a:extLst>
          </p:cNvPr>
          <p:cNvSpPr txBox="1">
            <a:spLocks noGrp="1"/>
          </p:cNvSpPr>
          <p:nvPr>
            <p:ph type="body" idx="3"/>
          </p:nvPr>
        </p:nvSpPr>
        <p:spPr>
          <a:xfrm>
            <a:off x="4939500" y="4596550"/>
            <a:ext cx="3836999" cy="470750"/>
          </a:xfrm>
          <a:prstGeom prst="rect">
            <a:avLst/>
          </a:prstGeom>
        </p:spPr>
        <p:txBody>
          <a:bodyPr spcFirstLastPara="1" wrap="square" lIns="91425" tIns="91425" rIns="91425" bIns="91425" anchor="t" anchorCtr="0">
            <a:noAutofit/>
          </a:bodyPr>
          <a:lstStyle/>
          <a:p>
            <a:pPr marL="0" indent="0">
              <a:buNone/>
            </a:pPr>
            <a:r>
              <a:rPr lang="en" dirty="0"/>
              <a:t>Image Source:</a:t>
            </a:r>
          </a:p>
          <a:p>
            <a:pPr marL="0" indent="0">
              <a:buNone/>
            </a:pPr>
            <a:r>
              <a:rPr lang="en-IN" dirty="0">
                <a:hlinkClick r:id="rId4"/>
              </a:rPr>
              <a:t>https://www.freezenet.ca/wp-content/uploads/2019/03/CSS_9_1.png</a:t>
            </a:r>
            <a:endParaRPr lang="en-IN" dirty="0"/>
          </a:p>
          <a:p>
            <a:pPr marL="0" indent="0">
              <a:buNone/>
            </a:pPr>
            <a:endParaRPr lang="en-IN" dirty="0"/>
          </a:p>
          <a:p>
            <a:pPr marL="0" indent="0">
              <a:buNone/>
            </a:pPr>
            <a:endParaRPr lang="en-IN" dirty="0"/>
          </a:p>
          <a:p>
            <a:pPr marL="0" lvl="0" indent="0" algn="l" rtl="0">
              <a:spcBef>
                <a:spcPts val="0"/>
              </a:spcBef>
              <a:spcAft>
                <a:spcPts val="1600"/>
              </a:spcAft>
              <a:buNone/>
            </a:pPr>
            <a:endParaRPr dirty="0"/>
          </a:p>
        </p:txBody>
      </p:sp>
      <p:pic>
        <p:nvPicPr>
          <p:cNvPr id="6" name="Picture 7" descr="Graphical user interface, text, application&#10;&#10;Description automatically generated">
            <a:extLst>
              <a:ext uri="{FF2B5EF4-FFF2-40B4-BE49-F238E27FC236}">
                <a16:creationId xmlns:a16="http://schemas.microsoft.com/office/drawing/2014/main" id="{F8DCC050-EA0C-4611-91F4-90A961B334D1}"/>
              </a:ext>
            </a:extLst>
          </p:cNvPr>
          <p:cNvPicPr>
            <a:picLocks noChangeAspect="1"/>
          </p:cNvPicPr>
          <p:nvPr/>
        </p:nvPicPr>
        <p:blipFill>
          <a:blip r:embed="rId5"/>
          <a:stretch>
            <a:fillRect/>
          </a:stretch>
        </p:blipFill>
        <p:spPr>
          <a:xfrm>
            <a:off x="4572000" y="787650"/>
            <a:ext cx="4572000" cy="3536591"/>
          </a:xfrm>
          <a:prstGeom prst="rect">
            <a:avLst/>
          </a:prstGeom>
        </p:spPr>
      </p:pic>
    </p:spTree>
    <p:extLst>
      <p:ext uri="{BB962C8B-B14F-4D97-AF65-F5344CB8AC3E}">
        <p14:creationId xmlns:p14="http://schemas.microsoft.com/office/powerpoint/2010/main" val="4257812804"/>
      </p:ext>
    </p:extLst>
  </p:cSld>
  <p:clrMapOvr>
    <a:overrideClrMapping bg1="lt1" tx1="dk1" bg2="dk2" tx2="lt2" accent1="accent1" accent2="accent2" accent3="accent3" accent4="accent4" accent5="accent5" accent6="accent6" hlink="hlink" folHlink="folHlink"/>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0.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1.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2.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3.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4.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5.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6.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7.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8.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9.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2.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20.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3.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4.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5.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6.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7.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8.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9.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4057</TotalTime>
  <Words>4305</Words>
  <Application>Microsoft Macintosh PowerPoint</Application>
  <PresentationFormat>On-screen Show (16:9)</PresentationFormat>
  <Paragraphs>696</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Arial</vt:lpstr>
      <vt:lpstr>Cambria</vt:lpstr>
      <vt:lpstr>Times New Roman</vt:lpstr>
      <vt:lpstr>Simple Light</vt:lpstr>
      <vt:lpstr>Able to Create Styles of web pages using CSS</vt:lpstr>
      <vt:lpstr>In this section, we will discuss:</vt:lpstr>
      <vt:lpstr>     Introduction to CSS     </vt:lpstr>
      <vt:lpstr>     Introduction to CSS     </vt:lpstr>
      <vt:lpstr>     Introduction to CSS     </vt:lpstr>
      <vt:lpstr>      Limitations of CSS      </vt:lpstr>
      <vt:lpstr>      Advantages of CSS      </vt:lpstr>
      <vt:lpstr>     CSS Syntax     </vt:lpstr>
      <vt:lpstr>     CSS Syntax     </vt:lpstr>
      <vt:lpstr>     CSS Syntax     </vt:lpstr>
      <vt:lpstr>    Three ways to integrate CSS    </vt:lpstr>
      <vt:lpstr>     Types of CSS     </vt:lpstr>
      <vt:lpstr>    Types of CSS    </vt:lpstr>
      <vt:lpstr>    Types of CSS    </vt:lpstr>
      <vt:lpstr>     Merits and demerits of - external Style Sheets, Embedded Style Sheets   </vt:lpstr>
      <vt:lpstr>     Merits and demerits of - external Style Sheets, Embedded Style Sheets   </vt:lpstr>
      <vt:lpstr>    CSS Values and Units    </vt:lpstr>
      <vt:lpstr>Absolute Lengths</vt:lpstr>
      <vt:lpstr>Relative Lengths</vt:lpstr>
      <vt:lpstr>CSS Styling Text</vt:lpstr>
      <vt:lpstr>CSS Box Model</vt:lpstr>
      <vt:lpstr>Website Layout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Able to manage files effectively in Windows and Linux environment</dc:title>
  <dc:creator>HBK EDUNET</dc:creator>
  <cp:lastModifiedBy>Mohd Sarwar Babu</cp:lastModifiedBy>
  <cp:revision>874</cp:revision>
  <dcterms:modified xsi:type="dcterms:W3CDTF">2022-03-01T15:01:02Z</dcterms:modified>
</cp:coreProperties>
</file>