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319" r:id="rId2"/>
    <p:sldId id="320" r:id="rId3"/>
    <p:sldId id="321" r:id="rId4"/>
    <p:sldId id="322" r:id="rId5"/>
    <p:sldId id="323" r:id="rId6"/>
    <p:sldId id="324" r:id="rId7"/>
    <p:sldId id="328" r:id="rId8"/>
    <p:sldId id="329" r:id="rId9"/>
    <p:sldId id="330" r:id="rId10"/>
    <p:sldId id="331" r:id="rId11"/>
    <p:sldId id="332" r:id="rId12"/>
    <p:sldId id="333" r:id="rId13"/>
    <p:sldId id="334" r:id="rId14"/>
    <p:sldId id="335" r:id="rId15"/>
    <p:sldId id="336"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5" autoAdjust="0"/>
    <p:restoredTop sz="83070" autoAdjust="0"/>
  </p:normalViewPr>
  <p:slideViewPr>
    <p:cSldViewPr snapToGrid="0">
      <p:cViewPr varScale="1">
        <p:scale>
          <a:sx n="93" d="100"/>
          <a:sy n="93" d="100"/>
        </p:scale>
        <p:origin x="720"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ternalsunshineoftheismind.files.wordpress.com/2013/02/i-s-spiral.jp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earheart.io/articles/7-phases-software-development-life-cycle-sdlc/"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professionalqa.com/big-bang-sdlc-mode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inwizards.com/blog/software-testing-type-testing-introduction-basics-importanc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javatpoint.com/software-testing-tutoria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javatpoint.com/levels-of-testin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ommons.wikimedia.org/wiki/File:SDLC_-_Software_Development_Life_Cycle.jp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clarusway.com/what-is-software-development-life-cycl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sitesbay.com/software-engineering/se-phases-of-sdlc"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sitesbay.com/software-engineering/se-what-is-sdlc-mode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earheart.io/articles/7-phases-software-development-life-cycle-sdlc/"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researchgate.net/figure/SDLC-Iterative-Model-2_fig4_338710620"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geeksforgeeks.org/software-engineering-sdlc-v-mode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Title - The learning outcome</a:t>
            </a:r>
            <a:endParaRPr dirty="0"/>
          </a:p>
          <a:p>
            <a:pPr marL="0" lvl="0" indent="0" algn="l" rtl="0">
              <a:spcBef>
                <a:spcPts val="0"/>
              </a:spcBef>
              <a:spcAft>
                <a:spcPts val="0"/>
              </a:spcAft>
              <a:buNone/>
            </a:pPr>
            <a:r>
              <a:rPr lang="en" dirty="0"/>
              <a:t>Subtitle - Duration</a:t>
            </a:r>
            <a:endParaRPr dirty="0"/>
          </a:p>
        </p:txBody>
      </p:sp>
    </p:spTree>
    <p:extLst>
      <p:ext uri="{BB962C8B-B14F-4D97-AF65-F5344CB8AC3E}">
        <p14:creationId xmlns:p14="http://schemas.microsoft.com/office/powerpoint/2010/main" val="1857716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a:t>
            </a:r>
            <a:r>
              <a:rPr lang="en-IN" dirty="0"/>
              <a:t>Subtopic of Subtopic </a:t>
            </a:r>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 dirty="0"/>
          </a:p>
          <a:p>
            <a:pPr marL="0" lvl="0" indent="0" algn="l" rtl="0">
              <a:spcBef>
                <a:spcPts val="0"/>
              </a:spcBef>
              <a:spcAft>
                <a:spcPts val="0"/>
              </a:spcAft>
              <a:buNone/>
            </a:pPr>
            <a:r>
              <a:rPr lang="en-IN" b="0" i="0" dirty="0">
                <a:solidFill>
                  <a:srgbClr val="4D5156"/>
                </a:solidFill>
                <a:effectLst/>
                <a:latin typeface="arial" panose="020B0604020202020204" pitchFamily="34" charset="0"/>
              </a:rPr>
              <a:t>Spiral model is one of the most important Software Development Life Cycle models, which provides support for Risk Handling. In its diagrammatic representation, it looks like a spiral with many loops. The exact number of loops of the spiral is unknown and can vary from project to project. Each loop of the spiral is called a Phase of the software development process.</a:t>
            </a:r>
          </a:p>
          <a:p>
            <a:pPr marL="0" lvl="0" indent="0" algn="l" rtl="0">
              <a:spcBef>
                <a:spcPts val="0"/>
              </a:spcBef>
              <a:spcAft>
                <a:spcPts val="0"/>
              </a:spcAft>
              <a:buNone/>
            </a:pPr>
            <a:endParaRPr lang="en-IN" b="0" i="0" dirty="0">
              <a:solidFill>
                <a:srgbClr val="4D5156"/>
              </a:solidFill>
              <a:effectLst/>
              <a:latin typeface="arial" panose="020B0604020202020204" pitchFamily="34" charset="0"/>
            </a:endParaRPr>
          </a:p>
          <a:p>
            <a:pPr marL="0" lvl="0" indent="0" algn="l" rtl="0">
              <a:spcBef>
                <a:spcPts val="0"/>
              </a:spcBef>
              <a:spcAft>
                <a:spcPts val="0"/>
              </a:spcAft>
              <a:buNone/>
            </a:pPr>
            <a:endParaRPr lang="en-IN" b="0" i="0" dirty="0">
              <a:solidFill>
                <a:srgbClr val="4D5156"/>
              </a:solidFill>
              <a:effectLst/>
              <a:latin typeface="arial" panose="020B0604020202020204" pitchFamily="34" charset="0"/>
            </a:endParaRPr>
          </a:p>
          <a:p>
            <a:pPr marL="0" lvl="0" indent="0" algn="l" rtl="0">
              <a:spcBef>
                <a:spcPts val="0"/>
              </a:spcBef>
              <a:spcAft>
                <a:spcPts val="0"/>
              </a:spcAft>
              <a:buNone/>
            </a:pPr>
            <a:endParaRPr lang="en-IN" b="0" i="0" dirty="0">
              <a:solidFill>
                <a:srgbClr val="4D5156"/>
              </a:solidFill>
              <a:effectLst/>
              <a:latin typeface="arial" panose="020B0604020202020204" pitchFamily="34" charset="0"/>
            </a:endParaRPr>
          </a:p>
          <a:p>
            <a:pPr marL="0" lvl="0" indent="0" algn="l" rtl="0">
              <a:spcBef>
                <a:spcPts val="0"/>
              </a:spcBef>
              <a:spcAft>
                <a:spcPts val="0"/>
              </a:spcAft>
              <a:buNone/>
            </a:pPr>
            <a:endParaRPr lang="en-IN" b="0" i="0" dirty="0">
              <a:solidFill>
                <a:srgbClr val="4D5156"/>
              </a:solidFill>
              <a:effectLst/>
              <a:latin typeface="arial" panose="020B0604020202020204" pitchFamily="34" charset="0"/>
            </a:endParaRPr>
          </a:p>
          <a:p>
            <a:pPr marL="0" lvl="0" indent="0" algn="l" rtl="0">
              <a:spcBef>
                <a:spcPts val="0"/>
              </a:spcBef>
              <a:spcAft>
                <a:spcPts val="0"/>
              </a:spcAft>
              <a:buNone/>
            </a:pPr>
            <a:r>
              <a:rPr lang="en" dirty="0"/>
              <a:t>Reference: </a:t>
            </a:r>
            <a:endParaRPr dirty="0"/>
          </a:p>
          <a:p>
            <a:pPr marL="0" indent="0">
              <a:buNone/>
            </a:pPr>
            <a:r>
              <a:rPr lang="en-IN" dirty="0">
                <a:hlinkClick r:id="rId3"/>
              </a:rPr>
              <a:t>https://eternalsunshineoftheismind.files.wordpress.com/2013/02/i-s-spiral.jpg</a:t>
            </a:r>
            <a:endParaRPr lang="en-IN" dirty="0"/>
          </a:p>
          <a:p>
            <a:pPr marL="0" indent="0">
              <a:buNone/>
            </a:pPr>
            <a:endParaRPr lang="en-IN" dirty="0"/>
          </a:p>
        </p:txBody>
      </p:sp>
    </p:spTree>
    <p:extLst>
      <p:ext uri="{BB962C8B-B14F-4D97-AF65-F5344CB8AC3E}">
        <p14:creationId xmlns:p14="http://schemas.microsoft.com/office/powerpoint/2010/main" val="1514464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a:t>
            </a:r>
            <a:r>
              <a:rPr lang="en-IN" dirty="0"/>
              <a:t>Subtopic of Subtopic </a:t>
            </a:r>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 dirty="0"/>
          </a:p>
          <a:p>
            <a:pPr marL="0" lvl="0" indent="0" algn="l" rtl="0">
              <a:spcBef>
                <a:spcPts val="0"/>
              </a:spcBef>
              <a:spcAft>
                <a:spcPts val="0"/>
              </a:spcAft>
              <a:buNone/>
            </a:pPr>
            <a:r>
              <a:rPr lang="en-IN" b="0" i="0" dirty="0">
                <a:solidFill>
                  <a:srgbClr val="4D5156"/>
                </a:solidFill>
                <a:effectLst/>
                <a:latin typeface="arial" panose="020B0604020202020204" pitchFamily="34" charset="0"/>
              </a:rPr>
              <a:t>Agile development model is also a type of Incremental model. Software is developed in incremental, rapid cycles. This results in small incremental releases with each release building on previous functionality. Each release is thoroughly tested to ensure software quality is maintained. It is used for time critical applications.</a:t>
            </a:r>
          </a:p>
          <a:p>
            <a:pPr marL="0" lvl="0" indent="0" algn="l" rtl="0">
              <a:spcBef>
                <a:spcPts val="0"/>
              </a:spcBef>
              <a:spcAft>
                <a:spcPts val="0"/>
              </a:spcAft>
              <a:buNone/>
            </a:pPr>
            <a:endParaRPr lang="en-IN" b="0" i="0" dirty="0">
              <a:solidFill>
                <a:srgbClr val="4D5156"/>
              </a:solidFill>
              <a:effectLst/>
              <a:latin typeface="arial" panose="020B0604020202020204" pitchFamily="34" charset="0"/>
            </a:endParaRPr>
          </a:p>
          <a:p>
            <a:pPr marL="0" lvl="0" indent="0" algn="l" rtl="0">
              <a:spcBef>
                <a:spcPts val="0"/>
              </a:spcBef>
              <a:spcAft>
                <a:spcPts val="0"/>
              </a:spcAft>
              <a:buNone/>
            </a:pPr>
            <a:endParaRPr lang="en-IN" b="0" i="0" dirty="0">
              <a:solidFill>
                <a:srgbClr val="4D5156"/>
              </a:solidFill>
              <a:effectLst/>
              <a:latin typeface="arial" panose="020B0604020202020204" pitchFamily="34" charset="0"/>
            </a:endParaRPr>
          </a:p>
          <a:p>
            <a:pPr marL="0" lvl="0" indent="0" algn="l" rtl="0">
              <a:spcBef>
                <a:spcPts val="0"/>
              </a:spcBef>
              <a:spcAft>
                <a:spcPts val="0"/>
              </a:spcAft>
              <a:buNone/>
            </a:pPr>
            <a:r>
              <a:rPr lang="en" dirty="0"/>
              <a:t>Reference: </a:t>
            </a:r>
            <a:endParaRPr dirty="0"/>
          </a:p>
          <a:p>
            <a:pPr marL="0" indent="0">
              <a:buNone/>
            </a:pPr>
            <a:r>
              <a:rPr lang="en-IN" dirty="0">
                <a:hlinkClick r:id="rId3"/>
              </a:rPr>
              <a:t>https://gearheart.io/articles/7-phases-software-development-life-cycle-sdlc/</a:t>
            </a:r>
            <a:endParaRPr lang="en-IN" dirty="0"/>
          </a:p>
          <a:p>
            <a:pPr marL="0" indent="0">
              <a:buNone/>
            </a:pPr>
            <a:endParaRPr lang="en-IN" dirty="0"/>
          </a:p>
        </p:txBody>
      </p:sp>
    </p:spTree>
    <p:extLst>
      <p:ext uri="{BB962C8B-B14F-4D97-AF65-F5344CB8AC3E}">
        <p14:creationId xmlns:p14="http://schemas.microsoft.com/office/powerpoint/2010/main" val="776489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a:t>
            </a:r>
            <a:r>
              <a:rPr lang="en-IN" dirty="0"/>
              <a:t>Subtopic of Subtopic </a:t>
            </a:r>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 dirty="0"/>
          </a:p>
          <a:p>
            <a:pPr marL="0" lvl="0" indent="0" algn="l" rtl="0">
              <a:spcBef>
                <a:spcPts val="0"/>
              </a:spcBef>
              <a:spcAft>
                <a:spcPts val="0"/>
              </a:spcAft>
              <a:buNone/>
            </a:pPr>
            <a:r>
              <a:rPr lang="en-IN" dirty="0"/>
              <a:t>The Big Bang Model is popular in situations or adopted when the project's stakeholders or customers are not certain regarding their wants and requirements. They have also haven't </a:t>
            </a:r>
            <a:r>
              <a:rPr lang="en-IN" dirty="0" err="1"/>
              <a:t>analyzed</a:t>
            </a:r>
            <a:r>
              <a:rPr lang="en-IN" dirty="0"/>
              <a:t> all the essential features and characteristics that they plan to incorporate into their system. In this model, all or most of the requirements are understood and put into practice as they begin developing the prototype.</a:t>
            </a: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IN" b="0" i="0" dirty="0">
              <a:solidFill>
                <a:srgbClr val="4D5156"/>
              </a:solidFill>
              <a:effectLst/>
              <a:latin typeface="arial" panose="020B0604020202020204" pitchFamily="34" charset="0"/>
            </a:endParaRPr>
          </a:p>
          <a:p>
            <a:pPr marL="0" lvl="0" indent="0" algn="l" rtl="0">
              <a:spcBef>
                <a:spcPts val="0"/>
              </a:spcBef>
              <a:spcAft>
                <a:spcPts val="0"/>
              </a:spcAft>
              <a:buNone/>
            </a:pPr>
            <a:r>
              <a:rPr lang="en" dirty="0"/>
              <a:t>Reference: </a:t>
            </a:r>
            <a:endParaRPr dirty="0"/>
          </a:p>
          <a:p>
            <a:pPr marL="0" indent="0">
              <a:buNone/>
            </a:pPr>
            <a:r>
              <a:rPr lang="en-IN" dirty="0">
                <a:hlinkClick r:id="rId3"/>
              </a:rPr>
              <a:t>https://www.professionalqa.com/big-bang-sdlc-model</a:t>
            </a:r>
            <a:endParaRPr lang="en-IN" dirty="0"/>
          </a:p>
        </p:txBody>
      </p:sp>
    </p:spTree>
    <p:extLst>
      <p:ext uri="{BB962C8B-B14F-4D97-AF65-F5344CB8AC3E}">
        <p14:creationId xmlns:p14="http://schemas.microsoft.com/office/powerpoint/2010/main" val="2869628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1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IN" dirty="0"/>
              <a:t>Software testing is a process of identifying the correctness of software by considering its all attributes (Reliability, Scalability, Portability, Re-usability, Usability) and evaluating the execution of software components to find the software bugs or errors or defects.</a:t>
            </a: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IN" b="0" i="0" dirty="0">
              <a:solidFill>
                <a:srgbClr val="4D5156"/>
              </a:solidFill>
              <a:effectLst/>
              <a:latin typeface="arial" panose="020B0604020202020204" pitchFamily="34" charset="0"/>
            </a:endParaRPr>
          </a:p>
          <a:p>
            <a:pPr marL="0" lvl="0" indent="0" algn="l" rtl="0">
              <a:spcBef>
                <a:spcPts val="0"/>
              </a:spcBef>
              <a:spcAft>
                <a:spcPts val="0"/>
              </a:spcAft>
              <a:buNone/>
            </a:pPr>
            <a:r>
              <a:rPr lang="en" dirty="0"/>
              <a:t>Reference: </a:t>
            </a:r>
            <a:endParaRPr dirty="0"/>
          </a:p>
          <a:p>
            <a:pPr marL="0" indent="0">
              <a:buNone/>
            </a:pPr>
            <a:r>
              <a:rPr lang="en-IN" dirty="0">
                <a:hlinkClick r:id="rId3"/>
              </a:rPr>
              <a:t>https://www.inwizards.com/blog/software-testing-type-testing-introduction-basics-importance/</a:t>
            </a:r>
            <a:endParaRPr lang="en-IN" dirty="0"/>
          </a:p>
        </p:txBody>
      </p:sp>
    </p:spTree>
    <p:extLst>
      <p:ext uri="{BB962C8B-B14F-4D97-AF65-F5344CB8AC3E}">
        <p14:creationId xmlns:p14="http://schemas.microsoft.com/office/powerpoint/2010/main" val="2713732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2</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IN" b="1" dirty="0"/>
              <a:t>Manual Testing:</a:t>
            </a:r>
          </a:p>
          <a:p>
            <a:pPr marL="0" lvl="0" indent="0" algn="l" rtl="0">
              <a:spcBef>
                <a:spcPts val="0"/>
              </a:spcBef>
              <a:spcAft>
                <a:spcPts val="0"/>
              </a:spcAft>
              <a:buNone/>
            </a:pPr>
            <a:r>
              <a:rPr lang="en-IN" dirty="0"/>
              <a:t>Manual testing is the process of testing the software by hand to learn more about it, to find what is and isn’t working.</a:t>
            </a:r>
          </a:p>
          <a:p>
            <a:pPr marL="0" lvl="0" indent="0" algn="l" rtl="0">
              <a:spcBef>
                <a:spcPts val="0"/>
              </a:spcBef>
              <a:spcAft>
                <a:spcPts val="0"/>
              </a:spcAft>
              <a:buNone/>
            </a:pPr>
            <a:endParaRPr lang="en-IN" dirty="0"/>
          </a:p>
          <a:p>
            <a:pPr marL="0" lvl="0" indent="0" algn="l" rtl="0">
              <a:spcBef>
                <a:spcPts val="0"/>
              </a:spcBef>
              <a:spcAft>
                <a:spcPts val="0"/>
              </a:spcAft>
              <a:buNone/>
            </a:pPr>
            <a:r>
              <a:rPr lang="en-IN" b="1" dirty="0"/>
              <a:t>Automation Testing:</a:t>
            </a:r>
          </a:p>
          <a:p>
            <a:pPr marL="0" lvl="0" indent="0" algn="l" rtl="0">
              <a:spcBef>
                <a:spcPts val="0"/>
              </a:spcBef>
              <a:spcAft>
                <a:spcPts val="0"/>
              </a:spcAft>
              <a:buNone/>
            </a:pPr>
            <a:r>
              <a:rPr lang="en-IN" dirty="0"/>
              <a:t>Automation testing is the process of testing the software using an automation tool to find the defects.</a:t>
            </a:r>
            <a:endParaRPr lang="en" dirty="0"/>
          </a:p>
          <a:p>
            <a:pPr marL="0" lvl="0" indent="0" algn="l" rtl="0">
              <a:spcBef>
                <a:spcPts val="0"/>
              </a:spcBef>
              <a:spcAft>
                <a:spcPts val="0"/>
              </a:spcAft>
              <a:buNone/>
            </a:pPr>
            <a:endParaRPr lang="en-IN" b="0" i="0" dirty="0">
              <a:solidFill>
                <a:srgbClr val="4D5156"/>
              </a:solidFill>
              <a:effectLst/>
              <a:latin typeface="arial" panose="020B0604020202020204" pitchFamily="34" charset="0"/>
            </a:endParaRPr>
          </a:p>
          <a:p>
            <a:pPr marL="0" lvl="0" indent="0" algn="l" rtl="0">
              <a:spcBef>
                <a:spcPts val="0"/>
              </a:spcBef>
              <a:spcAft>
                <a:spcPts val="0"/>
              </a:spcAft>
              <a:buNone/>
            </a:pPr>
            <a:r>
              <a:rPr lang="en" dirty="0"/>
              <a:t>Reference: </a:t>
            </a:r>
            <a:endParaRPr dirty="0"/>
          </a:p>
          <a:p>
            <a:pPr marL="0" indent="0">
              <a:buNone/>
            </a:pPr>
            <a:r>
              <a:rPr lang="en-IN" dirty="0">
                <a:hlinkClick r:id="rId3"/>
              </a:rPr>
              <a:t>https://www.javatpoint.com/software-testing-tutorial</a:t>
            </a:r>
            <a:endParaRPr lang="en-IN" dirty="0"/>
          </a:p>
        </p:txBody>
      </p:sp>
    </p:spTree>
    <p:extLst>
      <p:ext uri="{BB962C8B-B14F-4D97-AF65-F5344CB8AC3E}">
        <p14:creationId xmlns:p14="http://schemas.microsoft.com/office/powerpoint/2010/main" val="4168809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a:t>
            </a:r>
            <a:r>
              <a:rPr lang="en"/>
              <a:t>Subtopic 3</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 dirty="0"/>
          </a:p>
          <a:p>
            <a:pPr marL="0" lvl="0" indent="0" algn="l" rtl="0">
              <a:spcBef>
                <a:spcPts val="0"/>
              </a:spcBef>
              <a:spcAft>
                <a:spcPts val="0"/>
              </a:spcAft>
              <a:buNone/>
            </a:pPr>
            <a:endParaRPr lang="en-IN" dirty="0"/>
          </a:p>
          <a:p>
            <a:pPr marL="0" lvl="0" indent="0" algn="l" rtl="0">
              <a:spcBef>
                <a:spcPts val="0"/>
              </a:spcBef>
              <a:spcAft>
                <a:spcPts val="0"/>
              </a:spcAft>
              <a:buNone/>
            </a:pPr>
            <a:r>
              <a:rPr lang="en-IN" b="1" dirty="0"/>
              <a:t>Unit Testing</a:t>
            </a:r>
            <a:r>
              <a:rPr lang="en-IN" dirty="0"/>
              <a:t>: checks if software components are fulfilling functionalities or not.</a:t>
            </a:r>
          </a:p>
          <a:p>
            <a:pPr marL="0" lvl="0" indent="0" algn="l" rtl="0">
              <a:spcBef>
                <a:spcPts val="0"/>
              </a:spcBef>
              <a:spcAft>
                <a:spcPts val="0"/>
              </a:spcAft>
              <a:buNone/>
            </a:pPr>
            <a:r>
              <a:rPr lang="en-IN" b="1" dirty="0"/>
              <a:t>Integration Testing</a:t>
            </a:r>
            <a:r>
              <a:rPr lang="en-IN" dirty="0"/>
              <a:t>: checks the data flow from one module to other modules.</a:t>
            </a:r>
          </a:p>
          <a:p>
            <a:pPr marL="0" lvl="0" indent="0" algn="l" rtl="0">
              <a:spcBef>
                <a:spcPts val="0"/>
              </a:spcBef>
              <a:spcAft>
                <a:spcPts val="0"/>
              </a:spcAft>
              <a:buNone/>
            </a:pPr>
            <a:r>
              <a:rPr lang="en-IN" b="1" dirty="0"/>
              <a:t>System Testing</a:t>
            </a:r>
            <a:r>
              <a:rPr lang="en-IN" dirty="0"/>
              <a:t>: evaluates both functional and non-functional needs for the testing.</a:t>
            </a:r>
          </a:p>
          <a:p>
            <a:pPr marL="0" lvl="0" indent="0" algn="l" rtl="0">
              <a:spcBef>
                <a:spcPts val="0"/>
              </a:spcBef>
              <a:spcAft>
                <a:spcPts val="0"/>
              </a:spcAft>
              <a:buNone/>
            </a:pPr>
            <a:r>
              <a:rPr lang="en-IN" b="1" dirty="0"/>
              <a:t>Acceptance Testing</a:t>
            </a:r>
            <a:r>
              <a:rPr lang="en-IN" dirty="0"/>
              <a:t>: checks the requirements of a specification or contract are met as per its delivery</a:t>
            </a:r>
            <a:endParaRPr lang="en" dirty="0"/>
          </a:p>
          <a:p>
            <a:pPr marL="0" lvl="0" indent="0" algn="l" rtl="0">
              <a:spcBef>
                <a:spcPts val="0"/>
              </a:spcBef>
              <a:spcAft>
                <a:spcPts val="0"/>
              </a:spcAft>
              <a:buNone/>
            </a:pPr>
            <a:endParaRPr lang="en-IN" b="0" i="0" dirty="0">
              <a:solidFill>
                <a:srgbClr val="4D5156"/>
              </a:solidFill>
              <a:effectLst/>
              <a:latin typeface="arial" panose="020B0604020202020204" pitchFamily="34" charset="0"/>
            </a:endParaRPr>
          </a:p>
          <a:p>
            <a:pPr marL="0" lvl="0" indent="0" algn="l" rtl="0">
              <a:spcBef>
                <a:spcPts val="0"/>
              </a:spcBef>
              <a:spcAft>
                <a:spcPts val="0"/>
              </a:spcAft>
              <a:buNone/>
            </a:pPr>
            <a:r>
              <a:rPr lang="en" dirty="0"/>
              <a:t>Reference: </a:t>
            </a:r>
            <a:endParaRPr dirty="0"/>
          </a:p>
          <a:p>
            <a:pPr marL="0" indent="0">
              <a:buNone/>
            </a:pPr>
            <a:r>
              <a:rPr lang="en-IN" dirty="0">
                <a:hlinkClick r:id="rId3"/>
              </a:rPr>
              <a:t>https://www.javatpoint.com/levels-of-testing</a:t>
            </a:r>
            <a:endParaRPr lang="en-IN" dirty="0"/>
          </a:p>
        </p:txBody>
      </p:sp>
    </p:spTree>
    <p:extLst>
      <p:ext uri="{BB962C8B-B14F-4D97-AF65-F5344CB8AC3E}">
        <p14:creationId xmlns:p14="http://schemas.microsoft.com/office/powerpoint/2010/main" val="1855240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2821f090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2821f090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Mention the parent topics one by one. This particular learning outcome has 4 parent topics.</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36892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1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IN" b="0" i="0" dirty="0">
                <a:solidFill>
                  <a:srgbClr val="4D5156"/>
                </a:solidFill>
                <a:effectLst/>
                <a:latin typeface="arial" panose="020B0604020202020204" pitchFamily="34" charset="0"/>
              </a:rPr>
              <a:t>Software Development Life Cycle (SDLC) is a process used by the software industry to design, develop and test high quality softwares. The SDLC aims to produce a high-quality software that meets or exceeds customer expectations, reaches completion within times and cost estimates.</a:t>
            </a:r>
          </a:p>
          <a:p>
            <a:pPr marL="171450" lvl="0" indent="-171450" algn="l" rtl="0">
              <a:spcBef>
                <a:spcPts val="0"/>
              </a:spcBef>
              <a:spcAft>
                <a:spcPts val="0"/>
              </a:spcAft>
            </a:pPr>
            <a:endParaRPr lang="en-IN" b="0" i="0" dirty="0">
              <a:solidFill>
                <a:srgbClr val="4D5156"/>
              </a:solidFill>
              <a:effectLst/>
              <a:latin typeface="arial" panose="020B0604020202020204" pitchFamily="34" charset="0"/>
            </a:endParaRPr>
          </a:p>
          <a:p>
            <a:pPr marL="171450" lvl="0" indent="-171450" algn="l" rtl="0">
              <a:spcBef>
                <a:spcPts val="0"/>
              </a:spcBef>
              <a:spcAft>
                <a:spcPts val="0"/>
              </a:spcAft>
            </a:pPr>
            <a:r>
              <a:rPr lang="en-IN" b="0" i="0" dirty="0">
                <a:solidFill>
                  <a:srgbClr val="4D5156"/>
                </a:solidFill>
                <a:effectLst/>
                <a:latin typeface="arial" panose="020B0604020202020204" pitchFamily="34" charset="0"/>
              </a:rPr>
              <a:t>SDLC is the acronym of Software Development Life Cycle.</a:t>
            </a:r>
          </a:p>
          <a:p>
            <a:pPr marL="171450" lvl="0" indent="-171450" algn="l" rtl="0">
              <a:spcBef>
                <a:spcPts val="0"/>
              </a:spcBef>
              <a:spcAft>
                <a:spcPts val="0"/>
              </a:spcAft>
            </a:pPr>
            <a:r>
              <a:rPr lang="en-IN" b="0" i="0" dirty="0">
                <a:solidFill>
                  <a:srgbClr val="4D5156"/>
                </a:solidFill>
                <a:effectLst/>
                <a:latin typeface="arial" panose="020B0604020202020204" pitchFamily="34" charset="0"/>
              </a:rPr>
              <a:t>It is also called as Software Development Process.</a:t>
            </a:r>
          </a:p>
          <a:p>
            <a:pPr marL="171450" lvl="0" indent="-171450" algn="l" rtl="0">
              <a:spcBef>
                <a:spcPts val="0"/>
              </a:spcBef>
              <a:spcAft>
                <a:spcPts val="0"/>
              </a:spcAft>
            </a:pPr>
            <a:r>
              <a:rPr lang="en-IN" b="0" i="0" dirty="0">
                <a:solidFill>
                  <a:srgbClr val="4D5156"/>
                </a:solidFill>
                <a:effectLst/>
                <a:latin typeface="arial" panose="020B0604020202020204" pitchFamily="34" charset="0"/>
              </a:rPr>
              <a:t>SDLC is a framework defining tasks performed at each step in the software development process.</a:t>
            </a:r>
          </a:p>
          <a:p>
            <a:pPr marL="171450" lvl="0" indent="-171450" algn="l" rtl="0">
              <a:spcBef>
                <a:spcPts val="0"/>
              </a:spcBef>
              <a:spcAft>
                <a:spcPts val="0"/>
              </a:spcAft>
            </a:pPr>
            <a:r>
              <a:rPr lang="en-IN" b="0" i="0" dirty="0">
                <a:solidFill>
                  <a:srgbClr val="4D5156"/>
                </a:solidFill>
                <a:effectLst/>
                <a:latin typeface="arial" panose="020B0604020202020204" pitchFamily="34" charset="0"/>
              </a:rPr>
              <a:t>ISO/IEC 12207 is an international standard for software life-cycle processes. It aims to be the standard that defines all the tasks required for developing and maintaining software.</a:t>
            </a:r>
          </a:p>
          <a:p>
            <a:pPr marL="0" lvl="0" indent="0" algn="l" rtl="0">
              <a:spcBef>
                <a:spcPts val="0"/>
              </a:spcBef>
              <a:spcAft>
                <a:spcPts val="0"/>
              </a:spcAft>
              <a:buNone/>
            </a:pPr>
            <a:endParaRPr lang="en-IN" b="0" i="0" dirty="0">
              <a:solidFill>
                <a:srgbClr val="4D5156"/>
              </a:solidFill>
              <a:effectLst/>
              <a:latin typeface="arial" panose="020B0604020202020204" pitchFamily="34" charset="0"/>
            </a:endParaRPr>
          </a:p>
          <a:p>
            <a:pPr marL="0" lvl="0" indent="0" algn="l" rtl="0">
              <a:spcBef>
                <a:spcPts val="0"/>
              </a:spcBef>
              <a:spcAft>
                <a:spcPts val="0"/>
              </a:spcAft>
              <a:buNone/>
            </a:pPr>
            <a:r>
              <a:rPr lang="en" dirty="0"/>
              <a:t>Reference: </a:t>
            </a:r>
            <a:endParaRPr dirty="0"/>
          </a:p>
          <a:p>
            <a:pPr marL="0" indent="0">
              <a:buNone/>
            </a:pPr>
            <a:r>
              <a:rPr lang="en-IN" dirty="0">
                <a:hlinkClick r:id="rId3"/>
              </a:rPr>
              <a:t>https://commons.wikimedia.org/wiki/File:SDLC_-_Software_Development_Life_Cycle.jpg</a:t>
            </a:r>
            <a:endParaRPr lang="en-IN" dirty="0"/>
          </a:p>
        </p:txBody>
      </p:sp>
    </p:spTree>
    <p:extLst>
      <p:ext uri="{BB962C8B-B14F-4D97-AF65-F5344CB8AC3E}">
        <p14:creationId xmlns:p14="http://schemas.microsoft.com/office/powerpoint/2010/main" val="1081267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This slide talks about the case if we have to divide a subtopic further.</a:t>
            </a: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2</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171450" lvl="0" indent="-171450" algn="l" rtl="0">
              <a:spcBef>
                <a:spcPts val="0"/>
              </a:spcBef>
              <a:spcAft>
                <a:spcPts val="0"/>
              </a:spcAft>
            </a:pPr>
            <a:r>
              <a:rPr lang="en-IN" b="0" i="0" dirty="0">
                <a:solidFill>
                  <a:srgbClr val="4D5156"/>
                </a:solidFill>
                <a:effectLst/>
                <a:latin typeface="arial" panose="020B0604020202020204" pitchFamily="34" charset="0"/>
              </a:rPr>
              <a:t>It offers a basis for project planning, scheduling, and estimating</a:t>
            </a:r>
          </a:p>
          <a:p>
            <a:pPr marL="171450" lvl="0" indent="-171450" algn="l" rtl="0">
              <a:spcBef>
                <a:spcPts val="0"/>
              </a:spcBef>
              <a:spcAft>
                <a:spcPts val="0"/>
              </a:spcAft>
            </a:pPr>
            <a:r>
              <a:rPr lang="en-IN" b="0" i="0" dirty="0">
                <a:solidFill>
                  <a:srgbClr val="4D5156"/>
                </a:solidFill>
                <a:effectLst/>
                <a:latin typeface="arial" panose="020B0604020202020204" pitchFamily="34" charset="0"/>
              </a:rPr>
              <a:t>Provides a framework for a standard set of activities and deliverables</a:t>
            </a:r>
          </a:p>
          <a:p>
            <a:pPr marL="171450" lvl="0" indent="-171450" algn="l" rtl="0">
              <a:spcBef>
                <a:spcPts val="0"/>
              </a:spcBef>
              <a:spcAft>
                <a:spcPts val="0"/>
              </a:spcAft>
            </a:pPr>
            <a:r>
              <a:rPr lang="en-IN" b="0" i="0" dirty="0">
                <a:solidFill>
                  <a:srgbClr val="4D5156"/>
                </a:solidFill>
                <a:effectLst/>
                <a:latin typeface="arial" panose="020B0604020202020204" pitchFamily="34" charset="0"/>
              </a:rPr>
              <a:t>It is a mechanism for project tracking and control</a:t>
            </a:r>
          </a:p>
          <a:p>
            <a:pPr marL="171450" lvl="0" indent="-171450" algn="l" rtl="0">
              <a:spcBef>
                <a:spcPts val="0"/>
              </a:spcBef>
              <a:spcAft>
                <a:spcPts val="0"/>
              </a:spcAft>
            </a:pPr>
            <a:r>
              <a:rPr lang="en-IN" b="0" i="0" dirty="0">
                <a:solidFill>
                  <a:srgbClr val="4D5156"/>
                </a:solidFill>
                <a:effectLst/>
                <a:latin typeface="arial" panose="020B0604020202020204" pitchFamily="34" charset="0"/>
              </a:rPr>
              <a:t>Increases visibility of project planning to all involved stakeholders of the development process</a:t>
            </a:r>
          </a:p>
          <a:p>
            <a:pPr marL="171450" lvl="0" indent="-171450" algn="l" rtl="0">
              <a:spcBef>
                <a:spcPts val="0"/>
              </a:spcBef>
              <a:spcAft>
                <a:spcPts val="0"/>
              </a:spcAft>
            </a:pPr>
            <a:r>
              <a:rPr lang="en-IN" b="0" i="0" dirty="0">
                <a:solidFill>
                  <a:srgbClr val="4D5156"/>
                </a:solidFill>
                <a:effectLst/>
                <a:latin typeface="arial" panose="020B0604020202020204" pitchFamily="34" charset="0"/>
              </a:rPr>
              <a:t>Increased and enhance development speed</a:t>
            </a:r>
          </a:p>
          <a:p>
            <a:pPr marL="171450" lvl="0" indent="-171450" algn="l" rtl="0">
              <a:spcBef>
                <a:spcPts val="0"/>
              </a:spcBef>
              <a:spcAft>
                <a:spcPts val="0"/>
              </a:spcAft>
            </a:pPr>
            <a:r>
              <a:rPr lang="en-IN" b="0" i="0" dirty="0">
                <a:solidFill>
                  <a:srgbClr val="4D5156"/>
                </a:solidFill>
                <a:effectLst/>
                <a:latin typeface="arial" panose="020B0604020202020204" pitchFamily="34" charset="0"/>
              </a:rPr>
              <a:t>Improved client relations</a:t>
            </a:r>
          </a:p>
          <a:p>
            <a:pPr marL="171450" lvl="0" indent="-171450" algn="l" rtl="0">
              <a:spcBef>
                <a:spcPts val="0"/>
              </a:spcBef>
              <a:spcAft>
                <a:spcPts val="0"/>
              </a:spcAft>
            </a:pPr>
            <a:r>
              <a:rPr lang="en-IN" b="0" i="0" dirty="0">
                <a:solidFill>
                  <a:srgbClr val="4D5156"/>
                </a:solidFill>
                <a:effectLst/>
                <a:latin typeface="arial" panose="020B0604020202020204" pitchFamily="34" charset="0"/>
              </a:rPr>
              <a:t>Helps you to decrease project risk and project management plan overhead</a:t>
            </a:r>
          </a:p>
          <a:p>
            <a:pPr marL="171450" lvl="0" indent="-171450" algn="l" rtl="0">
              <a:spcBef>
                <a:spcPts val="0"/>
              </a:spcBef>
              <a:spcAft>
                <a:spcPts val="0"/>
              </a:spcAft>
            </a:pPr>
            <a:endParaRPr lang="en-IN" b="0" i="0" dirty="0">
              <a:solidFill>
                <a:srgbClr val="4D5156"/>
              </a:solidFill>
              <a:effectLst/>
              <a:latin typeface="arial" panose="020B0604020202020204" pitchFamily="34" charset="0"/>
            </a:endParaRPr>
          </a:p>
          <a:p>
            <a:pPr marL="0" lvl="0" indent="0" algn="l" rtl="0">
              <a:spcBef>
                <a:spcPts val="0"/>
              </a:spcBef>
              <a:spcAft>
                <a:spcPts val="0"/>
              </a:spcAft>
              <a:buNone/>
            </a:pPr>
            <a:endParaRPr lang="en-IN" b="0" i="0" dirty="0">
              <a:solidFill>
                <a:srgbClr val="4D5156"/>
              </a:solidFill>
              <a:effectLst/>
              <a:latin typeface="arial" panose="020B0604020202020204" pitchFamily="34" charset="0"/>
            </a:endParaRPr>
          </a:p>
          <a:p>
            <a:pPr marL="0" lvl="0" indent="0" algn="l" rtl="0">
              <a:spcBef>
                <a:spcPts val="0"/>
              </a:spcBef>
              <a:spcAft>
                <a:spcPts val="0"/>
              </a:spcAft>
              <a:buNone/>
            </a:pPr>
            <a:r>
              <a:rPr lang="en" dirty="0"/>
              <a:t>Reference: </a:t>
            </a:r>
            <a:endParaRPr dirty="0"/>
          </a:p>
          <a:p>
            <a:pPr marL="0" indent="0">
              <a:buNone/>
            </a:pPr>
            <a:r>
              <a:rPr lang="en-IN" dirty="0">
                <a:hlinkClick r:id="rId3"/>
              </a:rPr>
              <a:t>https://clarusway.com/what-is-software-development-life-cycle/</a:t>
            </a:r>
            <a:endParaRPr lang="en-IN" dirty="0"/>
          </a:p>
        </p:txBody>
      </p:sp>
    </p:spTree>
    <p:extLst>
      <p:ext uri="{BB962C8B-B14F-4D97-AF65-F5344CB8AC3E}">
        <p14:creationId xmlns:p14="http://schemas.microsoft.com/office/powerpoint/2010/main" val="2456904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1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 dirty="0"/>
          </a:p>
          <a:p>
            <a:pPr marL="0" lvl="0" indent="0" algn="l" rtl="0">
              <a:spcBef>
                <a:spcPts val="0"/>
              </a:spcBef>
              <a:spcAft>
                <a:spcPts val="0"/>
              </a:spcAft>
              <a:buNone/>
            </a:pPr>
            <a:r>
              <a:rPr lang="en-IN" b="1" dirty="0"/>
              <a:t>Phases of SDLC:</a:t>
            </a:r>
            <a:endParaRPr b="1" dirty="0"/>
          </a:p>
          <a:p>
            <a:pPr marL="0" lvl="0" indent="0" algn="l" rtl="0">
              <a:spcBef>
                <a:spcPts val="0"/>
              </a:spcBef>
              <a:spcAft>
                <a:spcPts val="0"/>
              </a:spcAft>
              <a:buNone/>
            </a:pPr>
            <a:endParaRPr dirty="0"/>
          </a:p>
          <a:p>
            <a:pPr marL="0" lvl="0" indent="0" algn="l" rtl="0">
              <a:spcBef>
                <a:spcPts val="0"/>
              </a:spcBef>
              <a:spcAft>
                <a:spcPts val="0"/>
              </a:spcAft>
              <a:buNone/>
            </a:pPr>
            <a:r>
              <a:rPr lang="en-IN" b="1" i="0" dirty="0">
                <a:solidFill>
                  <a:srgbClr val="4D5156"/>
                </a:solidFill>
                <a:effectLst/>
                <a:latin typeface="arial" panose="020B0604020202020204" pitchFamily="34" charset="0"/>
              </a:rPr>
              <a:t>Stage1: Planning and requirement analysis</a:t>
            </a:r>
          </a:p>
          <a:p>
            <a:pPr marL="0" lvl="0" indent="0" algn="l" rtl="0">
              <a:spcBef>
                <a:spcPts val="0"/>
              </a:spcBef>
              <a:spcAft>
                <a:spcPts val="0"/>
              </a:spcAft>
              <a:buNone/>
            </a:pPr>
            <a:endParaRPr lang="en-IN" b="0" i="0" dirty="0">
              <a:solidFill>
                <a:srgbClr val="4D5156"/>
              </a:solidFill>
              <a:effectLst/>
              <a:latin typeface="arial" panose="020B0604020202020204" pitchFamily="34" charset="0"/>
            </a:endParaRPr>
          </a:p>
          <a:p>
            <a:pPr marL="0" lvl="0" indent="0" algn="l" rtl="0">
              <a:spcBef>
                <a:spcPts val="0"/>
              </a:spcBef>
              <a:spcAft>
                <a:spcPts val="0"/>
              </a:spcAft>
              <a:buNone/>
            </a:pPr>
            <a:r>
              <a:rPr lang="en-IN" b="0" i="0" dirty="0">
                <a:solidFill>
                  <a:srgbClr val="4D5156"/>
                </a:solidFill>
                <a:effectLst/>
                <a:latin typeface="arial" panose="020B0604020202020204" pitchFamily="34" charset="0"/>
              </a:rPr>
              <a:t>Requirement Analysis is the most important and necessary stage in SDLC.</a:t>
            </a:r>
          </a:p>
          <a:p>
            <a:pPr marL="0" lvl="0" indent="0" algn="l" rtl="0">
              <a:spcBef>
                <a:spcPts val="0"/>
              </a:spcBef>
              <a:spcAft>
                <a:spcPts val="0"/>
              </a:spcAft>
              <a:buNone/>
            </a:pPr>
            <a:r>
              <a:rPr lang="en-IN" b="0" i="0" dirty="0">
                <a:solidFill>
                  <a:srgbClr val="4D5156"/>
                </a:solidFill>
                <a:effectLst/>
                <a:latin typeface="arial" panose="020B0604020202020204" pitchFamily="34" charset="0"/>
              </a:rPr>
              <a:t>The senior members of the team perform it with inputs from all the stakeholders and domain experts or SMEs in the industry.</a:t>
            </a:r>
          </a:p>
          <a:p>
            <a:pPr marL="0" lvl="0" indent="0" algn="l" rtl="0">
              <a:spcBef>
                <a:spcPts val="0"/>
              </a:spcBef>
              <a:spcAft>
                <a:spcPts val="0"/>
              </a:spcAft>
              <a:buNone/>
            </a:pPr>
            <a:endParaRPr lang="en-IN" b="0" i="0" dirty="0">
              <a:solidFill>
                <a:srgbClr val="4D5156"/>
              </a:solidFill>
              <a:effectLst/>
              <a:latin typeface="arial" panose="020B0604020202020204" pitchFamily="34" charset="0"/>
            </a:endParaRPr>
          </a:p>
          <a:p>
            <a:pPr marL="0" lvl="0" indent="0" algn="l" rtl="0">
              <a:spcBef>
                <a:spcPts val="0"/>
              </a:spcBef>
              <a:spcAft>
                <a:spcPts val="0"/>
              </a:spcAft>
              <a:buNone/>
            </a:pPr>
            <a:r>
              <a:rPr lang="en-IN" b="0" i="0" dirty="0">
                <a:solidFill>
                  <a:srgbClr val="4D5156"/>
                </a:solidFill>
                <a:effectLst/>
                <a:latin typeface="arial" panose="020B0604020202020204" pitchFamily="34" charset="0"/>
              </a:rPr>
              <a:t>Planning for the quality assurance requirements and identifications of the risks associated with the projects is also done at this stage.</a:t>
            </a:r>
          </a:p>
          <a:p>
            <a:pPr marL="0" lvl="0" indent="0" algn="l" rtl="0">
              <a:spcBef>
                <a:spcPts val="0"/>
              </a:spcBef>
              <a:spcAft>
                <a:spcPts val="0"/>
              </a:spcAft>
              <a:buNone/>
            </a:pPr>
            <a:endParaRPr lang="en-IN" b="0" i="0" dirty="0">
              <a:solidFill>
                <a:srgbClr val="4D5156"/>
              </a:solidFill>
              <a:effectLst/>
              <a:latin typeface="arial" panose="020B0604020202020204" pitchFamily="34" charset="0"/>
            </a:endParaRPr>
          </a:p>
          <a:p>
            <a:pPr marL="0" lvl="0" indent="0" algn="l" rtl="0">
              <a:spcBef>
                <a:spcPts val="0"/>
              </a:spcBef>
              <a:spcAft>
                <a:spcPts val="0"/>
              </a:spcAft>
              <a:buNone/>
            </a:pPr>
            <a:r>
              <a:rPr lang="en-IN" b="0" i="0" dirty="0">
                <a:solidFill>
                  <a:srgbClr val="4D5156"/>
                </a:solidFill>
                <a:effectLst/>
                <a:latin typeface="arial" panose="020B0604020202020204" pitchFamily="34" charset="0"/>
              </a:rPr>
              <a:t>Business analyst and Project organizer set up a meeting with the client to gather all the data like what the customer wants to build, who will be the end user, what is the objective of the product. Before creating a product, a core understanding or knowledge of the product is very necessary.</a:t>
            </a:r>
          </a:p>
          <a:p>
            <a:pPr marL="0" lvl="0" indent="0" algn="l" rtl="0">
              <a:spcBef>
                <a:spcPts val="0"/>
              </a:spcBef>
              <a:spcAft>
                <a:spcPts val="0"/>
              </a:spcAft>
              <a:buNone/>
            </a:pPr>
            <a:endParaRPr lang="en-IN" b="0" i="0" dirty="0">
              <a:solidFill>
                <a:srgbClr val="4D5156"/>
              </a:solidFill>
              <a:effectLst/>
              <a:latin typeface="arial" panose="020B0604020202020204" pitchFamily="34" charset="0"/>
            </a:endParaRPr>
          </a:p>
          <a:p>
            <a:pPr marL="0" lvl="0" indent="0" algn="l" rtl="0">
              <a:spcBef>
                <a:spcPts val="0"/>
              </a:spcBef>
              <a:spcAft>
                <a:spcPts val="0"/>
              </a:spcAft>
              <a:buNone/>
            </a:pPr>
            <a:r>
              <a:rPr lang="en-IN" b="0" i="0" dirty="0">
                <a:solidFill>
                  <a:srgbClr val="4D5156"/>
                </a:solidFill>
                <a:effectLst/>
                <a:latin typeface="arial" panose="020B0604020202020204" pitchFamily="34" charset="0"/>
              </a:rPr>
              <a:t>For Example, A client wants to have an application which concerns money transactions. In this method, the requirement has to be precise like what kind of operations will be done, how it will be done, in which currency it will be done, etc.</a:t>
            </a:r>
          </a:p>
          <a:p>
            <a:pPr marL="0" lvl="0" indent="0" algn="l" rtl="0">
              <a:spcBef>
                <a:spcPts val="0"/>
              </a:spcBef>
              <a:spcAft>
                <a:spcPts val="0"/>
              </a:spcAft>
              <a:buNone/>
            </a:pPr>
            <a:endParaRPr lang="en-IN" b="0" i="0" dirty="0">
              <a:solidFill>
                <a:srgbClr val="4D5156"/>
              </a:solidFill>
              <a:effectLst/>
              <a:latin typeface="arial" panose="020B0604020202020204" pitchFamily="34" charset="0"/>
            </a:endParaRPr>
          </a:p>
          <a:p>
            <a:pPr marL="0" lvl="0" indent="0" algn="l" rtl="0">
              <a:spcBef>
                <a:spcPts val="0"/>
              </a:spcBef>
              <a:spcAft>
                <a:spcPts val="0"/>
              </a:spcAft>
              <a:buNone/>
            </a:pPr>
            <a:r>
              <a:rPr lang="en-IN" b="0" i="0" dirty="0">
                <a:solidFill>
                  <a:srgbClr val="4D5156"/>
                </a:solidFill>
                <a:effectLst/>
                <a:latin typeface="arial" panose="020B0604020202020204" pitchFamily="34" charset="0"/>
              </a:rPr>
              <a:t>Once the required function is done, an analysis is complete with auditing the feasibility of the growth of a product. In case of any ambiguity, a signal is set up for further discussion.</a:t>
            </a:r>
          </a:p>
          <a:p>
            <a:pPr marL="0" lvl="0" indent="0" algn="l" rtl="0">
              <a:spcBef>
                <a:spcPts val="0"/>
              </a:spcBef>
              <a:spcAft>
                <a:spcPts val="0"/>
              </a:spcAft>
              <a:buNone/>
            </a:pPr>
            <a:endParaRPr lang="en-IN" b="0" i="0" dirty="0">
              <a:solidFill>
                <a:srgbClr val="4D5156"/>
              </a:solidFill>
              <a:effectLst/>
              <a:latin typeface="arial" panose="020B0604020202020204" pitchFamily="34" charset="0"/>
            </a:endParaRPr>
          </a:p>
          <a:p>
            <a:pPr marL="0" lvl="0" indent="0" algn="l" rtl="0">
              <a:spcBef>
                <a:spcPts val="0"/>
              </a:spcBef>
              <a:spcAft>
                <a:spcPts val="0"/>
              </a:spcAft>
              <a:buNone/>
            </a:pPr>
            <a:r>
              <a:rPr lang="en-IN" b="0" i="0" dirty="0">
                <a:solidFill>
                  <a:srgbClr val="4D5156"/>
                </a:solidFill>
                <a:effectLst/>
                <a:latin typeface="arial" panose="020B0604020202020204" pitchFamily="34" charset="0"/>
              </a:rPr>
              <a:t>Once the requirement is understood, the SRS (Software Requirement Specification) document is created. The developers should thoroughly follow this document and also should be reviewed by the customer for future reference.</a:t>
            </a:r>
          </a:p>
          <a:p>
            <a:pPr marL="0" lvl="0" indent="0" algn="l" rtl="0">
              <a:spcBef>
                <a:spcPts val="0"/>
              </a:spcBef>
              <a:spcAft>
                <a:spcPts val="0"/>
              </a:spcAft>
              <a:buNone/>
            </a:pPr>
            <a:endParaRPr lang="en-IN" b="0" i="0" dirty="0">
              <a:solidFill>
                <a:srgbClr val="4D5156"/>
              </a:solidFill>
              <a:effectLst/>
              <a:latin typeface="arial" panose="020B0604020202020204" pitchFamily="34" charset="0"/>
            </a:endParaRPr>
          </a:p>
          <a:p>
            <a:pPr marL="0" lvl="0" indent="0" algn="l" rtl="0">
              <a:spcBef>
                <a:spcPts val="0"/>
              </a:spcBef>
              <a:spcAft>
                <a:spcPts val="0"/>
              </a:spcAft>
              <a:buNone/>
            </a:pPr>
            <a:r>
              <a:rPr lang="en-IN" b="1" i="0" dirty="0">
                <a:solidFill>
                  <a:srgbClr val="4D5156"/>
                </a:solidFill>
                <a:effectLst/>
                <a:latin typeface="arial" panose="020B0604020202020204" pitchFamily="34" charset="0"/>
              </a:rPr>
              <a:t>Stage2: Defining Requirements</a:t>
            </a:r>
          </a:p>
          <a:p>
            <a:pPr marL="0" lvl="0" indent="0" algn="l" rtl="0">
              <a:spcBef>
                <a:spcPts val="0"/>
              </a:spcBef>
              <a:spcAft>
                <a:spcPts val="0"/>
              </a:spcAft>
              <a:buNone/>
            </a:pPr>
            <a:endParaRPr lang="en-IN" b="0" i="0" dirty="0">
              <a:solidFill>
                <a:srgbClr val="4D5156"/>
              </a:solidFill>
              <a:effectLst/>
              <a:latin typeface="arial" panose="020B0604020202020204" pitchFamily="34" charset="0"/>
            </a:endParaRPr>
          </a:p>
          <a:p>
            <a:pPr marL="0" lvl="0" indent="0" algn="l" rtl="0">
              <a:spcBef>
                <a:spcPts val="0"/>
              </a:spcBef>
              <a:spcAft>
                <a:spcPts val="0"/>
              </a:spcAft>
              <a:buNone/>
            </a:pPr>
            <a:r>
              <a:rPr lang="en-IN" b="0" i="0" dirty="0">
                <a:solidFill>
                  <a:srgbClr val="4D5156"/>
                </a:solidFill>
                <a:effectLst/>
                <a:latin typeface="arial" panose="020B0604020202020204" pitchFamily="34" charset="0"/>
              </a:rPr>
              <a:t>Once the requirement analysis is done, the next stage is to certainly represent and document the software requirements and get them accepted from the project stakeholders.</a:t>
            </a:r>
          </a:p>
          <a:p>
            <a:pPr marL="0" lvl="0" indent="0" algn="l" rtl="0">
              <a:spcBef>
                <a:spcPts val="0"/>
              </a:spcBef>
              <a:spcAft>
                <a:spcPts val="0"/>
              </a:spcAft>
              <a:buNone/>
            </a:pPr>
            <a:endParaRPr lang="en-IN" b="0" i="0" dirty="0">
              <a:solidFill>
                <a:srgbClr val="4D5156"/>
              </a:solidFill>
              <a:effectLst/>
              <a:latin typeface="arial" panose="020B0604020202020204" pitchFamily="34" charset="0"/>
            </a:endParaRPr>
          </a:p>
          <a:p>
            <a:pPr marL="0" lvl="0" indent="0" algn="l" rtl="0">
              <a:spcBef>
                <a:spcPts val="0"/>
              </a:spcBef>
              <a:spcAft>
                <a:spcPts val="0"/>
              </a:spcAft>
              <a:buNone/>
            </a:pPr>
            <a:r>
              <a:rPr lang="en-IN" b="0" i="0" dirty="0">
                <a:solidFill>
                  <a:srgbClr val="4D5156"/>
                </a:solidFill>
                <a:effectLst/>
                <a:latin typeface="arial" panose="020B0604020202020204" pitchFamily="34" charset="0"/>
              </a:rPr>
              <a:t>This is accomplished through "SRS"- Software Requirement Specification document which contains all the product requirements to be constructed and developed during the project life cycle.</a:t>
            </a:r>
          </a:p>
          <a:p>
            <a:pPr marL="0" lvl="0" indent="0" algn="l" rtl="0">
              <a:spcBef>
                <a:spcPts val="0"/>
              </a:spcBef>
              <a:spcAft>
                <a:spcPts val="0"/>
              </a:spcAft>
              <a:buNone/>
            </a:pPr>
            <a:endParaRPr lang="en-IN" b="0" i="0" dirty="0">
              <a:solidFill>
                <a:srgbClr val="4D5156"/>
              </a:solidFill>
              <a:effectLst/>
              <a:latin typeface="arial" panose="020B0604020202020204" pitchFamily="34" charset="0"/>
            </a:endParaRPr>
          </a:p>
          <a:p>
            <a:pPr marL="0" lvl="0" indent="0" algn="l" rtl="0">
              <a:spcBef>
                <a:spcPts val="0"/>
              </a:spcBef>
              <a:spcAft>
                <a:spcPts val="0"/>
              </a:spcAft>
              <a:buNone/>
            </a:pPr>
            <a:r>
              <a:rPr lang="en-IN" b="1" i="0" dirty="0">
                <a:solidFill>
                  <a:srgbClr val="4D5156"/>
                </a:solidFill>
                <a:effectLst/>
                <a:latin typeface="arial" panose="020B0604020202020204" pitchFamily="34" charset="0"/>
              </a:rPr>
              <a:t>Stage3: Designing the Software</a:t>
            </a:r>
          </a:p>
          <a:p>
            <a:pPr marL="0" lvl="0" indent="0" algn="l" rtl="0">
              <a:spcBef>
                <a:spcPts val="0"/>
              </a:spcBef>
              <a:spcAft>
                <a:spcPts val="0"/>
              </a:spcAft>
              <a:buNone/>
            </a:pPr>
            <a:endParaRPr lang="en-IN" b="0" i="0" dirty="0">
              <a:solidFill>
                <a:srgbClr val="4D5156"/>
              </a:solidFill>
              <a:effectLst/>
              <a:latin typeface="arial" panose="020B0604020202020204" pitchFamily="34" charset="0"/>
            </a:endParaRPr>
          </a:p>
          <a:p>
            <a:pPr marL="0" lvl="0" indent="0" algn="l" rtl="0">
              <a:spcBef>
                <a:spcPts val="0"/>
              </a:spcBef>
              <a:spcAft>
                <a:spcPts val="0"/>
              </a:spcAft>
              <a:buNone/>
            </a:pPr>
            <a:r>
              <a:rPr lang="en-IN" b="0" i="0" dirty="0">
                <a:solidFill>
                  <a:srgbClr val="4D5156"/>
                </a:solidFill>
                <a:effectLst/>
                <a:latin typeface="arial" panose="020B0604020202020204" pitchFamily="34" charset="0"/>
              </a:rPr>
              <a:t>The next phase is about to bring down all the knowledge of requirements, analysis, and design of the software project. This phase is the product of the last two, like inputs from the customer and requirement gathering.</a:t>
            </a:r>
          </a:p>
          <a:p>
            <a:pPr marL="0" lvl="0" indent="0" algn="l" rtl="0">
              <a:spcBef>
                <a:spcPts val="0"/>
              </a:spcBef>
              <a:spcAft>
                <a:spcPts val="0"/>
              </a:spcAft>
              <a:buNone/>
            </a:pPr>
            <a:endParaRPr lang="en-IN" b="0" i="0" dirty="0">
              <a:solidFill>
                <a:srgbClr val="4D5156"/>
              </a:solidFill>
              <a:effectLst/>
              <a:latin typeface="arial" panose="020B0604020202020204" pitchFamily="34" charset="0"/>
            </a:endParaRPr>
          </a:p>
          <a:p>
            <a:pPr marL="0" lvl="0" indent="0" algn="l" rtl="0">
              <a:spcBef>
                <a:spcPts val="0"/>
              </a:spcBef>
              <a:spcAft>
                <a:spcPts val="0"/>
              </a:spcAft>
              <a:buNone/>
            </a:pPr>
            <a:r>
              <a:rPr lang="en-IN" b="1" i="0" dirty="0">
                <a:solidFill>
                  <a:srgbClr val="4D5156"/>
                </a:solidFill>
                <a:effectLst/>
                <a:latin typeface="arial" panose="020B0604020202020204" pitchFamily="34" charset="0"/>
              </a:rPr>
              <a:t>Stage4: Developing the project</a:t>
            </a:r>
          </a:p>
          <a:p>
            <a:pPr marL="0" lvl="0" indent="0" algn="l" rtl="0">
              <a:spcBef>
                <a:spcPts val="0"/>
              </a:spcBef>
              <a:spcAft>
                <a:spcPts val="0"/>
              </a:spcAft>
              <a:buNone/>
            </a:pPr>
            <a:endParaRPr lang="en-IN" b="0" i="0" dirty="0">
              <a:solidFill>
                <a:srgbClr val="4D5156"/>
              </a:solidFill>
              <a:effectLst/>
              <a:latin typeface="arial" panose="020B0604020202020204" pitchFamily="34" charset="0"/>
            </a:endParaRPr>
          </a:p>
          <a:p>
            <a:pPr marL="0" lvl="0" indent="0" algn="l" rtl="0">
              <a:spcBef>
                <a:spcPts val="0"/>
              </a:spcBef>
              <a:spcAft>
                <a:spcPts val="0"/>
              </a:spcAft>
              <a:buNone/>
            </a:pPr>
            <a:r>
              <a:rPr lang="en-IN" b="0" i="0" dirty="0">
                <a:solidFill>
                  <a:srgbClr val="4D5156"/>
                </a:solidFill>
                <a:effectLst/>
                <a:latin typeface="arial" panose="020B0604020202020204" pitchFamily="34" charset="0"/>
              </a:rPr>
              <a:t>In this phase of SDLC, the actual development begins, and the programming is built. The implementation of design begins concerning writing code. Developers have to follow the coding guidelines described by their management and programming tools like compilers, interpreters, debuggers, etc. are used to develop and implement the code.</a:t>
            </a:r>
          </a:p>
          <a:p>
            <a:pPr marL="0" lvl="0" indent="0" algn="l" rtl="0">
              <a:spcBef>
                <a:spcPts val="0"/>
              </a:spcBef>
              <a:spcAft>
                <a:spcPts val="0"/>
              </a:spcAft>
              <a:buNone/>
            </a:pPr>
            <a:endParaRPr lang="en-IN" b="0" i="0" dirty="0">
              <a:solidFill>
                <a:srgbClr val="4D5156"/>
              </a:solidFill>
              <a:effectLst/>
              <a:latin typeface="arial" panose="020B0604020202020204" pitchFamily="34" charset="0"/>
            </a:endParaRPr>
          </a:p>
          <a:p>
            <a:pPr marL="0" lvl="0" indent="0" algn="l" rtl="0">
              <a:spcBef>
                <a:spcPts val="0"/>
              </a:spcBef>
              <a:spcAft>
                <a:spcPts val="0"/>
              </a:spcAft>
              <a:buNone/>
            </a:pPr>
            <a:r>
              <a:rPr lang="en-IN" b="1" i="0" dirty="0">
                <a:solidFill>
                  <a:srgbClr val="4D5156"/>
                </a:solidFill>
                <a:effectLst/>
                <a:latin typeface="arial" panose="020B0604020202020204" pitchFamily="34" charset="0"/>
              </a:rPr>
              <a:t>Stage5: Testing</a:t>
            </a:r>
          </a:p>
          <a:p>
            <a:pPr marL="0" lvl="0" indent="0" algn="l" rtl="0">
              <a:spcBef>
                <a:spcPts val="0"/>
              </a:spcBef>
              <a:spcAft>
                <a:spcPts val="0"/>
              </a:spcAft>
              <a:buNone/>
            </a:pPr>
            <a:endParaRPr lang="en-IN" b="0" i="0" dirty="0">
              <a:solidFill>
                <a:srgbClr val="4D5156"/>
              </a:solidFill>
              <a:effectLst/>
              <a:latin typeface="arial" panose="020B0604020202020204" pitchFamily="34" charset="0"/>
            </a:endParaRPr>
          </a:p>
          <a:p>
            <a:pPr marL="0" lvl="0" indent="0" algn="l" rtl="0">
              <a:spcBef>
                <a:spcPts val="0"/>
              </a:spcBef>
              <a:spcAft>
                <a:spcPts val="0"/>
              </a:spcAft>
              <a:buNone/>
            </a:pPr>
            <a:r>
              <a:rPr lang="en-IN" b="0" i="0" dirty="0">
                <a:solidFill>
                  <a:srgbClr val="4D5156"/>
                </a:solidFill>
                <a:effectLst/>
                <a:latin typeface="arial" panose="020B0604020202020204" pitchFamily="34" charset="0"/>
              </a:rPr>
              <a:t>After the code is generated, it is tested against the requirements to make sure that the products are solving the needs addressed and gathered during the requirements stage.</a:t>
            </a:r>
          </a:p>
          <a:p>
            <a:pPr marL="0" lvl="0" indent="0" algn="l" rtl="0">
              <a:spcBef>
                <a:spcPts val="0"/>
              </a:spcBef>
              <a:spcAft>
                <a:spcPts val="0"/>
              </a:spcAft>
              <a:buNone/>
            </a:pPr>
            <a:endParaRPr lang="en-IN" b="0" i="0" dirty="0">
              <a:solidFill>
                <a:srgbClr val="4D5156"/>
              </a:solidFill>
              <a:effectLst/>
              <a:latin typeface="arial" panose="020B0604020202020204" pitchFamily="34" charset="0"/>
            </a:endParaRPr>
          </a:p>
          <a:p>
            <a:pPr marL="0" lvl="0" indent="0" algn="l" rtl="0">
              <a:spcBef>
                <a:spcPts val="0"/>
              </a:spcBef>
              <a:spcAft>
                <a:spcPts val="0"/>
              </a:spcAft>
              <a:buNone/>
            </a:pPr>
            <a:r>
              <a:rPr lang="en-IN" b="0" i="0" dirty="0">
                <a:solidFill>
                  <a:srgbClr val="4D5156"/>
                </a:solidFill>
                <a:effectLst/>
                <a:latin typeface="arial" panose="020B0604020202020204" pitchFamily="34" charset="0"/>
              </a:rPr>
              <a:t>During this stage, unit testing, integration testing, system testing, acceptance testing are done.</a:t>
            </a:r>
          </a:p>
          <a:p>
            <a:pPr marL="0" lvl="0" indent="0" algn="l" rtl="0">
              <a:spcBef>
                <a:spcPts val="0"/>
              </a:spcBef>
              <a:spcAft>
                <a:spcPts val="0"/>
              </a:spcAft>
              <a:buNone/>
            </a:pPr>
            <a:endParaRPr lang="en-IN" b="0" i="0" dirty="0">
              <a:solidFill>
                <a:srgbClr val="4D5156"/>
              </a:solidFill>
              <a:effectLst/>
              <a:latin typeface="arial" panose="020B0604020202020204" pitchFamily="34" charset="0"/>
            </a:endParaRPr>
          </a:p>
          <a:p>
            <a:pPr marL="0" lvl="0" indent="0" algn="l" rtl="0">
              <a:spcBef>
                <a:spcPts val="0"/>
              </a:spcBef>
              <a:spcAft>
                <a:spcPts val="0"/>
              </a:spcAft>
              <a:buNone/>
            </a:pPr>
            <a:r>
              <a:rPr lang="en-IN" b="1" i="0" dirty="0">
                <a:solidFill>
                  <a:srgbClr val="4D5156"/>
                </a:solidFill>
                <a:effectLst/>
                <a:latin typeface="arial" panose="020B0604020202020204" pitchFamily="34" charset="0"/>
              </a:rPr>
              <a:t>Stage6: Deployment</a:t>
            </a:r>
          </a:p>
          <a:p>
            <a:pPr marL="0" lvl="0" indent="0" algn="l" rtl="0">
              <a:spcBef>
                <a:spcPts val="0"/>
              </a:spcBef>
              <a:spcAft>
                <a:spcPts val="0"/>
              </a:spcAft>
              <a:buNone/>
            </a:pPr>
            <a:endParaRPr lang="en-IN" b="0" i="0" dirty="0">
              <a:solidFill>
                <a:srgbClr val="4D5156"/>
              </a:solidFill>
              <a:effectLst/>
              <a:latin typeface="arial" panose="020B0604020202020204" pitchFamily="34" charset="0"/>
            </a:endParaRPr>
          </a:p>
          <a:p>
            <a:pPr marL="0" lvl="0" indent="0" algn="l" rtl="0">
              <a:spcBef>
                <a:spcPts val="0"/>
              </a:spcBef>
              <a:spcAft>
                <a:spcPts val="0"/>
              </a:spcAft>
              <a:buNone/>
            </a:pPr>
            <a:r>
              <a:rPr lang="en-IN" b="0" i="0" dirty="0">
                <a:solidFill>
                  <a:srgbClr val="4D5156"/>
                </a:solidFill>
                <a:effectLst/>
                <a:latin typeface="arial" panose="020B0604020202020204" pitchFamily="34" charset="0"/>
              </a:rPr>
              <a:t>Once the software is certified, and no bugs or errors are stated, then it is deployed.</a:t>
            </a:r>
          </a:p>
          <a:p>
            <a:pPr marL="0" lvl="0" indent="0" algn="l" rtl="0">
              <a:spcBef>
                <a:spcPts val="0"/>
              </a:spcBef>
              <a:spcAft>
                <a:spcPts val="0"/>
              </a:spcAft>
              <a:buNone/>
            </a:pPr>
            <a:endParaRPr lang="en-IN" b="0" i="0" dirty="0">
              <a:solidFill>
                <a:srgbClr val="4D5156"/>
              </a:solidFill>
              <a:effectLst/>
              <a:latin typeface="arial" panose="020B0604020202020204" pitchFamily="34" charset="0"/>
            </a:endParaRPr>
          </a:p>
          <a:p>
            <a:pPr marL="0" lvl="0" indent="0" algn="l" rtl="0">
              <a:spcBef>
                <a:spcPts val="0"/>
              </a:spcBef>
              <a:spcAft>
                <a:spcPts val="0"/>
              </a:spcAft>
              <a:buNone/>
            </a:pPr>
            <a:r>
              <a:rPr lang="en-IN" b="0" i="0" dirty="0">
                <a:solidFill>
                  <a:srgbClr val="4D5156"/>
                </a:solidFill>
                <a:effectLst/>
                <a:latin typeface="arial" panose="020B0604020202020204" pitchFamily="34" charset="0"/>
              </a:rPr>
              <a:t>Then based on the assessment, the software may be released as it is or with suggested enhancement in the object segment.</a:t>
            </a:r>
          </a:p>
          <a:p>
            <a:pPr marL="0" lvl="0" indent="0" algn="l" rtl="0">
              <a:spcBef>
                <a:spcPts val="0"/>
              </a:spcBef>
              <a:spcAft>
                <a:spcPts val="0"/>
              </a:spcAft>
              <a:buNone/>
            </a:pPr>
            <a:endParaRPr lang="en-IN" b="0" i="0" dirty="0">
              <a:solidFill>
                <a:srgbClr val="4D5156"/>
              </a:solidFill>
              <a:effectLst/>
              <a:latin typeface="arial" panose="020B0604020202020204" pitchFamily="34" charset="0"/>
            </a:endParaRPr>
          </a:p>
          <a:p>
            <a:pPr marL="0" lvl="0" indent="0" algn="l" rtl="0">
              <a:spcBef>
                <a:spcPts val="0"/>
              </a:spcBef>
              <a:spcAft>
                <a:spcPts val="0"/>
              </a:spcAft>
              <a:buNone/>
            </a:pPr>
            <a:r>
              <a:rPr lang="en-IN" b="0" i="0" dirty="0">
                <a:solidFill>
                  <a:srgbClr val="4D5156"/>
                </a:solidFill>
                <a:effectLst/>
                <a:latin typeface="arial" panose="020B0604020202020204" pitchFamily="34" charset="0"/>
              </a:rPr>
              <a:t>After the software is deployed, then its maintenance begins.</a:t>
            </a:r>
          </a:p>
          <a:p>
            <a:pPr marL="0" lvl="0" indent="0" algn="l" rtl="0">
              <a:spcBef>
                <a:spcPts val="0"/>
              </a:spcBef>
              <a:spcAft>
                <a:spcPts val="0"/>
              </a:spcAft>
              <a:buNone/>
            </a:pPr>
            <a:endParaRPr lang="en-IN" b="0" i="0" dirty="0">
              <a:solidFill>
                <a:srgbClr val="4D5156"/>
              </a:solidFill>
              <a:effectLst/>
              <a:latin typeface="arial" panose="020B0604020202020204" pitchFamily="34" charset="0"/>
            </a:endParaRPr>
          </a:p>
          <a:p>
            <a:pPr marL="0" lvl="0" indent="0" algn="l" rtl="0">
              <a:spcBef>
                <a:spcPts val="0"/>
              </a:spcBef>
              <a:spcAft>
                <a:spcPts val="0"/>
              </a:spcAft>
              <a:buNone/>
            </a:pPr>
            <a:r>
              <a:rPr lang="en-IN" b="1" i="0" dirty="0">
                <a:solidFill>
                  <a:srgbClr val="4D5156"/>
                </a:solidFill>
                <a:effectLst/>
                <a:latin typeface="arial" panose="020B0604020202020204" pitchFamily="34" charset="0"/>
              </a:rPr>
              <a:t>Stage7: Maintenance</a:t>
            </a:r>
          </a:p>
          <a:p>
            <a:pPr marL="0" lvl="0" indent="0" algn="l" rtl="0">
              <a:spcBef>
                <a:spcPts val="0"/>
              </a:spcBef>
              <a:spcAft>
                <a:spcPts val="0"/>
              </a:spcAft>
              <a:buNone/>
            </a:pPr>
            <a:endParaRPr lang="en-IN" b="0" i="0" dirty="0">
              <a:solidFill>
                <a:srgbClr val="4D5156"/>
              </a:solidFill>
              <a:effectLst/>
              <a:latin typeface="arial" panose="020B0604020202020204" pitchFamily="34" charset="0"/>
            </a:endParaRPr>
          </a:p>
          <a:p>
            <a:pPr marL="0" lvl="0" indent="0" algn="l" rtl="0">
              <a:spcBef>
                <a:spcPts val="0"/>
              </a:spcBef>
              <a:spcAft>
                <a:spcPts val="0"/>
              </a:spcAft>
              <a:buNone/>
            </a:pPr>
            <a:r>
              <a:rPr lang="en-IN" b="0" i="0" dirty="0">
                <a:solidFill>
                  <a:srgbClr val="4D5156"/>
                </a:solidFill>
                <a:effectLst/>
                <a:latin typeface="arial" panose="020B0604020202020204" pitchFamily="34" charset="0"/>
              </a:rPr>
              <a:t>Once when the client starts using the developed systems, then the real issues come up and requirements to be solved from time to time.</a:t>
            </a:r>
          </a:p>
          <a:p>
            <a:pPr marL="0" lvl="0" indent="0" algn="l" rtl="0">
              <a:spcBef>
                <a:spcPts val="0"/>
              </a:spcBef>
              <a:spcAft>
                <a:spcPts val="0"/>
              </a:spcAft>
              <a:buNone/>
            </a:pPr>
            <a:endParaRPr lang="en-IN" b="0" i="0" dirty="0">
              <a:solidFill>
                <a:srgbClr val="4D5156"/>
              </a:solidFill>
              <a:effectLst/>
              <a:latin typeface="arial" panose="020B0604020202020204" pitchFamily="34" charset="0"/>
            </a:endParaRPr>
          </a:p>
          <a:p>
            <a:pPr marL="0" lvl="0" indent="0" algn="l" rtl="0">
              <a:spcBef>
                <a:spcPts val="0"/>
              </a:spcBef>
              <a:spcAft>
                <a:spcPts val="0"/>
              </a:spcAft>
              <a:buNone/>
            </a:pPr>
            <a:r>
              <a:rPr lang="en-IN" b="0" i="0" dirty="0">
                <a:solidFill>
                  <a:srgbClr val="4D5156"/>
                </a:solidFill>
                <a:effectLst/>
                <a:latin typeface="arial" panose="020B0604020202020204" pitchFamily="34" charset="0"/>
              </a:rPr>
              <a:t>This procedure where the care is taken for the developed product is known as maintenance.</a:t>
            </a:r>
          </a:p>
          <a:p>
            <a:pPr marL="0" lvl="0" indent="0" algn="l" rtl="0">
              <a:spcBef>
                <a:spcPts val="0"/>
              </a:spcBef>
              <a:spcAft>
                <a:spcPts val="0"/>
              </a:spcAft>
              <a:buNone/>
            </a:pPr>
            <a:endParaRPr lang="en-IN" b="0" i="0" dirty="0">
              <a:solidFill>
                <a:srgbClr val="4D5156"/>
              </a:solidFill>
              <a:effectLst/>
              <a:latin typeface="arial" panose="020B0604020202020204" pitchFamily="34" charset="0"/>
            </a:endParaRPr>
          </a:p>
          <a:p>
            <a:pPr marL="0" lvl="0" indent="0" algn="l" rtl="0">
              <a:spcBef>
                <a:spcPts val="0"/>
              </a:spcBef>
              <a:spcAft>
                <a:spcPts val="0"/>
              </a:spcAft>
              <a:buNone/>
            </a:pPr>
            <a:r>
              <a:rPr lang="en" dirty="0"/>
              <a:t>Reference: </a:t>
            </a:r>
            <a:endParaRPr dirty="0"/>
          </a:p>
          <a:p>
            <a:pPr marL="0" indent="0">
              <a:buNone/>
            </a:pPr>
            <a:r>
              <a:rPr lang="en-IN" dirty="0">
                <a:hlinkClick r:id="rId3"/>
              </a:rPr>
              <a:t>https://www.sitesbay.com/software-engineering/se-phases-of-sdlc</a:t>
            </a:r>
            <a:endParaRPr lang="en-IN" dirty="0"/>
          </a:p>
        </p:txBody>
      </p:sp>
    </p:spTree>
    <p:extLst>
      <p:ext uri="{BB962C8B-B14F-4D97-AF65-F5344CB8AC3E}">
        <p14:creationId xmlns:p14="http://schemas.microsoft.com/office/powerpoint/2010/main" val="1295294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dirty="0"/>
          </a:p>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1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 dirty="0"/>
          </a:p>
          <a:p>
            <a:pPr marL="0" lvl="0" indent="0" algn="l" rtl="0">
              <a:spcBef>
                <a:spcPts val="0"/>
              </a:spcBef>
              <a:spcAft>
                <a:spcPts val="0"/>
              </a:spcAft>
              <a:buNone/>
            </a:pPr>
            <a:r>
              <a:rPr lang="en-IN" b="0" i="0" dirty="0">
                <a:solidFill>
                  <a:srgbClr val="4D5156"/>
                </a:solidFill>
                <a:effectLst/>
                <a:latin typeface="arial" panose="020B0604020202020204" pitchFamily="34" charset="0"/>
              </a:rPr>
              <a:t>There are different software development life cycle models specify and design, which are followed during the software development phase. These models are also called "Software Development Process Models.</a:t>
            </a:r>
          </a:p>
          <a:p>
            <a:pPr marL="0" lvl="0" indent="0" algn="l" rtl="0">
              <a:spcBef>
                <a:spcPts val="0"/>
              </a:spcBef>
              <a:spcAft>
                <a:spcPts val="0"/>
              </a:spcAft>
              <a:buNone/>
            </a:pPr>
            <a:endParaRPr lang="en-IN" b="0" i="0" dirty="0">
              <a:solidFill>
                <a:srgbClr val="4D5156"/>
              </a:solidFill>
              <a:effectLst/>
              <a:latin typeface="arial" panose="020B0604020202020204" pitchFamily="34" charset="0"/>
            </a:endParaRPr>
          </a:p>
          <a:p>
            <a:pPr marL="0" lvl="0" indent="0" algn="l" rtl="0">
              <a:spcBef>
                <a:spcPts val="0"/>
              </a:spcBef>
              <a:spcAft>
                <a:spcPts val="0"/>
              </a:spcAft>
              <a:buNone/>
            </a:pPr>
            <a:r>
              <a:rPr lang="en" dirty="0"/>
              <a:t>Reference: </a:t>
            </a:r>
            <a:endParaRPr dirty="0"/>
          </a:p>
          <a:p>
            <a:pPr marL="0" indent="0">
              <a:buNone/>
            </a:pPr>
            <a:r>
              <a:rPr lang="en-IN" dirty="0">
                <a:hlinkClick r:id="rId3"/>
              </a:rPr>
              <a:t>https://www.sitesbay.com/software-engineering/se-what-is-sdlc-model</a:t>
            </a:r>
            <a:endParaRPr lang="en-IN" dirty="0"/>
          </a:p>
        </p:txBody>
      </p:sp>
    </p:spTree>
    <p:extLst>
      <p:ext uri="{BB962C8B-B14F-4D97-AF65-F5344CB8AC3E}">
        <p14:creationId xmlns:p14="http://schemas.microsoft.com/office/powerpoint/2010/main" val="1037469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This slide talks about the case if we have to divide a subtopic further.</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of Subtopic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 dirty="0"/>
          </a:p>
          <a:p>
            <a:pPr marL="0" lvl="0" indent="0" algn="l" rtl="0">
              <a:spcBef>
                <a:spcPts val="0"/>
              </a:spcBef>
              <a:spcAft>
                <a:spcPts val="0"/>
              </a:spcAft>
              <a:buNone/>
            </a:pPr>
            <a:r>
              <a:rPr lang="en-IN" b="0" i="0" dirty="0">
                <a:solidFill>
                  <a:srgbClr val="4D5156"/>
                </a:solidFill>
                <a:effectLst/>
                <a:latin typeface="arial" panose="020B0604020202020204" pitchFamily="34" charset="0"/>
              </a:rPr>
              <a:t>This model has five phases: Requirements analysis and specification, design, implementation, and unit testing, integration and system testing, and operation and maintenance. The steps always follow in this order and do not overlap. The developer must complete every phase before the next phase begins. This model is named "Waterfall Model", because its diagrammatic representation resembles a cascade of waterfalls.</a:t>
            </a:r>
          </a:p>
          <a:p>
            <a:pPr marL="0" lvl="0" indent="0" algn="l" rtl="0">
              <a:spcBef>
                <a:spcPts val="0"/>
              </a:spcBef>
              <a:spcAft>
                <a:spcPts val="0"/>
              </a:spcAft>
              <a:buNone/>
            </a:pPr>
            <a:endParaRPr lang="en-IN" b="0" i="0" dirty="0">
              <a:solidFill>
                <a:srgbClr val="4D5156"/>
              </a:solidFill>
              <a:effectLst/>
              <a:latin typeface="arial" panose="020B0604020202020204" pitchFamily="34" charset="0"/>
            </a:endParaRPr>
          </a:p>
          <a:p>
            <a:pPr marL="0" lvl="0" indent="0" algn="l" rtl="0">
              <a:spcBef>
                <a:spcPts val="0"/>
              </a:spcBef>
              <a:spcAft>
                <a:spcPts val="0"/>
              </a:spcAft>
              <a:buNone/>
            </a:pPr>
            <a:endParaRPr lang="en-IN" b="0" i="0" dirty="0">
              <a:solidFill>
                <a:srgbClr val="4D5156"/>
              </a:solidFill>
              <a:effectLst/>
              <a:latin typeface="arial" panose="020B0604020202020204" pitchFamily="34" charset="0"/>
            </a:endParaRPr>
          </a:p>
          <a:p>
            <a:pPr marL="0" lvl="0" indent="0" algn="l" rtl="0">
              <a:spcBef>
                <a:spcPts val="0"/>
              </a:spcBef>
              <a:spcAft>
                <a:spcPts val="0"/>
              </a:spcAft>
              <a:buNone/>
            </a:pPr>
            <a:r>
              <a:rPr lang="en-IN" dirty="0"/>
              <a:t>Reference: </a:t>
            </a:r>
          </a:p>
          <a:p>
            <a:pPr marL="0" indent="0">
              <a:buNone/>
            </a:pPr>
            <a:r>
              <a:rPr lang="en-IN" dirty="0">
                <a:hlinkClick r:id="rId3"/>
              </a:rPr>
              <a:t>https://gearheart.io/articles/7-phases-software-development-life-cycle-sdlc/</a:t>
            </a:r>
            <a:endParaRPr lang="en-IN" dirty="0"/>
          </a:p>
          <a:p>
            <a:pPr marL="0" indent="0">
              <a:buNone/>
            </a:pPr>
            <a:endParaRPr lang="en-IN" dirty="0"/>
          </a:p>
        </p:txBody>
      </p:sp>
    </p:spTree>
    <p:extLst>
      <p:ext uri="{BB962C8B-B14F-4D97-AF65-F5344CB8AC3E}">
        <p14:creationId xmlns:p14="http://schemas.microsoft.com/office/powerpoint/2010/main" val="1830969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a:t>
            </a:r>
            <a:r>
              <a:rPr lang="en-IN" dirty="0"/>
              <a:t>Subtopic of Subtopic </a:t>
            </a:r>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 dirty="0"/>
          </a:p>
          <a:p>
            <a:pPr marL="0" lvl="0" indent="0" algn="l" rtl="0">
              <a:spcBef>
                <a:spcPts val="0"/>
              </a:spcBef>
              <a:spcAft>
                <a:spcPts val="0"/>
              </a:spcAft>
              <a:buNone/>
            </a:pPr>
            <a:endParaRPr lang="en-IN" b="1" dirty="0"/>
          </a:p>
          <a:p>
            <a:pPr marL="0" lvl="0" indent="0" algn="l" rtl="0">
              <a:spcBef>
                <a:spcPts val="0"/>
              </a:spcBef>
              <a:spcAft>
                <a:spcPts val="0"/>
              </a:spcAft>
              <a:buNone/>
            </a:pPr>
            <a:r>
              <a:rPr lang="en-IN" b="0" dirty="0"/>
              <a:t>An iterative life cycle model does not attempt to start with a full specification of requirements. Instead, development begins by specifying and implementing just part of the software, which can then be reviewed in order to identify further requirements. This process is then repeated, producing a new version of the software for each cycle of the model.</a:t>
            </a:r>
          </a:p>
          <a:p>
            <a:pPr marL="0" lvl="0" indent="0" algn="l" rtl="0">
              <a:spcBef>
                <a:spcPts val="0"/>
              </a:spcBef>
              <a:spcAft>
                <a:spcPts val="0"/>
              </a:spcAft>
              <a:buNone/>
            </a:pPr>
            <a:endParaRPr b="1" dirty="0"/>
          </a:p>
          <a:p>
            <a:pPr marL="0" lvl="0" indent="0" algn="l" rtl="0">
              <a:spcBef>
                <a:spcPts val="0"/>
              </a:spcBef>
              <a:spcAft>
                <a:spcPts val="0"/>
              </a:spcAft>
              <a:buNone/>
            </a:pPr>
            <a:endParaRPr lang="en-IN" b="0" i="0" dirty="0">
              <a:solidFill>
                <a:srgbClr val="4D5156"/>
              </a:solidFill>
              <a:effectLst/>
              <a:latin typeface="arial" panose="020B0604020202020204" pitchFamily="34" charset="0"/>
            </a:endParaRPr>
          </a:p>
          <a:p>
            <a:pPr marL="0" lvl="0" indent="0" algn="l" rtl="0">
              <a:spcBef>
                <a:spcPts val="0"/>
              </a:spcBef>
              <a:spcAft>
                <a:spcPts val="0"/>
              </a:spcAft>
              <a:buNone/>
            </a:pPr>
            <a:r>
              <a:rPr lang="en" dirty="0"/>
              <a:t>Reference: </a:t>
            </a:r>
            <a:endParaRPr dirty="0"/>
          </a:p>
          <a:p>
            <a:pPr marL="0" indent="0">
              <a:buNone/>
            </a:pPr>
            <a:r>
              <a:rPr lang="en-IN" dirty="0">
                <a:hlinkClick r:id="rId3"/>
              </a:rPr>
              <a:t>https://www.researchgate.net/figure/SDLC-Iterative-Model-2_fig4_338710620</a:t>
            </a:r>
            <a:endParaRPr lang="en-IN" dirty="0"/>
          </a:p>
        </p:txBody>
      </p:sp>
    </p:spTree>
    <p:extLst>
      <p:ext uri="{BB962C8B-B14F-4D97-AF65-F5344CB8AC3E}">
        <p14:creationId xmlns:p14="http://schemas.microsoft.com/office/powerpoint/2010/main" val="587204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a:t>
            </a:r>
            <a:r>
              <a:rPr lang="en-IN" dirty="0"/>
              <a:t>Subtopic of Subtopic </a:t>
            </a:r>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V Model is a highly disciplined SDLC model in which there is a testing phase parallel to each development phase. The V model is an extension of the waterfall model in which testing is done on each stage parallel with development in a sequential way. It is known as the Validation or Verification Model.</a:t>
            </a:r>
            <a:endParaRPr lang="en" dirty="0"/>
          </a:p>
          <a:p>
            <a:pPr marL="0" lvl="0" indent="0" algn="l" rtl="0">
              <a:spcBef>
                <a:spcPts val="0"/>
              </a:spcBef>
              <a:spcAft>
                <a:spcPts val="0"/>
              </a:spcAft>
              <a:buNone/>
            </a:pPr>
            <a:endParaRPr lang="en-IN" b="0" i="0" dirty="0">
              <a:solidFill>
                <a:srgbClr val="4D5156"/>
              </a:solidFill>
              <a:effectLst/>
              <a:latin typeface="arial" panose="020B0604020202020204" pitchFamily="34" charset="0"/>
            </a:endParaRPr>
          </a:p>
          <a:p>
            <a:pPr marL="0" lvl="0" indent="0" algn="l" rtl="0">
              <a:spcBef>
                <a:spcPts val="0"/>
              </a:spcBef>
              <a:spcAft>
                <a:spcPts val="0"/>
              </a:spcAft>
              <a:buNone/>
            </a:pPr>
            <a:r>
              <a:rPr lang="en" dirty="0"/>
              <a:t>Reference: </a:t>
            </a:r>
            <a:endParaRPr dirty="0"/>
          </a:p>
          <a:p>
            <a:pPr marL="0" indent="0">
              <a:buNone/>
            </a:pPr>
            <a:r>
              <a:rPr lang="en-IN" dirty="0">
                <a:hlinkClick r:id="rId3"/>
              </a:rPr>
              <a:t>https://www.geeksforgeeks.org/software-engineering-sdlc-v-model/</a:t>
            </a:r>
            <a:endParaRPr lang="en-IN" dirty="0"/>
          </a:p>
        </p:txBody>
      </p:sp>
    </p:spTree>
    <p:extLst>
      <p:ext uri="{BB962C8B-B14F-4D97-AF65-F5344CB8AC3E}">
        <p14:creationId xmlns:p14="http://schemas.microsoft.com/office/powerpoint/2010/main" val="3972741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14" name="Google Shape;14;p2"/>
          <p:cNvPicPr preferRelativeResize="0"/>
          <p:nvPr/>
        </p:nvPicPr>
        <p:blipFill>
          <a:blip r:embed="rId3">
            <a:alphaModFix/>
          </a:blip>
          <a:stretch>
            <a:fillRect/>
          </a:stretch>
        </p:blipFill>
        <p:spPr>
          <a:xfrm>
            <a:off x="8229556" y="161800"/>
            <a:ext cx="791594" cy="3112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0" name="Google Shape;20;p4"/>
          <p:cNvSpPr txBox="1">
            <a:spLocks noGrp="1"/>
          </p:cNvSpPr>
          <p:nvPr>
            <p:ph type="body" idx="1"/>
          </p:nvPr>
        </p:nvSpPr>
        <p:spPr>
          <a:xfrm>
            <a:off x="143975" y="1186200"/>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2" name="Google Shape;22;p4"/>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23" name="Google Shape;23;p4"/>
          <p:cNvPicPr preferRelativeResize="0"/>
          <p:nvPr/>
        </p:nvPicPr>
        <p:blipFill>
          <a:blip r:embed="rId3">
            <a:alphaModFix/>
          </a:blip>
          <a:stretch>
            <a:fillRect/>
          </a:stretch>
        </p:blipFill>
        <p:spPr>
          <a:xfrm>
            <a:off x="8229556" y="161800"/>
            <a:ext cx="791594" cy="3112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Clr>
                <a:srgbClr val="000000"/>
              </a:buClr>
              <a:buSzPts val="1400"/>
              <a:buChar char="●"/>
              <a:defRPr sz="1400">
                <a:solidFill>
                  <a:srgbClr val="000000"/>
                </a:solidFill>
              </a:defRPr>
            </a:lvl1pPr>
            <a:lvl2pPr marL="914400" lvl="1" indent="-317500">
              <a:spcBef>
                <a:spcPts val="1600"/>
              </a:spcBef>
              <a:spcAft>
                <a:spcPts val="0"/>
              </a:spcAft>
              <a:buClr>
                <a:srgbClr val="000000"/>
              </a:buClr>
              <a:buSzPts val="1400"/>
              <a:buChar char="○"/>
              <a:defRPr>
                <a:solidFill>
                  <a:srgbClr val="000000"/>
                </a:solidFill>
              </a:defRPr>
            </a:lvl2pPr>
            <a:lvl3pPr marL="1371600" lvl="2" indent="-317500">
              <a:spcBef>
                <a:spcPts val="1600"/>
              </a:spcBef>
              <a:spcAft>
                <a:spcPts val="0"/>
              </a:spcAft>
              <a:buClr>
                <a:srgbClr val="000000"/>
              </a:buClr>
              <a:buSzPts val="1400"/>
              <a:buChar char="■"/>
              <a:defRPr>
                <a:solidFill>
                  <a:srgbClr val="000000"/>
                </a:solidFill>
              </a:defRPr>
            </a:lvl3pPr>
            <a:lvl4pPr marL="1828800" lvl="3" indent="-317500">
              <a:spcBef>
                <a:spcPts val="1600"/>
              </a:spcBef>
              <a:spcAft>
                <a:spcPts val="0"/>
              </a:spcAft>
              <a:buClr>
                <a:srgbClr val="000000"/>
              </a:buClr>
              <a:buSzPts val="1400"/>
              <a:buChar char="●"/>
              <a:defRPr>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Clr>
                <a:srgbClr val="000000"/>
              </a:buClr>
              <a:buSzPts val="1400"/>
              <a:buChar char="■"/>
              <a:defRPr>
                <a:solidFill>
                  <a:srgbClr val="000000"/>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5" name="Google Shape;45;p9"/>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46" name="Google Shape;46;p9"/>
          <p:cNvPicPr preferRelativeResize="0"/>
          <p:nvPr/>
        </p:nvPicPr>
        <p:blipFill>
          <a:blip r:embed="rId3">
            <a:alphaModFix/>
          </a:blip>
          <a:stretch>
            <a:fillRect/>
          </a:stretch>
        </p:blipFill>
        <p:spPr>
          <a:xfrm>
            <a:off x="8229556" y="161800"/>
            <a:ext cx="791594" cy="311225"/>
          </a:xfrm>
          <a:prstGeom prst="rect">
            <a:avLst/>
          </a:prstGeom>
          <a:noFill/>
          <a:ln>
            <a:noFill/>
          </a:ln>
        </p:spPr>
      </p:pic>
      <p:sp>
        <p:nvSpPr>
          <p:cNvPr id="47" name="Google Shape;47;p9"/>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SzPts val="700"/>
              <a:buChar char="●"/>
              <a:defRPr sz="700"/>
            </a:lvl1pPr>
            <a:lvl2pPr marL="914400" lvl="1" indent="-273050">
              <a:spcBef>
                <a:spcPts val="1600"/>
              </a:spcBef>
              <a:spcAft>
                <a:spcPts val="0"/>
              </a:spcAft>
              <a:buSzPts val="700"/>
              <a:buChar char="○"/>
              <a:defRPr sz="700"/>
            </a:lvl2pPr>
            <a:lvl3pPr marL="1371600" lvl="2" indent="-273050">
              <a:spcBef>
                <a:spcPts val="1600"/>
              </a:spcBef>
              <a:spcAft>
                <a:spcPts val="0"/>
              </a:spcAft>
              <a:buSzPts val="700"/>
              <a:buChar char="■"/>
              <a:defRPr sz="700"/>
            </a:lvl3pPr>
            <a:lvl4pPr marL="1828800" lvl="3" indent="-273050">
              <a:spcBef>
                <a:spcPts val="1600"/>
              </a:spcBef>
              <a:spcAft>
                <a:spcPts val="0"/>
              </a:spcAft>
              <a:buSzPts val="700"/>
              <a:buChar char="●"/>
              <a:defRPr sz="700"/>
            </a:lvl4pPr>
            <a:lvl5pPr marL="2286000" lvl="4" indent="-273050">
              <a:spcBef>
                <a:spcPts val="1600"/>
              </a:spcBef>
              <a:spcAft>
                <a:spcPts val="0"/>
              </a:spcAft>
              <a:buSzPts val="700"/>
              <a:buChar char="○"/>
              <a:defRPr sz="700"/>
            </a:lvl5pPr>
            <a:lvl6pPr marL="2743200" lvl="5" indent="-273050">
              <a:spcBef>
                <a:spcPts val="1600"/>
              </a:spcBef>
              <a:spcAft>
                <a:spcPts val="0"/>
              </a:spcAft>
              <a:buSzPts val="700"/>
              <a:buChar char="■"/>
              <a:defRPr sz="700"/>
            </a:lvl6pPr>
            <a:lvl7pPr marL="3200400" lvl="6" indent="-273050">
              <a:spcBef>
                <a:spcPts val="1600"/>
              </a:spcBef>
              <a:spcAft>
                <a:spcPts val="0"/>
              </a:spcAft>
              <a:buSzPts val="700"/>
              <a:buChar char="●"/>
              <a:defRPr sz="700"/>
            </a:lvl7pPr>
            <a:lvl8pPr marL="3657600" lvl="7" indent="-273050">
              <a:spcBef>
                <a:spcPts val="1600"/>
              </a:spcBef>
              <a:spcAft>
                <a:spcPts val="0"/>
              </a:spcAft>
              <a:buSzPts val="700"/>
              <a:buChar char="○"/>
              <a:defRPr sz="700"/>
            </a:lvl8pPr>
            <a:lvl9pPr marL="4114800" lvl="8" indent="-273050">
              <a:spcBef>
                <a:spcPts val="1600"/>
              </a:spcBef>
              <a:spcAft>
                <a:spcPts val="1600"/>
              </a:spcAft>
              <a:buSzPts val="700"/>
              <a:buChar char="■"/>
              <a:defRPr sz="7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ternalsunshineoftheismind.files.wordpress.com/2013/02/i-s-spiral.jpg"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hyperlink" Target="https://gearheart.io/articles/7-phases-software-development-life-cycle-sdlc/"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hyperlink" Target="https://www.professionalqa.com/big-bang-sdlc-model"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hyperlink" Target="https://www.inwizards.com/blog/software-testing-type-testing-introduction-basics-importance/"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hyperlink" Target="https://www.javatpoint.com/software-testing-tutorial"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hyperlink" Target="https://www.javatpoint.com/levels-of-testing"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commons.wikimedia.org/wiki/File:SDLC_-_Software_Development_Life_Cycle.jpg"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hyperlink" Target="https://clarusway.com/what-is-software-development-life-cycle/"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www.sitesbay.com/software-engineering/se-phases-of-sdlc"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www.sitesbay.com/software-engineering/se-what-is-sdlc-model"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gearheart.io/articles/7-phases-software-development-life-cycle-sdlc/"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hyperlink" Target="https://www.researchgate.net/figure/SDLC-Iterative-Model-2_fig4_338710620"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software-engineering-sdlc-v-model/"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420349" y="1023042"/>
            <a:ext cx="8520600" cy="2398822"/>
          </a:xfrm>
          <a:prstGeom prst="rect">
            <a:avLst/>
          </a:prstGeom>
        </p:spPr>
        <p:txBody>
          <a:bodyPr spcFirstLastPara="1" wrap="square" lIns="91425" tIns="91425" rIns="91425" bIns="91425" anchor="b" anchorCtr="0">
            <a:noAutofit/>
          </a:bodyPr>
          <a:lstStyle/>
          <a:p>
            <a:r>
              <a:rPr lang="en-IN" dirty="0"/>
              <a:t>Software Development Life Cycle(SDLC) </a:t>
            </a:r>
            <a:endParaRPr dirty="0"/>
          </a:p>
        </p:txBody>
      </p:sp>
      <p:sp>
        <p:nvSpPr>
          <p:cNvPr id="62" name="Google Shape;62;p13"/>
          <p:cNvSpPr txBox="1">
            <a:spLocks noGrp="1"/>
          </p:cNvSpPr>
          <p:nvPr>
            <p:ph type="subTitle" idx="1"/>
          </p:nvPr>
        </p:nvSpPr>
        <p:spPr>
          <a:xfrm>
            <a:off x="311708" y="36063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(5 hours)</a:t>
            </a:r>
            <a:endParaRPr dirty="0"/>
          </a:p>
        </p:txBody>
      </p:sp>
    </p:spTree>
    <p:extLst>
      <p:ext uri="{BB962C8B-B14F-4D97-AF65-F5344CB8AC3E}">
        <p14:creationId xmlns:p14="http://schemas.microsoft.com/office/powerpoint/2010/main" val="98985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624689"/>
            <a:ext cx="4045200" cy="730211"/>
          </a:xfrm>
          <a:prstGeom prst="rect">
            <a:avLst/>
          </a:prstGeom>
        </p:spPr>
        <p:txBody>
          <a:bodyPr spcFirstLastPara="1" wrap="square" lIns="91425" tIns="91425" rIns="91425" bIns="91425" anchor="ctr" anchorCtr="0">
            <a:noAutofit/>
          </a:bodyPr>
          <a:lstStyle/>
          <a:p>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r>
              <a:rPr lang="en-IN" dirty="0"/>
              <a:t>SDLC Models</a:t>
            </a: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endParaRPr dirty="0"/>
          </a:p>
        </p:txBody>
      </p:sp>
      <p:sp>
        <p:nvSpPr>
          <p:cNvPr id="74" name="Google Shape;74;p15"/>
          <p:cNvSpPr txBox="1">
            <a:spLocks noGrp="1"/>
          </p:cNvSpPr>
          <p:nvPr>
            <p:ph type="subTitle" idx="1"/>
          </p:nvPr>
        </p:nvSpPr>
        <p:spPr>
          <a:prstGeom prst="rect">
            <a:avLst/>
          </a:prstGeom>
        </p:spPr>
        <p:txBody>
          <a:bodyPr spcFirstLastPara="1" wrap="square" lIns="91425" tIns="91425" rIns="91425" bIns="91425" anchor="ctr" anchorCtr="0">
            <a:noAutofit/>
          </a:bodyPr>
          <a:lstStyle/>
          <a:p>
            <a:pPr>
              <a:lnSpc>
                <a:spcPct val="115000"/>
              </a:lnSpc>
              <a:spcBef>
                <a:spcPts val="1000"/>
              </a:spcBef>
              <a:spcAft>
                <a:spcPts val="1000"/>
              </a:spcAft>
            </a:pPr>
            <a:endParaRPr lang="en-IN" sz="1800" b="1" dirty="0">
              <a:solidFill>
                <a:srgbClr val="434343"/>
              </a:solidFill>
              <a:effectLst/>
              <a:latin typeface="Times New Roman" panose="02020603050405020304" pitchFamily="18" charset="0"/>
            </a:endParaRPr>
          </a:p>
          <a:p>
            <a:pPr>
              <a:lnSpc>
                <a:spcPct val="115000"/>
              </a:lnSpc>
              <a:spcBef>
                <a:spcPts val="1000"/>
              </a:spcBef>
              <a:spcAft>
                <a:spcPts val="1000"/>
              </a:spcAft>
            </a:pPr>
            <a:r>
              <a:rPr lang="en-IN" dirty="0"/>
              <a:t>Spiral Model</a:t>
            </a:r>
          </a:p>
          <a:p>
            <a:pPr>
              <a:lnSpc>
                <a:spcPct val="115000"/>
              </a:lnSpc>
              <a:spcBef>
                <a:spcPts val="1000"/>
              </a:spcBef>
              <a:spcAft>
                <a:spcPts val="1000"/>
              </a:spcAft>
            </a:pPr>
            <a:endParaRPr lang="en-IN" dirty="0"/>
          </a:p>
        </p:txBody>
      </p:sp>
      <p:sp>
        <p:nvSpPr>
          <p:cNvPr id="75" name="Google Shape;75;p15"/>
          <p:cNvSpPr txBox="1">
            <a:spLocks noGrp="1"/>
          </p:cNvSpPr>
          <p:nvPr>
            <p:ph type="body" idx="2"/>
          </p:nvPr>
        </p:nvSpPr>
        <p:spPr>
          <a:xfrm>
            <a:off x="462275" y="2421251"/>
            <a:ext cx="3837000" cy="2241974"/>
          </a:xfrm>
          <a:prstGeom prst="rect">
            <a:avLst/>
          </a:prstGeom>
        </p:spPr>
        <p:txBody>
          <a:bodyPr spcFirstLastPara="1" wrap="square" lIns="91425" tIns="91425" rIns="91425" bIns="91425" anchor="ctr" anchorCtr="0">
            <a:noAutofit/>
          </a:bodyPr>
          <a:lstStyle/>
          <a:p>
            <a:pPr marL="139700" lvl="0" indent="0">
              <a:buNone/>
            </a:pPr>
            <a:endParaRPr lang="en-IN" dirty="0"/>
          </a:p>
          <a:p>
            <a:pPr lvl="0"/>
            <a:r>
              <a:rPr lang="en-IN" dirty="0"/>
              <a:t>The spiral model is a systems development lifecycle (SDLC) method used for risk management that combines the iterative development process model with elements of the Waterfall model.</a:t>
            </a:r>
          </a:p>
          <a:p>
            <a:pPr lvl="0"/>
            <a:endParaRPr lang="en-IN" dirty="0"/>
          </a:p>
          <a:p>
            <a:pPr marL="139700" lvl="0" indent="0">
              <a:buNone/>
            </a:pPr>
            <a:endParaRPr lang="en-IN" dirty="0"/>
          </a:p>
        </p:txBody>
      </p:sp>
      <p:sp>
        <p:nvSpPr>
          <p:cNvPr id="77" name="Google Shape;77;p15"/>
          <p:cNvSpPr txBox="1">
            <a:spLocks noGrp="1"/>
          </p:cNvSpPr>
          <p:nvPr>
            <p:ph type="body" idx="3"/>
          </p:nvPr>
        </p:nvSpPr>
        <p:spPr>
          <a:xfrm>
            <a:off x="4753069" y="4575475"/>
            <a:ext cx="4291343" cy="494466"/>
          </a:xfrm>
          <a:prstGeom prst="rect">
            <a:avLst/>
          </a:prstGeom>
        </p:spPr>
        <p:txBody>
          <a:bodyPr spcFirstLastPara="1" wrap="square" lIns="91425" tIns="91425" rIns="91425" bIns="91425" anchor="t" anchorCtr="0">
            <a:noAutofit/>
          </a:bodyPr>
          <a:lstStyle/>
          <a:p>
            <a:pPr marL="0" indent="0">
              <a:buNone/>
            </a:pPr>
            <a:r>
              <a:rPr lang="en" dirty="0"/>
              <a:t>Image Source:</a:t>
            </a:r>
          </a:p>
          <a:p>
            <a:pPr marL="0" indent="0">
              <a:buNone/>
            </a:pPr>
            <a:r>
              <a:rPr lang="en-IN" dirty="0">
                <a:hlinkClick r:id="rId3"/>
              </a:rPr>
              <a:t>https://eternalsunshineoftheismind.files.wordpress.com/2013/02/i-s-spiral.jpg</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lvl="0" indent="0" algn="l" rtl="0">
              <a:spcBef>
                <a:spcPts val="0"/>
              </a:spcBef>
              <a:spcAft>
                <a:spcPts val="1600"/>
              </a:spcAft>
              <a:buNone/>
            </a:pPr>
            <a:endParaRPr dirty="0"/>
          </a:p>
        </p:txBody>
      </p:sp>
      <p:pic>
        <p:nvPicPr>
          <p:cNvPr id="4100" name="Picture 4">
            <a:extLst>
              <a:ext uri="{FF2B5EF4-FFF2-40B4-BE49-F238E27FC236}">
                <a16:creationId xmlns:a16="http://schemas.microsoft.com/office/drawing/2014/main" id="{0E9535D9-7B96-4AAC-84E5-393198A7C2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567374"/>
            <a:ext cx="4572000" cy="2645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203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624689"/>
            <a:ext cx="4045200" cy="730211"/>
          </a:xfrm>
          <a:prstGeom prst="rect">
            <a:avLst/>
          </a:prstGeom>
        </p:spPr>
        <p:txBody>
          <a:bodyPr spcFirstLastPara="1" wrap="square" lIns="91425" tIns="91425" rIns="91425" bIns="91425" anchor="ctr" anchorCtr="0">
            <a:noAutofit/>
          </a:bodyPr>
          <a:lstStyle/>
          <a:p>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r>
              <a:rPr lang="en-IN" dirty="0"/>
              <a:t>SDLC Models</a:t>
            </a: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endParaRPr dirty="0"/>
          </a:p>
        </p:txBody>
      </p:sp>
      <p:sp>
        <p:nvSpPr>
          <p:cNvPr id="74" name="Google Shape;74;p15"/>
          <p:cNvSpPr txBox="1">
            <a:spLocks noGrp="1"/>
          </p:cNvSpPr>
          <p:nvPr>
            <p:ph type="subTitle" idx="1"/>
          </p:nvPr>
        </p:nvSpPr>
        <p:spPr>
          <a:prstGeom prst="rect">
            <a:avLst/>
          </a:prstGeom>
        </p:spPr>
        <p:txBody>
          <a:bodyPr spcFirstLastPara="1" wrap="square" lIns="91425" tIns="91425" rIns="91425" bIns="91425" anchor="ctr" anchorCtr="0">
            <a:noAutofit/>
          </a:bodyPr>
          <a:lstStyle/>
          <a:p>
            <a:pPr>
              <a:lnSpc>
                <a:spcPct val="115000"/>
              </a:lnSpc>
              <a:spcBef>
                <a:spcPts val="1000"/>
              </a:spcBef>
              <a:spcAft>
                <a:spcPts val="1000"/>
              </a:spcAft>
            </a:pPr>
            <a:endParaRPr lang="en-IN" sz="1800" b="1" dirty="0">
              <a:solidFill>
                <a:srgbClr val="434343"/>
              </a:solidFill>
              <a:effectLst/>
              <a:latin typeface="Times New Roman" panose="02020603050405020304" pitchFamily="18" charset="0"/>
            </a:endParaRPr>
          </a:p>
          <a:p>
            <a:pPr>
              <a:lnSpc>
                <a:spcPct val="115000"/>
              </a:lnSpc>
              <a:spcBef>
                <a:spcPts val="1000"/>
              </a:spcBef>
              <a:spcAft>
                <a:spcPts val="1000"/>
              </a:spcAft>
            </a:pPr>
            <a:r>
              <a:rPr lang="en-IN" dirty="0"/>
              <a:t>Agile Model</a:t>
            </a:r>
          </a:p>
          <a:p>
            <a:pPr>
              <a:lnSpc>
                <a:spcPct val="115000"/>
              </a:lnSpc>
              <a:spcBef>
                <a:spcPts val="1000"/>
              </a:spcBef>
              <a:spcAft>
                <a:spcPts val="1000"/>
              </a:spcAft>
            </a:pPr>
            <a:endParaRPr lang="en-IN" dirty="0"/>
          </a:p>
        </p:txBody>
      </p:sp>
      <p:sp>
        <p:nvSpPr>
          <p:cNvPr id="75" name="Google Shape;75;p15"/>
          <p:cNvSpPr txBox="1">
            <a:spLocks noGrp="1"/>
          </p:cNvSpPr>
          <p:nvPr>
            <p:ph type="body" idx="2"/>
          </p:nvPr>
        </p:nvSpPr>
        <p:spPr>
          <a:xfrm>
            <a:off x="462275" y="2421251"/>
            <a:ext cx="3837000" cy="2241974"/>
          </a:xfrm>
          <a:prstGeom prst="rect">
            <a:avLst/>
          </a:prstGeom>
        </p:spPr>
        <p:txBody>
          <a:bodyPr spcFirstLastPara="1" wrap="square" lIns="91425" tIns="91425" rIns="91425" bIns="91425" anchor="ctr" anchorCtr="0">
            <a:noAutofit/>
          </a:bodyPr>
          <a:lstStyle/>
          <a:p>
            <a:pPr marL="139700" lvl="0" indent="0">
              <a:buNone/>
            </a:pPr>
            <a:endParaRPr lang="en-IN" dirty="0"/>
          </a:p>
          <a:p>
            <a:pPr lvl="0"/>
            <a:r>
              <a:rPr lang="en-IN" dirty="0"/>
              <a:t>Agile SDLC methodology is based on collaborative decision making between requirements and solutions teams, and a cyclical, iterative progression of producing working software.</a:t>
            </a:r>
          </a:p>
          <a:p>
            <a:pPr lvl="0"/>
            <a:endParaRPr lang="en-IN" dirty="0"/>
          </a:p>
          <a:p>
            <a:pPr marL="139700" lvl="0" indent="0">
              <a:buNone/>
            </a:pPr>
            <a:endParaRPr lang="en-IN" dirty="0"/>
          </a:p>
        </p:txBody>
      </p:sp>
      <p:sp>
        <p:nvSpPr>
          <p:cNvPr id="77" name="Google Shape;77;p15"/>
          <p:cNvSpPr txBox="1">
            <a:spLocks noGrp="1"/>
          </p:cNvSpPr>
          <p:nvPr>
            <p:ph type="body" idx="3"/>
          </p:nvPr>
        </p:nvSpPr>
        <p:spPr>
          <a:xfrm>
            <a:off x="4753069" y="4575475"/>
            <a:ext cx="4291343" cy="494466"/>
          </a:xfrm>
          <a:prstGeom prst="rect">
            <a:avLst/>
          </a:prstGeom>
        </p:spPr>
        <p:txBody>
          <a:bodyPr spcFirstLastPara="1" wrap="square" lIns="91425" tIns="91425" rIns="91425" bIns="91425" anchor="t" anchorCtr="0">
            <a:noAutofit/>
          </a:bodyPr>
          <a:lstStyle/>
          <a:p>
            <a:pPr marL="0" indent="0">
              <a:buNone/>
            </a:pPr>
            <a:r>
              <a:rPr lang="en" dirty="0"/>
              <a:t>Image Source:</a:t>
            </a:r>
          </a:p>
          <a:p>
            <a:pPr marL="0" indent="0">
              <a:buNone/>
            </a:pPr>
            <a:r>
              <a:rPr lang="en-IN" dirty="0">
                <a:hlinkClick r:id="rId3"/>
              </a:rPr>
              <a:t>https://gearheart.io/articles/7-phases-software-development-life-cycle-sdlc/</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lvl="0" indent="0" algn="l" rtl="0">
              <a:spcBef>
                <a:spcPts val="0"/>
              </a:spcBef>
              <a:spcAft>
                <a:spcPts val="1600"/>
              </a:spcAft>
              <a:buNone/>
            </a:pPr>
            <a:endParaRPr dirty="0"/>
          </a:p>
        </p:txBody>
      </p:sp>
      <p:pic>
        <p:nvPicPr>
          <p:cNvPr id="5122" name="Picture 2">
            <a:extLst>
              <a:ext uri="{FF2B5EF4-FFF2-40B4-BE49-F238E27FC236}">
                <a16:creationId xmlns:a16="http://schemas.microsoft.com/office/drawing/2014/main" id="{6BDCF3BB-5BED-4843-98AD-56E329B1D8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487405"/>
            <a:ext cx="4572000" cy="2909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105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624689"/>
            <a:ext cx="4045200" cy="730211"/>
          </a:xfrm>
          <a:prstGeom prst="rect">
            <a:avLst/>
          </a:prstGeom>
        </p:spPr>
        <p:txBody>
          <a:bodyPr spcFirstLastPara="1" wrap="square" lIns="91425" tIns="91425" rIns="91425" bIns="91425" anchor="ctr" anchorCtr="0">
            <a:noAutofit/>
          </a:bodyPr>
          <a:lstStyle/>
          <a:p>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r>
              <a:rPr lang="en-IN" dirty="0"/>
              <a:t>SDLC Models</a:t>
            </a: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endParaRPr dirty="0"/>
          </a:p>
        </p:txBody>
      </p:sp>
      <p:sp>
        <p:nvSpPr>
          <p:cNvPr id="74" name="Google Shape;74;p15"/>
          <p:cNvSpPr txBox="1">
            <a:spLocks noGrp="1"/>
          </p:cNvSpPr>
          <p:nvPr>
            <p:ph type="subTitle" idx="1"/>
          </p:nvPr>
        </p:nvSpPr>
        <p:spPr>
          <a:prstGeom prst="rect">
            <a:avLst/>
          </a:prstGeom>
        </p:spPr>
        <p:txBody>
          <a:bodyPr spcFirstLastPara="1" wrap="square" lIns="91425" tIns="91425" rIns="91425" bIns="91425" anchor="ctr" anchorCtr="0">
            <a:noAutofit/>
          </a:bodyPr>
          <a:lstStyle/>
          <a:p>
            <a:pPr>
              <a:lnSpc>
                <a:spcPct val="115000"/>
              </a:lnSpc>
              <a:spcBef>
                <a:spcPts val="1000"/>
              </a:spcBef>
              <a:spcAft>
                <a:spcPts val="1000"/>
              </a:spcAft>
            </a:pPr>
            <a:endParaRPr lang="en-IN" sz="1800" b="1" dirty="0">
              <a:solidFill>
                <a:srgbClr val="434343"/>
              </a:solidFill>
              <a:effectLst/>
              <a:latin typeface="Times New Roman" panose="02020603050405020304" pitchFamily="18" charset="0"/>
            </a:endParaRPr>
          </a:p>
          <a:p>
            <a:pPr>
              <a:lnSpc>
                <a:spcPct val="115000"/>
              </a:lnSpc>
              <a:spcBef>
                <a:spcPts val="1000"/>
              </a:spcBef>
              <a:spcAft>
                <a:spcPts val="1000"/>
              </a:spcAft>
            </a:pPr>
            <a:r>
              <a:rPr lang="en-IN" dirty="0"/>
              <a:t>Bing Bang Model</a:t>
            </a:r>
          </a:p>
          <a:p>
            <a:pPr>
              <a:lnSpc>
                <a:spcPct val="115000"/>
              </a:lnSpc>
              <a:spcBef>
                <a:spcPts val="1000"/>
              </a:spcBef>
              <a:spcAft>
                <a:spcPts val="1000"/>
              </a:spcAft>
            </a:pPr>
            <a:endParaRPr lang="en-IN" dirty="0"/>
          </a:p>
        </p:txBody>
      </p:sp>
      <p:sp>
        <p:nvSpPr>
          <p:cNvPr id="75" name="Google Shape;75;p15"/>
          <p:cNvSpPr txBox="1">
            <a:spLocks noGrp="1"/>
          </p:cNvSpPr>
          <p:nvPr>
            <p:ph type="body" idx="2"/>
          </p:nvPr>
        </p:nvSpPr>
        <p:spPr>
          <a:xfrm>
            <a:off x="462275" y="2421251"/>
            <a:ext cx="3837000" cy="2241974"/>
          </a:xfrm>
          <a:prstGeom prst="rect">
            <a:avLst/>
          </a:prstGeom>
        </p:spPr>
        <p:txBody>
          <a:bodyPr spcFirstLastPara="1" wrap="square" lIns="91425" tIns="91425" rIns="91425" bIns="91425" anchor="ctr" anchorCtr="0">
            <a:noAutofit/>
          </a:bodyPr>
          <a:lstStyle/>
          <a:p>
            <a:pPr marL="139700" lvl="0" indent="0">
              <a:buNone/>
            </a:pPr>
            <a:endParaRPr lang="en-IN" dirty="0"/>
          </a:p>
          <a:p>
            <a:pPr lvl="0"/>
            <a:r>
              <a:rPr lang="en-IN" dirty="0"/>
              <a:t>The Big bang model is an SDLC model that starts from nothing. </a:t>
            </a:r>
          </a:p>
          <a:p>
            <a:pPr lvl="0"/>
            <a:r>
              <a:rPr lang="en-IN" dirty="0"/>
              <a:t>It is the simplest model in SDLC as it requires almost no planning</a:t>
            </a:r>
          </a:p>
          <a:p>
            <a:pPr lvl="0"/>
            <a:endParaRPr lang="en-IN" dirty="0"/>
          </a:p>
          <a:p>
            <a:pPr marL="139700" lvl="0" indent="0">
              <a:buNone/>
            </a:pPr>
            <a:endParaRPr lang="en-IN" dirty="0"/>
          </a:p>
        </p:txBody>
      </p:sp>
      <p:sp>
        <p:nvSpPr>
          <p:cNvPr id="77" name="Google Shape;77;p15"/>
          <p:cNvSpPr txBox="1">
            <a:spLocks noGrp="1"/>
          </p:cNvSpPr>
          <p:nvPr>
            <p:ph type="body" idx="3"/>
          </p:nvPr>
        </p:nvSpPr>
        <p:spPr>
          <a:xfrm>
            <a:off x="4753069" y="4575475"/>
            <a:ext cx="4291343" cy="494466"/>
          </a:xfrm>
          <a:prstGeom prst="rect">
            <a:avLst/>
          </a:prstGeom>
        </p:spPr>
        <p:txBody>
          <a:bodyPr spcFirstLastPara="1" wrap="square" lIns="91425" tIns="91425" rIns="91425" bIns="91425" anchor="t" anchorCtr="0">
            <a:noAutofit/>
          </a:bodyPr>
          <a:lstStyle/>
          <a:p>
            <a:pPr marL="0" indent="0">
              <a:buNone/>
            </a:pPr>
            <a:r>
              <a:rPr lang="en" dirty="0"/>
              <a:t>Image Source:</a:t>
            </a:r>
          </a:p>
          <a:p>
            <a:pPr marL="0" indent="0">
              <a:buNone/>
            </a:pPr>
            <a:r>
              <a:rPr lang="en-IN" dirty="0">
                <a:hlinkClick r:id="rId3"/>
              </a:rPr>
              <a:t>https://www.professionalqa.com/big-bang-sdlc-model</a:t>
            </a:r>
            <a:endParaRPr lang="en-IN" dirty="0"/>
          </a:p>
          <a:p>
            <a:pPr marL="0" indent="0">
              <a:buNone/>
            </a:pPr>
            <a:endParaRPr lang="en-IN" dirty="0"/>
          </a:p>
          <a:p>
            <a:pPr marL="0" indent="0">
              <a:buNone/>
            </a:pPr>
            <a:endParaRPr lang="en-IN" dirty="0"/>
          </a:p>
          <a:p>
            <a:pPr marL="0" indent="0">
              <a:buNone/>
            </a:pPr>
            <a:endParaRPr lang="en-IN" dirty="0"/>
          </a:p>
          <a:p>
            <a:pPr marL="0" lvl="0" indent="0" algn="l" rtl="0">
              <a:spcBef>
                <a:spcPts val="0"/>
              </a:spcBef>
              <a:spcAft>
                <a:spcPts val="1600"/>
              </a:spcAft>
              <a:buNone/>
            </a:pPr>
            <a:endParaRPr dirty="0"/>
          </a:p>
        </p:txBody>
      </p:sp>
      <p:pic>
        <p:nvPicPr>
          <p:cNvPr id="5122" name="Picture 2" descr="big bang sdlc model">
            <a:extLst>
              <a:ext uri="{FF2B5EF4-FFF2-40B4-BE49-F238E27FC236}">
                <a16:creationId xmlns:a16="http://schemas.microsoft.com/office/drawing/2014/main" id="{B7E6CAD1-FA71-4F08-80E9-F66DD5BBC8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0964" y="2083861"/>
            <a:ext cx="4613035" cy="2169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497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624689"/>
            <a:ext cx="4045200" cy="730211"/>
          </a:xfrm>
          <a:prstGeom prst="rect">
            <a:avLst/>
          </a:prstGeom>
        </p:spPr>
        <p:txBody>
          <a:bodyPr spcFirstLastPara="1" wrap="square" lIns="91425" tIns="91425" rIns="91425" bIns="91425" anchor="ctr" anchorCtr="0">
            <a:noAutofit/>
          </a:bodyPr>
          <a:lstStyle/>
          <a:p>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r>
              <a:rPr lang="en-IN" dirty="0"/>
              <a:t>Software Test Levels</a:t>
            </a: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endParaRPr dirty="0"/>
          </a:p>
        </p:txBody>
      </p:sp>
      <p:sp>
        <p:nvSpPr>
          <p:cNvPr id="74" name="Google Shape;74;p15"/>
          <p:cNvSpPr txBox="1">
            <a:spLocks noGrp="1"/>
          </p:cNvSpPr>
          <p:nvPr>
            <p:ph type="subTitle" idx="1"/>
          </p:nvPr>
        </p:nvSpPr>
        <p:spPr>
          <a:prstGeom prst="rect">
            <a:avLst/>
          </a:prstGeom>
        </p:spPr>
        <p:txBody>
          <a:bodyPr spcFirstLastPara="1" wrap="square" lIns="91425" tIns="91425" rIns="91425" bIns="91425" anchor="ctr" anchorCtr="0">
            <a:noAutofit/>
          </a:bodyPr>
          <a:lstStyle/>
          <a:p>
            <a:pPr>
              <a:lnSpc>
                <a:spcPct val="115000"/>
              </a:lnSpc>
              <a:spcBef>
                <a:spcPts val="1000"/>
              </a:spcBef>
              <a:spcAft>
                <a:spcPts val="1000"/>
              </a:spcAft>
            </a:pPr>
            <a:endParaRPr lang="en-IN" sz="1800" b="1" dirty="0">
              <a:solidFill>
                <a:srgbClr val="434343"/>
              </a:solidFill>
              <a:effectLst/>
              <a:latin typeface="Times New Roman" panose="02020603050405020304" pitchFamily="18" charset="0"/>
            </a:endParaRPr>
          </a:p>
          <a:p>
            <a:pPr>
              <a:lnSpc>
                <a:spcPct val="115000"/>
              </a:lnSpc>
              <a:spcBef>
                <a:spcPts val="1000"/>
              </a:spcBef>
              <a:spcAft>
                <a:spcPts val="1000"/>
              </a:spcAft>
            </a:pPr>
            <a:r>
              <a:rPr lang="en-IN" dirty="0"/>
              <a:t>What is Software Testing?</a:t>
            </a:r>
          </a:p>
          <a:p>
            <a:pPr>
              <a:lnSpc>
                <a:spcPct val="115000"/>
              </a:lnSpc>
              <a:spcBef>
                <a:spcPts val="1000"/>
              </a:spcBef>
              <a:spcAft>
                <a:spcPts val="1000"/>
              </a:spcAft>
            </a:pPr>
            <a:endParaRPr lang="en-IN" dirty="0"/>
          </a:p>
        </p:txBody>
      </p:sp>
      <p:sp>
        <p:nvSpPr>
          <p:cNvPr id="75" name="Google Shape;75;p15"/>
          <p:cNvSpPr txBox="1">
            <a:spLocks noGrp="1"/>
          </p:cNvSpPr>
          <p:nvPr>
            <p:ph type="body" idx="2"/>
          </p:nvPr>
        </p:nvSpPr>
        <p:spPr>
          <a:xfrm>
            <a:off x="462275" y="2421251"/>
            <a:ext cx="3837000" cy="2241974"/>
          </a:xfrm>
          <a:prstGeom prst="rect">
            <a:avLst/>
          </a:prstGeom>
        </p:spPr>
        <p:txBody>
          <a:bodyPr spcFirstLastPara="1" wrap="square" lIns="91425" tIns="91425" rIns="91425" bIns="91425" anchor="ctr" anchorCtr="0">
            <a:noAutofit/>
          </a:bodyPr>
          <a:lstStyle/>
          <a:p>
            <a:pPr marL="139700" lvl="0" indent="0">
              <a:buNone/>
            </a:pPr>
            <a:endParaRPr lang="en-IN" dirty="0"/>
          </a:p>
          <a:p>
            <a:pPr lvl="0"/>
            <a:r>
              <a:rPr lang="en-IN" dirty="0"/>
              <a:t>Software testing is the process of evaluating and verifying </a:t>
            </a:r>
            <a:r>
              <a:rPr lang="en-IN" dirty="0" err="1"/>
              <a:t>ythat</a:t>
            </a:r>
            <a:r>
              <a:rPr lang="en-IN" dirty="0"/>
              <a:t> a software product or application does what is suppose to do.</a:t>
            </a:r>
          </a:p>
          <a:p>
            <a:pPr marL="139700" lvl="0" indent="0">
              <a:buNone/>
            </a:pPr>
            <a:endParaRPr lang="en-IN" dirty="0"/>
          </a:p>
          <a:p>
            <a:pPr marL="139700" lvl="0" indent="0">
              <a:buNone/>
            </a:pPr>
            <a:endParaRPr lang="en-IN" dirty="0"/>
          </a:p>
        </p:txBody>
      </p:sp>
      <p:sp>
        <p:nvSpPr>
          <p:cNvPr id="77" name="Google Shape;77;p15"/>
          <p:cNvSpPr txBox="1">
            <a:spLocks noGrp="1"/>
          </p:cNvSpPr>
          <p:nvPr>
            <p:ph type="body" idx="3"/>
          </p:nvPr>
        </p:nvSpPr>
        <p:spPr>
          <a:xfrm>
            <a:off x="4753069" y="4575475"/>
            <a:ext cx="4291343" cy="494466"/>
          </a:xfrm>
          <a:prstGeom prst="rect">
            <a:avLst/>
          </a:prstGeom>
        </p:spPr>
        <p:txBody>
          <a:bodyPr spcFirstLastPara="1" wrap="square" lIns="91425" tIns="91425" rIns="91425" bIns="91425" anchor="t" anchorCtr="0">
            <a:noAutofit/>
          </a:bodyPr>
          <a:lstStyle/>
          <a:p>
            <a:pPr marL="0" indent="0">
              <a:buNone/>
            </a:pPr>
            <a:r>
              <a:rPr lang="en" dirty="0"/>
              <a:t>Image Source:</a:t>
            </a:r>
          </a:p>
          <a:p>
            <a:pPr marL="0" indent="0">
              <a:buNone/>
            </a:pPr>
            <a:r>
              <a:rPr lang="en-IN" dirty="0">
                <a:hlinkClick r:id="rId3"/>
              </a:rPr>
              <a:t>https://www.inwizards.com/blog/software-testing-type-testing-introduction-basics-importance/</a:t>
            </a:r>
            <a:endParaRPr lang="en-IN" dirty="0"/>
          </a:p>
          <a:p>
            <a:pPr marL="0" indent="0">
              <a:buNone/>
            </a:pPr>
            <a:endParaRPr lang="en-IN" dirty="0"/>
          </a:p>
          <a:p>
            <a:pPr marL="0" indent="0">
              <a:buNone/>
            </a:pPr>
            <a:endParaRPr lang="en-IN" dirty="0"/>
          </a:p>
          <a:p>
            <a:pPr marL="0" indent="0">
              <a:buNone/>
            </a:pPr>
            <a:endParaRPr lang="en-IN" dirty="0"/>
          </a:p>
          <a:p>
            <a:pPr marL="0" lvl="0" indent="0" algn="l" rtl="0">
              <a:spcBef>
                <a:spcPts val="0"/>
              </a:spcBef>
              <a:spcAft>
                <a:spcPts val="1600"/>
              </a:spcAft>
              <a:buNone/>
            </a:pPr>
            <a:endParaRPr dirty="0"/>
          </a:p>
        </p:txBody>
      </p:sp>
      <p:pic>
        <p:nvPicPr>
          <p:cNvPr id="8" name="Picture 2">
            <a:extLst>
              <a:ext uri="{FF2B5EF4-FFF2-40B4-BE49-F238E27FC236}">
                <a16:creationId xmlns:a16="http://schemas.microsoft.com/office/drawing/2014/main" id="{33558C10-7163-4616-AE1A-65554F15CD1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960" r="54382"/>
          <a:stretch/>
        </p:blipFill>
        <p:spPr bwMode="auto">
          <a:xfrm>
            <a:off x="4496214" y="1769376"/>
            <a:ext cx="4647786" cy="2241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644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624689"/>
            <a:ext cx="4045200" cy="730211"/>
          </a:xfrm>
          <a:prstGeom prst="rect">
            <a:avLst/>
          </a:prstGeom>
        </p:spPr>
        <p:txBody>
          <a:bodyPr spcFirstLastPara="1" wrap="square" lIns="91425" tIns="91425" rIns="91425" bIns="91425" anchor="ctr" anchorCtr="0">
            <a:noAutofit/>
          </a:bodyPr>
          <a:lstStyle/>
          <a:p>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r>
              <a:rPr lang="en-IN" dirty="0"/>
              <a:t>Software Test Levels</a:t>
            </a: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endParaRPr dirty="0"/>
          </a:p>
        </p:txBody>
      </p:sp>
      <p:sp>
        <p:nvSpPr>
          <p:cNvPr id="74" name="Google Shape;74;p15"/>
          <p:cNvSpPr txBox="1">
            <a:spLocks noGrp="1"/>
          </p:cNvSpPr>
          <p:nvPr>
            <p:ph type="subTitle" idx="1"/>
          </p:nvPr>
        </p:nvSpPr>
        <p:spPr>
          <a:prstGeom prst="rect">
            <a:avLst/>
          </a:prstGeom>
        </p:spPr>
        <p:txBody>
          <a:bodyPr spcFirstLastPara="1" wrap="square" lIns="91425" tIns="91425" rIns="91425" bIns="91425" anchor="ctr" anchorCtr="0">
            <a:noAutofit/>
          </a:bodyPr>
          <a:lstStyle/>
          <a:p>
            <a:pPr>
              <a:lnSpc>
                <a:spcPct val="115000"/>
              </a:lnSpc>
              <a:spcBef>
                <a:spcPts val="1000"/>
              </a:spcBef>
              <a:spcAft>
                <a:spcPts val="1000"/>
              </a:spcAft>
            </a:pPr>
            <a:endParaRPr lang="en-IN" sz="1800" b="1" dirty="0">
              <a:solidFill>
                <a:srgbClr val="434343"/>
              </a:solidFill>
              <a:effectLst/>
              <a:latin typeface="Times New Roman" panose="02020603050405020304" pitchFamily="18" charset="0"/>
            </a:endParaRPr>
          </a:p>
          <a:p>
            <a:pPr>
              <a:lnSpc>
                <a:spcPct val="115000"/>
              </a:lnSpc>
              <a:spcBef>
                <a:spcPts val="1000"/>
              </a:spcBef>
              <a:spcAft>
                <a:spcPts val="1000"/>
              </a:spcAft>
            </a:pPr>
            <a:r>
              <a:rPr lang="en-IN" dirty="0"/>
              <a:t>Types of Software Testing</a:t>
            </a:r>
          </a:p>
          <a:p>
            <a:pPr>
              <a:lnSpc>
                <a:spcPct val="115000"/>
              </a:lnSpc>
              <a:spcBef>
                <a:spcPts val="1000"/>
              </a:spcBef>
              <a:spcAft>
                <a:spcPts val="1000"/>
              </a:spcAft>
            </a:pPr>
            <a:endParaRPr lang="en-IN" dirty="0"/>
          </a:p>
        </p:txBody>
      </p:sp>
      <p:sp>
        <p:nvSpPr>
          <p:cNvPr id="75" name="Google Shape;75;p15"/>
          <p:cNvSpPr txBox="1">
            <a:spLocks noGrp="1"/>
          </p:cNvSpPr>
          <p:nvPr>
            <p:ph type="body" idx="2"/>
          </p:nvPr>
        </p:nvSpPr>
        <p:spPr>
          <a:xfrm>
            <a:off x="462275" y="2421251"/>
            <a:ext cx="3837000" cy="2241974"/>
          </a:xfrm>
          <a:prstGeom prst="rect">
            <a:avLst/>
          </a:prstGeom>
        </p:spPr>
        <p:txBody>
          <a:bodyPr spcFirstLastPara="1" wrap="square" lIns="91425" tIns="91425" rIns="91425" bIns="91425" anchor="ctr" anchorCtr="0">
            <a:noAutofit/>
          </a:bodyPr>
          <a:lstStyle/>
          <a:p>
            <a:pPr marL="139700" lvl="0" indent="0">
              <a:buNone/>
            </a:pPr>
            <a:endParaRPr lang="en-IN" dirty="0"/>
          </a:p>
          <a:p>
            <a:pPr lvl="0"/>
            <a:r>
              <a:rPr lang="en-IN" dirty="0"/>
              <a:t>Manual Testing</a:t>
            </a:r>
          </a:p>
          <a:p>
            <a:pPr lvl="0"/>
            <a:r>
              <a:rPr lang="en-IN" dirty="0"/>
              <a:t>Automation Testing</a:t>
            </a:r>
          </a:p>
          <a:p>
            <a:pPr marL="139700" lvl="0" indent="0">
              <a:buNone/>
            </a:pPr>
            <a:endParaRPr lang="en-IN" dirty="0"/>
          </a:p>
          <a:p>
            <a:pPr marL="139700" lvl="0" indent="0">
              <a:buNone/>
            </a:pPr>
            <a:endParaRPr lang="en-IN" dirty="0"/>
          </a:p>
          <a:p>
            <a:pPr marL="139700" lvl="0" indent="0">
              <a:buNone/>
            </a:pPr>
            <a:endParaRPr lang="en-IN" dirty="0"/>
          </a:p>
          <a:p>
            <a:pPr lvl="0"/>
            <a:endParaRPr lang="en-IN" dirty="0"/>
          </a:p>
          <a:p>
            <a:pPr marL="139700" lvl="0" indent="0">
              <a:buNone/>
            </a:pPr>
            <a:endParaRPr lang="en-IN" dirty="0"/>
          </a:p>
        </p:txBody>
      </p:sp>
      <p:sp>
        <p:nvSpPr>
          <p:cNvPr id="77" name="Google Shape;77;p15"/>
          <p:cNvSpPr txBox="1">
            <a:spLocks noGrp="1"/>
          </p:cNvSpPr>
          <p:nvPr>
            <p:ph type="body" idx="3"/>
          </p:nvPr>
        </p:nvSpPr>
        <p:spPr>
          <a:xfrm>
            <a:off x="4753069" y="4575475"/>
            <a:ext cx="4291343" cy="494466"/>
          </a:xfrm>
          <a:prstGeom prst="rect">
            <a:avLst/>
          </a:prstGeom>
        </p:spPr>
        <p:txBody>
          <a:bodyPr spcFirstLastPara="1" wrap="square" lIns="91425" tIns="91425" rIns="91425" bIns="91425" anchor="t" anchorCtr="0">
            <a:noAutofit/>
          </a:bodyPr>
          <a:lstStyle/>
          <a:p>
            <a:pPr marL="0" indent="0">
              <a:buNone/>
            </a:pPr>
            <a:r>
              <a:rPr lang="en" dirty="0"/>
              <a:t>Image Source:</a:t>
            </a:r>
          </a:p>
          <a:p>
            <a:pPr marL="0" indent="0">
              <a:buNone/>
            </a:pPr>
            <a:r>
              <a:rPr lang="en-IN" dirty="0">
                <a:hlinkClick r:id="rId3"/>
              </a:rPr>
              <a:t>https://www.javatpoint.com/software-testing-tutorial</a:t>
            </a:r>
            <a:endParaRPr lang="en-IN" dirty="0"/>
          </a:p>
          <a:p>
            <a:pPr marL="0" indent="0">
              <a:buNone/>
            </a:pPr>
            <a:endParaRPr lang="en-IN" dirty="0"/>
          </a:p>
          <a:p>
            <a:pPr marL="0" indent="0">
              <a:buNone/>
            </a:pPr>
            <a:endParaRPr lang="en-IN" dirty="0"/>
          </a:p>
          <a:p>
            <a:pPr marL="0" indent="0">
              <a:buNone/>
            </a:pPr>
            <a:endParaRPr lang="en-IN" dirty="0"/>
          </a:p>
          <a:p>
            <a:pPr marL="0" lvl="0" indent="0" algn="l" rtl="0">
              <a:spcBef>
                <a:spcPts val="0"/>
              </a:spcBef>
              <a:spcAft>
                <a:spcPts val="1600"/>
              </a:spcAft>
              <a:buNone/>
            </a:pPr>
            <a:endParaRPr dirty="0"/>
          </a:p>
        </p:txBody>
      </p:sp>
      <p:pic>
        <p:nvPicPr>
          <p:cNvPr id="7172" name="Picture 4" descr="Software Testing">
            <a:extLst>
              <a:ext uri="{FF2B5EF4-FFF2-40B4-BE49-F238E27FC236}">
                <a16:creationId xmlns:a16="http://schemas.microsoft.com/office/drawing/2014/main" id="{96883BBA-686F-4E57-BC6A-2C547DCA021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138"/>
          <a:stretch/>
        </p:blipFill>
        <p:spPr bwMode="auto">
          <a:xfrm>
            <a:off x="4572000" y="864393"/>
            <a:ext cx="4572000" cy="3414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819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624689"/>
            <a:ext cx="4045200" cy="730211"/>
          </a:xfrm>
          <a:prstGeom prst="rect">
            <a:avLst/>
          </a:prstGeom>
        </p:spPr>
        <p:txBody>
          <a:bodyPr spcFirstLastPara="1" wrap="square" lIns="91425" tIns="91425" rIns="91425" bIns="91425" anchor="ctr" anchorCtr="0">
            <a:noAutofit/>
          </a:bodyPr>
          <a:lstStyle/>
          <a:p>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r>
              <a:rPr lang="en-IN" dirty="0"/>
              <a:t>Software Test Levels</a:t>
            </a: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endParaRPr dirty="0"/>
          </a:p>
        </p:txBody>
      </p:sp>
      <p:sp>
        <p:nvSpPr>
          <p:cNvPr id="74" name="Google Shape;74;p15"/>
          <p:cNvSpPr txBox="1">
            <a:spLocks noGrp="1"/>
          </p:cNvSpPr>
          <p:nvPr>
            <p:ph type="subTitle" idx="1"/>
          </p:nvPr>
        </p:nvSpPr>
        <p:spPr>
          <a:prstGeom prst="rect">
            <a:avLst/>
          </a:prstGeom>
        </p:spPr>
        <p:txBody>
          <a:bodyPr spcFirstLastPara="1" wrap="square" lIns="91425" tIns="91425" rIns="91425" bIns="91425" anchor="ctr" anchorCtr="0">
            <a:noAutofit/>
          </a:bodyPr>
          <a:lstStyle/>
          <a:p>
            <a:pPr>
              <a:lnSpc>
                <a:spcPct val="115000"/>
              </a:lnSpc>
              <a:spcBef>
                <a:spcPts val="1000"/>
              </a:spcBef>
              <a:spcAft>
                <a:spcPts val="1000"/>
              </a:spcAft>
            </a:pPr>
            <a:endParaRPr lang="en-IN" sz="1800" b="1" dirty="0">
              <a:solidFill>
                <a:srgbClr val="434343"/>
              </a:solidFill>
              <a:effectLst/>
              <a:latin typeface="Times New Roman" panose="02020603050405020304" pitchFamily="18" charset="0"/>
            </a:endParaRPr>
          </a:p>
          <a:p>
            <a:pPr>
              <a:lnSpc>
                <a:spcPct val="115000"/>
              </a:lnSpc>
              <a:spcBef>
                <a:spcPts val="1000"/>
              </a:spcBef>
              <a:spcAft>
                <a:spcPts val="1000"/>
              </a:spcAft>
            </a:pPr>
            <a:r>
              <a:rPr lang="en-IN" dirty="0"/>
              <a:t>Levels of Testing</a:t>
            </a:r>
          </a:p>
          <a:p>
            <a:pPr>
              <a:lnSpc>
                <a:spcPct val="115000"/>
              </a:lnSpc>
              <a:spcBef>
                <a:spcPts val="1000"/>
              </a:spcBef>
              <a:spcAft>
                <a:spcPts val="1000"/>
              </a:spcAft>
            </a:pPr>
            <a:endParaRPr lang="en-IN" dirty="0"/>
          </a:p>
        </p:txBody>
      </p:sp>
      <p:sp>
        <p:nvSpPr>
          <p:cNvPr id="75" name="Google Shape;75;p15"/>
          <p:cNvSpPr txBox="1">
            <a:spLocks noGrp="1"/>
          </p:cNvSpPr>
          <p:nvPr>
            <p:ph type="body" idx="2"/>
          </p:nvPr>
        </p:nvSpPr>
        <p:spPr>
          <a:xfrm>
            <a:off x="462275" y="2421251"/>
            <a:ext cx="3837000" cy="2241974"/>
          </a:xfrm>
          <a:prstGeom prst="rect">
            <a:avLst/>
          </a:prstGeom>
        </p:spPr>
        <p:txBody>
          <a:bodyPr spcFirstLastPara="1" wrap="square" lIns="91425" tIns="91425" rIns="91425" bIns="91425" anchor="ctr" anchorCtr="0">
            <a:noAutofit/>
          </a:bodyPr>
          <a:lstStyle/>
          <a:p>
            <a:pPr marL="139700" lvl="0" indent="0">
              <a:buNone/>
            </a:pPr>
            <a:endParaRPr lang="en-IN" dirty="0"/>
          </a:p>
          <a:p>
            <a:pPr lvl="0"/>
            <a:r>
              <a:rPr lang="en-IN" dirty="0"/>
              <a:t>Unit Testing</a:t>
            </a:r>
          </a:p>
          <a:p>
            <a:pPr lvl="0"/>
            <a:r>
              <a:rPr lang="en-IN" dirty="0"/>
              <a:t>Integration Testing</a:t>
            </a:r>
          </a:p>
          <a:p>
            <a:pPr lvl="0"/>
            <a:r>
              <a:rPr lang="en-IN" dirty="0"/>
              <a:t>System Testing</a:t>
            </a:r>
          </a:p>
          <a:p>
            <a:pPr lvl="0"/>
            <a:r>
              <a:rPr lang="en-IN" dirty="0"/>
              <a:t>Acceptance Testing</a:t>
            </a:r>
          </a:p>
          <a:p>
            <a:pPr lvl="0"/>
            <a:endParaRPr lang="en-IN" dirty="0"/>
          </a:p>
          <a:p>
            <a:pPr marL="139700" lvl="0" indent="0">
              <a:buNone/>
            </a:pPr>
            <a:endParaRPr lang="en-IN" dirty="0"/>
          </a:p>
        </p:txBody>
      </p:sp>
      <p:sp>
        <p:nvSpPr>
          <p:cNvPr id="77" name="Google Shape;77;p15"/>
          <p:cNvSpPr txBox="1">
            <a:spLocks noGrp="1"/>
          </p:cNvSpPr>
          <p:nvPr>
            <p:ph type="body" idx="3"/>
          </p:nvPr>
        </p:nvSpPr>
        <p:spPr>
          <a:xfrm>
            <a:off x="4753069" y="4575475"/>
            <a:ext cx="4291343" cy="494466"/>
          </a:xfrm>
          <a:prstGeom prst="rect">
            <a:avLst/>
          </a:prstGeom>
        </p:spPr>
        <p:txBody>
          <a:bodyPr spcFirstLastPara="1" wrap="square" lIns="91425" tIns="91425" rIns="91425" bIns="91425" anchor="t" anchorCtr="0">
            <a:noAutofit/>
          </a:bodyPr>
          <a:lstStyle/>
          <a:p>
            <a:pPr marL="0" indent="0">
              <a:buNone/>
            </a:pPr>
            <a:r>
              <a:rPr lang="en" dirty="0"/>
              <a:t>Image Source:</a:t>
            </a:r>
          </a:p>
          <a:p>
            <a:pPr marL="0" indent="0">
              <a:buNone/>
            </a:pPr>
            <a:r>
              <a:rPr lang="en-IN" dirty="0">
                <a:hlinkClick r:id="rId3"/>
              </a:rPr>
              <a:t>https://www.javatpoint.com/levels-of-testing</a:t>
            </a:r>
            <a:endParaRPr lang="en-IN" dirty="0"/>
          </a:p>
          <a:p>
            <a:pPr marL="0" indent="0">
              <a:buNone/>
            </a:pPr>
            <a:endParaRPr lang="en-IN" dirty="0"/>
          </a:p>
          <a:p>
            <a:pPr marL="0" indent="0">
              <a:buNone/>
            </a:pPr>
            <a:endParaRPr lang="en-IN" dirty="0"/>
          </a:p>
          <a:p>
            <a:pPr marL="0" indent="0">
              <a:buNone/>
            </a:pPr>
            <a:endParaRPr lang="en-IN" dirty="0"/>
          </a:p>
          <a:p>
            <a:pPr marL="0" lvl="0" indent="0" algn="l" rtl="0">
              <a:spcBef>
                <a:spcPts val="0"/>
              </a:spcBef>
              <a:spcAft>
                <a:spcPts val="1600"/>
              </a:spcAft>
              <a:buNone/>
            </a:pPr>
            <a:endParaRPr dirty="0"/>
          </a:p>
        </p:txBody>
      </p:sp>
      <p:pic>
        <p:nvPicPr>
          <p:cNvPr id="7" name="Picture 2" descr="Levels of Testing">
            <a:extLst>
              <a:ext uri="{FF2B5EF4-FFF2-40B4-BE49-F238E27FC236}">
                <a16:creationId xmlns:a16="http://schemas.microsoft.com/office/drawing/2014/main" id="{EEBB90C3-3A6D-42A1-BF8A-24949938B9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567374"/>
            <a:ext cx="4572000" cy="2716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459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311700" y="5409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 this section, we will discuss:</a:t>
            </a:r>
            <a:endParaRPr dirty="0"/>
          </a:p>
        </p:txBody>
      </p:sp>
      <p:sp>
        <p:nvSpPr>
          <p:cNvPr id="68" name="Google Shape;68;p14"/>
          <p:cNvSpPr txBox="1">
            <a:spLocks noGrp="1"/>
          </p:cNvSpPr>
          <p:nvPr>
            <p:ph type="body" idx="1"/>
          </p:nvPr>
        </p:nvSpPr>
        <p:spPr>
          <a:xfrm>
            <a:off x="143975" y="1186200"/>
            <a:ext cx="8520600" cy="34164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endParaRPr lang="en-IN" dirty="0"/>
          </a:p>
          <a:p>
            <a:pPr marL="457200" lvl="0" indent="-342900" algn="l" rtl="0">
              <a:spcBef>
                <a:spcPts val="0"/>
              </a:spcBef>
              <a:spcAft>
                <a:spcPts val="0"/>
              </a:spcAft>
              <a:buSzPts val="1800"/>
              <a:buChar char="●"/>
            </a:pPr>
            <a:r>
              <a:rPr lang="en-IN" dirty="0"/>
              <a:t>SDLC Overview</a:t>
            </a:r>
          </a:p>
          <a:p>
            <a:pPr marL="457200" lvl="0" indent="-342900" algn="l" rtl="0">
              <a:spcBef>
                <a:spcPts val="0"/>
              </a:spcBef>
              <a:spcAft>
                <a:spcPts val="0"/>
              </a:spcAft>
              <a:buSzPts val="1800"/>
              <a:buChar char="●"/>
            </a:pPr>
            <a:r>
              <a:rPr lang="en-IN" dirty="0"/>
              <a:t>Phases of Software Development Life Cycle (SDLC)</a:t>
            </a:r>
          </a:p>
          <a:p>
            <a:pPr marL="457200" lvl="0" indent="-342900" algn="l" rtl="0">
              <a:spcBef>
                <a:spcPts val="0"/>
              </a:spcBef>
              <a:spcAft>
                <a:spcPts val="0"/>
              </a:spcAft>
              <a:buSzPts val="1800"/>
              <a:buChar char="●"/>
            </a:pPr>
            <a:r>
              <a:rPr lang="en-IN" dirty="0"/>
              <a:t>Software Development Life Cycle Models</a:t>
            </a:r>
          </a:p>
          <a:p>
            <a:pPr marL="457200" lvl="0" indent="-342900" algn="l" rtl="0">
              <a:spcBef>
                <a:spcPts val="0"/>
              </a:spcBef>
              <a:spcAft>
                <a:spcPts val="0"/>
              </a:spcAft>
              <a:buSzPts val="1800"/>
              <a:buChar char="●"/>
            </a:pPr>
            <a:r>
              <a:rPr lang="en-IN" dirty="0"/>
              <a:t>Software Test Levels</a:t>
            </a:r>
          </a:p>
        </p:txBody>
      </p:sp>
    </p:spTree>
    <p:extLst>
      <p:ext uri="{BB962C8B-B14F-4D97-AF65-F5344CB8AC3E}">
        <p14:creationId xmlns:p14="http://schemas.microsoft.com/office/powerpoint/2010/main" val="15842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624689"/>
            <a:ext cx="4045200" cy="730211"/>
          </a:xfrm>
          <a:prstGeom prst="rect">
            <a:avLst/>
          </a:prstGeom>
        </p:spPr>
        <p:txBody>
          <a:bodyPr spcFirstLastPara="1" wrap="square" lIns="91425" tIns="91425" rIns="91425" bIns="91425" anchor="ctr" anchorCtr="0">
            <a:noAutofit/>
          </a:bodyPr>
          <a:lstStyle/>
          <a:p>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r>
              <a:rPr lang="en-IN" dirty="0"/>
              <a:t>SDLC Overview</a:t>
            </a: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endParaRPr dirty="0"/>
          </a:p>
        </p:txBody>
      </p:sp>
      <p:sp>
        <p:nvSpPr>
          <p:cNvPr id="74" name="Google Shape;74;p15"/>
          <p:cNvSpPr txBox="1">
            <a:spLocks noGrp="1"/>
          </p:cNvSpPr>
          <p:nvPr>
            <p:ph type="subTitle" idx="1"/>
          </p:nvPr>
        </p:nvSpPr>
        <p:spPr>
          <a:prstGeom prst="rect">
            <a:avLst/>
          </a:prstGeom>
        </p:spPr>
        <p:txBody>
          <a:bodyPr spcFirstLastPara="1" wrap="square" lIns="91425" tIns="91425" rIns="91425" bIns="91425" anchor="ctr" anchorCtr="0">
            <a:noAutofit/>
          </a:bodyPr>
          <a:lstStyle/>
          <a:p>
            <a:pPr>
              <a:lnSpc>
                <a:spcPct val="115000"/>
              </a:lnSpc>
              <a:spcBef>
                <a:spcPts val="1000"/>
              </a:spcBef>
              <a:spcAft>
                <a:spcPts val="1000"/>
              </a:spcAft>
            </a:pPr>
            <a:endParaRPr lang="en-IN" sz="1800" b="1" dirty="0">
              <a:solidFill>
                <a:srgbClr val="434343"/>
              </a:solidFill>
              <a:effectLst/>
              <a:latin typeface="Times New Roman" panose="02020603050405020304" pitchFamily="18" charset="0"/>
            </a:endParaRPr>
          </a:p>
          <a:p>
            <a:pPr>
              <a:lnSpc>
                <a:spcPct val="115000"/>
              </a:lnSpc>
              <a:spcBef>
                <a:spcPts val="1000"/>
              </a:spcBef>
              <a:spcAft>
                <a:spcPts val="1000"/>
              </a:spcAft>
            </a:pPr>
            <a:r>
              <a:rPr lang="en-IN" dirty="0"/>
              <a:t>What is SDLC?</a:t>
            </a:r>
          </a:p>
          <a:p>
            <a:pPr>
              <a:lnSpc>
                <a:spcPct val="115000"/>
              </a:lnSpc>
              <a:spcBef>
                <a:spcPts val="1000"/>
              </a:spcBef>
              <a:spcAft>
                <a:spcPts val="1000"/>
              </a:spcAft>
            </a:pPr>
            <a:endParaRPr lang="en-IN" dirty="0"/>
          </a:p>
        </p:txBody>
      </p:sp>
      <p:sp>
        <p:nvSpPr>
          <p:cNvPr id="75" name="Google Shape;75;p15"/>
          <p:cNvSpPr txBox="1">
            <a:spLocks noGrp="1"/>
          </p:cNvSpPr>
          <p:nvPr>
            <p:ph type="body" idx="2"/>
          </p:nvPr>
        </p:nvSpPr>
        <p:spPr>
          <a:xfrm>
            <a:off x="462275" y="2421251"/>
            <a:ext cx="3837000" cy="2241974"/>
          </a:xfrm>
          <a:prstGeom prst="rect">
            <a:avLst/>
          </a:prstGeom>
        </p:spPr>
        <p:txBody>
          <a:bodyPr spcFirstLastPara="1" wrap="square" lIns="91425" tIns="91425" rIns="91425" bIns="91425" anchor="ctr" anchorCtr="0">
            <a:noAutofit/>
          </a:bodyPr>
          <a:lstStyle/>
          <a:p>
            <a:pPr marL="139700" lvl="0" indent="0">
              <a:buNone/>
            </a:pPr>
            <a:endParaRPr lang="en-IN" dirty="0"/>
          </a:p>
          <a:p>
            <a:pPr lvl="0"/>
            <a:r>
              <a:rPr lang="en-IN" dirty="0"/>
              <a:t>SDLC is a process followed for a software project, within a software organization.</a:t>
            </a:r>
          </a:p>
          <a:p>
            <a:pPr lvl="0"/>
            <a:r>
              <a:rPr lang="en-IN" dirty="0"/>
              <a:t>It consists of a detailed plan describing how to develop, maintain, replace and alter or enhance specific software. .</a:t>
            </a:r>
          </a:p>
          <a:p>
            <a:pPr lvl="0"/>
            <a:endParaRPr lang="en-IN" dirty="0"/>
          </a:p>
          <a:p>
            <a:pPr marL="139700" lvl="0" indent="0">
              <a:buNone/>
            </a:pPr>
            <a:endParaRPr lang="en-IN" dirty="0"/>
          </a:p>
          <a:p>
            <a:pPr marL="139700" lvl="0" indent="0">
              <a:buNone/>
            </a:pPr>
            <a:endParaRPr lang="en-IN" dirty="0"/>
          </a:p>
        </p:txBody>
      </p:sp>
      <p:sp>
        <p:nvSpPr>
          <p:cNvPr id="77" name="Google Shape;77;p15"/>
          <p:cNvSpPr txBox="1">
            <a:spLocks noGrp="1"/>
          </p:cNvSpPr>
          <p:nvPr>
            <p:ph type="body" idx="3"/>
          </p:nvPr>
        </p:nvSpPr>
        <p:spPr>
          <a:xfrm>
            <a:off x="4753069" y="4575475"/>
            <a:ext cx="4291343" cy="494466"/>
          </a:xfrm>
          <a:prstGeom prst="rect">
            <a:avLst/>
          </a:prstGeom>
        </p:spPr>
        <p:txBody>
          <a:bodyPr spcFirstLastPara="1" wrap="square" lIns="91425" tIns="91425" rIns="91425" bIns="91425" anchor="t" anchorCtr="0">
            <a:noAutofit/>
          </a:bodyPr>
          <a:lstStyle/>
          <a:p>
            <a:pPr marL="0" indent="0">
              <a:buNone/>
            </a:pPr>
            <a:r>
              <a:rPr lang="en" dirty="0"/>
              <a:t>Image Source:</a:t>
            </a:r>
          </a:p>
          <a:p>
            <a:pPr marL="0" indent="0">
              <a:buNone/>
            </a:pPr>
            <a:r>
              <a:rPr lang="en-IN" dirty="0">
                <a:hlinkClick r:id="rId3"/>
              </a:rPr>
              <a:t>https://commons.wikimedia.org/wiki/File:SDLC_-_Software_Development_Life_Cycle.jpg</a:t>
            </a:r>
            <a:endParaRPr lang="en-IN" dirty="0"/>
          </a:p>
          <a:p>
            <a:pPr marL="0" indent="0">
              <a:buNone/>
            </a:pPr>
            <a:endParaRPr lang="en-IN" dirty="0"/>
          </a:p>
          <a:p>
            <a:pPr marL="0" indent="0">
              <a:buNone/>
            </a:pPr>
            <a:endParaRPr lang="en-IN" dirty="0"/>
          </a:p>
          <a:p>
            <a:pPr marL="0" indent="0">
              <a:buNone/>
            </a:pPr>
            <a:endParaRPr lang="en-IN" dirty="0"/>
          </a:p>
          <a:p>
            <a:pPr marL="0" lvl="0" indent="0" algn="l" rtl="0">
              <a:spcBef>
                <a:spcPts val="0"/>
              </a:spcBef>
              <a:spcAft>
                <a:spcPts val="1600"/>
              </a:spcAft>
              <a:buNone/>
            </a:pPr>
            <a:endParaRPr dirty="0"/>
          </a:p>
        </p:txBody>
      </p:sp>
      <p:pic>
        <p:nvPicPr>
          <p:cNvPr id="1026" name="Picture 2">
            <a:extLst>
              <a:ext uri="{FF2B5EF4-FFF2-40B4-BE49-F238E27FC236}">
                <a16:creationId xmlns:a16="http://schemas.microsoft.com/office/drawing/2014/main" id="{56EF5094-8E7B-4908-B26B-6D7ECD8F37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806150"/>
            <a:ext cx="4572000" cy="353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346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624689"/>
            <a:ext cx="4045200" cy="730211"/>
          </a:xfrm>
          <a:prstGeom prst="rect">
            <a:avLst/>
          </a:prstGeom>
        </p:spPr>
        <p:txBody>
          <a:bodyPr spcFirstLastPara="1" wrap="square" lIns="91425" tIns="91425" rIns="91425" bIns="91425" anchor="ctr" anchorCtr="0">
            <a:noAutofit/>
          </a:bodyPr>
          <a:lstStyle/>
          <a:p>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r>
              <a:rPr lang="en-IN" dirty="0"/>
              <a:t>SDLC Overview</a:t>
            </a: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endParaRPr dirty="0"/>
          </a:p>
        </p:txBody>
      </p:sp>
      <p:sp>
        <p:nvSpPr>
          <p:cNvPr id="74" name="Google Shape;74;p15"/>
          <p:cNvSpPr txBox="1">
            <a:spLocks noGrp="1"/>
          </p:cNvSpPr>
          <p:nvPr>
            <p:ph type="subTitle" idx="1"/>
          </p:nvPr>
        </p:nvSpPr>
        <p:spPr>
          <a:prstGeom prst="rect">
            <a:avLst/>
          </a:prstGeom>
        </p:spPr>
        <p:txBody>
          <a:bodyPr spcFirstLastPara="1" wrap="square" lIns="91425" tIns="91425" rIns="91425" bIns="91425" anchor="ctr" anchorCtr="0">
            <a:noAutofit/>
          </a:bodyPr>
          <a:lstStyle/>
          <a:p>
            <a:pPr>
              <a:lnSpc>
                <a:spcPct val="115000"/>
              </a:lnSpc>
              <a:spcBef>
                <a:spcPts val="1000"/>
              </a:spcBef>
              <a:spcAft>
                <a:spcPts val="1000"/>
              </a:spcAft>
            </a:pPr>
            <a:endParaRPr lang="en-IN" sz="1800" b="1" dirty="0">
              <a:solidFill>
                <a:srgbClr val="434343"/>
              </a:solidFill>
              <a:effectLst/>
              <a:latin typeface="Times New Roman" panose="02020603050405020304" pitchFamily="18" charset="0"/>
            </a:endParaRPr>
          </a:p>
          <a:p>
            <a:pPr>
              <a:lnSpc>
                <a:spcPct val="115000"/>
              </a:lnSpc>
              <a:spcBef>
                <a:spcPts val="1000"/>
              </a:spcBef>
              <a:spcAft>
                <a:spcPts val="1000"/>
              </a:spcAft>
            </a:pPr>
            <a:r>
              <a:rPr lang="en-IN" dirty="0"/>
              <a:t>Why SDLC?</a:t>
            </a:r>
          </a:p>
          <a:p>
            <a:pPr>
              <a:lnSpc>
                <a:spcPct val="115000"/>
              </a:lnSpc>
              <a:spcBef>
                <a:spcPts val="1000"/>
              </a:spcBef>
              <a:spcAft>
                <a:spcPts val="1000"/>
              </a:spcAft>
            </a:pPr>
            <a:endParaRPr lang="en-IN" dirty="0"/>
          </a:p>
        </p:txBody>
      </p:sp>
      <p:sp>
        <p:nvSpPr>
          <p:cNvPr id="75" name="Google Shape;75;p15"/>
          <p:cNvSpPr txBox="1">
            <a:spLocks noGrp="1"/>
          </p:cNvSpPr>
          <p:nvPr>
            <p:ph type="body" idx="2"/>
          </p:nvPr>
        </p:nvSpPr>
        <p:spPr>
          <a:xfrm>
            <a:off x="462275" y="2421251"/>
            <a:ext cx="3837000" cy="2241974"/>
          </a:xfrm>
          <a:prstGeom prst="rect">
            <a:avLst/>
          </a:prstGeom>
        </p:spPr>
        <p:txBody>
          <a:bodyPr spcFirstLastPara="1" wrap="square" lIns="91425" tIns="91425" rIns="91425" bIns="91425" anchor="ctr" anchorCtr="0">
            <a:noAutofit/>
          </a:bodyPr>
          <a:lstStyle/>
          <a:p>
            <a:pPr marL="139700" lvl="0" indent="0">
              <a:buNone/>
            </a:pPr>
            <a:endParaRPr lang="en-IN" dirty="0"/>
          </a:p>
          <a:p>
            <a:pPr lvl="0"/>
            <a:r>
              <a:rPr lang="en-IN" dirty="0"/>
              <a:t>Improved client relations</a:t>
            </a:r>
          </a:p>
          <a:p>
            <a:pPr lvl="0"/>
            <a:r>
              <a:rPr lang="en-IN" dirty="0"/>
              <a:t>Provides a framework for a standard set of activities and deliverables</a:t>
            </a:r>
          </a:p>
          <a:p>
            <a:pPr lvl="0"/>
            <a:r>
              <a:rPr lang="en-IN" dirty="0"/>
              <a:t>Increased and enhance development speed</a:t>
            </a:r>
          </a:p>
          <a:p>
            <a:pPr marL="139700" lvl="0" indent="0">
              <a:buNone/>
            </a:pPr>
            <a:endParaRPr lang="en-IN" dirty="0"/>
          </a:p>
          <a:p>
            <a:pPr marL="139700" lvl="0" indent="0">
              <a:buNone/>
            </a:pPr>
            <a:endParaRPr lang="en-IN" dirty="0"/>
          </a:p>
          <a:p>
            <a:pPr marL="139700" lvl="0" indent="0">
              <a:buNone/>
            </a:pPr>
            <a:endParaRPr lang="en-IN" dirty="0"/>
          </a:p>
        </p:txBody>
      </p:sp>
      <p:sp>
        <p:nvSpPr>
          <p:cNvPr id="77" name="Google Shape;77;p15"/>
          <p:cNvSpPr txBox="1">
            <a:spLocks noGrp="1"/>
          </p:cNvSpPr>
          <p:nvPr>
            <p:ph type="body" idx="3"/>
          </p:nvPr>
        </p:nvSpPr>
        <p:spPr>
          <a:xfrm>
            <a:off x="4753069" y="4575475"/>
            <a:ext cx="4291343" cy="494466"/>
          </a:xfrm>
          <a:prstGeom prst="rect">
            <a:avLst/>
          </a:prstGeom>
        </p:spPr>
        <p:txBody>
          <a:bodyPr spcFirstLastPara="1" wrap="square" lIns="91425" tIns="91425" rIns="91425" bIns="91425" anchor="t" anchorCtr="0">
            <a:noAutofit/>
          </a:bodyPr>
          <a:lstStyle/>
          <a:p>
            <a:pPr marL="0" indent="0">
              <a:buNone/>
            </a:pPr>
            <a:r>
              <a:rPr lang="en" dirty="0"/>
              <a:t>Image Source:</a:t>
            </a:r>
          </a:p>
          <a:p>
            <a:pPr marL="0" indent="0">
              <a:buNone/>
            </a:pPr>
            <a:r>
              <a:rPr lang="en-IN" dirty="0">
                <a:hlinkClick r:id="rId3"/>
              </a:rPr>
              <a:t>https://clarusway.com/what-is-software-development-life-cycle/</a:t>
            </a:r>
            <a:endParaRPr lang="en-IN" dirty="0"/>
          </a:p>
          <a:p>
            <a:pPr marL="0" indent="0">
              <a:buNone/>
            </a:pPr>
            <a:endParaRPr lang="en-IN" dirty="0"/>
          </a:p>
          <a:p>
            <a:pPr marL="0" indent="0">
              <a:buNone/>
            </a:pPr>
            <a:endParaRPr lang="en-IN" dirty="0"/>
          </a:p>
          <a:p>
            <a:pPr marL="0" indent="0">
              <a:buNone/>
            </a:pPr>
            <a:endParaRPr lang="en-IN" dirty="0"/>
          </a:p>
          <a:p>
            <a:pPr marL="0" lvl="0" indent="0" algn="l" rtl="0">
              <a:spcBef>
                <a:spcPts val="0"/>
              </a:spcBef>
              <a:spcAft>
                <a:spcPts val="1600"/>
              </a:spcAft>
              <a:buNone/>
            </a:pPr>
            <a:endParaRPr dirty="0"/>
          </a:p>
        </p:txBody>
      </p:sp>
      <p:pic>
        <p:nvPicPr>
          <p:cNvPr id="2050" name="Picture 2" descr="What Is SDLC (Software Development Life Cycle) - Clarusway">
            <a:extLst>
              <a:ext uri="{FF2B5EF4-FFF2-40B4-BE49-F238E27FC236}">
                <a16:creationId xmlns:a16="http://schemas.microsoft.com/office/drawing/2014/main" id="{B53C17CE-5E65-4D89-A899-21EABA53CB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354900"/>
            <a:ext cx="4572000" cy="2610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264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624689"/>
            <a:ext cx="4045200" cy="730211"/>
          </a:xfrm>
          <a:prstGeom prst="rect">
            <a:avLst/>
          </a:prstGeom>
        </p:spPr>
        <p:txBody>
          <a:bodyPr spcFirstLastPara="1" wrap="square" lIns="91425" tIns="91425" rIns="91425" bIns="91425" anchor="ctr" anchorCtr="0">
            <a:noAutofit/>
          </a:bodyPr>
          <a:lstStyle/>
          <a:p>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r>
              <a:rPr lang="en-IN" dirty="0"/>
              <a:t>Phases of Software Development Life Cycle (SDLC)</a:t>
            </a:r>
            <a:br>
              <a:rPr lang="en-IN" dirty="0"/>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endParaRPr dirty="0"/>
          </a:p>
        </p:txBody>
      </p:sp>
      <p:sp>
        <p:nvSpPr>
          <p:cNvPr id="74" name="Google Shape;74;p15"/>
          <p:cNvSpPr txBox="1">
            <a:spLocks noGrp="1"/>
          </p:cNvSpPr>
          <p:nvPr>
            <p:ph type="subTitle" idx="1"/>
          </p:nvPr>
        </p:nvSpPr>
        <p:spPr>
          <a:prstGeom prst="rect">
            <a:avLst/>
          </a:prstGeom>
        </p:spPr>
        <p:txBody>
          <a:bodyPr spcFirstLastPara="1" wrap="square" lIns="91425" tIns="91425" rIns="91425" bIns="91425" anchor="ctr" anchorCtr="0">
            <a:noAutofit/>
          </a:bodyPr>
          <a:lstStyle/>
          <a:p>
            <a:pPr>
              <a:lnSpc>
                <a:spcPct val="115000"/>
              </a:lnSpc>
              <a:spcBef>
                <a:spcPts val="1000"/>
              </a:spcBef>
              <a:spcAft>
                <a:spcPts val="1000"/>
              </a:spcAft>
            </a:pPr>
            <a:endParaRPr lang="en-IN" sz="1800" b="1" dirty="0">
              <a:solidFill>
                <a:srgbClr val="434343"/>
              </a:solidFill>
              <a:effectLst/>
              <a:latin typeface="Times New Roman" panose="02020603050405020304" pitchFamily="18" charset="0"/>
            </a:endParaRPr>
          </a:p>
          <a:p>
            <a:pPr>
              <a:lnSpc>
                <a:spcPct val="115000"/>
              </a:lnSpc>
              <a:spcBef>
                <a:spcPts val="1000"/>
              </a:spcBef>
              <a:spcAft>
                <a:spcPts val="1000"/>
              </a:spcAft>
            </a:pPr>
            <a:r>
              <a:rPr lang="en-IN" dirty="0"/>
              <a:t>Phases of SDLC</a:t>
            </a:r>
          </a:p>
          <a:p>
            <a:pPr>
              <a:lnSpc>
                <a:spcPct val="115000"/>
              </a:lnSpc>
              <a:spcBef>
                <a:spcPts val="1000"/>
              </a:spcBef>
              <a:spcAft>
                <a:spcPts val="1000"/>
              </a:spcAft>
            </a:pPr>
            <a:endParaRPr lang="en-IN" dirty="0"/>
          </a:p>
        </p:txBody>
      </p:sp>
      <p:sp>
        <p:nvSpPr>
          <p:cNvPr id="75" name="Google Shape;75;p15"/>
          <p:cNvSpPr txBox="1">
            <a:spLocks noGrp="1"/>
          </p:cNvSpPr>
          <p:nvPr>
            <p:ph type="body" idx="2"/>
          </p:nvPr>
        </p:nvSpPr>
        <p:spPr>
          <a:xfrm>
            <a:off x="462275" y="2421251"/>
            <a:ext cx="3837000" cy="2241974"/>
          </a:xfrm>
          <a:prstGeom prst="rect">
            <a:avLst/>
          </a:prstGeom>
        </p:spPr>
        <p:txBody>
          <a:bodyPr spcFirstLastPara="1" wrap="square" lIns="91425" tIns="91425" rIns="91425" bIns="91425" anchor="ctr" anchorCtr="0">
            <a:noAutofit/>
          </a:bodyPr>
          <a:lstStyle/>
          <a:p>
            <a:pPr marL="139700" lvl="0" indent="0">
              <a:buNone/>
            </a:pPr>
            <a:endParaRPr lang="en-IN" dirty="0"/>
          </a:p>
          <a:p>
            <a:pPr lvl="0"/>
            <a:r>
              <a:rPr lang="en-IN" dirty="0"/>
              <a:t>Phase 1: Requirement collection and analysis</a:t>
            </a:r>
          </a:p>
          <a:p>
            <a:pPr lvl="0"/>
            <a:r>
              <a:rPr lang="en-IN" dirty="0"/>
              <a:t>Phase 2: Feasibility study</a:t>
            </a:r>
          </a:p>
          <a:p>
            <a:pPr lvl="0"/>
            <a:r>
              <a:rPr lang="en-IN" dirty="0"/>
              <a:t>Phase 3: Design</a:t>
            </a:r>
          </a:p>
          <a:p>
            <a:pPr lvl="0"/>
            <a:r>
              <a:rPr lang="en-IN" dirty="0"/>
              <a:t>Phase 4: Coding</a:t>
            </a:r>
          </a:p>
          <a:p>
            <a:pPr lvl="0"/>
            <a:r>
              <a:rPr lang="en-IN" dirty="0"/>
              <a:t>Phase 5: Testing</a:t>
            </a:r>
          </a:p>
          <a:p>
            <a:pPr lvl="0"/>
            <a:r>
              <a:rPr lang="en-IN" dirty="0"/>
              <a:t>Phase 6: Installation/Deployment</a:t>
            </a:r>
          </a:p>
          <a:p>
            <a:pPr lvl="0"/>
            <a:r>
              <a:rPr lang="en-IN" dirty="0"/>
              <a:t>Phase 7: Maintenance</a:t>
            </a:r>
          </a:p>
          <a:p>
            <a:pPr marL="139700" lvl="0" indent="0">
              <a:buNone/>
            </a:pPr>
            <a:endParaRPr lang="en-IN" dirty="0"/>
          </a:p>
        </p:txBody>
      </p:sp>
      <p:sp>
        <p:nvSpPr>
          <p:cNvPr id="77" name="Google Shape;77;p15"/>
          <p:cNvSpPr txBox="1">
            <a:spLocks noGrp="1"/>
          </p:cNvSpPr>
          <p:nvPr>
            <p:ph type="body" idx="3"/>
          </p:nvPr>
        </p:nvSpPr>
        <p:spPr>
          <a:xfrm>
            <a:off x="4753069" y="4575475"/>
            <a:ext cx="4291343" cy="494466"/>
          </a:xfrm>
          <a:prstGeom prst="rect">
            <a:avLst/>
          </a:prstGeom>
        </p:spPr>
        <p:txBody>
          <a:bodyPr spcFirstLastPara="1" wrap="square" lIns="91425" tIns="91425" rIns="91425" bIns="91425" anchor="t" anchorCtr="0">
            <a:noAutofit/>
          </a:bodyPr>
          <a:lstStyle/>
          <a:p>
            <a:pPr marL="0" indent="0">
              <a:buNone/>
            </a:pPr>
            <a:r>
              <a:rPr lang="en" dirty="0"/>
              <a:t>Image Source:</a:t>
            </a:r>
          </a:p>
          <a:p>
            <a:pPr marL="0" indent="0">
              <a:buNone/>
            </a:pPr>
            <a:r>
              <a:rPr lang="en-IN" dirty="0">
                <a:hlinkClick r:id="rId3"/>
              </a:rPr>
              <a:t>https://www.sitesbay.com/software-engineering/se-phases-of-sdlc</a:t>
            </a:r>
            <a:endParaRPr lang="en-IN" dirty="0"/>
          </a:p>
          <a:p>
            <a:pPr marL="0" indent="0">
              <a:buNone/>
            </a:pPr>
            <a:endParaRPr lang="en-IN" dirty="0"/>
          </a:p>
          <a:p>
            <a:pPr marL="0" indent="0">
              <a:buNone/>
            </a:pPr>
            <a:endParaRPr lang="en-IN" dirty="0"/>
          </a:p>
          <a:p>
            <a:pPr marL="0" indent="0">
              <a:buNone/>
            </a:pPr>
            <a:endParaRPr lang="en-IN" dirty="0"/>
          </a:p>
          <a:p>
            <a:pPr marL="0" lvl="0" indent="0" algn="l" rtl="0">
              <a:spcBef>
                <a:spcPts val="0"/>
              </a:spcBef>
              <a:spcAft>
                <a:spcPts val="1600"/>
              </a:spcAft>
              <a:buNone/>
            </a:pPr>
            <a:endParaRPr dirty="0"/>
          </a:p>
        </p:txBody>
      </p:sp>
      <p:pic>
        <p:nvPicPr>
          <p:cNvPr id="3" name="Picture 2">
            <a:extLst>
              <a:ext uri="{FF2B5EF4-FFF2-40B4-BE49-F238E27FC236}">
                <a16:creationId xmlns:a16="http://schemas.microsoft.com/office/drawing/2014/main" id="{CF3B819C-E412-417B-AA72-17EFD25704DB}"/>
              </a:ext>
            </a:extLst>
          </p:cNvPr>
          <p:cNvPicPr>
            <a:picLocks noChangeAspect="1"/>
          </p:cNvPicPr>
          <p:nvPr/>
        </p:nvPicPr>
        <p:blipFill rotWithShape="1">
          <a:blip r:embed="rId4"/>
          <a:srcRect b="23221"/>
          <a:stretch/>
        </p:blipFill>
        <p:spPr>
          <a:xfrm>
            <a:off x="4572000" y="1149092"/>
            <a:ext cx="4546774" cy="2693443"/>
          </a:xfrm>
          <a:prstGeom prst="rect">
            <a:avLst/>
          </a:prstGeom>
        </p:spPr>
      </p:pic>
    </p:spTree>
    <p:extLst>
      <p:ext uri="{BB962C8B-B14F-4D97-AF65-F5344CB8AC3E}">
        <p14:creationId xmlns:p14="http://schemas.microsoft.com/office/powerpoint/2010/main" val="1259685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624689"/>
            <a:ext cx="4045200" cy="730211"/>
          </a:xfrm>
          <a:prstGeom prst="rect">
            <a:avLst/>
          </a:prstGeom>
        </p:spPr>
        <p:txBody>
          <a:bodyPr spcFirstLastPara="1" wrap="square" lIns="91425" tIns="91425" rIns="91425" bIns="91425" anchor="ctr" anchorCtr="0">
            <a:noAutofit/>
          </a:bodyPr>
          <a:lstStyle/>
          <a:p>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r>
              <a:rPr lang="en-IN" dirty="0"/>
              <a:t>Software Development Life Cycle models</a:t>
            </a: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endParaRPr dirty="0"/>
          </a:p>
        </p:txBody>
      </p:sp>
      <p:sp>
        <p:nvSpPr>
          <p:cNvPr id="74" name="Google Shape;74;p15"/>
          <p:cNvSpPr txBox="1">
            <a:spLocks noGrp="1"/>
          </p:cNvSpPr>
          <p:nvPr>
            <p:ph type="subTitle" idx="1"/>
          </p:nvPr>
        </p:nvSpPr>
        <p:spPr>
          <a:prstGeom prst="rect">
            <a:avLst/>
          </a:prstGeom>
        </p:spPr>
        <p:txBody>
          <a:bodyPr spcFirstLastPara="1" wrap="square" lIns="91425" tIns="91425" rIns="91425" bIns="91425" anchor="ctr" anchorCtr="0">
            <a:noAutofit/>
          </a:bodyPr>
          <a:lstStyle/>
          <a:p>
            <a:pPr>
              <a:lnSpc>
                <a:spcPct val="115000"/>
              </a:lnSpc>
              <a:spcBef>
                <a:spcPts val="1000"/>
              </a:spcBef>
              <a:spcAft>
                <a:spcPts val="1000"/>
              </a:spcAft>
            </a:pPr>
            <a:endParaRPr lang="en-IN" sz="1800" b="1" dirty="0">
              <a:solidFill>
                <a:srgbClr val="434343"/>
              </a:solidFill>
              <a:effectLst/>
              <a:latin typeface="Times New Roman" panose="02020603050405020304" pitchFamily="18" charset="0"/>
            </a:endParaRPr>
          </a:p>
          <a:p>
            <a:pPr>
              <a:lnSpc>
                <a:spcPct val="115000"/>
              </a:lnSpc>
              <a:spcBef>
                <a:spcPts val="1000"/>
              </a:spcBef>
              <a:spcAft>
                <a:spcPts val="1000"/>
              </a:spcAft>
            </a:pPr>
            <a:r>
              <a:rPr lang="en-IN" dirty="0"/>
              <a:t>SDLC Models</a:t>
            </a:r>
          </a:p>
          <a:p>
            <a:pPr>
              <a:lnSpc>
                <a:spcPct val="115000"/>
              </a:lnSpc>
              <a:spcBef>
                <a:spcPts val="1000"/>
              </a:spcBef>
              <a:spcAft>
                <a:spcPts val="1000"/>
              </a:spcAft>
            </a:pPr>
            <a:endParaRPr lang="en-IN" dirty="0"/>
          </a:p>
        </p:txBody>
      </p:sp>
      <p:sp>
        <p:nvSpPr>
          <p:cNvPr id="75" name="Google Shape;75;p15"/>
          <p:cNvSpPr txBox="1">
            <a:spLocks noGrp="1"/>
          </p:cNvSpPr>
          <p:nvPr>
            <p:ph type="body" idx="2"/>
          </p:nvPr>
        </p:nvSpPr>
        <p:spPr>
          <a:xfrm>
            <a:off x="462275" y="2421251"/>
            <a:ext cx="3837000" cy="2241974"/>
          </a:xfrm>
          <a:prstGeom prst="rect">
            <a:avLst/>
          </a:prstGeom>
        </p:spPr>
        <p:txBody>
          <a:bodyPr spcFirstLastPara="1" wrap="square" lIns="91425" tIns="91425" rIns="91425" bIns="91425" anchor="ctr" anchorCtr="0">
            <a:noAutofit/>
          </a:bodyPr>
          <a:lstStyle/>
          <a:p>
            <a:pPr marL="139700" lvl="0" indent="0">
              <a:buNone/>
            </a:pPr>
            <a:endParaRPr lang="en-IN" dirty="0"/>
          </a:p>
          <a:p>
            <a:pPr lvl="0"/>
            <a:r>
              <a:rPr lang="en-IN" dirty="0"/>
              <a:t>Waterfall Model</a:t>
            </a:r>
          </a:p>
          <a:p>
            <a:pPr lvl="0"/>
            <a:r>
              <a:rPr lang="en-IN" dirty="0"/>
              <a:t>Iterative Model</a:t>
            </a:r>
          </a:p>
          <a:p>
            <a:pPr lvl="0"/>
            <a:r>
              <a:rPr lang="en-IN" dirty="0"/>
              <a:t>V-Shaped Model</a:t>
            </a:r>
          </a:p>
          <a:p>
            <a:pPr lvl="0"/>
            <a:r>
              <a:rPr lang="en-IN" dirty="0"/>
              <a:t>Spiral Model</a:t>
            </a:r>
          </a:p>
          <a:p>
            <a:pPr lvl="0"/>
            <a:r>
              <a:rPr lang="en-IN" dirty="0"/>
              <a:t>Agile Model</a:t>
            </a:r>
          </a:p>
          <a:p>
            <a:pPr lvl="0"/>
            <a:r>
              <a:rPr lang="en-IN" dirty="0"/>
              <a:t>Big </a:t>
            </a:r>
            <a:r>
              <a:rPr lang="en-IN" dirty="0" err="1"/>
              <a:t>Bang.Model</a:t>
            </a:r>
            <a:endParaRPr lang="en-IN" dirty="0"/>
          </a:p>
          <a:p>
            <a:pPr lvl="0"/>
            <a:endParaRPr lang="en-IN" dirty="0"/>
          </a:p>
          <a:p>
            <a:pPr marL="139700" lvl="0" indent="0">
              <a:buNone/>
            </a:pPr>
            <a:endParaRPr lang="en-IN" dirty="0"/>
          </a:p>
        </p:txBody>
      </p:sp>
      <p:sp>
        <p:nvSpPr>
          <p:cNvPr id="77" name="Google Shape;77;p15"/>
          <p:cNvSpPr txBox="1">
            <a:spLocks noGrp="1"/>
          </p:cNvSpPr>
          <p:nvPr>
            <p:ph type="body" idx="3"/>
          </p:nvPr>
        </p:nvSpPr>
        <p:spPr>
          <a:xfrm>
            <a:off x="4753069" y="4575475"/>
            <a:ext cx="4291343" cy="494466"/>
          </a:xfrm>
          <a:prstGeom prst="rect">
            <a:avLst/>
          </a:prstGeom>
        </p:spPr>
        <p:txBody>
          <a:bodyPr spcFirstLastPara="1" wrap="square" lIns="91425" tIns="91425" rIns="91425" bIns="91425" anchor="t" anchorCtr="0">
            <a:noAutofit/>
          </a:bodyPr>
          <a:lstStyle/>
          <a:p>
            <a:pPr marL="0" indent="0">
              <a:buNone/>
            </a:pPr>
            <a:r>
              <a:rPr lang="en" dirty="0"/>
              <a:t>Image Source:</a:t>
            </a:r>
          </a:p>
          <a:p>
            <a:pPr marL="0" indent="0">
              <a:buNone/>
            </a:pPr>
            <a:r>
              <a:rPr lang="en-IN" dirty="0">
                <a:hlinkClick r:id="rId3"/>
              </a:rPr>
              <a:t>https://www.sitesbay.com/software-engineering/se-what-is-sdlc-model</a:t>
            </a:r>
            <a:endParaRPr lang="en-IN" dirty="0"/>
          </a:p>
          <a:p>
            <a:pPr marL="0" indent="0">
              <a:buNone/>
            </a:pPr>
            <a:endParaRPr lang="en-IN" dirty="0"/>
          </a:p>
          <a:p>
            <a:pPr marL="0" indent="0">
              <a:buNone/>
            </a:pPr>
            <a:endParaRPr lang="en-IN" dirty="0"/>
          </a:p>
          <a:p>
            <a:pPr marL="0" indent="0">
              <a:buNone/>
            </a:pPr>
            <a:endParaRPr lang="en-IN" dirty="0"/>
          </a:p>
          <a:p>
            <a:pPr marL="0" lvl="0" indent="0" algn="l" rtl="0">
              <a:spcBef>
                <a:spcPts val="0"/>
              </a:spcBef>
              <a:spcAft>
                <a:spcPts val="1600"/>
              </a:spcAft>
              <a:buNone/>
            </a:pPr>
            <a:endParaRPr dirty="0"/>
          </a:p>
        </p:txBody>
      </p:sp>
      <p:pic>
        <p:nvPicPr>
          <p:cNvPr id="3076" name="Picture 4" descr="sdlc models phases">
            <a:extLst>
              <a:ext uri="{FF2B5EF4-FFF2-40B4-BE49-F238E27FC236}">
                <a16:creationId xmlns:a16="http://schemas.microsoft.com/office/drawing/2014/main" id="{79DD227F-38EA-4797-8044-6698616559A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9373" b="14307"/>
          <a:stretch/>
        </p:blipFill>
        <p:spPr bwMode="auto">
          <a:xfrm>
            <a:off x="4572000" y="1567375"/>
            <a:ext cx="4572000" cy="2778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866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624689"/>
            <a:ext cx="4045200" cy="730211"/>
          </a:xfrm>
          <a:prstGeom prst="rect">
            <a:avLst/>
          </a:prstGeom>
        </p:spPr>
        <p:txBody>
          <a:bodyPr spcFirstLastPara="1" wrap="square" lIns="91425" tIns="91425" rIns="91425" bIns="91425" anchor="ctr" anchorCtr="0">
            <a:noAutofit/>
          </a:bodyPr>
          <a:lstStyle/>
          <a:p>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r>
              <a:rPr lang="en-IN" dirty="0"/>
              <a:t>SDLC Models</a:t>
            </a: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endParaRPr dirty="0"/>
          </a:p>
        </p:txBody>
      </p:sp>
      <p:sp>
        <p:nvSpPr>
          <p:cNvPr id="74" name="Google Shape;74;p15"/>
          <p:cNvSpPr txBox="1">
            <a:spLocks noGrp="1"/>
          </p:cNvSpPr>
          <p:nvPr>
            <p:ph type="subTitle" idx="1"/>
          </p:nvPr>
        </p:nvSpPr>
        <p:spPr>
          <a:prstGeom prst="rect">
            <a:avLst/>
          </a:prstGeom>
        </p:spPr>
        <p:txBody>
          <a:bodyPr spcFirstLastPara="1" wrap="square" lIns="91425" tIns="91425" rIns="91425" bIns="91425" anchor="ctr" anchorCtr="0">
            <a:noAutofit/>
          </a:bodyPr>
          <a:lstStyle/>
          <a:p>
            <a:pPr>
              <a:lnSpc>
                <a:spcPct val="115000"/>
              </a:lnSpc>
              <a:spcBef>
                <a:spcPts val="1000"/>
              </a:spcBef>
              <a:spcAft>
                <a:spcPts val="1000"/>
              </a:spcAft>
            </a:pPr>
            <a:endParaRPr lang="en-IN" sz="1800" b="1" dirty="0">
              <a:solidFill>
                <a:srgbClr val="434343"/>
              </a:solidFill>
              <a:effectLst/>
              <a:latin typeface="Times New Roman" panose="02020603050405020304" pitchFamily="18" charset="0"/>
            </a:endParaRPr>
          </a:p>
          <a:p>
            <a:pPr>
              <a:lnSpc>
                <a:spcPct val="115000"/>
              </a:lnSpc>
              <a:spcBef>
                <a:spcPts val="1000"/>
              </a:spcBef>
              <a:spcAft>
                <a:spcPts val="1000"/>
              </a:spcAft>
            </a:pPr>
            <a:r>
              <a:rPr lang="en-IN" dirty="0"/>
              <a:t>Waterfall Model</a:t>
            </a:r>
          </a:p>
          <a:p>
            <a:pPr>
              <a:lnSpc>
                <a:spcPct val="115000"/>
              </a:lnSpc>
              <a:spcBef>
                <a:spcPts val="1000"/>
              </a:spcBef>
              <a:spcAft>
                <a:spcPts val="1000"/>
              </a:spcAft>
            </a:pPr>
            <a:endParaRPr lang="en-IN" dirty="0"/>
          </a:p>
        </p:txBody>
      </p:sp>
      <p:sp>
        <p:nvSpPr>
          <p:cNvPr id="75" name="Google Shape;75;p15"/>
          <p:cNvSpPr txBox="1">
            <a:spLocks noGrp="1"/>
          </p:cNvSpPr>
          <p:nvPr>
            <p:ph type="body" idx="2"/>
          </p:nvPr>
        </p:nvSpPr>
        <p:spPr>
          <a:xfrm>
            <a:off x="462275" y="2421251"/>
            <a:ext cx="3837000" cy="2241974"/>
          </a:xfrm>
          <a:prstGeom prst="rect">
            <a:avLst/>
          </a:prstGeom>
        </p:spPr>
        <p:txBody>
          <a:bodyPr spcFirstLastPara="1" wrap="square" lIns="91425" tIns="91425" rIns="91425" bIns="91425" anchor="ctr" anchorCtr="0">
            <a:noAutofit/>
          </a:bodyPr>
          <a:lstStyle/>
          <a:p>
            <a:pPr marL="139700" lvl="0" indent="0">
              <a:buNone/>
            </a:pPr>
            <a:endParaRPr lang="en-IN" dirty="0"/>
          </a:p>
          <a:p>
            <a:pPr lvl="0"/>
            <a:r>
              <a:rPr lang="en-IN" dirty="0"/>
              <a:t>Waterfall Model is a sequential model that divides software development into pre-defined phases. </a:t>
            </a:r>
          </a:p>
          <a:p>
            <a:pPr lvl="0"/>
            <a:r>
              <a:rPr lang="en-IN" dirty="0"/>
              <a:t>Each phase must be completed before the next phase can begin with no overlap between the phases</a:t>
            </a:r>
          </a:p>
          <a:p>
            <a:pPr lvl="0"/>
            <a:endParaRPr lang="en-IN" dirty="0"/>
          </a:p>
          <a:p>
            <a:pPr marL="139700" lvl="0" indent="0">
              <a:buNone/>
            </a:pPr>
            <a:endParaRPr lang="en-IN" dirty="0"/>
          </a:p>
        </p:txBody>
      </p:sp>
      <p:sp>
        <p:nvSpPr>
          <p:cNvPr id="77" name="Google Shape;77;p15"/>
          <p:cNvSpPr txBox="1">
            <a:spLocks noGrp="1"/>
          </p:cNvSpPr>
          <p:nvPr>
            <p:ph type="body" idx="3"/>
          </p:nvPr>
        </p:nvSpPr>
        <p:spPr>
          <a:xfrm>
            <a:off x="4753069" y="4575475"/>
            <a:ext cx="4291343" cy="494466"/>
          </a:xfrm>
          <a:prstGeom prst="rect">
            <a:avLst/>
          </a:prstGeom>
        </p:spPr>
        <p:txBody>
          <a:bodyPr spcFirstLastPara="1" wrap="square" lIns="91425" tIns="91425" rIns="91425" bIns="91425" anchor="t" anchorCtr="0">
            <a:noAutofit/>
          </a:bodyPr>
          <a:lstStyle/>
          <a:p>
            <a:pPr marL="0" indent="0">
              <a:buNone/>
            </a:pPr>
            <a:r>
              <a:rPr lang="en" dirty="0"/>
              <a:t>Image Source:</a:t>
            </a:r>
          </a:p>
          <a:p>
            <a:pPr marL="0" indent="0">
              <a:buNone/>
            </a:pPr>
            <a:r>
              <a:rPr lang="en-IN" dirty="0">
                <a:hlinkClick r:id="rId3"/>
              </a:rPr>
              <a:t>https://gearheart.io/articles/7-phases-software-development-life-cycle-sdlc/</a:t>
            </a:r>
            <a:endParaRPr lang="en-IN" dirty="0"/>
          </a:p>
          <a:p>
            <a:pPr marL="0" indent="0">
              <a:buNone/>
            </a:pPr>
            <a:endParaRPr lang="en-IN" dirty="0"/>
          </a:p>
          <a:p>
            <a:pPr marL="0" indent="0">
              <a:buNone/>
            </a:pPr>
            <a:endParaRPr lang="en-IN" dirty="0"/>
          </a:p>
          <a:p>
            <a:pPr marL="0" indent="0">
              <a:buNone/>
            </a:pPr>
            <a:endParaRPr lang="en-IN" dirty="0"/>
          </a:p>
          <a:p>
            <a:pPr marL="0" lvl="0" indent="0" algn="l" rtl="0">
              <a:spcBef>
                <a:spcPts val="0"/>
              </a:spcBef>
              <a:spcAft>
                <a:spcPts val="1600"/>
              </a:spcAft>
              <a:buNone/>
            </a:pPr>
            <a:endParaRPr dirty="0"/>
          </a:p>
        </p:txBody>
      </p:sp>
      <p:pic>
        <p:nvPicPr>
          <p:cNvPr id="1026" name="Picture 2">
            <a:extLst>
              <a:ext uri="{FF2B5EF4-FFF2-40B4-BE49-F238E27FC236}">
                <a16:creationId xmlns:a16="http://schemas.microsoft.com/office/drawing/2014/main" id="{378BE5FF-82EB-479A-9C58-5934A538BE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266660"/>
            <a:ext cx="4572000" cy="3038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970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624689"/>
            <a:ext cx="4045200" cy="730211"/>
          </a:xfrm>
          <a:prstGeom prst="rect">
            <a:avLst/>
          </a:prstGeom>
        </p:spPr>
        <p:txBody>
          <a:bodyPr spcFirstLastPara="1" wrap="square" lIns="91425" tIns="91425" rIns="91425" bIns="91425" anchor="ctr" anchorCtr="0">
            <a:noAutofit/>
          </a:bodyPr>
          <a:lstStyle/>
          <a:p>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r>
              <a:rPr lang="en-IN" dirty="0"/>
              <a:t>SDLC Models</a:t>
            </a: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endParaRPr dirty="0"/>
          </a:p>
        </p:txBody>
      </p:sp>
      <p:sp>
        <p:nvSpPr>
          <p:cNvPr id="74" name="Google Shape;74;p15"/>
          <p:cNvSpPr txBox="1">
            <a:spLocks noGrp="1"/>
          </p:cNvSpPr>
          <p:nvPr>
            <p:ph type="subTitle" idx="1"/>
          </p:nvPr>
        </p:nvSpPr>
        <p:spPr>
          <a:prstGeom prst="rect">
            <a:avLst/>
          </a:prstGeom>
        </p:spPr>
        <p:txBody>
          <a:bodyPr spcFirstLastPara="1" wrap="square" lIns="91425" tIns="91425" rIns="91425" bIns="91425" anchor="ctr" anchorCtr="0">
            <a:noAutofit/>
          </a:bodyPr>
          <a:lstStyle/>
          <a:p>
            <a:pPr>
              <a:lnSpc>
                <a:spcPct val="115000"/>
              </a:lnSpc>
              <a:spcBef>
                <a:spcPts val="1000"/>
              </a:spcBef>
              <a:spcAft>
                <a:spcPts val="1000"/>
              </a:spcAft>
            </a:pPr>
            <a:endParaRPr lang="en-IN" sz="1800" b="1" dirty="0">
              <a:solidFill>
                <a:srgbClr val="434343"/>
              </a:solidFill>
              <a:effectLst/>
              <a:latin typeface="Times New Roman" panose="02020603050405020304" pitchFamily="18" charset="0"/>
            </a:endParaRPr>
          </a:p>
          <a:p>
            <a:pPr>
              <a:lnSpc>
                <a:spcPct val="115000"/>
              </a:lnSpc>
              <a:spcBef>
                <a:spcPts val="1000"/>
              </a:spcBef>
              <a:spcAft>
                <a:spcPts val="1000"/>
              </a:spcAft>
            </a:pPr>
            <a:r>
              <a:rPr lang="en-IN" dirty="0"/>
              <a:t>Iterative Model</a:t>
            </a:r>
          </a:p>
          <a:p>
            <a:pPr>
              <a:lnSpc>
                <a:spcPct val="115000"/>
              </a:lnSpc>
              <a:spcBef>
                <a:spcPts val="1000"/>
              </a:spcBef>
              <a:spcAft>
                <a:spcPts val="1000"/>
              </a:spcAft>
            </a:pPr>
            <a:endParaRPr lang="en-IN" dirty="0"/>
          </a:p>
        </p:txBody>
      </p:sp>
      <p:sp>
        <p:nvSpPr>
          <p:cNvPr id="75" name="Google Shape;75;p15"/>
          <p:cNvSpPr txBox="1">
            <a:spLocks noGrp="1"/>
          </p:cNvSpPr>
          <p:nvPr>
            <p:ph type="body" idx="2"/>
          </p:nvPr>
        </p:nvSpPr>
        <p:spPr>
          <a:xfrm>
            <a:off x="462275" y="2421251"/>
            <a:ext cx="3837000" cy="2241974"/>
          </a:xfrm>
          <a:prstGeom prst="rect">
            <a:avLst/>
          </a:prstGeom>
        </p:spPr>
        <p:txBody>
          <a:bodyPr spcFirstLastPara="1" wrap="square" lIns="91425" tIns="91425" rIns="91425" bIns="91425" anchor="ctr" anchorCtr="0">
            <a:noAutofit/>
          </a:bodyPr>
          <a:lstStyle/>
          <a:p>
            <a:pPr marL="139700" lvl="0" indent="0">
              <a:buNone/>
            </a:pPr>
            <a:endParaRPr lang="en-IN" dirty="0"/>
          </a:p>
          <a:p>
            <a:pPr lvl="0"/>
            <a:r>
              <a:rPr lang="en-IN" dirty="0"/>
              <a:t>A subset of the final product under development, which grows from iteration to iteration to become the final product or software</a:t>
            </a:r>
          </a:p>
          <a:p>
            <a:pPr lvl="0"/>
            <a:endParaRPr lang="en-IN" dirty="0"/>
          </a:p>
          <a:p>
            <a:pPr marL="139700" lvl="0" indent="0">
              <a:buNone/>
            </a:pPr>
            <a:endParaRPr lang="en-IN" dirty="0"/>
          </a:p>
        </p:txBody>
      </p:sp>
      <p:sp>
        <p:nvSpPr>
          <p:cNvPr id="77" name="Google Shape;77;p15"/>
          <p:cNvSpPr txBox="1">
            <a:spLocks noGrp="1"/>
          </p:cNvSpPr>
          <p:nvPr>
            <p:ph type="body" idx="3"/>
          </p:nvPr>
        </p:nvSpPr>
        <p:spPr>
          <a:xfrm>
            <a:off x="4753069" y="4575475"/>
            <a:ext cx="4291343" cy="494466"/>
          </a:xfrm>
          <a:prstGeom prst="rect">
            <a:avLst/>
          </a:prstGeom>
        </p:spPr>
        <p:txBody>
          <a:bodyPr spcFirstLastPara="1" wrap="square" lIns="91425" tIns="91425" rIns="91425" bIns="91425" anchor="t" anchorCtr="0">
            <a:noAutofit/>
          </a:bodyPr>
          <a:lstStyle/>
          <a:p>
            <a:pPr marL="0" indent="0">
              <a:buNone/>
            </a:pPr>
            <a:r>
              <a:rPr lang="en" dirty="0"/>
              <a:t>Image Source:</a:t>
            </a:r>
          </a:p>
          <a:p>
            <a:pPr marL="0" indent="0">
              <a:buNone/>
            </a:pPr>
            <a:r>
              <a:rPr lang="en-IN" dirty="0">
                <a:hlinkClick r:id="rId3"/>
              </a:rPr>
              <a:t>https://www.researchgate.net/figure/SDLC-Iterative-Model-2_fig4_338710620</a:t>
            </a:r>
            <a:endParaRPr lang="en-IN" dirty="0"/>
          </a:p>
          <a:p>
            <a:pPr marL="0" indent="0">
              <a:buNone/>
            </a:pPr>
            <a:endParaRPr lang="en-IN" dirty="0"/>
          </a:p>
          <a:p>
            <a:pPr marL="0" indent="0">
              <a:buNone/>
            </a:pPr>
            <a:endParaRPr lang="en-IN" dirty="0"/>
          </a:p>
          <a:p>
            <a:pPr marL="0" indent="0">
              <a:buNone/>
            </a:pPr>
            <a:endParaRPr lang="en-IN" dirty="0"/>
          </a:p>
          <a:p>
            <a:pPr marL="0" lvl="0" indent="0" algn="l" rtl="0">
              <a:spcBef>
                <a:spcPts val="0"/>
              </a:spcBef>
              <a:spcAft>
                <a:spcPts val="1600"/>
              </a:spcAft>
              <a:buNone/>
            </a:pPr>
            <a:endParaRPr dirty="0"/>
          </a:p>
        </p:txBody>
      </p:sp>
      <p:pic>
        <p:nvPicPr>
          <p:cNvPr id="2050" name="Picture 2" descr="SDLC Iterative Model 2 . | Download Scientific Diagram">
            <a:extLst>
              <a:ext uri="{FF2B5EF4-FFF2-40B4-BE49-F238E27FC236}">
                <a16:creationId xmlns:a16="http://schemas.microsoft.com/office/drawing/2014/main" id="{7F96EC77-FE9A-4989-9205-A0863A3012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1" y="1567375"/>
            <a:ext cx="457200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645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624689"/>
            <a:ext cx="4045200" cy="730211"/>
          </a:xfrm>
          <a:prstGeom prst="rect">
            <a:avLst/>
          </a:prstGeom>
        </p:spPr>
        <p:txBody>
          <a:bodyPr spcFirstLastPara="1" wrap="square" lIns="91425" tIns="91425" rIns="91425" bIns="91425" anchor="ctr" anchorCtr="0">
            <a:noAutofit/>
          </a:bodyPr>
          <a:lstStyle/>
          <a:p>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r>
              <a:rPr lang="en-IN" dirty="0"/>
              <a:t>SDLC Models</a:t>
            </a: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endParaRPr dirty="0"/>
          </a:p>
        </p:txBody>
      </p:sp>
      <p:sp>
        <p:nvSpPr>
          <p:cNvPr id="74" name="Google Shape;74;p15"/>
          <p:cNvSpPr txBox="1">
            <a:spLocks noGrp="1"/>
          </p:cNvSpPr>
          <p:nvPr>
            <p:ph type="subTitle" idx="1"/>
          </p:nvPr>
        </p:nvSpPr>
        <p:spPr>
          <a:prstGeom prst="rect">
            <a:avLst/>
          </a:prstGeom>
        </p:spPr>
        <p:txBody>
          <a:bodyPr spcFirstLastPara="1" wrap="square" lIns="91425" tIns="91425" rIns="91425" bIns="91425" anchor="ctr" anchorCtr="0">
            <a:noAutofit/>
          </a:bodyPr>
          <a:lstStyle/>
          <a:p>
            <a:pPr>
              <a:lnSpc>
                <a:spcPct val="115000"/>
              </a:lnSpc>
              <a:spcBef>
                <a:spcPts val="1000"/>
              </a:spcBef>
              <a:spcAft>
                <a:spcPts val="1000"/>
              </a:spcAft>
            </a:pPr>
            <a:endParaRPr lang="en-IN" sz="1800" b="1" dirty="0">
              <a:solidFill>
                <a:srgbClr val="434343"/>
              </a:solidFill>
              <a:effectLst/>
              <a:latin typeface="Times New Roman" panose="02020603050405020304" pitchFamily="18" charset="0"/>
            </a:endParaRPr>
          </a:p>
          <a:p>
            <a:pPr>
              <a:lnSpc>
                <a:spcPct val="115000"/>
              </a:lnSpc>
              <a:spcBef>
                <a:spcPts val="1000"/>
              </a:spcBef>
              <a:spcAft>
                <a:spcPts val="1000"/>
              </a:spcAft>
            </a:pPr>
            <a:r>
              <a:rPr lang="en-IN" dirty="0"/>
              <a:t>V-Shaped Model</a:t>
            </a:r>
          </a:p>
          <a:p>
            <a:pPr>
              <a:lnSpc>
                <a:spcPct val="115000"/>
              </a:lnSpc>
              <a:spcBef>
                <a:spcPts val="1000"/>
              </a:spcBef>
              <a:spcAft>
                <a:spcPts val="1000"/>
              </a:spcAft>
            </a:pPr>
            <a:endParaRPr lang="en-IN" dirty="0"/>
          </a:p>
        </p:txBody>
      </p:sp>
      <p:sp>
        <p:nvSpPr>
          <p:cNvPr id="75" name="Google Shape;75;p15"/>
          <p:cNvSpPr txBox="1">
            <a:spLocks noGrp="1"/>
          </p:cNvSpPr>
          <p:nvPr>
            <p:ph type="body" idx="2"/>
          </p:nvPr>
        </p:nvSpPr>
        <p:spPr>
          <a:xfrm>
            <a:off x="462275" y="2421251"/>
            <a:ext cx="3837000" cy="2241974"/>
          </a:xfrm>
          <a:prstGeom prst="rect">
            <a:avLst/>
          </a:prstGeom>
        </p:spPr>
        <p:txBody>
          <a:bodyPr spcFirstLastPara="1" wrap="square" lIns="91425" tIns="91425" rIns="91425" bIns="91425" anchor="ctr" anchorCtr="0">
            <a:noAutofit/>
          </a:bodyPr>
          <a:lstStyle/>
          <a:p>
            <a:pPr marL="139700" lvl="0" indent="0">
              <a:buNone/>
            </a:pPr>
            <a:endParaRPr lang="en-IN" dirty="0"/>
          </a:p>
          <a:p>
            <a:pPr lvl="0"/>
            <a:r>
              <a:rPr lang="en-IN" dirty="0"/>
              <a:t>The V-model is a type of SDLC model where process executes in a sequential manner in V-shape. </a:t>
            </a:r>
          </a:p>
          <a:p>
            <a:pPr lvl="0"/>
            <a:r>
              <a:rPr lang="en-IN" dirty="0"/>
              <a:t>It is also known as Verification and Validation model.</a:t>
            </a:r>
          </a:p>
          <a:p>
            <a:pPr lvl="0"/>
            <a:endParaRPr lang="en-IN" dirty="0"/>
          </a:p>
          <a:p>
            <a:pPr marL="139700" lvl="0" indent="0">
              <a:buNone/>
            </a:pPr>
            <a:endParaRPr lang="en-IN" dirty="0"/>
          </a:p>
        </p:txBody>
      </p:sp>
      <p:sp>
        <p:nvSpPr>
          <p:cNvPr id="77" name="Google Shape;77;p15"/>
          <p:cNvSpPr txBox="1">
            <a:spLocks noGrp="1"/>
          </p:cNvSpPr>
          <p:nvPr>
            <p:ph type="body" idx="3"/>
          </p:nvPr>
        </p:nvSpPr>
        <p:spPr>
          <a:xfrm>
            <a:off x="4753069" y="4575475"/>
            <a:ext cx="4291343" cy="494466"/>
          </a:xfrm>
          <a:prstGeom prst="rect">
            <a:avLst/>
          </a:prstGeom>
        </p:spPr>
        <p:txBody>
          <a:bodyPr spcFirstLastPara="1" wrap="square" lIns="91425" tIns="91425" rIns="91425" bIns="91425" anchor="t" anchorCtr="0">
            <a:noAutofit/>
          </a:bodyPr>
          <a:lstStyle/>
          <a:p>
            <a:pPr marL="0" indent="0">
              <a:buNone/>
            </a:pPr>
            <a:r>
              <a:rPr lang="en" dirty="0"/>
              <a:t>Image Source:</a:t>
            </a:r>
          </a:p>
          <a:p>
            <a:pPr marL="0" indent="0">
              <a:buNone/>
            </a:pPr>
            <a:r>
              <a:rPr lang="en-IN" dirty="0">
                <a:hlinkClick r:id="rId3"/>
              </a:rPr>
              <a:t>https://www.geeksforgeeks.org/software-engineering-sdlc-v-model/</a:t>
            </a:r>
            <a:endParaRPr lang="en-IN" dirty="0"/>
          </a:p>
          <a:p>
            <a:pPr marL="0" indent="0">
              <a:buNone/>
            </a:pPr>
            <a:endParaRPr lang="en-IN" dirty="0"/>
          </a:p>
          <a:p>
            <a:pPr marL="0" indent="0">
              <a:buNone/>
            </a:pPr>
            <a:endParaRPr lang="en-IN" dirty="0"/>
          </a:p>
          <a:p>
            <a:pPr marL="0" indent="0">
              <a:buNone/>
            </a:pPr>
            <a:endParaRPr lang="en-IN" dirty="0"/>
          </a:p>
          <a:p>
            <a:pPr marL="0" lvl="0" indent="0" algn="l" rtl="0">
              <a:spcBef>
                <a:spcPts val="0"/>
              </a:spcBef>
              <a:spcAft>
                <a:spcPts val="1600"/>
              </a:spcAft>
              <a:buNone/>
            </a:pPr>
            <a:endParaRPr dirty="0"/>
          </a:p>
        </p:txBody>
      </p:sp>
      <p:pic>
        <p:nvPicPr>
          <p:cNvPr id="3076" name="Picture 4" descr="V-Model">
            <a:extLst>
              <a:ext uri="{FF2B5EF4-FFF2-40B4-BE49-F238E27FC236}">
                <a16:creationId xmlns:a16="http://schemas.microsoft.com/office/drawing/2014/main" id="{9B2212AF-B366-45FD-9E2E-5BD569E223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354900"/>
            <a:ext cx="4572000" cy="2909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12839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4024</TotalTime>
  <Words>2747</Words>
  <Application>Microsoft Office PowerPoint</Application>
  <PresentationFormat>On-screen Show (16:9)</PresentationFormat>
  <Paragraphs>411</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arial</vt:lpstr>
      <vt:lpstr>Times New Roman</vt:lpstr>
      <vt:lpstr>Simple Light</vt:lpstr>
      <vt:lpstr>Software Development Life Cycle(SDLC) </vt:lpstr>
      <vt:lpstr>In this section, we will discuss:</vt:lpstr>
      <vt:lpstr>     SDLC Overview     </vt:lpstr>
      <vt:lpstr>     SDLC Overview     </vt:lpstr>
      <vt:lpstr>     Phases of Software Development Life Cycle (SDLC)     </vt:lpstr>
      <vt:lpstr>     Software Development Life Cycle models    </vt:lpstr>
      <vt:lpstr>     SDLC Models    </vt:lpstr>
      <vt:lpstr>     SDLC Models    </vt:lpstr>
      <vt:lpstr>     SDLC Models    </vt:lpstr>
      <vt:lpstr>     SDLC Models    </vt:lpstr>
      <vt:lpstr>     SDLC Models    </vt:lpstr>
      <vt:lpstr>     SDLC Models    </vt:lpstr>
      <vt:lpstr>   Software Test Levels   </vt:lpstr>
      <vt:lpstr>    Software Test Levels    </vt:lpstr>
      <vt:lpstr>    Software Test Levels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Able to manage files effectively in Windows and Linux environment</dc:title>
  <cp:lastModifiedBy>Hariboopalakrishnan Balan</cp:lastModifiedBy>
  <cp:revision>866</cp:revision>
  <dcterms:modified xsi:type="dcterms:W3CDTF">2022-02-24T20:50:07Z</dcterms:modified>
</cp:coreProperties>
</file>