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8.jpg" ContentType="image/unknown"/>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16.jpg" ContentType="image/unknown"/>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media/image21.jpg" ContentType="image/png"/>
  <Override PartName="/ppt/notesSlides/notesSlide51.xml" ContentType="application/vnd.openxmlformats-officedocument.presentationml.notesSlide+xml"/>
  <Override PartName="/ppt/media/image22.jpg" ContentType="image/png"/>
  <Override PartName="/ppt/notesSlides/notesSlide52.xml" ContentType="application/vnd.openxmlformats-officedocument.presentationml.notesSlide+xml"/>
  <Override PartName="/ppt/media/image23.jpg" ContentType="image/png"/>
  <Override PartName="/ppt/notesSlides/notesSlide53.xml" ContentType="application/vnd.openxmlformats-officedocument.presentationml.notesSlide+xml"/>
  <Override PartName="/ppt/media/image24.jpg" ContentType="image/png"/>
  <Override PartName="/ppt/notesSlides/notesSlide54.xml" ContentType="application/vnd.openxmlformats-officedocument.presentationml.notesSlide+xml"/>
  <Override PartName="/ppt/media/image25.jpg" ContentType="image/png"/>
  <Override PartName="/ppt/notesSlides/notesSlide55.xml" ContentType="application/vnd.openxmlformats-officedocument.presentationml.notesSlide+xml"/>
  <Override PartName="/ppt/media/image26.jpg" ContentType="image/png"/>
  <Override PartName="/ppt/notesSlides/notesSlide56.xml" ContentType="application/vnd.openxmlformats-officedocument.presentationml.notesSlide+xml"/>
  <Override PartName="/ppt/media/image27.jpg" ContentType="image/png"/>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5"/>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59" r:id="rId27"/>
    <p:sldId id="283" r:id="rId28"/>
    <p:sldId id="284" r:id="rId29"/>
    <p:sldId id="285"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14" r:id="rId51"/>
    <p:sldId id="315" r:id="rId52"/>
    <p:sldId id="316" r:id="rId53"/>
    <p:sldId id="317" r:id="rId54"/>
    <p:sldId id="318" r:id="rId55"/>
    <p:sldId id="319" r:id="rId56"/>
    <p:sldId id="320" r:id="rId57"/>
    <p:sldId id="306" r:id="rId58"/>
    <p:sldId id="307" r:id="rId59"/>
    <p:sldId id="308" r:id="rId60"/>
    <p:sldId id="322" r:id="rId61"/>
    <p:sldId id="323" r:id="rId62"/>
    <p:sldId id="324" r:id="rId63"/>
    <p:sldId id="325"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theme" Target="theme/theme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754680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96483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4651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415852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67313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23483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83408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67507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43463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1034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08111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75908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94915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709361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48545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12869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758443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759431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94232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749522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664181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127351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456347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313820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495201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025266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766514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348393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53065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38237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768166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0085823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459523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4369483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32971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274796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894342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500477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303648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54207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522479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262792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74792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7177587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217577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089568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825338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979844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4684282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4262767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414111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929779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9601350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20936045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36031132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821f090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821f090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talks about the case if we have to divide a subtopic further.</a:t>
            </a:r>
            <a:endParaRPr/>
          </a:p>
          <a:p>
            <a:pPr marL="0" lvl="0" indent="0" algn="l" rtl="0">
              <a:spcBef>
                <a:spcPts val="0"/>
              </a:spcBef>
              <a:spcAft>
                <a:spcPts val="0"/>
              </a:spcAft>
              <a:buNone/>
            </a:pPr>
            <a:endParaRPr/>
          </a:p>
          <a:p>
            <a:pPr marL="0" lvl="0" indent="0" algn="l" rtl="0">
              <a:spcBef>
                <a:spcPts val="0"/>
              </a:spcBef>
              <a:spcAft>
                <a:spcPts val="0"/>
              </a:spcAft>
              <a:buNone/>
            </a:pPr>
            <a:r>
              <a:rPr lang="en"/>
              <a:t>Title Box - Parent Topic</a:t>
            </a:r>
            <a:endParaRPr/>
          </a:p>
          <a:p>
            <a:pPr marL="0" lvl="0" indent="0" algn="l" rtl="0">
              <a:spcBef>
                <a:spcPts val="0"/>
              </a:spcBef>
              <a:spcAft>
                <a:spcPts val="0"/>
              </a:spcAft>
              <a:buNone/>
            </a:pPr>
            <a:r>
              <a:rPr lang="en"/>
              <a:t>Subtitle box - Sub Topic</a:t>
            </a:r>
            <a:endParaRPr/>
          </a:p>
          <a:p>
            <a:pPr marL="0" lvl="0" indent="0" algn="l" rtl="0">
              <a:spcBef>
                <a:spcPts val="0"/>
              </a:spcBef>
              <a:spcAft>
                <a:spcPts val="0"/>
              </a:spcAft>
              <a:buNone/>
            </a:pPr>
            <a:r>
              <a:rPr lang="en"/>
              <a:t>Body Text - Subtopic divisions (Subtopics of subtopics)</a:t>
            </a:r>
            <a:endParaRPr/>
          </a:p>
        </p:txBody>
      </p:sp>
    </p:spTree>
    <p:extLst>
      <p:ext uri="{BB962C8B-B14F-4D97-AF65-F5344CB8AC3E}">
        <p14:creationId xmlns:p14="http://schemas.microsoft.com/office/powerpoint/2010/main" val="197682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6670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82885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08992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3" Type="http://schemas.openxmlformats.org/officeDocument/2006/relationships/image" Target="../media/image6.webp" /><Relationship Id="rId2" Type="http://schemas.openxmlformats.org/officeDocument/2006/relationships/notesSlide" Target="../notesSlides/notesSlide11.xml"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3" Type="http://schemas.openxmlformats.org/officeDocument/2006/relationships/image" Target="../media/image6.webp" /><Relationship Id="rId2" Type="http://schemas.openxmlformats.org/officeDocument/2006/relationships/notesSlide" Target="../notesSlides/notesSlide12.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3" Type="http://schemas.openxmlformats.org/officeDocument/2006/relationships/image" Target="../media/image6.webp" /><Relationship Id="rId2" Type="http://schemas.openxmlformats.org/officeDocument/2006/relationships/notesSlide" Target="../notesSlides/notesSlide13.xml"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3" Type="http://schemas.openxmlformats.org/officeDocument/2006/relationships/image" Target="../media/image6.webp" /><Relationship Id="rId2" Type="http://schemas.openxmlformats.org/officeDocument/2006/relationships/notesSlide" Target="../notesSlides/notesSlide14.xml" /><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3" Type="http://schemas.openxmlformats.org/officeDocument/2006/relationships/image" Target="../media/image6.webp" /><Relationship Id="rId2" Type="http://schemas.openxmlformats.org/officeDocument/2006/relationships/notesSlide" Target="../notesSlides/notesSlide15.xml"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6.xml"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7.xml"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8.xml"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0.xml" /><Relationship Id="rId1" Type="http://schemas.openxmlformats.org/officeDocument/2006/relationships/slideLayout" Target="../slideLayouts/slideLayout8.xml" /></Relationships>
</file>

<file path=ppt/slides/_rels/slide2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1.xml" /><Relationship Id="rId1" Type="http://schemas.openxmlformats.org/officeDocument/2006/relationships/slideLayout" Target="../slideLayouts/slideLayout8.xml" /></Relationships>
</file>

<file path=ppt/slides/_rels/slide2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22.xml" /><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23.xml" /><Relationship Id="rId1" Type="http://schemas.openxmlformats.org/officeDocument/2006/relationships/slideLayout" Target="../slideLayouts/slideLayout8.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8.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8.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8.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8.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8.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8.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8.xml" /></Relationships>
</file>

<file path=ppt/slides/_rels/slide3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1.xml" /><Relationship Id="rId1" Type="http://schemas.openxmlformats.org/officeDocument/2006/relationships/slideLayout" Target="../slideLayouts/slideLayout8.xml" /></Relationships>
</file>

<file path=ppt/slides/_rels/slide3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2.xml" /><Relationship Id="rId1" Type="http://schemas.openxmlformats.org/officeDocument/2006/relationships/slideLayout" Target="../slideLayouts/slideLayout8.xml" /></Relationships>
</file>

<file path=ppt/slides/_rels/slide3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3.xml" /><Relationship Id="rId1" Type="http://schemas.openxmlformats.org/officeDocument/2006/relationships/slideLayout" Target="../slideLayouts/slideLayout8.xml" /></Relationships>
</file>

<file path=ppt/slides/_rels/slide3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34.xml" /><Relationship Id="rId1" Type="http://schemas.openxmlformats.org/officeDocument/2006/relationships/slideLayout" Target="../slideLayouts/slideLayout8.xml" /></Relationships>
</file>

<file path=ppt/slides/_rels/slide3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5.xml" /><Relationship Id="rId1" Type="http://schemas.openxmlformats.org/officeDocument/2006/relationships/slideLayout" Target="../slideLayouts/slideLayout8.xml" /></Relationships>
</file>

<file path=ppt/slides/_rels/slide36.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notesSlide" Target="../notesSlides/notesSlide36.xml" /><Relationship Id="rId1" Type="http://schemas.openxmlformats.org/officeDocument/2006/relationships/slideLayout" Target="../slideLayouts/slideLayout8.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8.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8.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4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40.xml" /><Relationship Id="rId1" Type="http://schemas.openxmlformats.org/officeDocument/2006/relationships/slideLayout" Target="../slideLayouts/slideLayout8.xml" /></Relationships>
</file>

<file path=ppt/slides/_rels/slide4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41.xml" /><Relationship Id="rId1" Type="http://schemas.openxmlformats.org/officeDocument/2006/relationships/slideLayout" Target="../slideLayouts/slideLayout8.xml" /></Relationships>
</file>

<file path=ppt/slides/_rels/slide42.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42.xml" /><Relationship Id="rId1" Type="http://schemas.openxmlformats.org/officeDocument/2006/relationships/slideLayout" Target="../slideLayouts/slideLayout8.xml" /></Relationships>
</file>

<file path=ppt/slides/_rels/slide4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43.xml" /><Relationship Id="rId1" Type="http://schemas.openxmlformats.org/officeDocument/2006/relationships/slideLayout" Target="../slideLayouts/slideLayout8.xml" /></Relationships>
</file>

<file path=ppt/slides/_rels/slide44.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44.xml" /><Relationship Id="rId1" Type="http://schemas.openxmlformats.org/officeDocument/2006/relationships/slideLayout" Target="../slideLayouts/slideLayout8.xml" /></Relationships>
</file>

<file path=ppt/slides/_rels/slide45.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45.xml" /><Relationship Id="rId1" Type="http://schemas.openxmlformats.org/officeDocument/2006/relationships/slideLayout" Target="../slideLayouts/slideLayout8.xml" /></Relationships>
</file>

<file path=ppt/slides/_rels/slide46.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46.xml" /><Relationship Id="rId1" Type="http://schemas.openxmlformats.org/officeDocument/2006/relationships/slideLayout" Target="../slideLayouts/slideLayout8.xml" /></Relationships>
</file>

<file path=ppt/slides/_rels/slide4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47.xml" /><Relationship Id="rId1" Type="http://schemas.openxmlformats.org/officeDocument/2006/relationships/slideLayout" Target="../slideLayouts/slideLayout8.xml" /></Relationships>
</file>

<file path=ppt/slides/_rels/slide4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48.xml" /><Relationship Id="rId1" Type="http://schemas.openxmlformats.org/officeDocument/2006/relationships/slideLayout" Target="../slideLayouts/slideLayout8.xml" /></Relationships>
</file>

<file path=ppt/slides/_rels/slide4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49.xml"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50.xml.rels><?xml version="1.0" encoding="UTF-8" standalone="yes"?>
<Relationships xmlns="http://schemas.openxmlformats.org/package/2006/relationships"><Relationship Id="rId3" Type="http://schemas.openxmlformats.org/officeDocument/2006/relationships/image" Target="../media/image21.jpg" /><Relationship Id="rId2" Type="http://schemas.openxmlformats.org/officeDocument/2006/relationships/notesSlide" Target="../notesSlides/notesSlide50.xml" /><Relationship Id="rId1" Type="http://schemas.openxmlformats.org/officeDocument/2006/relationships/slideLayout" Target="../slideLayouts/slideLayout8.xml" /></Relationships>
</file>

<file path=ppt/slides/_rels/slide51.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notesSlide" Target="../notesSlides/notesSlide51.xml" /><Relationship Id="rId1" Type="http://schemas.openxmlformats.org/officeDocument/2006/relationships/slideLayout" Target="../slideLayouts/slideLayout8.xml" /></Relationships>
</file>

<file path=ppt/slides/_rels/slide52.xml.rels><?xml version="1.0" encoding="UTF-8" standalone="yes"?>
<Relationships xmlns="http://schemas.openxmlformats.org/package/2006/relationships"><Relationship Id="rId3" Type="http://schemas.openxmlformats.org/officeDocument/2006/relationships/image" Target="../media/image23.jpg" /><Relationship Id="rId2" Type="http://schemas.openxmlformats.org/officeDocument/2006/relationships/notesSlide" Target="../notesSlides/notesSlide52.xml" /><Relationship Id="rId1" Type="http://schemas.openxmlformats.org/officeDocument/2006/relationships/slideLayout" Target="../slideLayouts/slideLayout8.xml" /></Relationships>
</file>

<file path=ppt/slides/_rels/slide53.xml.rels><?xml version="1.0" encoding="UTF-8" standalone="yes"?>
<Relationships xmlns="http://schemas.openxmlformats.org/package/2006/relationships"><Relationship Id="rId3" Type="http://schemas.openxmlformats.org/officeDocument/2006/relationships/image" Target="../media/image24.jpg" /><Relationship Id="rId2" Type="http://schemas.openxmlformats.org/officeDocument/2006/relationships/notesSlide" Target="../notesSlides/notesSlide53.xml" /><Relationship Id="rId1" Type="http://schemas.openxmlformats.org/officeDocument/2006/relationships/slideLayout" Target="../slideLayouts/slideLayout8.xml" /></Relationships>
</file>

<file path=ppt/slides/_rels/slide54.xml.rels><?xml version="1.0" encoding="UTF-8" standalone="yes"?>
<Relationships xmlns="http://schemas.openxmlformats.org/package/2006/relationships"><Relationship Id="rId3" Type="http://schemas.openxmlformats.org/officeDocument/2006/relationships/image" Target="../media/image25.jpg" /><Relationship Id="rId2" Type="http://schemas.openxmlformats.org/officeDocument/2006/relationships/notesSlide" Target="../notesSlides/notesSlide54.xml" /><Relationship Id="rId1" Type="http://schemas.openxmlformats.org/officeDocument/2006/relationships/slideLayout" Target="../slideLayouts/slideLayout8.xml" /></Relationships>
</file>

<file path=ppt/slides/_rels/slide55.xml.rels><?xml version="1.0" encoding="UTF-8" standalone="yes"?>
<Relationships xmlns="http://schemas.openxmlformats.org/package/2006/relationships"><Relationship Id="rId3" Type="http://schemas.openxmlformats.org/officeDocument/2006/relationships/image" Target="../media/image26.jpg" /><Relationship Id="rId2" Type="http://schemas.openxmlformats.org/officeDocument/2006/relationships/notesSlide" Target="../notesSlides/notesSlide55.xml" /><Relationship Id="rId1" Type="http://schemas.openxmlformats.org/officeDocument/2006/relationships/slideLayout" Target="../slideLayouts/slideLayout8.xml" /></Relationships>
</file>

<file path=ppt/slides/_rels/slide56.xml.rels><?xml version="1.0" encoding="UTF-8" standalone="yes"?>
<Relationships xmlns="http://schemas.openxmlformats.org/package/2006/relationships"><Relationship Id="rId3" Type="http://schemas.openxmlformats.org/officeDocument/2006/relationships/image" Target="../media/image27.jpg" /><Relationship Id="rId2" Type="http://schemas.openxmlformats.org/officeDocument/2006/relationships/notesSlide" Target="../notesSlides/notesSlide56.xml" /><Relationship Id="rId1" Type="http://schemas.openxmlformats.org/officeDocument/2006/relationships/slideLayout" Target="../slideLayouts/slideLayout8.xml" /></Relationships>
</file>

<file path=ppt/slides/_rels/slide5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57.xml" /><Relationship Id="rId1" Type="http://schemas.openxmlformats.org/officeDocument/2006/relationships/slideLayout" Target="../slideLayouts/slideLayout8.xml" /></Relationships>
</file>

<file path=ppt/slides/_rels/slide58.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58.xml" /><Relationship Id="rId1" Type="http://schemas.openxmlformats.org/officeDocument/2006/relationships/slideLayout" Target="../slideLayouts/slideLayout8.xml" /></Relationships>
</file>

<file path=ppt/slides/_rels/slide59.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59.xml"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60.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60.xml" /><Relationship Id="rId1" Type="http://schemas.openxmlformats.org/officeDocument/2006/relationships/slideLayout" Target="../slideLayouts/slideLayout8.xml" /></Relationships>
</file>

<file path=ppt/slides/_rels/slide61.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notesSlide" Target="../notesSlides/notesSlide61.xml" /><Relationship Id="rId1" Type="http://schemas.openxmlformats.org/officeDocument/2006/relationships/slideLayout" Target="../slideLayouts/slideLayout8.xml" /></Relationships>
</file>

<file path=ppt/slides/_rels/slide62.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62.xml" /><Relationship Id="rId1" Type="http://schemas.openxmlformats.org/officeDocument/2006/relationships/slideLayout" Target="../slideLayouts/slideLayout8.xml" /></Relationships>
</file>

<file path=ppt/slides/_rels/slide63.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63.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Basic Concepts of MySQL and MongoDB</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(15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Examples of unstructured data</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US" dirty="0"/>
              <a:t>Here are some examples of unstructured data generated by machines</a:t>
            </a:r>
          </a:p>
          <a:p>
            <a:r>
              <a:rPr lang="en-US" dirty="0"/>
              <a:t>Scientific data</a:t>
            </a:r>
          </a:p>
          <a:p>
            <a:r>
              <a:rPr lang="en-US" dirty="0"/>
              <a:t>Digital surveillance</a:t>
            </a:r>
          </a:p>
          <a:p>
            <a:r>
              <a:rPr lang="en-US" dirty="0"/>
              <a:t>Satellite imagery</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:https://wiki.atlan.com/content/images/2019/10/Unstructured-data-examples.png</a:t>
            </a:r>
          </a:p>
          <a:p>
            <a:pPr marL="0" lvl="0" indent="0" algn="l" rtl="0">
              <a:spcBef>
                <a:spcPts val="0"/>
              </a:spcBef>
              <a:spcAft>
                <a:spcPts val="1600"/>
              </a:spcAft>
              <a:buNone/>
            </a:pPr>
            <a:endParaRPr lang="en-US"/>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0974A2DA-7C59-4A6E-96A9-530759A9D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927" y="783590"/>
            <a:ext cx="2465546" cy="3322694"/>
          </a:xfrm>
          <a:prstGeom prst="rect">
            <a:avLst/>
          </a:prstGeom>
        </p:spPr>
      </p:pic>
    </p:spTree>
    <p:extLst>
      <p:ext uri="{BB962C8B-B14F-4D97-AF65-F5344CB8AC3E}">
        <p14:creationId xmlns:p14="http://schemas.microsoft.com/office/powerpoint/2010/main" val="268124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Structured vs unstructured data </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characteristics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With structured data, every record adheres to a predefined data model; if incoming data fails to meet those definitions, it cannot be saved without correction or truncation. </a:t>
            </a:r>
          </a:p>
          <a:p>
            <a:r>
              <a:rPr lang="en-US" dirty="0"/>
              <a:t>Unstructured data is more ambiguous. Without a predefined data model, you can store a far broader range of rich data including images, sound, video, and text.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https://lawtomated.com/wp-content/uploads/2019/04/structuredVsUnstructuredIgneos.png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340C19C3-FD2A-4E87-8F74-EAA0508697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282" y="1406262"/>
            <a:ext cx="3427443" cy="2608525"/>
          </a:xfrm>
          <a:prstGeom prst="rect">
            <a:avLst/>
          </a:prstGeom>
        </p:spPr>
      </p:pic>
    </p:spTree>
    <p:extLst>
      <p:ext uri="{BB962C8B-B14F-4D97-AF65-F5344CB8AC3E}">
        <p14:creationId xmlns:p14="http://schemas.microsoft.com/office/powerpoint/2010/main" val="5995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Structured vs unstructured data </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storage options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Structured data is well suited to the relative limitations of relational database systems. </a:t>
            </a:r>
          </a:p>
          <a:p>
            <a:r>
              <a:rPr lang="en-US" dirty="0"/>
              <a:t>Large data estates can be housed in a data Unstructured data can be, and is, stored in a number of places.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https://lawtomated.com/wp-content/uploads/2019/04/structuredVsUnstructuredIgneos.png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340C19C3-FD2A-4E87-8F74-EAA0508697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282" y="1406262"/>
            <a:ext cx="3427443" cy="2608525"/>
          </a:xfrm>
          <a:prstGeom prst="rect">
            <a:avLst/>
          </a:prstGeom>
        </p:spPr>
      </p:pic>
    </p:spTree>
    <p:extLst>
      <p:ext uri="{BB962C8B-B14F-4D97-AF65-F5344CB8AC3E}">
        <p14:creationId xmlns:p14="http://schemas.microsoft.com/office/powerpoint/2010/main" val="155802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Structured vs unstructured data </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does the data come from?</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Structured data is best suited to process-driven applications that rely on specific information presented in a known, consistent format. </a:t>
            </a:r>
          </a:p>
          <a:p>
            <a:r>
              <a:rPr lang="en-US" dirty="0"/>
              <a:t>Unstructured data and applications powered by unstructured data tend to be more ambiguous; email clients that store messages of varying lengths that may include attachments.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https://lawtomated.com/wp-content/uploads/2019/04/structuredVsUnstructuredIgneos.png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340C19C3-FD2A-4E87-8F74-EAA0508697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282" y="1406262"/>
            <a:ext cx="3427443" cy="2608525"/>
          </a:xfrm>
          <a:prstGeom prst="rect">
            <a:avLst/>
          </a:prstGeom>
        </p:spPr>
      </p:pic>
    </p:spTree>
    <p:extLst>
      <p:ext uri="{BB962C8B-B14F-4D97-AF65-F5344CB8AC3E}">
        <p14:creationId xmlns:p14="http://schemas.microsoft.com/office/powerpoint/2010/main" val="295979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Structured vs unstructured data </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 value</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The linear, controlled nature of structured data is best suited to statistical-type big data analytics using similarly structured query language (SQL). </a:t>
            </a:r>
          </a:p>
          <a:p>
            <a:r>
              <a:rPr lang="en-US" dirty="0"/>
              <a:t>Unstructured data can also generate these insights and a lot more. Going beyond raw statistics, unstructured data can provide more advanced insights, like customer sentiment.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https://lawtomated.com/wp-content/uploads/2019/04/structuredVsUnstructuredIgneos.png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340C19C3-FD2A-4E87-8F74-EAA0508697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282" y="1406262"/>
            <a:ext cx="3427443" cy="2608525"/>
          </a:xfrm>
          <a:prstGeom prst="rect">
            <a:avLst/>
          </a:prstGeom>
        </p:spPr>
      </p:pic>
    </p:spTree>
    <p:extLst>
      <p:ext uri="{BB962C8B-B14F-4D97-AF65-F5344CB8AC3E}">
        <p14:creationId xmlns:p14="http://schemas.microsoft.com/office/powerpoint/2010/main" val="189274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Structured vs unstructured data </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 value</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The linear, controlled nature of structured data is best suited to statistical-type big data analytics using similarly structured query language (SQL). </a:t>
            </a:r>
          </a:p>
          <a:p>
            <a:r>
              <a:rPr lang="en-US" dirty="0"/>
              <a:t>Unstructured data can also generate these insights and a lot more. Going beyond raw statistics, unstructured </a:t>
            </a:r>
            <a:r>
              <a:rPr lang="en-US"/>
              <a:t>data can </a:t>
            </a:r>
            <a:r>
              <a:rPr lang="en-US" dirty="0"/>
              <a:t>provide more advanced insights, like customer sentiment.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https://lawtomated.com/wp-content/uploads/2019/04/structuredVsUnstructuredIgneos.png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340C19C3-FD2A-4E87-8F74-EAA0508697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282" y="1406262"/>
            <a:ext cx="3427443" cy="2608525"/>
          </a:xfrm>
          <a:prstGeom prst="rect">
            <a:avLst/>
          </a:prstGeom>
        </p:spPr>
      </p:pic>
    </p:spTree>
    <p:extLst>
      <p:ext uri="{BB962C8B-B14F-4D97-AF65-F5344CB8AC3E}">
        <p14:creationId xmlns:p14="http://schemas.microsoft.com/office/powerpoint/2010/main" val="20939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Brief History of MongoDB</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MongoDB was developed by Eliot Horowitz and Dwight Merriman in the year 2007.</a:t>
            </a:r>
          </a:p>
          <a:p>
            <a:r>
              <a:rPr lang="en-US" dirty="0"/>
              <a:t>In 2009, MongoDB was made as an open source project, while the company offered commercial support services.</a:t>
            </a:r>
          </a:p>
          <a:p>
            <a:r>
              <a:rPr lang="en-US" dirty="0"/>
              <a:t>In 2013, the company was officially named MongoDB Inc.</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https://www.quickprogrammingtips.com/wp-content/uploads/2020/08/mongodb-timeline1.jpg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ECFA1C0D-0C25-4C4B-ABE3-A34B13E22413}"/>
              </a:ext>
            </a:extLst>
          </p:cNvPr>
          <p:cNvPicPr>
            <a:picLocks noChangeAspect="1"/>
          </p:cNvPicPr>
          <p:nvPr/>
        </p:nvPicPr>
        <p:blipFill>
          <a:blip r:embed="rId3"/>
          <a:stretch>
            <a:fillRect/>
          </a:stretch>
        </p:blipFill>
        <p:spPr>
          <a:xfrm>
            <a:off x="4844727" y="1728787"/>
            <a:ext cx="3943684" cy="1685925"/>
          </a:xfrm>
          <a:prstGeom prst="rect">
            <a:avLst/>
          </a:prstGeom>
        </p:spPr>
      </p:pic>
    </p:spTree>
    <p:extLst>
      <p:ext uri="{BB962C8B-B14F-4D97-AF65-F5344CB8AC3E}">
        <p14:creationId xmlns:p14="http://schemas.microsoft.com/office/powerpoint/2010/main" val="204091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MongoDB</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MongoDB is a cross-platform, document-oriented database that provides, high performance, high availability, and easy scalability. MongoDB works on concept of collection and document.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https://intellipaat.com/blog/wp-content/uploads/2015/08/img-1.jpg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5C87206D-D7B2-4566-BBFB-5D300B0DC2DA}"/>
              </a:ext>
            </a:extLst>
          </p:cNvPr>
          <p:cNvPicPr>
            <a:picLocks noChangeAspect="1"/>
          </p:cNvPicPr>
          <p:nvPr/>
        </p:nvPicPr>
        <p:blipFill rotWithShape="1">
          <a:blip r:embed="rId3"/>
          <a:srcRect t="22754"/>
          <a:stretch/>
        </p:blipFill>
        <p:spPr>
          <a:xfrm>
            <a:off x="4844725" y="2107406"/>
            <a:ext cx="4182764" cy="1485532"/>
          </a:xfrm>
          <a:prstGeom prst="rect">
            <a:avLst/>
          </a:prstGeom>
        </p:spPr>
      </p:pic>
    </p:spTree>
    <p:extLst>
      <p:ext uri="{BB962C8B-B14F-4D97-AF65-F5344CB8AC3E}">
        <p14:creationId xmlns:p14="http://schemas.microsoft.com/office/powerpoint/2010/main" val="348190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MongoDB</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Database</a:t>
            </a:r>
          </a:p>
          <a:p>
            <a:r>
              <a:rPr lang="en-US" dirty="0"/>
              <a:t>Collection</a:t>
            </a:r>
          </a:p>
          <a:p>
            <a:r>
              <a:rPr lang="en-US" dirty="0"/>
              <a:t>Document</a:t>
            </a:r>
          </a:p>
          <a:p>
            <a:endParaRPr lang="en-US"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 https://intellipaat.com/blog/wp-content/uploads/2015/08/img-1.jpg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5C87206D-D7B2-4566-BBFB-5D300B0DC2DA}"/>
              </a:ext>
            </a:extLst>
          </p:cNvPr>
          <p:cNvPicPr>
            <a:picLocks noChangeAspect="1"/>
          </p:cNvPicPr>
          <p:nvPr/>
        </p:nvPicPr>
        <p:blipFill rotWithShape="1">
          <a:blip r:embed="rId3"/>
          <a:srcRect t="22754"/>
          <a:stretch/>
        </p:blipFill>
        <p:spPr>
          <a:xfrm>
            <a:off x="4844725" y="2107406"/>
            <a:ext cx="4182764" cy="1485532"/>
          </a:xfrm>
          <a:prstGeom prst="rect">
            <a:avLst/>
          </a:prstGeom>
        </p:spPr>
      </p:pic>
    </p:spTree>
    <p:extLst>
      <p:ext uri="{BB962C8B-B14F-4D97-AF65-F5344CB8AC3E}">
        <p14:creationId xmlns:p14="http://schemas.microsoft.com/office/powerpoint/2010/main" val="81002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MongoDB</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The following table shows the relationship of RDBMS terminology with MongoDB.</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graphicFrame>
        <p:nvGraphicFramePr>
          <p:cNvPr id="2" name="Table 1">
            <a:extLst>
              <a:ext uri="{FF2B5EF4-FFF2-40B4-BE49-F238E27FC236}">
                <a16:creationId xmlns:a16="http://schemas.microsoft.com/office/drawing/2014/main" id="{B275C1C1-83AF-4D00-93FD-A6C0359F48D4}"/>
              </a:ext>
            </a:extLst>
          </p:cNvPr>
          <p:cNvGraphicFramePr>
            <a:graphicFrameLocks noGrp="1"/>
          </p:cNvGraphicFramePr>
          <p:nvPr>
            <p:extLst>
              <p:ext uri="{D42A27DB-BD31-4B8C-83A1-F6EECF244321}">
                <p14:modId xmlns:p14="http://schemas.microsoft.com/office/powerpoint/2010/main" val="2607274259"/>
              </p:ext>
            </p:extLst>
          </p:nvPr>
        </p:nvGraphicFramePr>
        <p:xfrm>
          <a:off x="5037912" y="1164907"/>
          <a:ext cx="3756044" cy="2983870"/>
        </p:xfrm>
        <a:graphic>
          <a:graphicData uri="http://schemas.openxmlformats.org/drawingml/2006/table">
            <a:tbl>
              <a:tblPr firstRow="1" firstCol="1" bandRow="1">
                <a:tableStyleId>{5A111915-BE36-4E01-A7E5-04B1672EAD32}</a:tableStyleId>
              </a:tblPr>
              <a:tblGrid>
                <a:gridCol w="852441">
                  <a:extLst>
                    <a:ext uri="{9D8B030D-6E8A-4147-A177-3AD203B41FA5}">
                      <a16:colId xmlns:a16="http://schemas.microsoft.com/office/drawing/2014/main" val="4265971692"/>
                    </a:ext>
                  </a:extLst>
                </a:gridCol>
                <a:gridCol w="2903603">
                  <a:extLst>
                    <a:ext uri="{9D8B030D-6E8A-4147-A177-3AD203B41FA5}">
                      <a16:colId xmlns:a16="http://schemas.microsoft.com/office/drawing/2014/main" val="4143456853"/>
                    </a:ext>
                  </a:extLst>
                </a:gridCol>
              </a:tblGrid>
              <a:tr h="0">
                <a:tc>
                  <a:txBody>
                    <a:bodyPr/>
                    <a:lstStyle/>
                    <a:p>
                      <a:pPr>
                        <a:lnSpc>
                          <a:spcPct val="115000"/>
                        </a:lnSpc>
                        <a:spcBef>
                          <a:spcPts val="1000"/>
                        </a:spcBef>
                        <a:spcAft>
                          <a:spcPts val="1000"/>
                        </a:spcAft>
                      </a:pPr>
                      <a:r>
                        <a:rPr lang="en-IN" sz="1200">
                          <a:effectLst/>
                        </a:rPr>
                        <a:t>RDBMS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MongoDB</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7536004"/>
                  </a:ext>
                </a:extLst>
              </a:tr>
              <a:tr h="0">
                <a:tc>
                  <a:txBody>
                    <a:bodyPr/>
                    <a:lstStyle/>
                    <a:p>
                      <a:pPr>
                        <a:lnSpc>
                          <a:spcPct val="115000"/>
                        </a:lnSpc>
                        <a:spcBef>
                          <a:spcPts val="1000"/>
                        </a:spcBef>
                        <a:spcAft>
                          <a:spcPts val="1000"/>
                        </a:spcAft>
                      </a:pPr>
                      <a:r>
                        <a:rPr lang="en-IN" sz="1200">
                          <a:effectLst/>
                        </a:rPr>
                        <a:t>Database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Database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7299531"/>
                  </a:ext>
                </a:extLst>
              </a:tr>
              <a:tr h="0">
                <a:tc>
                  <a:txBody>
                    <a:bodyPr/>
                    <a:lstStyle/>
                    <a:p>
                      <a:pPr>
                        <a:lnSpc>
                          <a:spcPct val="115000"/>
                        </a:lnSpc>
                        <a:spcBef>
                          <a:spcPts val="1000"/>
                        </a:spcBef>
                        <a:spcAft>
                          <a:spcPts val="1000"/>
                        </a:spcAft>
                      </a:pPr>
                      <a:r>
                        <a:rPr lang="en-IN" sz="1200">
                          <a:effectLst/>
                        </a:rPr>
                        <a:t>Table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Collection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0155745"/>
                  </a:ext>
                </a:extLst>
              </a:tr>
              <a:tr h="0">
                <a:tc>
                  <a:txBody>
                    <a:bodyPr/>
                    <a:lstStyle/>
                    <a:p>
                      <a:pPr>
                        <a:lnSpc>
                          <a:spcPct val="115000"/>
                        </a:lnSpc>
                        <a:spcBef>
                          <a:spcPts val="1000"/>
                        </a:spcBef>
                        <a:spcAft>
                          <a:spcPts val="1000"/>
                        </a:spcAft>
                      </a:pPr>
                      <a:r>
                        <a:rPr lang="en-IN" sz="1200">
                          <a:effectLst/>
                        </a:rPr>
                        <a:t>Tuple/Row</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Document</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5788336"/>
                  </a:ext>
                </a:extLst>
              </a:tr>
              <a:tr h="0">
                <a:tc>
                  <a:txBody>
                    <a:bodyPr/>
                    <a:lstStyle/>
                    <a:p>
                      <a:pPr>
                        <a:lnSpc>
                          <a:spcPct val="115000"/>
                        </a:lnSpc>
                        <a:spcBef>
                          <a:spcPts val="1000"/>
                        </a:spcBef>
                        <a:spcAft>
                          <a:spcPts val="1000"/>
                        </a:spcAft>
                      </a:pPr>
                      <a:r>
                        <a:rPr lang="en-IN" sz="1200">
                          <a:effectLst/>
                        </a:rPr>
                        <a:t>column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Field</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91020579"/>
                  </a:ext>
                </a:extLst>
              </a:tr>
              <a:tr h="0">
                <a:tc>
                  <a:txBody>
                    <a:bodyPr/>
                    <a:lstStyle/>
                    <a:p>
                      <a:pPr>
                        <a:lnSpc>
                          <a:spcPct val="115000"/>
                        </a:lnSpc>
                        <a:spcBef>
                          <a:spcPts val="1000"/>
                        </a:spcBef>
                        <a:spcAft>
                          <a:spcPts val="1000"/>
                        </a:spcAft>
                      </a:pPr>
                      <a:r>
                        <a:rPr lang="en-IN" sz="1200">
                          <a:effectLst/>
                        </a:rPr>
                        <a:t>Table Join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Embedded Documents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5611873"/>
                  </a:ext>
                </a:extLst>
              </a:tr>
              <a:tr h="0">
                <a:tc>
                  <a:txBody>
                    <a:bodyPr/>
                    <a:lstStyle/>
                    <a:p>
                      <a:pPr>
                        <a:lnSpc>
                          <a:spcPct val="115000"/>
                        </a:lnSpc>
                        <a:spcBef>
                          <a:spcPts val="1000"/>
                        </a:spcBef>
                        <a:spcAft>
                          <a:spcPts val="1000"/>
                        </a:spcAft>
                      </a:pPr>
                      <a:r>
                        <a:rPr lang="en-IN" sz="1200">
                          <a:effectLst/>
                        </a:rPr>
                        <a:t>Primary Key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Primary Key (Default key _id provided by MongoDB itself)</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24523217"/>
                  </a:ext>
                </a:extLst>
              </a:tr>
              <a:tr h="0">
                <a:tc gridSpan="2">
                  <a:txBody>
                    <a:bodyPr/>
                    <a:lstStyle/>
                    <a:p>
                      <a:pPr algn="ctr">
                        <a:lnSpc>
                          <a:spcPct val="115000"/>
                        </a:lnSpc>
                        <a:spcBef>
                          <a:spcPts val="1000"/>
                        </a:spcBef>
                        <a:spcAft>
                          <a:spcPts val="1000"/>
                        </a:spcAft>
                      </a:pPr>
                      <a:r>
                        <a:rPr lang="en-IN" sz="1200">
                          <a:effectLst/>
                        </a:rPr>
                        <a:t>Database Server and Client</a:t>
                      </a:r>
                      <a:endParaRPr lang="en-IN"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963407541"/>
                  </a:ext>
                </a:extLst>
              </a:tr>
              <a:tr h="0">
                <a:tc>
                  <a:txBody>
                    <a:bodyPr/>
                    <a:lstStyle/>
                    <a:p>
                      <a:pPr>
                        <a:lnSpc>
                          <a:spcPct val="115000"/>
                        </a:lnSpc>
                        <a:spcBef>
                          <a:spcPts val="1000"/>
                        </a:spcBef>
                        <a:spcAft>
                          <a:spcPts val="1000"/>
                        </a:spcAft>
                      </a:pPr>
                      <a:r>
                        <a:rPr lang="en-IN" sz="1200">
                          <a:effectLst/>
                        </a:rPr>
                        <a:t>mysqld/Oracle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mongod</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36472465"/>
                  </a:ext>
                </a:extLst>
              </a:tr>
              <a:tr h="0">
                <a:tc>
                  <a:txBody>
                    <a:bodyPr/>
                    <a:lstStyle/>
                    <a:p>
                      <a:pPr>
                        <a:lnSpc>
                          <a:spcPct val="115000"/>
                        </a:lnSpc>
                        <a:spcBef>
                          <a:spcPts val="1000"/>
                        </a:spcBef>
                        <a:spcAft>
                          <a:spcPts val="1000"/>
                        </a:spcAft>
                      </a:pPr>
                      <a:r>
                        <a:rPr lang="en-IN" sz="1200">
                          <a:effectLst/>
                        </a:rPr>
                        <a:t>mysql/sqlplus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mongo</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0414072"/>
                  </a:ext>
                </a:extLst>
              </a:tr>
            </a:tbl>
          </a:graphicData>
        </a:graphic>
      </p:graphicFrame>
    </p:spTree>
    <p:extLst>
      <p:ext uri="{BB962C8B-B14F-4D97-AF65-F5344CB8AC3E}">
        <p14:creationId xmlns:p14="http://schemas.microsoft.com/office/powerpoint/2010/main" val="421071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Unstructured databases</a:t>
            </a:r>
          </a:p>
          <a:p>
            <a:pPr marL="457200" lvl="0" indent="-342900" algn="l" rtl="0">
              <a:spcBef>
                <a:spcPts val="0"/>
              </a:spcBef>
              <a:spcAft>
                <a:spcPts val="0"/>
              </a:spcAft>
              <a:buSzPts val="1800"/>
              <a:buChar char="●"/>
            </a:pPr>
            <a:r>
              <a:rPr lang="en-IN" dirty="0"/>
              <a:t>Structured vs unstructured data </a:t>
            </a:r>
          </a:p>
          <a:p>
            <a:pPr marL="457200" lvl="0" indent="-342900" algn="l" rtl="0">
              <a:spcBef>
                <a:spcPts val="0"/>
              </a:spcBef>
              <a:spcAft>
                <a:spcPts val="0"/>
              </a:spcAft>
              <a:buSzPts val="1800"/>
              <a:buChar char="●"/>
            </a:pPr>
            <a:r>
              <a:rPr lang="en-IN" dirty="0"/>
              <a:t>MongoDB fundamentals</a:t>
            </a:r>
          </a:p>
          <a:p>
            <a:pPr marL="457200" lvl="0" indent="-342900" algn="l" rtl="0">
              <a:spcBef>
                <a:spcPts val="0"/>
              </a:spcBef>
              <a:spcAft>
                <a:spcPts val="0"/>
              </a:spcAft>
              <a:buSzPts val="1800"/>
              <a:buChar char="●"/>
            </a:pPr>
            <a:r>
              <a:rPr lang="en-IN" dirty="0"/>
              <a:t>MongoDB documents, databases, records</a:t>
            </a:r>
          </a:p>
          <a:p>
            <a:pPr marL="457200" lvl="0" indent="-342900" algn="l" rtl="0">
              <a:spcBef>
                <a:spcPts val="0"/>
              </a:spcBef>
              <a:spcAft>
                <a:spcPts val="0"/>
              </a:spcAft>
              <a:buSzPts val="1800"/>
              <a:buChar char="●"/>
            </a:pPr>
            <a:r>
              <a:rPr lang="en-IN" dirty="0"/>
              <a:t>MongoDB Atlas cluster</a:t>
            </a:r>
          </a:p>
          <a:p>
            <a:pPr marL="457200" lvl="0" indent="-342900" algn="l" rtl="0">
              <a:spcBef>
                <a:spcPts val="0"/>
              </a:spcBef>
              <a:spcAft>
                <a:spcPts val="0"/>
              </a:spcAft>
              <a:buSzPts val="1800"/>
              <a:buChar char="●"/>
            </a:pPr>
            <a:r>
              <a:rPr lang="en-US" dirty="0"/>
              <a:t>MongoDB Atlas cluster connection and access remotely</a:t>
            </a:r>
            <a:endParaRPr lang="en-IN" dirty="0"/>
          </a:p>
          <a:p>
            <a:pPr marL="457200" lvl="0" indent="-342900" algn="l" rtl="0">
              <a:spcBef>
                <a:spcPts val="0"/>
              </a:spcBef>
              <a:spcAft>
                <a:spcPts val="0"/>
              </a:spcAft>
              <a:buSzPts val="180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Features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Flexible and Dynamic Schema</a:t>
            </a:r>
          </a:p>
          <a:p>
            <a:r>
              <a:rPr lang="en-US" dirty="0"/>
              <a:t>Rich Query Language</a:t>
            </a:r>
          </a:p>
          <a:p>
            <a:r>
              <a:rPr lang="en-US" dirty="0"/>
              <a:t>Multi-Document ACID Transactions</a:t>
            </a:r>
          </a:p>
          <a:p>
            <a:r>
              <a:rPr lang="en-US" dirty="0"/>
              <a:t>High Performance</a:t>
            </a:r>
          </a:p>
          <a:p>
            <a:r>
              <a:rPr lang="en-US" dirty="0"/>
              <a:t>High Availability</a:t>
            </a:r>
          </a:p>
          <a:p>
            <a:r>
              <a:rPr lang="en-US" dirty="0"/>
              <a:t>Scalability</a:t>
            </a:r>
          </a:p>
          <a:p>
            <a:endParaRPr lang="en-US"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4" name="Picture 3">
            <a:extLst>
              <a:ext uri="{FF2B5EF4-FFF2-40B4-BE49-F238E27FC236}">
                <a16:creationId xmlns:a16="http://schemas.microsoft.com/office/drawing/2014/main" id="{2A16A800-8DA8-4590-870D-A980A841504B}"/>
              </a:ext>
            </a:extLst>
          </p:cNvPr>
          <p:cNvPicPr>
            <a:picLocks noChangeAspect="1"/>
          </p:cNvPicPr>
          <p:nvPr/>
        </p:nvPicPr>
        <p:blipFill rotWithShape="1">
          <a:blip r:embed="rId3"/>
          <a:srcRect t="13872"/>
          <a:stretch/>
        </p:blipFill>
        <p:spPr>
          <a:xfrm>
            <a:off x="4844727" y="1567375"/>
            <a:ext cx="3890007" cy="2093994"/>
          </a:xfrm>
          <a:prstGeom prst="rect">
            <a:avLst/>
          </a:prstGeom>
        </p:spPr>
      </p:pic>
      <p:sp>
        <p:nvSpPr>
          <p:cNvPr id="9" name="Google Shape;77;p15">
            <a:extLst>
              <a:ext uri="{FF2B5EF4-FFF2-40B4-BE49-F238E27FC236}">
                <a16:creationId xmlns:a16="http://schemas.microsoft.com/office/drawing/2014/main" id="{E27935E2-3EA0-4356-8928-C0982B31DA5B}"/>
              </a:ext>
            </a:extLst>
          </p:cNvPr>
          <p:cNvSpPr txBox="1">
            <a:spLocks/>
          </p:cNvSpPr>
          <p:nvPr/>
        </p:nvSpPr>
        <p:spPr>
          <a:xfrm>
            <a:off x="5227350" y="4710113"/>
            <a:ext cx="3397500" cy="390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dirty="0"/>
              <a:t>Image Source: https://blockchainsimplified.com/blog/mongodb-introduction/mongodb-introduction-features.jpg</a:t>
            </a:r>
          </a:p>
          <a:p>
            <a:pPr marL="0" indent="0">
              <a:spcAft>
                <a:spcPts val="1600"/>
              </a:spcAft>
              <a:buFont typeface="Arial"/>
              <a:buNone/>
            </a:pPr>
            <a:endParaRPr lang="fr-FR" dirty="0"/>
          </a:p>
          <a:p>
            <a:pPr marL="0" indent="0">
              <a:spcAft>
                <a:spcPts val="1600"/>
              </a:spcAft>
              <a:buFont typeface="Arial"/>
              <a:buNone/>
            </a:pPr>
            <a:endParaRPr lang="fr-FR" dirty="0"/>
          </a:p>
        </p:txBody>
      </p:sp>
    </p:spTree>
    <p:extLst>
      <p:ext uri="{BB962C8B-B14F-4D97-AF65-F5344CB8AC3E}">
        <p14:creationId xmlns:p14="http://schemas.microsoft.com/office/powerpoint/2010/main" val="145236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Advantages of MongoDB over RDBMS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Schema less.</a:t>
            </a:r>
          </a:p>
          <a:p>
            <a:r>
              <a:rPr lang="en-US" dirty="0"/>
              <a:t>Structure of a single object is clear.</a:t>
            </a:r>
          </a:p>
          <a:p>
            <a:r>
              <a:rPr lang="en-US" dirty="0"/>
              <a:t>No complex joins.</a:t>
            </a:r>
          </a:p>
          <a:p>
            <a:r>
              <a:rPr lang="en-US" dirty="0"/>
              <a:t>Deep query-ability. </a:t>
            </a:r>
          </a:p>
          <a:p>
            <a:r>
              <a:rPr lang="en-US" dirty="0"/>
              <a:t>Tuning.</a:t>
            </a:r>
          </a:p>
          <a:p>
            <a:pPr marL="139700" indent="0">
              <a:buNone/>
            </a:pPr>
            <a:endParaRPr lang="en-US"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
        <p:nvSpPr>
          <p:cNvPr id="9" name="Google Shape;77;p15">
            <a:extLst>
              <a:ext uri="{FF2B5EF4-FFF2-40B4-BE49-F238E27FC236}">
                <a16:creationId xmlns:a16="http://schemas.microsoft.com/office/drawing/2014/main" id="{E27935E2-3EA0-4356-8928-C0982B31DA5B}"/>
              </a:ext>
            </a:extLst>
          </p:cNvPr>
          <p:cNvSpPr txBox="1">
            <a:spLocks/>
          </p:cNvSpPr>
          <p:nvPr/>
        </p:nvSpPr>
        <p:spPr>
          <a:xfrm>
            <a:off x="5227350" y="4710113"/>
            <a:ext cx="3397500" cy="390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dirty="0"/>
              <a:t>Image Source: https://blockchainsimplified.com/blog/mongodb-introduction/mongodb-introduction-features.jpg</a:t>
            </a:r>
          </a:p>
          <a:p>
            <a:pPr marL="0" indent="0">
              <a:spcAft>
                <a:spcPts val="1600"/>
              </a:spcAft>
              <a:buFont typeface="Arial"/>
              <a:buNone/>
            </a:pPr>
            <a:endParaRPr lang="fr-FR" dirty="0"/>
          </a:p>
          <a:p>
            <a:pPr marL="0" indent="0">
              <a:spcAft>
                <a:spcPts val="1600"/>
              </a:spcAft>
              <a:buFont typeface="Arial"/>
              <a:buNone/>
            </a:pPr>
            <a:endParaRPr lang="fr-FR" dirty="0"/>
          </a:p>
        </p:txBody>
      </p:sp>
      <p:pic>
        <p:nvPicPr>
          <p:cNvPr id="3" name="Picture 2">
            <a:extLst>
              <a:ext uri="{FF2B5EF4-FFF2-40B4-BE49-F238E27FC236}">
                <a16:creationId xmlns:a16="http://schemas.microsoft.com/office/drawing/2014/main" id="{3781EBC3-B3E3-4DF1-85CC-E50826AA2129}"/>
              </a:ext>
            </a:extLst>
          </p:cNvPr>
          <p:cNvPicPr>
            <a:picLocks noChangeAspect="1"/>
          </p:cNvPicPr>
          <p:nvPr/>
        </p:nvPicPr>
        <p:blipFill>
          <a:blip r:embed="rId3"/>
          <a:stretch>
            <a:fillRect/>
          </a:stretch>
        </p:blipFill>
        <p:spPr>
          <a:xfrm>
            <a:off x="5341144" y="1950243"/>
            <a:ext cx="3349366" cy="2228851"/>
          </a:xfrm>
          <a:prstGeom prst="rect">
            <a:avLst/>
          </a:prstGeom>
        </p:spPr>
      </p:pic>
    </p:spTree>
    <p:extLst>
      <p:ext uri="{BB962C8B-B14F-4D97-AF65-F5344CB8AC3E}">
        <p14:creationId xmlns:p14="http://schemas.microsoft.com/office/powerpoint/2010/main" val="160046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Why Use MongoDB?</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Document Oriented Storage </a:t>
            </a:r>
          </a:p>
          <a:p>
            <a:r>
              <a:rPr lang="en-US" dirty="0"/>
              <a:t>Index on any attribute</a:t>
            </a:r>
          </a:p>
          <a:p>
            <a:r>
              <a:rPr lang="en-US" dirty="0"/>
              <a:t>Replication and high availability</a:t>
            </a:r>
          </a:p>
          <a:p>
            <a:r>
              <a:rPr lang="en-US" dirty="0"/>
              <a:t>Auto-Sharding</a:t>
            </a:r>
          </a:p>
          <a:p>
            <a:r>
              <a:rPr lang="en-US" dirty="0"/>
              <a:t>Rich queries</a:t>
            </a:r>
          </a:p>
          <a:p>
            <a:r>
              <a:rPr lang="en-US" dirty="0"/>
              <a:t>Fast in-place updates</a:t>
            </a:r>
          </a:p>
          <a:p>
            <a:r>
              <a:rPr lang="en-US" dirty="0"/>
              <a:t>Professional support by MongoDB</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
        <p:nvSpPr>
          <p:cNvPr id="9" name="Google Shape;77;p15">
            <a:extLst>
              <a:ext uri="{FF2B5EF4-FFF2-40B4-BE49-F238E27FC236}">
                <a16:creationId xmlns:a16="http://schemas.microsoft.com/office/drawing/2014/main" id="{E27935E2-3EA0-4356-8928-C0982B31DA5B}"/>
              </a:ext>
            </a:extLst>
          </p:cNvPr>
          <p:cNvSpPr txBox="1">
            <a:spLocks/>
          </p:cNvSpPr>
          <p:nvPr/>
        </p:nvSpPr>
        <p:spPr>
          <a:xfrm>
            <a:off x="5227350" y="4710113"/>
            <a:ext cx="3397500" cy="390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dirty="0"/>
              <a:t>Image Source: https://images.slideplayer.com/32/9859102/slides/slide_4.jpg</a:t>
            </a:r>
          </a:p>
          <a:p>
            <a:pPr marL="0" indent="0">
              <a:spcAft>
                <a:spcPts val="1600"/>
              </a:spcAft>
              <a:buFont typeface="Arial"/>
              <a:buNone/>
            </a:pPr>
            <a:endParaRPr lang="fr-FR" dirty="0"/>
          </a:p>
        </p:txBody>
      </p:sp>
      <p:pic>
        <p:nvPicPr>
          <p:cNvPr id="3" name="Picture 2">
            <a:extLst>
              <a:ext uri="{FF2B5EF4-FFF2-40B4-BE49-F238E27FC236}">
                <a16:creationId xmlns:a16="http://schemas.microsoft.com/office/drawing/2014/main" id="{F9C5AD97-E656-4745-9195-DA3080484688}"/>
              </a:ext>
            </a:extLst>
          </p:cNvPr>
          <p:cNvPicPr>
            <a:picLocks noChangeAspect="1"/>
          </p:cNvPicPr>
          <p:nvPr/>
        </p:nvPicPr>
        <p:blipFill rotWithShape="1">
          <a:blip r:embed="rId3"/>
          <a:srcRect r="11979" b="12639"/>
          <a:stretch/>
        </p:blipFill>
        <p:spPr>
          <a:xfrm>
            <a:off x="5106967" y="1354900"/>
            <a:ext cx="3677442" cy="2737410"/>
          </a:xfrm>
          <a:prstGeom prst="rect">
            <a:avLst/>
          </a:prstGeom>
        </p:spPr>
      </p:pic>
    </p:spTree>
    <p:extLst>
      <p:ext uri="{BB962C8B-B14F-4D97-AF65-F5344CB8AC3E}">
        <p14:creationId xmlns:p14="http://schemas.microsoft.com/office/powerpoint/2010/main" val="2809899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Use MongoDB?</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Big Data</a:t>
            </a:r>
          </a:p>
          <a:p>
            <a:r>
              <a:rPr lang="en-US" dirty="0"/>
              <a:t>Content Management and Delivery</a:t>
            </a:r>
          </a:p>
          <a:p>
            <a:r>
              <a:rPr lang="en-US" dirty="0"/>
              <a:t>Mobile and Social Infrastructure</a:t>
            </a:r>
          </a:p>
          <a:p>
            <a:r>
              <a:rPr lang="en-US" dirty="0"/>
              <a:t>User Data Management</a:t>
            </a:r>
          </a:p>
          <a:p>
            <a:r>
              <a:rPr lang="en-US" dirty="0"/>
              <a:t>Data Hub</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
        <p:nvSpPr>
          <p:cNvPr id="9" name="Google Shape;77;p15">
            <a:extLst>
              <a:ext uri="{FF2B5EF4-FFF2-40B4-BE49-F238E27FC236}">
                <a16:creationId xmlns:a16="http://schemas.microsoft.com/office/drawing/2014/main" id="{E27935E2-3EA0-4356-8928-C0982B31DA5B}"/>
              </a:ext>
            </a:extLst>
          </p:cNvPr>
          <p:cNvSpPr txBox="1">
            <a:spLocks/>
          </p:cNvSpPr>
          <p:nvPr/>
        </p:nvSpPr>
        <p:spPr>
          <a:xfrm>
            <a:off x="5227350" y="4663225"/>
            <a:ext cx="3397500" cy="390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fr-FR" dirty="0"/>
              <a:t>Image Source: https://intellipaat.com/blog/wp-content/uploads/2015/08/img-1.jpg</a:t>
            </a:r>
          </a:p>
          <a:p>
            <a:pPr marL="0" indent="0">
              <a:spcAft>
                <a:spcPts val="1600"/>
              </a:spcAft>
              <a:buFont typeface="Arial"/>
              <a:buNone/>
            </a:pPr>
            <a:endParaRPr lang="fr-FR" dirty="0"/>
          </a:p>
        </p:txBody>
      </p:sp>
      <p:pic>
        <p:nvPicPr>
          <p:cNvPr id="8" name="Picture 7">
            <a:extLst>
              <a:ext uri="{FF2B5EF4-FFF2-40B4-BE49-F238E27FC236}">
                <a16:creationId xmlns:a16="http://schemas.microsoft.com/office/drawing/2014/main" id="{FBB885C7-3953-4CFC-BF78-797F28972906}"/>
              </a:ext>
            </a:extLst>
          </p:cNvPr>
          <p:cNvPicPr>
            <a:picLocks noChangeAspect="1"/>
          </p:cNvPicPr>
          <p:nvPr/>
        </p:nvPicPr>
        <p:blipFill rotWithShape="1">
          <a:blip r:embed="rId3"/>
          <a:srcRect t="22754"/>
          <a:stretch/>
        </p:blipFill>
        <p:spPr>
          <a:xfrm>
            <a:off x="4844725" y="2107406"/>
            <a:ext cx="3780125" cy="1485532"/>
          </a:xfrm>
          <a:prstGeom prst="rect">
            <a:avLst/>
          </a:prstGeom>
        </p:spPr>
      </p:pic>
    </p:spTree>
    <p:extLst>
      <p:ext uri="{BB962C8B-B14F-4D97-AF65-F5344CB8AC3E}">
        <p14:creationId xmlns:p14="http://schemas.microsoft.com/office/powerpoint/2010/main" val="973475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Types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US" dirty="0"/>
              <a:t>MongoDB stores documents on disk in the BSON serialization format. BSON is a binary representation of JSON documents, though BSON data format provides more data types than JSON.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graphicFrame>
        <p:nvGraphicFramePr>
          <p:cNvPr id="3" name="Table 2">
            <a:extLst>
              <a:ext uri="{FF2B5EF4-FFF2-40B4-BE49-F238E27FC236}">
                <a16:creationId xmlns:a16="http://schemas.microsoft.com/office/drawing/2014/main" id="{8B245A16-5125-4927-9E1A-BF9E6F0B7207}"/>
              </a:ext>
            </a:extLst>
          </p:cNvPr>
          <p:cNvGraphicFramePr>
            <a:graphicFrameLocks noGrp="1"/>
          </p:cNvGraphicFramePr>
          <p:nvPr>
            <p:extLst>
              <p:ext uri="{D42A27DB-BD31-4B8C-83A1-F6EECF244321}">
                <p14:modId xmlns:p14="http://schemas.microsoft.com/office/powerpoint/2010/main" val="1315937045"/>
              </p:ext>
            </p:extLst>
          </p:nvPr>
        </p:nvGraphicFramePr>
        <p:xfrm>
          <a:off x="5126020" y="960865"/>
          <a:ext cx="3623974" cy="3519911"/>
        </p:xfrm>
        <a:graphic>
          <a:graphicData uri="http://schemas.openxmlformats.org/drawingml/2006/table">
            <a:tbl>
              <a:tblPr firstRow="1" firstCol="1" bandRow="1">
                <a:tableStyleId>{5A111915-BE36-4E01-A7E5-04B1672EAD32}</a:tableStyleId>
              </a:tblPr>
              <a:tblGrid>
                <a:gridCol w="747275">
                  <a:extLst>
                    <a:ext uri="{9D8B030D-6E8A-4147-A177-3AD203B41FA5}">
                      <a16:colId xmlns:a16="http://schemas.microsoft.com/office/drawing/2014/main" val="2162434840"/>
                    </a:ext>
                  </a:extLst>
                </a:gridCol>
                <a:gridCol w="2461977">
                  <a:extLst>
                    <a:ext uri="{9D8B030D-6E8A-4147-A177-3AD203B41FA5}">
                      <a16:colId xmlns:a16="http://schemas.microsoft.com/office/drawing/2014/main" val="3000944698"/>
                    </a:ext>
                  </a:extLst>
                </a:gridCol>
                <a:gridCol w="414722">
                  <a:extLst>
                    <a:ext uri="{9D8B030D-6E8A-4147-A177-3AD203B41FA5}">
                      <a16:colId xmlns:a16="http://schemas.microsoft.com/office/drawing/2014/main" val="3034674045"/>
                    </a:ext>
                  </a:extLst>
                </a:gridCol>
              </a:tblGrid>
              <a:tr h="430547">
                <a:tc>
                  <a:txBody>
                    <a:bodyPr/>
                    <a:lstStyle/>
                    <a:p>
                      <a:pPr>
                        <a:lnSpc>
                          <a:spcPct val="115000"/>
                        </a:lnSpc>
                        <a:spcBef>
                          <a:spcPts val="1000"/>
                        </a:spcBef>
                        <a:spcAft>
                          <a:spcPts val="1000"/>
                        </a:spcAft>
                      </a:pPr>
                      <a:r>
                        <a:rPr lang="en-IN" sz="1200" dirty="0">
                          <a:effectLst/>
                        </a:rPr>
                        <a:t>Type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Number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1599433"/>
                  </a:ext>
                </a:extLst>
              </a:tr>
              <a:tr h="206162">
                <a:tc>
                  <a:txBody>
                    <a:bodyPr/>
                    <a:lstStyle/>
                    <a:p>
                      <a:pPr>
                        <a:lnSpc>
                          <a:spcPct val="115000"/>
                        </a:lnSpc>
                        <a:spcBef>
                          <a:spcPts val="1000"/>
                        </a:spcBef>
                        <a:spcAft>
                          <a:spcPts val="1000"/>
                        </a:spcAft>
                      </a:pPr>
                      <a:r>
                        <a:rPr lang="en-IN" sz="1200">
                          <a:effectLst/>
                        </a:rPr>
                        <a:t>Double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Represents a float value.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29461659"/>
                  </a:ext>
                </a:extLst>
              </a:tr>
              <a:tr h="1552476">
                <a:tc>
                  <a:txBody>
                    <a:bodyPr/>
                    <a:lstStyle/>
                    <a:p>
                      <a:pPr>
                        <a:lnSpc>
                          <a:spcPct val="115000"/>
                        </a:lnSpc>
                        <a:spcBef>
                          <a:spcPts val="1000"/>
                        </a:spcBef>
                        <a:spcAft>
                          <a:spcPts val="1000"/>
                        </a:spcAft>
                      </a:pPr>
                      <a:r>
                        <a:rPr lang="en-IN" sz="12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BSON4 strings are UTF-8. In general, drivers for each programming language convert from the language’s string format to UTF-8 when serializing and deserializing BSON. This makes it possible to store most international characters in BSON strings with ease. [1] In addition, MongoDB $regex queries support UTF-8 in the regex string.</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26046813"/>
                  </a:ext>
                </a:extLst>
              </a:tr>
              <a:tr h="206162">
                <a:tc>
                  <a:txBody>
                    <a:bodyPr/>
                    <a:lstStyle/>
                    <a:p>
                      <a:pPr>
                        <a:lnSpc>
                          <a:spcPct val="115000"/>
                        </a:lnSpc>
                        <a:spcBef>
                          <a:spcPts val="1000"/>
                        </a:spcBef>
                        <a:spcAft>
                          <a:spcPts val="1000"/>
                        </a:spcAft>
                      </a:pPr>
                      <a:r>
                        <a:rPr lang="en-IN" sz="1200">
                          <a:effectLst/>
                        </a:rPr>
                        <a:t>Object</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Represents an embedded document.</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3</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67358431"/>
                  </a:ext>
                </a:extLst>
              </a:tr>
            </a:tbl>
          </a:graphicData>
        </a:graphic>
      </p:graphicFrame>
    </p:spTree>
    <p:extLst>
      <p:ext uri="{BB962C8B-B14F-4D97-AF65-F5344CB8AC3E}">
        <p14:creationId xmlns:p14="http://schemas.microsoft.com/office/powerpoint/2010/main" val="266042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fundamentals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Types</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The mongo JavaScript shell and the MongoDB language drivers translate between BSON and the language-specific document representation.</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graphicFrame>
        <p:nvGraphicFramePr>
          <p:cNvPr id="2" name="Table 1">
            <a:extLst>
              <a:ext uri="{FF2B5EF4-FFF2-40B4-BE49-F238E27FC236}">
                <a16:creationId xmlns:a16="http://schemas.microsoft.com/office/drawing/2014/main" id="{E75EFC75-0483-4594-A233-AC5868B3F303}"/>
              </a:ext>
            </a:extLst>
          </p:cNvPr>
          <p:cNvGraphicFramePr>
            <a:graphicFrameLocks noGrp="1"/>
          </p:cNvGraphicFramePr>
          <p:nvPr>
            <p:extLst>
              <p:ext uri="{D42A27DB-BD31-4B8C-83A1-F6EECF244321}">
                <p14:modId xmlns:p14="http://schemas.microsoft.com/office/powerpoint/2010/main" val="268809900"/>
              </p:ext>
            </p:extLst>
          </p:nvPr>
        </p:nvGraphicFramePr>
        <p:xfrm>
          <a:off x="5074950" y="1354900"/>
          <a:ext cx="3611563" cy="3524061"/>
        </p:xfrm>
        <a:graphic>
          <a:graphicData uri="http://schemas.openxmlformats.org/drawingml/2006/table">
            <a:tbl>
              <a:tblPr firstRow="1" firstCol="1" bandRow="1">
                <a:tableStyleId>{5FD0F851-EC5A-4D38-B0AD-8093EC10F338}</a:tableStyleId>
              </a:tblPr>
              <a:tblGrid>
                <a:gridCol w="744716">
                  <a:extLst>
                    <a:ext uri="{9D8B030D-6E8A-4147-A177-3AD203B41FA5}">
                      <a16:colId xmlns:a16="http://schemas.microsoft.com/office/drawing/2014/main" val="317284018"/>
                    </a:ext>
                  </a:extLst>
                </a:gridCol>
                <a:gridCol w="2453545">
                  <a:extLst>
                    <a:ext uri="{9D8B030D-6E8A-4147-A177-3AD203B41FA5}">
                      <a16:colId xmlns:a16="http://schemas.microsoft.com/office/drawing/2014/main" val="2380743651"/>
                    </a:ext>
                  </a:extLst>
                </a:gridCol>
                <a:gridCol w="413302">
                  <a:extLst>
                    <a:ext uri="{9D8B030D-6E8A-4147-A177-3AD203B41FA5}">
                      <a16:colId xmlns:a16="http://schemas.microsoft.com/office/drawing/2014/main" val="3584210161"/>
                    </a:ext>
                  </a:extLst>
                </a:gridCol>
              </a:tblGrid>
              <a:tr h="258984">
                <a:tc>
                  <a:txBody>
                    <a:bodyPr/>
                    <a:lstStyle/>
                    <a:p>
                      <a:pPr>
                        <a:lnSpc>
                          <a:spcPct val="115000"/>
                        </a:lnSpc>
                        <a:spcBef>
                          <a:spcPts val="1000"/>
                        </a:spcBef>
                        <a:spcAft>
                          <a:spcPts val="1000"/>
                        </a:spcAft>
                      </a:pPr>
                      <a:r>
                        <a:rPr lang="en-IN" sz="1200" dirty="0">
                          <a:effectLst/>
                        </a:rPr>
                        <a:t>Array</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Sets or lists of values can be represented as arrays: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4</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2890397"/>
                  </a:ext>
                </a:extLst>
              </a:tr>
              <a:tr h="540861">
                <a:tc>
                  <a:txBody>
                    <a:bodyPr/>
                    <a:lstStyle/>
                    <a:p>
                      <a:pPr>
                        <a:lnSpc>
                          <a:spcPct val="115000"/>
                        </a:lnSpc>
                        <a:spcBef>
                          <a:spcPts val="1000"/>
                        </a:spcBef>
                        <a:spcAft>
                          <a:spcPts val="1000"/>
                        </a:spcAft>
                      </a:pPr>
                      <a:r>
                        <a:rPr lang="en-IN" sz="1200">
                          <a:effectLst/>
                        </a:rPr>
                        <a:t>Binary data</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Binary data is a string of arbitrary bytes, it cannot be manipulated from the shell.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5</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74090944"/>
                  </a:ext>
                </a:extLst>
              </a:tr>
              <a:tr h="1386492">
                <a:tc>
                  <a:txBody>
                    <a:bodyPr/>
                    <a:lstStyle/>
                    <a:p>
                      <a:pPr>
                        <a:lnSpc>
                          <a:spcPct val="115000"/>
                        </a:lnSpc>
                        <a:spcBef>
                          <a:spcPts val="1000"/>
                        </a:spcBef>
                        <a:spcAft>
                          <a:spcPts val="1000"/>
                        </a:spcAft>
                      </a:pPr>
                      <a:r>
                        <a:rPr lang="en-IN" sz="1200">
                          <a:effectLst/>
                        </a:rPr>
                        <a:t>Object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ObjectIds (MongoDB document identifier, equivalent to a Primary key) are: small, likely unique, fast to generate, and ordered. These values consists of 12-bytes, where the first four bytes are a timestamp that reflect the ObjectId’s creation. </a:t>
                      </a:r>
                      <a:r>
                        <a:rPr lang="en-US" sz="1200" dirty="0">
                          <a:effectLst/>
                        </a:rPr>
                        <a:t>ordered. These values consists of 12-bytes, where the first four bytes are a timestamp that reflect the ObjectId’s creation.</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7</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9751061"/>
                  </a:ext>
                </a:extLst>
              </a:tr>
            </a:tbl>
          </a:graphicData>
        </a:graphic>
      </p:graphicFrame>
    </p:spTree>
    <p:extLst>
      <p:ext uri="{BB962C8B-B14F-4D97-AF65-F5344CB8AC3E}">
        <p14:creationId xmlns:p14="http://schemas.microsoft.com/office/powerpoint/2010/main" val="1191666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Internet, Browsing, and Emailing</a:t>
            </a:r>
            <a:endParaRP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Types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BSON supports the following data types as values in documents. </a:t>
            </a:r>
            <a:endParaRPr dirty="0"/>
          </a:p>
        </p:txBody>
      </p:sp>
      <p:graphicFrame>
        <p:nvGraphicFramePr>
          <p:cNvPr id="2" name="Table 1">
            <a:extLst>
              <a:ext uri="{FF2B5EF4-FFF2-40B4-BE49-F238E27FC236}">
                <a16:creationId xmlns:a16="http://schemas.microsoft.com/office/drawing/2014/main" id="{C7DE91FA-F77B-4EA7-B64D-33CF6D60F40D}"/>
              </a:ext>
            </a:extLst>
          </p:cNvPr>
          <p:cNvGraphicFramePr>
            <a:graphicFrameLocks noGrp="1"/>
          </p:cNvGraphicFramePr>
          <p:nvPr>
            <p:extLst>
              <p:ext uri="{D42A27DB-BD31-4B8C-83A1-F6EECF244321}">
                <p14:modId xmlns:p14="http://schemas.microsoft.com/office/powerpoint/2010/main" val="2389788203"/>
              </p:ext>
            </p:extLst>
          </p:nvPr>
        </p:nvGraphicFramePr>
        <p:xfrm>
          <a:off x="4948824" y="826800"/>
          <a:ext cx="3837001" cy="3317327"/>
        </p:xfrm>
        <a:graphic>
          <a:graphicData uri="http://schemas.openxmlformats.org/drawingml/2006/table">
            <a:tbl>
              <a:tblPr firstRow="1" firstCol="1" bandRow="1">
                <a:tableStyleId>{5FD0F851-EC5A-4D38-B0AD-8093EC10F338}</a:tableStyleId>
              </a:tblPr>
              <a:tblGrid>
                <a:gridCol w="994776">
                  <a:extLst>
                    <a:ext uri="{9D8B030D-6E8A-4147-A177-3AD203B41FA5}">
                      <a16:colId xmlns:a16="http://schemas.microsoft.com/office/drawing/2014/main" val="2811935412"/>
                    </a:ext>
                  </a:extLst>
                </a:gridCol>
                <a:gridCol w="2403124">
                  <a:extLst>
                    <a:ext uri="{9D8B030D-6E8A-4147-A177-3AD203B41FA5}">
                      <a16:colId xmlns:a16="http://schemas.microsoft.com/office/drawing/2014/main" val="2222207360"/>
                    </a:ext>
                  </a:extLst>
                </a:gridCol>
                <a:gridCol w="439101">
                  <a:extLst>
                    <a:ext uri="{9D8B030D-6E8A-4147-A177-3AD203B41FA5}">
                      <a16:colId xmlns:a16="http://schemas.microsoft.com/office/drawing/2014/main" val="2732223814"/>
                    </a:ext>
                  </a:extLst>
                </a:gridCol>
              </a:tblGrid>
              <a:tr h="571278">
                <a:tc>
                  <a:txBody>
                    <a:bodyPr/>
                    <a:lstStyle/>
                    <a:p>
                      <a:pPr>
                        <a:lnSpc>
                          <a:spcPct val="115000"/>
                        </a:lnSpc>
                        <a:spcBef>
                          <a:spcPts val="1000"/>
                        </a:spcBef>
                        <a:spcAft>
                          <a:spcPts val="1000"/>
                        </a:spcAft>
                      </a:pPr>
                      <a:r>
                        <a:rPr lang="en-IN" sz="1200" dirty="0">
                          <a:effectLst/>
                        </a:rPr>
                        <a:t>Boolean</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A logical true or false. Use to evaluate whether a condition is true or false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8</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2853952"/>
                  </a:ext>
                </a:extLst>
              </a:tr>
              <a:tr h="1166736">
                <a:tc>
                  <a:txBody>
                    <a:bodyPr/>
                    <a:lstStyle/>
                    <a:p>
                      <a:pPr>
                        <a:lnSpc>
                          <a:spcPct val="115000"/>
                        </a:lnSpc>
                        <a:spcBef>
                          <a:spcPts val="1000"/>
                        </a:spcBef>
                        <a:spcAft>
                          <a:spcPts val="1000"/>
                        </a:spcAft>
                      </a:pPr>
                      <a:r>
                        <a:rPr lang="en-IN" sz="12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BSON Date is a 64-bit integer that represents the number of milliseconds since the Unix epoch (Jan 1, 1970). This results in a representable date range of about 290 million years into the past and future.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9</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11964272"/>
                  </a:ext>
                </a:extLst>
              </a:tr>
              <a:tr h="273548">
                <a:tc>
                  <a:txBody>
                    <a:bodyPr/>
                    <a:lstStyle/>
                    <a:p>
                      <a:pPr>
                        <a:lnSpc>
                          <a:spcPct val="115000"/>
                        </a:lnSpc>
                        <a:spcBef>
                          <a:spcPts val="1000"/>
                        </a:spcBef>
                        <a:spcAft>
                          <a:spcPts val="1000"/>
                        </a:spcAft>
                      </a:pPr>
                      <a:r>
                        <a:rPr lang="en-IN" sz="1200">
                          <a:effectLst/>
                        </a:rPr>
                        <a:t>Null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It represents both a null value and a nonexistent field.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3171385"/>
                  </a:ext>
                </a:extLst>
              </a:tr>
              <a:tr h="571278">
                <a:tc>
                  <a:txBody>
                    <a:bodyPr/>
                    <a:lstStyle/>
                    <a:p>
                      <a:pPr>
                        <a:lnSpc>
                          <a:spcPct val="115000"/>
                        </a:lnSpc>
                        <a:spcBef>
                          <a:spcPts val="1000"/>
                        </a:spcBef>
                        <a:spcAft>
                          <a:spcPts val="1000"/>
                        </a:spcAft>
                      </a:pPr>
                      <a:r>
                        <a:rPr lang="en-IN" sz="1200">
                          <a:effectLst/>
                        </a:rPr>
                        <a:t>Regular Expression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RegExp maps directly to a Javascript RegExp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20185659"/>
                  </a:ext>
                </a:extLst>
              </a:tr>
              <a:tr h="273548">
                <a:tc>
                  <a:txBody>
                    <a:bodyPr/>
                    <a:lstStyle/>
                    <a:p>
                      <a:pPr>
                        <a:lnSpc>
                          <a:spcPct val="115000"/>
                        </a:lnSpc>
                        <a:spcBef>
                          <a:spcPts val="1000"/>
                        </a:spcBef>
                        <a:spcAft>
                          <a:spcPts val="1000"/>
                        </a:spcAft>
                      </a:pPr>
                      <a:r>
                        <a:rPr lang="en-IN" sz="1200">
                          <a:effectLst/>
                        </a:rPr>
                        <a:t>JavaScript</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13</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36427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Internet, Browsing, and Emailing</a:t>
            </a:r>
            <a:endParaRP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Types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Each data type has a corresponding number (an integer ID number from 1 to 255) that can be used with the $type operator to query documents by BSON type.</a:t>
            </a:r>
            <a:endParaRPr dirty="0"/>
          </a:p>
        </p:txBody>
      </p:sp>
      <p:graphicFrame>
        <p:nvGraphicFramePr>
          <p:cNvPr id="3" name="Table 2">
            <a:extLst>
              <a:ext uri="{FF2B5EF4-FFF2-40B4-BE49-F238E27FC236}">
                <a16:creationId xmlns:a16="http://schemas.microsoft.com/office/drawing/2014/main" id="{EAB37BAB-C9B2-460E-BB80-5C17CA520BAA}"/>
              </a:ext>
            </a:extLst>
          </p:cNvPr>
          <p:cNvGraphicFramePr>
            <a:graphicFrameLocks noGrp="1"/>
          </p:cNvGraphicFramePr>
          <p:nvPr>
            <p:extLst>
              <p:ext uri="{D42A27DB-BD31-4B8C-83A1-F6EECF244321}">
                <p14:modId xmlns:p14="http://schemas.microsoft.com/office/powerpoint/2010/main" val="2974068975"/>
              </p:ext>
            </p:extLst>
          </p:nvPr>
        </p:nvGraphicFramePr>
        <p:xfrm>
          <a:off x="5250656" y="713500"/>
          <a:ext cx="3700462" cy="4192020"/>
        </p:xfrm>
        <a:graphic>
          <a:graphicData uri="http://schemas.openxmlformats.org/drawingml/2006/table">
            <a:tbl>
              <a:tblPr firstRow="1" firstCol="1" bandRow="1">
                <a:tableStyleId>{5FD0F851-EC5A-4D38-B0AD-8093EC10F338}</a:tableStyleId>
              </a:tblPr>
              <a:tblGrid>
                <a:gridCol w="964407">
                  <a:extLst>
                    <a:ext uri="{9D8B030D-6E8A-4147-A177-3AD203B41FA5}">
                      <a16:colId xmlns:a16="http://schemas.microsoft.com/office/drawing/2014/main" val="4198919798"/>
                    </a:ext>
                  </a:extLst>
                </a:gridCol>
                <a:gridCol w="2312581">
                  <a:extLst>
                    <a:ext uri="{9D8B030D-6E8A-4147-A177-3AD203B41FA5}">
                      <a16:colId xmlns:a16="http://schemas.microsoft.com/office/drawing/2014/main" val="1568270992"/>
                    </a:ext>
                  </a:extLst>
                </a:gridCol>
                <a:gridCol w="423474">
                  <a:extLst>
                    <a:ext uri="{9D8B030D-6E8A-4147-A177-3AD203B41FA5}">
                      <a16:colId xmlns:a16="http://schemas.microsoft.com/office/drawing/2014/main" val="387041730"/>
                    </a:ext>
                  </a:extLst>
                </a:gridCol>
              </a:tblGrid>
              <a:tr h="679830">
                <a:tc>
                  <a:txBody>
                    <a:bodyPr/>
                    <a:lstStyle/>
                    <a:p>
                      <a:pPr>
                        <a:lnSpc>
                          <a:spcPct val="115000"/>
                        </a:lnSpc>
                        <a:spcBef>
                          <a:spcPts val="1000"/>
                        </a:spcBef>
                        <a:spcAft>
                          <a:spcPts val="1000"/>
                        </a:spcAft>
                      </a:pPr>
                      <a:r>
                        <a:rPr lang="en-IN" sz="1200">
                          <a:effectLst/>
                        </a:rPr>
                        <a:t>Symbol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Not supported by the shell. If the shell gets a symbol from the database, it will convert it into a 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14</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8053745"/>
                  </a:ext>
                </a:extLst>
              </a:tr>
              <a:tr h="332870">
                <a:tc>
                  <a:txBody>
                    <a:bodyPr/>
                    <a:lstStyle/>
                    <a:p>
                      <a:pPr>
                        <a:lnSpc>
                          <a:spcPct val="115000"/>
                        </a:lnSpc>
                        <a:spcBef>
                          <a:spcPts val="1000"/>
                        </a:spcBef>
                        <a:spcAft>
                          <a:spcPts val="1000"/>
                        </a:spcAft>
                      </a:pPr>
                      <a:r>
                        <a:rPr lang="en-IN" sz="1200" dirty="0">
                          <a:effectLst/>
                        </a:rPr>
                        <a:t>JavaScript</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 </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15</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4895913"/>
                  </a:ext>
                </a:extLst>
              </a:tr>
              <a:tr h="332870">
                <a:tc>
                  <a:txBody>
                    <a:bodyPr/>
                    <a:lstStyle/>
                    <a:p>
                      <a:pPr>
                        <a:lnSpc>
                          <a:spcPct val="115000"/>
                        </a:lnSpc>
                        <a:spcBef>
                          <a:spcPts val="1000"/>
                        </a:spcBef>
                        <a:spcAft>
                          <a:spcPts val="1000"/>
                        </a:spcAft>
                      </a:pPr>
                      <a:r>
                        <a:rPr lang="en-IN" sz="1200">
                          <a:effectLst/>
                        </a:rPr>
                        <a:t>32-bit 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Numbers without decimal points will be saved as 32-bit integers.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16</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66418127"/>
                  </a:ext>
                </a:extLst>
              </a:tr>
              <a:tr h="2277186">
                <a:tc>
                  <a:txBody>
                    <a:bodyPr/>
                    <a:lstStyle/>
                    <a:p>
                      <a:pPr>
                        <a:lnSpc>
                          <a:spcPct val="115000"/>
                        </a:lnSpc>
                        <a:spcBef>
                          <a:spcPts val="1000"/>
                        </a:spcBef>
                        <a:spcAft>
                          <a:spcPts val="1000"/>
                        </a:spcAft>
                      </a:pPr>
                      <a:r>
                        <a:rPr lang="en-IN" sz="1200">
                          <a:effectLst/>
                        </a:rPr>
                        <a:t>Timestamp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0000"/>
                        </a:lnSpc>
                        <a:spcBef>
                          <a:spcPts val="1000"/>
                        </a:spcBef>
                        <a:spcAft>
                          <a:spcPts val="1000"/>
                        </a:spcAft>
                      </a:pPr>
                      <a:r>
                        <a:rPr lang="en-IN" sz="1200" dirty="0">
                          <a:effectLst/>
                        </a:rPr>
                        <a:t>BSON has a special timestamp type for internal MongoDB use and is not associated with the regular Date type. Timestamp values are a 64 bit value where :</a:t>
                      </a:r>
                    </a:p>
                    <a:p>
                      <a:pPr marL="342900" lvl="0" indent="-342900">
                        <a:lnSpc>
                          <a:spcPct val="100000"/>
                        </a:lnSpc>
                        <a:spcBef>
                          <a:spcPts val="1000"/>
                        </a:spcBef>
                        <a:buFont typeface="Symbol" panose="05050102010706020507" pitchFamily="18" charset="2"/>
                        <a:buChar char=""/>
                      </a:pPr>
                      <a:r>
                        <a:rPr lang="en-IN" sz="1200" dirty="0">
                          <a:effectLst/>
                        </a:rPr>
                        <a:t>the first 32 bits are a time_t value (seconds since the Unix epoch).</a:t>
                      </a:r>
                    </a:p>
                    <a:p>
                      <a:pPr marL="342900" lvl="0" indent="-342900">
                        <a:lnSpc>
                          <a:spcPct val="100000"/>
                        </a:lnSpc>
                        <a:spcAft>
                          <a:spcPts val="1000"/>
                        </a:spcAft>
                        <a:buFont typeface="Symbol" panose="05050102010706020507" pitchFamily="18" charset="2"/>
                        <a:buChar char=""/>
                      </a:pPr>
                      <a:r>
                        <a:rPr lang="en-IN" sz="1200" dirty="0">
                          <a:effectLst/>
                        </a:rPr>
                        <a:t>the second 32 bits are an incrementing ordinal for operations within a given second.</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 </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057094"/>
                  </a:ext>
                </a:extLst>
              </a:tr>
            </a:tbl>
          </a:graphicData>
        </a:graphic>
      </p:graphicFrame>
    </p:spTree>
    <p:extLst>
      <p:ext uri="{BB962C8B-B14F-4D97-AF65-F5344CB8AC3E}">
        <p14:creationId xmlns:p14="http://schemas.microsoft.com/office/powerpoint/2010/main" val="529965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Internet, Browsing, and Emailing</a:t>
            </a:r>
            <a:endParaRP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Data Types</a:t>
            </a:r>
            <a:endParaRPr lang="en-IN"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Each data type has a corresponding number (an integer ID number from 1 to 255) that can be used with the $type operator to query documents by BSON type.</a:t>
            </a:r>
            <a:endParaRPr dirty="0"/>
          </a:p>
        </p:txBody>
      </p:sp>
      <p:graphicFrame>
        <p:nvGraphicFramePr>
          <p:cNvPr id="2" name="Table 1">
            <a:extLst>
              <a:ext uri="{FF2B5EF4-FFF2-40B4-BE49-F238E27FC236}">
                <a16:creationId xmlns:a16="http://schemas.microsoft.com/office/drawing/2014/main" id="{9792EC7C-4F69-4F7A-B8C2-83813E6AF13D}"/>
              </a:ext>
            </a:extLst>
          </p:cNvPr>
          <p:cNvGraphicFramePr>
            <a:graphicFrameLocks noGrp="1"/>
          </p:cNvGraphicFramePr>
          <p:nvPr>
            <p:extLst>
              <p:ext uri="{D42A27DB-BD31-4B8C-83A1-F6EECF244321}">
                <p14:modId xmlns:p14="http://schemas.microsoft.com/office/powerpoint/2010/main" val="631958075"/>
              </p:ext>
            </p:extLst>
          </p:nvPr>
        </p:nvGraphicFramePr>
        <p:xfrm>
          <a:off x="4948827" y="1440655"/>
          <a:ext cx="3918744" cy="2262189"/>
        </p:xfrm>
        <a:graphic>
          <a:graphicData uri="http://schemas.openxmlformats.org/drawingml/2006/table">
            <a:tbl>
              <a:tblPr firstRow="1" firstCol="1" bandRow="1">
                <a:tableStyleId>{5FD0F851-EC5A-4D38-B0AD-8093EC10F338}</a:tableStyleId>
              </a:tblPr>
              <a:tblGrid>
                <a:gridCol w="808058">
                  <a:extLst>
                    <a:ext uri="{9D8B030D-6E8A-4147-A177-3AD203B41FA5}">
                      <a16:colId xmlns:a16="http://schemas.microsoft.com/office/drawing/2014/main" val="3586940348"/>
                    </a:ext>
                  </a:extLst>
                </a:gridCol>
                <a:gridCol w="2662231">
                  <a:extLst>
                    <a:ext uri="{9D8B030D-6E8A-4147-A177-3AD203B41FA5}">
                      <a16:colId xmlns:a16="http://schemas.microsoft.com/office/drawing/2014/main" val="468377152"/>
                    </a:ext>
                  </a:extLst>
                </a:gridCol>
                <a:gridCol w="448455">
                  <a:extLst>
                    <a:ext uri="{9D8B030D-6E8A-4147-A177-3AD203B41FA5}">
                      <a16:colId xmlns:a16="http://schemas.microsoft.com/office/drawing/2014/main" val="133612038"/>
                    </a:ext>
                  </a:extLst>
                </a:gridCol>
              </a:tblGrid>
              <a:tr h="480775">
                <a:tc>
                  <a:txBody>
                    <a:bodyPr/>
                    <a:lstStyle/>
                    <a:p>
                      <a:pPr>
                        <a:lnSpc>
                          <a:spcPct val="115000"/>
                        </a:lnSpc>
                        <a:spcBef>
                          <a:spcPts val="1000"/>
                        </a:spcBef>
                        <a:spcAft>
                          <a:spcPts val="1000"/>
                        </a:spcAft>
                      </a:pPr>
                      <a:r>
                        <a:rPr lang="en-IN" sz="1200">
                          <a:effectLst/>
                        </a:rPr>
                        <a:t>64-bit 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Numbers without a decimal point will be saved and returned as 64-bit integers.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18</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7987573"/>
                  </a:ext>
                </a:extLst>
              </a:tr>
              <a:tr h="731338">
                <a:tc>
                  <a:txBody>
                    <a:bodyPr/>
                    <a:lstStyle/>
                    <a:p>
                      <a:pPr>
                        <a:lnSpc>
                          <a:spcPct val="115000"/>
                        </a:lnSpc>
                        <a:spcBef>
                          <a:spcPts val="1000"/>
                        </a:spcBef>
                        <a:spcAft>
                          <a:spcPts val="1000"/>
                        </a:spcAft>
                      </a:pPr>
                      <a:r>
                        <a:rPr lang="en-IN" sz="1200">
                          <a:effectLst/>
                        </a:rPr>
                        <a:t>Min key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MinKey compare less than all other possible BSON element values, respectively, and exist primarily for internal use.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255</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9418971"/>
                  </a:ext>
                </a:extLst>
              </a:tr>
              <a:tr h="731338">
                <a:tc>
                  <a:txBody>
                    <a:bodyPr/>
                    <a:lstStyle/>
                    <a:p>
                      <a:pPr>
                        <a:lnSpc>
                          <a:spcPct val="115000"/>
                        </a:lnSpc>
                        <a:spcBef>
                          <a:spcPts val="1000"/>
                        </a:spcBef>
                        <a:spcAft>
                          <a:spcPts val="1000"/>
                        </a:spcAft>
                      </a:pPr>
                      <a:r>
                        <a:rPr lang="en-IN" sz="1200">
                          <a:effectLst/>
                        </a:rPr>
                        <a:t>Max key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MaxKey compare greater than all other possible BSON element values, respectively, and exist primarily for internal use.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127</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5371304"/>
                  </a:ext>
                </a:extLst>
              </a:tr>
            </a:tbl>
          </a:graphicData>
        </a:graphic>
      </p:graphicFrame>
    </p:spTree>
    <p:extLst>
      <p:ext uri="{BB962C8B-B14F-4D97-AF65-F5344CB8AC3E}">
        <p14:creationId xmlns:p14="http://schemas.microsoft.com/office/powerpoint/2010/main" val="1179893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Internet, Browsing, and Emailing</a:t>
            </a:r>
            <a:endParaRP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Data Types</a:t>
            </a:r>
            <a:endParaRPr lang="en-IN"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indent="0">
              <a:buNone/>
            </a:pPr>
            <a:r>
              <a:rPr lang="en-US" b="1" dirty="0"/>
              <a:t>Comparing values of different BSON types</a:t>
            </a:r>
          </a:p>
          <a:p>
            <a:pPr marL="285750" indent="-285750"/>
            <a:r>
              <a:rPr lang="en-US" dirty="0"/>
              <a:t>When comparing values of different BSON types, MongoDB uses the following comparison order, from lowest to highest:</a:t>
            </a:r>
            <a:endParaRPr dirty="0"/>
          </a:p>
        </p:txBody>
      </p:sp>
      <p:graphicFrame>
        <p:nvGraphicFramePr>
          <p:cNvPr id="3" name="Table 2">
            <a:extLst>
              <a:ext uri="{FF2B5EF4-FFF2-40B4-BE49-F238E27FC236}">
                <a16:creationId xmlns:a16="http://schemas.microsoft.com/office/drawing/2014/main" id="{4649F9A2-BD44-494A-9076-6007BFFD5946}"/>
              </a:ext>
            </a:extLst>
          </p:cNvPr>
          <p:cNvGraphicFramePr>
            <a:graphicFrameLocks noGrp="1"/>
          </p:cNvGraphicFramePr>
          <p:nvPr>
            <p:extLst>
              <p:ext uri="{D42A27DB-BD31-4B8C-83A1-F6EECF244321}">
                <p14:modId xmlns:p14="http://schemas.microsoft.com/office/powerpoint/2010/main" val="3105115626"/>
              </p:ext>
            </p:extLst>
          </p:nvPr>
        </p:nvGraphicFramePr>
        <p:xfrm>
          <a:off x="5196033" y="1567375"/>
          <a:ext cx="3693892" cy="2439720"/>
        </p:xfrm>
        <a:graphic>
          <a:graphicData uri="http://schemas.openxmlformats.org/drawingml/2006/table">
            <a:tbl>
              <a:tblPr firstRow="1" firstCol="1" bandRow="1">
                <a:tableStyleId>{5A111915-BE36-4E01-A7E5-04B1672EAD32}</a:tableStyleId>
              </a:tblPr>
              <a:tblGrid>
                <a:gridCol w="838336">
                  <a:extLst>
                    <a:ext uri="{9D8B030D-6E8A-4147-A177-3AD203B41FA5}">
                      <a16:colId xmlns:a16="http://schemas.microsoft.com/office/drawing/2014/main" val="2348865339"/>
                    </a:ext>
                  </a:extLst>
                </a:gridCol>
                <a:gridCol w="2855556">
                  <a:extLst>
                    <a:ext uri="{9D8B030D-6E8A-4147-A177-3AD203B41FA5}">
                      <a16:colId xmlns:a16="http://schemas.microsoft.com/office/drawing/2014/main" val="2961811288"/>
                    </a:ext>
                  </a:extLst>
                </a:gridCol>
              </a:tblGrid>
              <a:tr h="271080">
                <a:tc>
                  <a:txBody>
                    <a:bodyPr/>
                    <a:lstStyle/>
                    <a:p>
                      <a:pPr>
                        <a:lnSpc>
                          <a:spcPct val="115000"/>
                        </a:lnSpc>
                        <a:spcBef>
                          <a:spcPts val="1000"/>
                        </a:spcBef>
                        <a:spcAft>
                          <a:spcPts val="1000"/>
                        </a:spcAft>
                      </a:pPr>
                      <a:r>
                        <a:rPr lang="en-IN" sz="1200">
                          <a:effectLst/>
                        </a:rPr>
                        <a:t>Order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Data Types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66349942"/>
                  </a:ext>
                </a:extLst>
              </a:tr>
              <a:tr h="271080">
                <a:tc>
                  <a:txBody>
                    <a:bodyPr/>
                    <a:lstStyle/>
                    <a:p>
                      <a:pPr>
                        <a:lnSpc>
                          <a:spcPct val="115000"/>
                        </a:lnSpc>
                        <a:spcBef>
                          <a:spcPts val="1000"/>
                        </a:spcBef>
                        <a:spcAft>
                          <a:spcPts val="100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MinKey (internal type)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2736715"/>
                  </a:ext>
                </a:extLst>
              </a:tr>
              <a:tr h="271080">
                <a:tc>
                  <a:txBody>
                    <a:bodyPr/>
                    <a:lstStyle/>
                    <a:p>
                      <a:pPr>
                        <a:lnSpc>
                          <a:spcPct val="115000"/>
                        </a:lnSpc>
                        <a:spcBef>
                          <a:spcPts val="1000"/>
                        </a:spcBef>
                        <a:spcAft>
                          <a:spcPts val="100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Null</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5907180"/>
                  </a:ext>
                </a:extLst>
              </a:tr>
              <a:tr h="271080">
                <a:tc>
                  <a:txBody>
                    <a:bodyPr/>
                    <a:lstStyle/>
                    <a:p>
                      <a:pPr>
                        <a:lnSpc>
                          <a:spcPct val="115000"/>
                        </a:lnSpc>
                        <a:spcBef>
                          <a:spcPts val="1000"/>
                        </a:spcBef>
                        <a:spcAft>
                          <a:spcPts val="1000"/>
                        </a:spcAft>
                      </a:pPr>
                      <a:r>
                        <a:rPr lang="en-IN" sz="1200">
                          <a:effectLst/>
                        </a:rPr>
                        <a:t>3</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Numbers (ints, longs, doubles)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8892543"/>
                  </a:ext>
                </a:extLst>
              </a:tr>
              <a:tr h="271080">
                <a:tc>
                  <a:txBody>
                    <a:bodyPr/>
                    <a:lstStyle/>
                    <a:p>
                      <a:pPr>
                        <a:lnSpc>
                          <a:spcPct val="115000"/>
                        </a:lnSpc>
                        <a:spcBef>
                          <a:spcPts val="1000"/>
                        </a:spcBef>
                        <a:spcAft>
                          <a:spcPts val="1000"/>
                        </a:spcAft>
                      </a:pPr>
                      <a:r>
                        <a:rPr lang="en-IN" sz="1200">
                          <a:effectLst/>
                        </a:rPr>
                        <a:t>4</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Symbol, String</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1920195"/>
                  </a:ext>
                </a:extLst>
              </a:tr>
              <a:tr h="271080">
                <a:tc>
                  <a:txBody>
                    <a:bodyPr/>
                    <a:lstStyle/>
                    <a:p>
                      <a:pPr>
                        <a:lnSpc>
                          <a:spcPct val="115000"/>
                        </a:lnSpc>
                        <a:spcBef>
                          <a:spcPts val="1000"/>
                        </a:spcBef>
                        <a:spcAft>
                          <a:spcPts val="1000"/>
                        </a:spcAft>
                      </a:pPr>
                      <a:r>
                        <a:rPr lang="en-IN" sz="1200">
                          <a:effectLst/>
                        </a:rPr>
                        <a:t>5</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Object</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2879602"/>
                  </a:ext>
                </a:extLst>
              </a:tr>
              <a:tr h="271080">
                <a:tc>
                  <a:txBody>
                    <a:bodyPr/>
                    <a:lstStyle/>
                    <a:p>
                      <a:pPr>
                        <a:lnSpc>
                          <a:spcPct val="115000"/>
                        </a:lnSpc>
                        <a:spcBef>
                          <a:spcPts val="1000"/>
                        </a:spcBef>
                        <a:spcAft>
                          <a:spcPts val="1000"/>
                        </a:spcAft>
                      </a:pPr>
                      <a:r>
                        <a:rPr lang="en-IN" sz="1200">
                          <a:effectLst/>
                        </a:rPr>
                        <a:t>6</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Array</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6395869"/>
                  </a:ext>
                </a:extLst>
              </a:tr>
              <a:tr h="271080">
                <a:tc>
                  <a:txBody>
                    <a:bodyPr/>
                    <a:lstStyle/>
                    <a:p>
                      <a:pPr>
                        <a:lnSpc>
                          <a:spcPct val="115000"/>
                        </a:lnSpc>
                        <a:spcBef>
                          <a:spcPts val="1000"/>
                        </a:spcBef>
                        <a:spcAft>
                          <a:spcPts val="1000"/>
                        </a:spcAft>
                      </a:pPr>
                      <a:r>
                        <a:rPr lang="en-IN" sz="1200">
                          <a:effectLst/>
                        </a:rPr>
                        <a:t>7</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BinData</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95402251"/>
                  </a:ext>
                </a:extLst>
              </a:tr>
              <a:tr h="271080">
                <a:tc>
                  <a:txBody>
                    <a:bodyPr/>
                    <a:lstStyle/>
                    <a:p>
                      <a:pPr>
                        <a:lnSpc>
                          <a:spcPct val="115000"/>
                        </a:lnSpc>
                        <a:spcBef>
                          <a:spcPts val="1000"/>
                        </a:spcBef>
                        <a:spcAft>
                          <a:spcPts val="1000"/>
                        </a:spcAft>
                      </a:pPr>
                      <a:r>
                        <a:rPr lang="en-IN" sz="1200">
                          <a:effectLst/>
                        </a:rPr>
                        <a:t>8</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err="1">
                          <a:effectLst/>
                        </a:rPr>
                        <a:t>ObjectId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78448326"/>
                  </a:ext>
                </a:extLst>
              </a:tr>
            </a:tbl>
          </a:graphicData>
        </a:graphic>
      </p:graphicFrame>
    </p:spTree>
    <p:extLst>
      <p:ext uri="{BB962C8B-B14F-4D97-AF65-F5344CB8AC3E}">
        <p14:creationId xmlns:p14="http://schemas.microsoft.com/office/powerpoint/2010/main" val="321329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Unstructured Data?</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Unstructured data, typically categorized as qualitative data, cannot be processed and analyzed via conventional data tools and methods. </a:t>
            </a: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https://cdn.ttgtmedia.com/rms/onlineImages/business_analytics-unstructured_data_mobile.png</a:t>
            </a:r>
            <a:endParaRPr dirty="0"/>
          </a:p>
        </p:txBody>
      </p:sp>
      <p:pic>
        <p:nvPicPr>
          <p:cNvPr id="7" name="Picture 6">
            <a:extLst>
              <a:ext uri="{FF2B5EF4-FFF2-40B4-BE49-F238E27FC236}">
                <a16:creationId xmlns:a16="http://schemas.microsoft.com/office/drawing/2014/main" id="{EAC39A18-702C-4ADE-851D-922AFE08907F}"/>
              </a:ext>
            </a:extLst>
          </p:cNvPr>
          <p:cNvPicPr>
            <a:picLocks noChangeAspect="1"/>
          </p:cNvPicPr>
          <p:nvPr/>
        </p:nvPicPr>
        <p:blipFill rotWithShape="1">
          <a:blip r:embed="rId3">
            <a:extLst>
              <a:ext uri="{28A0092B-C50C-407E-A947-70E740481C1C}">
                <a14:useLocalDpi xmlns:a14="http://schemas.microsoft.com/office/drawing/2010/main" val="0"/>
              </a:ext>
            </a:extLst>
          </a:blip>
          <a:srcRect t="21553" b="6997"/>
          <a:stretch/>
        </p:blipFill>
        <p:spPr bwMode="auto">
          <a:xfrm>
            <a:off x="4784650" y="1814513"/>
            <a:ext cx="4105275" cy="206454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Internet, Browsing, and Emailing</a:t>
            </a:r>
            <a:endParaRP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Data Types</a:t>
            </a:r>
            <a:endParaRPr lang="en-IN"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indent="0">
              <a:buNone/>
            </a:pPr>
            <a:r>
              <a:rPr lang="en-US" b="1" dirty="0"/>
              <a:t>Comparing values of different BSON types</a:t>
            </a:r>
          </a:p>
          <a:p>
            <a:pPr marL="285750" indent="-285750"/>
            <a:r>
              <a:rPr lang="en-US" dirty="0"/>
              <a:t>When comparing values of different BSON types, MongoDB uses the following comparison order, from lowest to highest:</a:t>
            </a:r>
            <a:endParaRPr dirty="0"/>
          </a:p>
        </p:txBody>
      </p:sp>
      <p:graphicFrame>
        <p:nvGraphicFramePr>
          <p:cNvPr id="2" name="Table 1">
            <a:extLst>
              <a:ext uri="{FF2B5EF4-FFF2-40B4-BE49-F238E27FC236}">
                <a16:creationId xmlns:a16="http://schemas.microsoft.com/office/drawing/2014/main" id="{2D5092CB-75E6-4DCC-B7E3-DFDB9934320F}"/>
              </a:ext>
            </a:extLst>
          </p:cNvPr>
          <p:cNvGraphicFramePr>
            <a:graphicFrameLocks noGrp="1"/>
          </p:cNvGraphicFramePr>
          <p:nvPr>
            <p:extLst>
              <p:ext uri="{D42A27DB-BD31-4B8C-83A1-F6EECF244321}">
                <p14:modId xmlns:p14="http://schemas.microsoft.com/office/powerpoint/2010/main" val="2132792112"/>
              </p:ext>
            </p:extLst>
          </p:nvPr>
        </p:nvGraphicFramePr>
        <p:xfrm>
          <a:off x="5018087" y="1307787"/>
          <a:ext cx="3654425" cy="2512003"/>
        </p:xfrm>
        <a:graphic>
          <a:graphicData uri="http://schemas.openxmlformats.org/drawingml/2006/table">
            <a:tbl>
              <a:tblPr firstRow="1" firstCol="1" bandRow="1">
                <a:tableStyleId>{5A111915-BE36-4E01-A7E5-04B1672EAD32}</a:tableStyleId>
              </a:tblPr>
              <a:tblGrid>
                <a:gridCol w="829379">
                  <a:extLst>
                    <a:ext uri="{9D8B030D-6E8A-4147-A177-3AD203B41FA5}">
                      <a16:colId xmlns:a16="http://schemas.microsoft.com/office/drawing/2014/main" val="1154680861"/>
                    </a:ext>
                  </a:extLst>
                </a:gridCol>
                <a:gridCol w="2825046">
                  <a:extLst>
                    <a:ext uri="{9D8B030D-6E8A-4147-A177-3AD203B41FA5}">
                      <a16:colId xmlns:a16="http://schemas.microsoft.com/office/drawing/2014/main" val="1860409432"/>
                    </a:ext>
                  </a:extLst>
                </a:gridCol>
              </a:tblGrid>
              <a:tr h="0">
                <a:tc>
                  <a:txBody>
                    <a:bodyPr/>
                    <a:lstStyle/>
                    <a:p>
                      <a:pPr>
                        <a:lnSpc>
                          <a:spcPct val="115000"/>
                        </a:lnSpc>
                        <a:spcBef>
                          <a:spcPts val="1000"/>
                        </a:spcBef>
                        <a:spcAft>
                          <a:spcPts val="1000"/>
                        </a:spcAft>
                      </a:pPr>
                      <a:r>
                        <a:rPr lang="en-IN" sz="1200">
                          <a:effectLst/>
                        </a:rPr>
                        <a:t>Order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Data Types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5176548"/>
                  </a:ext>
                </a:extLst>
              </a:tr>
              <a:tr h="0">
                <a:tc>
                  <a:txBody>
                    <a:bodyPr/>
                    <a:lstStyle/>
                    <a:p>
                      <a:pPr>
                        <a:lnSpc>
                          <a:spcPct val="115000"/>
                        </a:lnSpc>
                        <a:spcBef>
                          <a:spcPts val="1000"/>
                        </a:spcBef>
                        <a:spcAft>
                          <a:spcPts val="100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MinKey (internal type)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33705703"/>
                  </a:ext>
                </a:extLst>
              </a:tr>
              <a:tr h="0">
                <a:tc>
                  <a:txBody>
                    <a:bodyPr/>
                    <a:lstStyle/>
                    <a:p>
                      <a:pPr>
                        <a:lnSpc>
                          <a:spcPct val="115000"/>
                        </a:lnSpc>
                        <a:spcBef>
                          <a:spcPts val="1000"/>
                        </a:spcBef>
                        <a:spcAft>
                          <a:spcPts val="100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Null</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95834507"/>
                  </a:ext>
                </a:extLst>
              </a:tr>
              <a:tr h="0">
                <a:tc>
                  <a:txBody>
                    <a:bodyPr/>
                    <a:lstStyle/>
                    <a:p>
                      <a:pPr>
                        <a:lnSpc>
                          <a:spcPct val="115000"/>
                        </a:lnSpc>
                        <a:spcBef>
                          <a:spcPts val="1000"/>
                        </a:spcBef>
                        <a:spcAft>
                          <a:spcPts val="1000"/>
                        </a:spcAft>
                      </a:pPr>
                      <a:r>
                        <a:rPr lang="en-IN" sz="1200">
                          <a:effectLst/>
                        </a:rPr>
                        <a:t>3</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Numbers (ints, longs, doubles)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86955316"/>
                  </a:ext>
                </a:extLst>
              </a:tr>
              <a:tr h="0">
                <a:tc>
                  <a:txBody>
                    <a:bodyPr/>
                    <a:lstStyle/>
                    <a:p>
                      <a:pPr>
                        <a:lnSpc>
                          <a:spcPct val="115000"/>
                        </a:lnSpc>
                        <a:spcBef>
                          <a:spcPts val="1000"/>
                        </a:spcBef>
                        <a:spcAft>
                          <a:spcPts val="1000"/>
                        </a:spcAft>
                      </a:pPr>
                      <a:r>
                        <a:rPr lang="en-IN" sz="1200">
                          <a:effectLst/>
                        </a:rPr>
                        <a:t>4</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Symbol, String</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59655200"/>
                  </a:ext>
                </a:extLst>
              </a:tr>
              <a:tr h="0">
                <a:tc>
                  <a:txBody>
                    <a:bodyPr/>
                    <a:lstStyle/>
                    <a:p>
                      <a:pPr>
                        <a:lnSpc>
                          <a:spcPct val="115000"/>
                        </a:lnSpc>
                        <a:spcBef>
                          <a:spcPts val="1000"/>
                        </a:spcBef>
                        <a:spcAft>
                          <a:spcPts val="1000"/>
                        </a:spcAft>
                      </a:pPr>
                      <a:r>
                        <a:rPr lang="en-IN" sz="1200">
                          <a:effectLst/>
                        </a:rPr>
                        <a:t>5</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Object</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4099509"/>
                  </a:ext>
                </a:extLst>
              </a:tr>
              <a:tr h="0">
                <a:tc>
                  <a:txBody>
                    <a:bodyPr/>
                    <a:lstStyle/>
                    <a:p>
                      <a:pPr>
                        <a:lnSpc>
                          <a:spcPct val="115000"/>
                        </a:lnSpc>
                        <a:spcBef>
                          <a:spcPts val="1000"/>
                        </a:spcBef>
                        <a:spcAft>
                          <a:spcPts val="1000"/>
                        </a:spcAft>
                      </a:pPr>
                      <a:r>
                        <a:rPr lang="en-IN" sz="1200">
                          <a:effectLst/>
                        </a:rPr>
                        <a:t>6</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Array</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1273953"/>
                  </a:ext>
                </a:extLst>
              </a:tr>
              <a:tr h="0">
                <a:tc>
                  <a:txBody>
                    <a:bodyPr/>
                    <a:lstStyle/>
                    <a:p>
                      <a:pPr>
                        <a:lnSpc>
                          <a:spcPct val="115000"/>
                        </a:lnSpc>
                        <a:spcBef>
                          <a:spcPts val="1000"/>
                        </a:spcBef>
                        <a:spcAft>
                          <a:spcPts val="1000"/>
                        </a:spcAft>
                      </a:pPr>
                      <a:r>
                        <a:rPr lang="en-IN" sz="1200">
                          <a:effectLst/>
                        </a:rPr>
                        <a:t>7</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BinData</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4099907"/>
                  </a:ext>
                </a:extLst>
              </a:tr>
              <a:tr h="0">
                <a:tc>
                  <a:txBody>
                    <a:bodyPr/>
                    <a:lstStyle/>
                    <a:p>
                      <a:pPr>
                        <a:lnSpc>
                          <a:spcPct val="115000"/>
                        </a:lnSpc>
                        <a:spcBef>
                          <a:spcPts val="1000"/>
                        </a:spcBef>
                        <a:spcAft>
                          <a:spcPts val="1000"/>
                        </a:spcAft>
                      </a:pPr>
                      <a:r>
                        <a:rPr lang="en-IN" sz="1200">
                          <a:effectLst/>
                        </a:rPr>
                        <a:t>8</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ObjectId</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0104783"/>
                  </a:ext>
                </a:extLst>
              </a:tr>
              <a:tr h="0">
                <a:tc>
                  <a:txBody>
                    <a:bodyPr/>
                    <a:lstStyle/>
                    <a:p>
                      <a:pPr>
                        <a:lnSpc>
                          <a:spcPct val="115000"/>
                        </a:lnSpc>
                        <a:spcBef>
                          <a:spcPts val="1000"/>
                        </a:spcBef>
                        <a:spcAft>
                          <a:spcPts val="1000"/>
                        </a:spcAft>
                      </a:pPr>
                      <a:r>
                        <a:rPr lang="en-IN" sz="1200">
                          <a:effectLst/>
                        </a:rPr>
                        <a:t>9</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Boolean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6399324"/>
                  </a:ext>
                </a:extLst>
              </a:tr>
              <a:tr h="0">
                <a:tc>
                  <a:txBody>
                    <a:bodyPr/>
                    <a:lstStyle/>
                    <a:p>
                      <a:pPr>
                        <a:lnSpc>
                          <a:spcPct val="115000"/>
                        </a:lnSpc>
                        <a:spcBef>
                          <a:spcPts val="1000"/>
                        </a:spcBef>
                        <a:spcAft>
                          <a:spcPts val="1000"/>
                        </a:spcAft>
                      </a:pPr>
                      <a:r>
                        <a:rPr lang="en-IN" sz="1200">
                          <a:effectLst/>
                        </a:rPr>
                        <a:t>10</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Date, Timestamp</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99966472"/>
                  </a:ext>
                </a:extLst>
              </a:tr>
              <a:tr h="0">
                <a:tc>
                  <a:txBody>
                    <a:bodyPr/>
                    <a:lstStyle/>
                    <a:p>
                      <a:pPr>
                        <a:lnSpc>
                          <a:spcPct val="115000"/>
                        </a:lnSpc>
                        <a:spcBef>
                          <a:spcPts val="1000"/>
                        </a:spcBef>
                        <a:spcAft>
                          <a:spcPts val="100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Regular Expression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99909609"/>
                  </a:ext>
                </a:extLst>
              </a:tr>
              <a:tr h="0">
                <a:tc>
                  <a:txBody>
                    <a:bodyPr/>
                    <a:lstStyle/>
                    <a:p>
                      <a:pPr>
                        <a:lnSpc>
                          <a:spcPct val="115000"/>
                        </a:lnSpc>
                        <a:spcBef>
                          <a:spcPts val="1000"/>
                        </a:spcBef>
                        <a:spcAft>
                          <a:spcPts val="1000"/>
                        </a:spcAft>
                      </a:pPr>
                      <a:r>
                        <a:rPr lang="en-IN" sz="1200">
                          <a:effectLst/>
                        </a:rPr>
                        <a:t>12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MaxKey (internal type)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969790"/>
                  </a:ext>
                </a:extLst>
              </a:tr>
            </a:tbl>
          </a:graphicData>
        </a:graphic>
      </p:graphicFrame>
    </p:spTree>
    <p:extLst>
      <p:ext uri="{BB962C8B-B14F-4D97-AF65-F5344CB8AC3E}">
        <p14:creationId xmlns:p14="http://schemas.microsoft.com/office/powerpoint/2010/main" val="4140919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Databases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For storing data in a MongoDB, you need to create a database first. It will allow you to systematically organize your data so that it can be retrieved as per requirement. If you wish to delete a database, MongoDB also allows you to delete that. </a:t>
            </a:r>
          </a:p>
          <a:p>
            <a:pPr marL="285750" indent="-285750"/>
            <a:r>
              <a:rPr lang="en-US" dirty="0"/>
              <a:t>In this chapter, you will learn how to create and delete a database in MongoDB.</a:t>
            </a:r>
          </a:p>
        </p:txBody>
      </p:sp>
      <p:pic>
        <p:nvPicPr>
          <p:cNvPr id="4" name="Picture 3">
            <a:extLst>
              <a:ext uri="{FF2B5EF4-FFF2-40B4-BE49-F238E27FC236}">
                <a16:creationId xmlns:a16="http://schemas.microsoft.com/office/drawing/2014/main" id="{70904BA5-CE9B-4E49-9EAB-5D73ABC3F360}"/>
              </a:ext>
            </a:extLst>
          </p:cNvPr>
          <p:cNvPicPr>
            <a:picLocks noChangeAspect="1"/>
          </p:cNvPicPr>
          <p:nvPr/>
        </p:nvPicPr>
        <p:blipFill>
          <a:blip r:embed="rId3"/>
          <a:stretch>
            <a:fillRect/>
          </a:stretch>
        </p:blipFill>
        <p:spPr>
          <a:xfrm>
            <a:off x="4844727" y="1354900"/>
            <a:ext cx="3980890" cy="2281269"/>
          </a:xfrm>
          <a:prstGeom prst="rect">
            <a:avLst/>
          </a:prstGeom>
        </p:spPr>
      </p:pic>
      <p:sp>
        <p:nvSpPr>
          <p:cNvPr id="5" name="TextBox 4">
            <a:extLst>
              <a:ext uri="{FF2B5EF4-FFF2-40B4-BE49-F238E27FC236}">
                <a16:creationId xmlns:a16="http://schemas.microsoft.com/office/drawing/2014/main" id="{DB53AB38-6DF7-4D04-96A5-BB3A222977DA}"/>
              </a:ext>
            </a:extLst>
          </p:cNvPr>
          <p:cNvSpPr txBox="1"/>
          <p:nvPr/>
        </p:nvSpPr>
        <p:spPr>
          <a:xfrm>
            <a:off x="5100638" y="4864894"/>
            <a:ext cx="4051109" cy="184666"/>
          </a:xfrm>
          <a:prstGeom prst="rect">
            <a:avLst/>
          </a:prstGeom>
          <a:noFill/>
        </p:spPr>
        <p:txBody>
          <a:bodyPr wrap="none" rtlCol="0">
            <a:spAutoFit/>
          </a:bodyPr>
          <a:lstStyle/>
          <a:p>
            <a:r>
              <a:rPr lang="en-IN" sz="600" dirty="0">
                <a:solidFill>
                  <a:schemeClr val="bg2">
                    <a:lumMod val="60000"/>
                    <a:lumOff val="40000"/>
                  </a:schemeClr>
                </a:solidFill>
              </a:rPr>
              <a:t>Image: https://media.geeksforgeeks.org/wp-content/uploads/20200219180521/MongoDB-database-colection.png</a:t>
            </a:r>
          </a:p>
        </p:txBody>
      </p:sp>
    </p:spTree>
    <p:extLst>
      <p:ext uri="{BB962C8B-B14F-4D97-AF65-F5344CB8AC3E}">
        <p14:creationId xmlns:p14="http://schemas.microsoft.com/office/powerpoint/2010/main" val="107342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Databases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For storing data in a MongoDB, you need to create a database first. It will allow you to systematically organize your data so that it can be retrieved as per requirement. If you wish to delete a database, MongoDB also allows you to delete that. </a:t>
            </a:r>
          </a:p>
          <a:p>
            <a:pPr marL="285750" indent="-285750"/>
            <a:r>
              <a:rPr lang="en-US" dirty="0"/>
              <a:t>In this chapter, you will learn how to create and delete a database in MongoDB.</a:t>
            </a:r>
          </a:p>
        </p:txBody>
      </p:sp>
      <p:pic>
        <p:nvPicPr>
          <p:cNvPr id="4" name="Picture 3">
            <a:extLst>
              <a:ext uri="{FF2B5EF4-FFF2-40B4-BE49-F238E27FC236}">
                <a16:creationId xmlns:a16="http://schemas.microsoft.com/office/drawing/2014/main" id="{70904BA5-CE9B-4E49-9EAB-5D73ABC3F360}"/>
              </a:ext>
            </a:extLst>
          </p:cNvPr>
          <p:cNvPicPr>
            <a:picLocks noChangeAspect="1"/>
          </p:cNvPicPr>
          <p:nvPr/>
        </p:nvPicPr>
        <p:blipFill>
          <a:blip r:embed="rId3"/>
          <a:stretch>
            <a:fillRect/>
          </a:stretch>
        </p:blipFill>
        <p:spPr>
          <a:xfrm>
            <a:off x="4844727" y="1354900"/>
            <a:ext cx="3980890" cy="2281269"/>
          </a:xfrm>
          <a:prstGeom prst="rect">
            <a:avLst/>
          </a:prstGeom>
        </p:spPr>
      </p:pic>
      <p:sp>
        <p:nvSpPr>
          <p:cNvPr id="5" name="TextBox 4">
            <a:extLst>
              <a:ext uri="{FF2B5EF4-FFF2-40B4-BE49-F238E27FC236}">
                <a16:creationId xmlns:a16="http://schemas.microsoft.com/office/drawing/2014/main" id="{DB53AB38-6DF7-4D04-96A5-BB3A222977DA}"/>
              </a:ext>
            </a:extLst>
          </p:cNvPr>
          <p:cNvSpPr txBox="1"/>
          <p:nvPr/>
        </p:nvSpPr>
        <p:spPr>
          <a:xfrm>
            <a:off x="5100638" y="4864894"/>
            <a:ext cx="4051109" cy="184666"/>
          </a:xfrm>
          <a:prstGeom prst="rect">
            <a:avLst/>
          </a:prstGeom>
          <a:noFill/>
        </p:spPr>
        <p:txBody>
          <a:bodyPr wrap="none" rtlCol="0">
            <a:spAutoFit/>
          </a:bodyPr>
          <a:lstStyle/>
          <a:p>
            <a:r>
              <a:rPr lang="en-IN" sz="600" dirty="0">
                <a:solidFill>
                  <a:schemeClr val="bg2">
                    <a:lumMod val="60000"/>
                    <a:lumOff val="40000"/>
                  </a:schemeClr>
                </a:solidFill>
              </a:rPr>
              <a:t>Image: https://media.geeksforgeeks.org/wp-content/uploads/20200219180521/MongoDB-database-colection.png</a:t>
            </a:r>
          </a:p>
        </p:txBody>
      </p:sp>
    </p:spTree>
    <p:extLst>
      <p:ext uri="{BB962C8B-B14F-4D97-AF65-F5344CB8AC3E}">
        <p14:creationId xmlns:p14="http://schemas.microsoft.com/office/powerpoint/2010/main" val="3219160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Databases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"show dbs" command provides you with a list of all the databases.</a:t>
            </a:r>
          </a:p>
        </p:txBody>
      </p:sp>
      <p:sp>
        <p:nvSpPr>
          <p:cNvPr id="5" name="TextBox 4">
            <a:extLst>
              <a:ext uri="{FF2B5EF4-FFF2-40B4-BE49-F238E27FC236}">
                <a16:creationId xmlns:a16="http://schemas.microsoft.com/office/drawing/2014/main" id="{DB53AB38-6DF7-4D04-96A5-BB3A222977DA}"/>
              </a:ext>
            </a:extLst>
          </p:cNvPr>
          <p:cNvSpPr txBox="1"/>
          <p:nvPr/>
        </p:nvSpPr>
        <p:spPr>
          <a:xfrm>
            <a:off x="5100638" y="4864894"/>
            <a:ext cx="3134191" cy="184666"/>
          </a:xfrm>
          <a:prstGeom prst="rect">
            <a:avLst/>
          </a:prstGeom>
          <a:noFill/>
        </p:spPr>
        <p:txBody>
          <a:bodyPr wrap="none" rtlCol="0">
            <a:spAutoFit/>
          </a:bodyPr>
          <a:lstStyle/>
          <a:p>
            <a:r>
              <a:rPr lang="en-IN" sz="600" dirty="0">
                <a:solidFill>
                  <a:schemeClr val="bg2">
                    <a:lumMod val="75000"/>
                  </a:schemeClr>
                </a:solidFill>
              </a:rPr>
              <a:t>Image: Reference: https://www.w3resource.com/w3r_images/show-dbs-command.png</a:t>
            </a:r>
          </a:p>
        </p:txBody>
      </p:sp>
      <p:pic>
        <p:nvPicPr>
          <p:cNvPr id="7" name="Picture 6">
            <a:extLst>
              <a:ext uri="{FF2B5EF4-FFF2-40B4-BE49-F238E27FC236}">
                <a16:creationId xmlns:a16="http://schemas.microsoft.com/office/drawing/2014/main" id="{F0037BB2-5927-485C-9A20-347ECA557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638" y="1888075"/>
            <a:ext cx="3706290" cy="1576644"/>
          </a:xfrm>
          <a:prstGeom prst="rect">
            <a:avLst/>
          </a:prstGeom>
        </p:spPr>
      </p:pic>
    </p:spTree>
    <p:extLst>
      <p:ext uri="{BB962C8B-B14F-4D97-AF65-F5344CB8AC3E}">
        <p14:creationId xmlns:p14="http://schemas.microsoft.com/office/powerpoint/2010/main" val="407808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Databases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Run the list of Databases in MongoDB</a:t>
            </a:r>
            <a:endParaRPr lang="en-IN" dirty="0"/>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Run '</a:t>
            </a:r>
            <a:r>
              <a:rPr lang="en-US" dirty="0" err="1"/>
              <a:t>db</a:t>
            </a:r>
            <a:r>
              <a:rPr lang="en-US" dirty="0"/>
              <a:t>' command to refer to the current database object or connection.</a:t>
            </a:r>
          </a:p>
        </p:txBody>
      </p:sp>
      <p:sp>
        <p:nvSpPr>
          <p:cNvPr id="5" name="TextBox 4">
            <a:extLst>
              <a:ext uri="{FF2B5EF4-FFF2-40B4-BE49-F238E27FC236}">
                <a16:creationId xmlns:a16="http://schemas.microsoft.com/office/drawing/2014/main" id="{DB53AB38-6DF7-4D04-96A5-BB3A222977DA}"/>
              </a:ext>
            </a:extLst>
          </p:cNvPr>
          <p:cNvSpPr txBox="1"/>
          <p:nvPr/>
        </p:nvSpPr>
        <p:spPr>
          <a:xfrm>
            <a:off x="5100638" y="4864894"/>
            <a:ext cx="2888932" cy="184666"/>
          </a:xfrm>
          <a:prstGeom prst="rect">
            <a:avLst/>
          </a:prstGeom>
          <a:noFill/>
        </p:spPr>
        <p:txBody>
          <a:bodyPr wrap="none" rtlCol="0">
            <a:spAutoFit/>
          </a:bodyPr>
          <a:lstStyle/>
          <a:p>
            <a:r>
              <a:rPr lang="en-IN" sz="600" dirty="0">
                <a:solidFill>
                  <a:schemeClr val="bg2">
                    <a:lumMod val="75000"/>
                  </a:schemeClr>
                </a:solidFill>
              </a:rPr>
              <a:t>Image: Reference: https://www.w3resource.com/w3r_images/db-command.png</a:t>
            </a:r>
          </a:p>
        </p:txBody>
      </p:sp>
      <p:pic>
        <p:nvPicPr>
          <p:cNvPr id="8" name="Picture 7">
            <a:extLst>
              <a:ext uri="{FF2B5EF4-FFF2-40B4-BE49-F238E27FC236}">
                <a16:creationId xmlns:a16="http://schemas.microsoft.com/office/drawing/2014/main" id="{78915E22-768F-40FD-9708-2CA75D8EB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638" y="2001305"/>
            <a:ext cx="3562097" cy="1334825"/>
          </a:xfrm>
          <a:prstGeom prst="rect">
            <a:avLst/>
          </a:prstGeom>
        </p:spPr>
      </p:pic>
    </p:spTree>
    <p:extLst>
      <p:ext uri="{BB962C8B-B14F-4D97-AF65-F5344CB8AC3E}">
        <p14:creationId xmlns:p14="http://schemas.microsoft.com/office/powerpoint/2010/main" val="284243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Databases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indent="0">
              <a:buNone/>
            </a:pPr>
            <a:r>
              <a:rPr lang="en-US" dirty="0"/>
              <a:t>“use” command for creating database in MsongoDB</a:t>
            </a:r>
          </a:p>
          <a:p>
            <a:pPr marL="285750" indent="-285750"/>
            <a:r>
              <a:rPr lang="en-US" dirty="0"/>
              <a:t>You can make use of the "use" command followed by the </a:t>
            </a:r>
            <a:r>
              <a:rPr lang="en-US" dirty="0" err="1"/>
              <a:t>database_name</a:t>
            </a:r>
            <a:r>
              <a:rPr lang="en-US" dirty="0"/>
              <a:t> for creating a database. </a:t>
            </a:r>
          </a:p>
        </p:txBody>
      </p:sp>
      <p:sp>
        <p:nvSpPr>
          <p:cNvPr id="5" name="TextBox 4">
            <a:extLst>
              <a:ext uri="{FF2B5EF4-FFF2-40B4-BE49-F238E27FC236}">
                <a16:creationId xmlns:a16="http://schemas.microsoft.com/office/drawing/2014/main" id="{DB53AB38-6DF7-4D04-96A5-BB3A222977DA}"/>
              </a:ext>
            </a:extLst>
          </p:cNvPr>
          <p:cNvSpPr txBox="1"/>
          <p:nvPr/>
        </p:nvSpPr>
        <p:spPr>
          <a:xfrm>
            <a:off x="5100638" y="4864894"/>
            <a:ext cx="2927404" cy="369332"/>
          </a:xfrm>
          <a:prstGeom prst="rect">
            <a:avLst/>
          </a:prstGeom>
          <a:noFill/>
        </p:spPr>
        <p:txBody>
          <a:bodyPr wrap="none" rtlCol="0">
            <a:spAutoFit/>
          </a:bodyPr>
          <a:lstStyle/>
          <a:p>
            <a:r>
              <a:rPr lang="en-IN" sz="600" dirty="0">
                <a:solidFill>
                  <a:schemeClr val="bg2">
                    <a:lumMod val="75000"/>
                  </a:schemeClr>
                </a:solidFill>
              </a:rPr>
              <a:t>Image: Reference: https://www.w3resource.com/w3r_images/use-command.png</a:t>
            </a:r>
          </a:p>
          <a:p>
            <a:endParaRPr lang="en-IN" sz="600" dirty="0">
              <a:solidFill>
                <a:schemeClr val="bg2">
                  <a:lumMod val="75000"/>
                </a:schemeClr>
              </a:solidFill>
            </a:endParaRPr>
          </a:p>
          <a:p>
            <a:endParaRPr lang="en-IN" sz="600" dirty="0">
              <a:solidFill>
                <a:schemeClr val="bg2">
                  <a:lumMod val="75000"/>
                </a:schemeClr>
              </a:solidFill>
            </a:endParaRPr>
          </a:p>
        </p:txBody>
      </p:sp>
      <p:pic>
        <p:nvPicPr>
          <p:cNvPr id="7" name="Picture 6">
            <a:extLst>
              <a:ext uri="{FF2B5EF4-FFF2-40B4-BE49-F238E27FC236}">
                <a16:creationId xmlns:a16="http://schemas.microsoft.com/office/drawing/2014/main" id="{E82AB8D9-0057-45ED-94FC-6A19FCEAC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827" y="1820465"/>
            <a:ext cx="3857947" cy="1502569"/>
          </a:xfrm>
          <a:prstGeom prst="rect">
            <a:avLst/>
          </a:prstGeom>
        </p:spPr>
      </p:pic>
    </p:spTree>
    <p:extLst>
      <p:ext uri="{BB962C8B-B14F-4D97-AF65-F5344CB8AC3E}">
        <p14:creationId xmlns:p14="http://schemas.microsoft.com/office/powerpoint/2010/main" val="3165393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Databases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0" indent="0">
              <a:buNone/>
            </a:pPr>
            <a:r>
              <a:rPr lang="en-US" dirty="0"/>
              <a:t>Deleting a Database in MongoDB</a:t>
            </a:r>
          </a:p>
          <a:p>
            <a:pPr marL="285750" indent="-285750"/>
            <a:r>
              <a:rPr lang="en-US" dirty="0"/>
              <a:t>If you are familiar with SQL, then you must have heard about the drop command. The concept of drop in SQL is used to delete the entire database or just the table</a:t>
            </a:r>
          </a:p>
        </p:txBody>
      </p:sp>
      <p:sp>
        <p:nvSpPr>
          <p:cNvPr id="5" name="TextBox 4">
            <a:extLst>
              <a:ext uri="{FF2B5EF4-FFF2-40B4-BE49-F238E27FC236}">
                <a16:creationId xmlns:a16="http://schemas.microsoft.com/office/drawing/2014/main" id="{DB53AB38-6DF7-4D04-96A5-BB3A222977DA}"/>
              </a:ext>
            </a:extLst>
          </p:cNvPr>
          <p:cNvSpPr txBox="1"/>
          <p:nvPr/>
        </p:nvSpPr>
        <p:spPr>
          <a:xfrm>
            <a:off x="5301962" y="4681835"/>
            <a:ext cx="3666388" cy="461665"/>
          </a:xfrm>
          <a:prstGeom prst="rect">
            <a:avLst/>
          </a:prstGeom>
          <a:noFill/>
        </p:spPr>
        <p:txBody>
          <a:bodyPr wrap="none" rtlCol="0">
            <a:spAutoFit/>
          </a:bodyPr>
          <a:lstStyle/>
          <a:p>
            <a:pPr algn="ctr"/>
            <a:r>
              <a:rPr lang="en-IN" sz="600" dirty="0">
                <a:solidFill>
                  <a:schemeClr val="bg2">
                    <a:lumMod val="75000"/>
                  </a:schemeClr>
                </a:solidFill>
              </a:rPr>
              <a:t>Image: Reference: https://www.w3schools.in/wp-content/uploads/2019/06/mongodb_drop_database_ </a:t>
            </a:r>
          </a:p>
          <a:p>
            <a:pPr algn="ctr"/>
            <a:r>
              <a:rPr lang="en-IN" sz="600" dirty="0">
                <a:solidFill>
                  <a:schemeClr val="bg2">
                    <a:lumMod val="75000"/>
                  </a:schemeClr>
                </a:solidFill>
              </a:rPr>
              <a:t>command-1.jpg?ezimgfmt=rs:414x163/rscb7/ng:webp/ngcb7 </a:t>
            </a:r>
          </a:p>
          <a:p>
            <a:pPr algn="ctr"/>
            <a:endParaRPr lang="en-IN" sz="600" dirty="0">
              <a:solidFill>
                <a:schemeClr val="bg2">
                  <a:lumMod val="75000"/>
                </a:schemeClr>
              </a:solidFill>
            </a:endParaRPr>
          </a:p>
          <a:p>
            <a:pPr algn="ctr"/>
            <a:endParaRPr lang="en-IN" sz="600" dirty="0">
              <a:solidFill>
                <a:schemeClr val="bg2">
                  <a:lumMod val="75000"/>
                </a:schemeClr>
              </a:solidFill>
            </a:endParaRPr>
          </a:p>
        </p:txBody>
      </p:sp>
      <p:pic>
        <p:nvPicPr>
          <p:cNvPr id="8" name="Picture 7">
            <a:extLst>
              <a:ext uri="{FF2B5EF4-FFF2-40B4-BE49-F238E27FC236}">
                <a16:creationId xmlns:a16="http://schemas.microsoft.com/office/drawing/2014/main" id="{047BDF08-6981-4A28-B842-B5A5C411A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485" y="1982787"/>
            <a:ext cx="3863340" cy="1520825"/>
          </a:xfrm>
          <a:prstGeom prst="rect">
            <a:avLst/>
          </a:prstGeom>
        </p:spPr>
      </p:pic>
    </p:spTree>
    <p:extLst>
      <p:ext uri="{BB962C8B-B14F-4D97-AF65-F5344CB8AC3E}">
        <p14:creationId xmlns:p14="http://schemas.microsoft.com/office/powerpoint/2010/main" val="3691002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Documents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The document is the unit of storing data in a MongoDB database.</a:t>
            </a:r>
          </a:p>
          <a:p>
            <a:pPr marL="285750" indent="-285750"/>
            <a:r>
              <a:rPr lang="en-US" dirty="0"/>
              <a:t>document use JSON style for storing data.</a:t>
            </a:r>
          </a:p>
          <a:p>
            <a:pPr marL="285750" indent="-285750"/>
            <a:r>
              <a:rPr lang="en-US" dirty="0"/>
              <a:t>A simple example of a JSON document is as follows </a:t>
            </a:r>
          </a:p>
          <a:p>
            <a:pPr marL="0" indent="0">
              <a:buNone/>
            </a:pPr>
            <a:r>
              <a:rPr lang="en-US" dirty="0"/>
              <a:t>	{ site : "w3resource.com" </a:t>
            </a:r>
          </a:p>
          <a:p>
            <a:pPr marL="285750" indent="-285750"/>
            <a:r>
              <a:rPr lang="en-US" dirty="0"/>
              <a:t>Often, the term "object" is used to refer a document.</a:t>
            </a:r>
          </a:p>
          <a:p>
            <a:pPr marL="285750" indent="-285750"/>
            <a:endParaRPr lang="en-US" dirty="0"/>
          </a:p>
        </p:txBody>
      </p:sp>
      <p:graphicFrame>
        <p:nvGraphicFramePr>
          <p:cNvPr id="2" name="Table 1">
            <a:extLst>
              <a:ext uri="{FF2B5EF4-FFF2-40B4-BE49-F238E27FC236}">
                <a16:creationId xmlns:a16="http://schemas.microsoft.com/office/drawing/2014/main" id="{76F99005-5772-4407-A8CB-DF7A3E87AF2B}"/>
              </a:ext>
            </a:extLst>
          </p:cNvPr>
          <p:cNvGraphicFramePr>
            <a:graphicFrameLocks noGrp="1"/>
          </p:cNvGraphicFramePr>
          <p:nvPr>
            <p:extLst>
              <p:ext uri="{D42A27DB-BD31-4B8C-83A1-F6EECF244321}">
                <p14:modId xmlns:p14="http://schemas.microsoft.com/office/powerpoint/2010/main" val="535438955"/>
              </p:ext>
            </p:extLst>
          </p:nvPr>
        </p:nvGraphicFramePr>
        <p:xfrm>
          <a:off x="5301961" y="2088671"/>
          <a:ext cx="3291970" cy="1753800"/>
        </p:xfrm>
        <a:graphic>
          <a:graphicData uri="http://schemas.openxmlformats.org/drawingml/2006/table">
            <a:tbl>
              <a:tblPr firstRow="1" firstCol="1" bandRow="1">
                <a:tableStyleId>{5A111915-BE36-4E01-A7E5-04B1672EAD32}</a:tableStyleId>
              </a:tblPr>
              <a:tblGrid>
                <a:gridCol w="1645985">
                  <a:extLst>
                    <a:ext uri="{9D8B030D-6E8A-4147-A177-3AD203B41FA5}">
                      <a16:colId xmlns:a16="http://schemas.microsoft.com/office/drawing/2014/main" val="2256991181"/>
                    </a:ext>
                  </a:extLst>
                </a:gridCol>
                <a:gridCol w="1645985">
                  <a:extLst>
                    <a:ext uri="{9D8B030D-6E8A-4147-A177-3AD203B41FA5}">
                      <a16:colId xmlns:a16="http://schemas.microsoft.com/office/drawing/2014/main" val="543572420"/>
                    </a:ext>
                  </a:extLst>
                </a:gridCol>
              </a:tblGrid>
              <a:tr h="350760">
                <a:tc>
                  <a:txBody>
                    <a:bodyPr/>
                    <a:lstStyle/>
                    <a:p>
                      <a:pPr>
                        <a:lnSpc>
                          <a:spcPct val="115000"/>
                        </a:lnSpc>
                        <a:spcBef>
                          <a:spcPts val="1000"/>
                        </a:spcBef>
                        <a:spcAft>
                          <a:spcPts val="1000"/>
                        </a:spcAft>
                      </a:pPr>
                      <a:r>
                        <a:rPr lang="en-IN" sz="1200">
                          <a:effectLst/>
                        </a:rPr>
                        <a:t>RDBMS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MongoDB</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8005453"/>
                  </a:ext>
                </a:extLst>
              </a:tr>
              <a:tr h="350760">
                <a:tc>
                  <a:txBody>
                    <a:bodyPr/>
                    <a:lstStyle/>
                    <a:p>
                      <a:pPr>
                        <a:lnSpc>
                          <a:spcPct val="115000"/>
                        </a:lnSpc>
                        <a:spcBef>
                          <a:spcPts val="1000"/>
                        </a:spcBef>
                        <a:spcAft>
                          <a:spcPts val="1000"/>
                        </a:spcAft>
                      </a:pPr>
                      <a:r>
                        <a:rPr lang="en-IN" sz="1200">
                          <a:effectLst/>
                        </a:rPr>
                        <a:t>Table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Collection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4110068"/>
                  </a:ext>
                </a:extLst>
              </a:tr>
              <a:tr h="350760">
                <a:tc>
                  <a:txBody>
                    <a:bodyPr/>
                    <a:lstStyle/>
                    <a:p>
                      <a:pPr>
                        <a:lnSpc>
                          <a:spcPct val="115000"/>
                        </a:lnSpc>
                        <a:spcBef>
                          <a:spcPts val="1000"/>
                        </a:spcBef>
                        <a:spcAft>
                          <a:spcPts val="1000"/>
                        </a:spcAft>
                      </a:pPr>
                      <a:r>
                        <a:rPr lang="en-IN" sz="1200">
                          <a:effectLst/>
                        </a:rPr>
                        <a:t>Column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Key</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79307401"/>
                  </a:ext>
                </a:extLst>
              </a:tr>
              <a:tr h="350760">
                <a:tc>
                  <a:txBody>
                    <a:bodyPr/>
                    <a:lstStyle/>
                    <a:p>
                      <a:pPr>
                        <a:lnSpc>
                          <a:spcPct val="115000"/>
                        </a:lnSpc>
                        <a:spcBef>
                          <a:spcPts val="1000"/>
                        </a:spcBef>
                        <a:spcAft>
                          <a:spcPts val="1000"/>
                        </a:spcAft>
                      </a:pPr>
                      <a:r>
                        <a:rPr lang="en-IN" sz="1200">
                          <a:effectLst/>
                        </a:rPr>
                        <a:t>Value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Value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16732444"/>
                  </a:ext>
                </a:extLst>
              </a:tr>
              <a:tr h="350760">
                <a:tc>
                  <a:txBody>
                    <a:bodyPr/>
                    <a:lstStyle/>
                    <a:p>
                      <a:pPr>
                        <a:lnSpc>
                          <a:spcPct val="115000"/>
                        </a:lnSpc>
                        <a:spcBef>
                          <a:spcPts val="1000"/>
                        </a:spcBef>
                        <a:spcAft>
                          <a:spcPts val="1000"/>
                        </a:spcAft>
                      </a:pPr>
                      <a:r>
                        <a:rPr lang="en-IN" sz="1200">
                          <a:effectLst/>
                        </a:rPr>
                        <a:t>Records / Rows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Document / Object</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29664164"/>
                  </a:ext>
                </a:extLst>
              </a:tr>
            </a:tbl>
          </a:graphicData>
        </a:graphic>
      </p:graphicFrame>
    </p:spTree>
    <p:extLst>
      <p:ext uri="{BB962C8B-B14F-4D97-AF65-F5344CB8AC3E}">
        <p14:creationId xmlns:p14="http://schemas.microsoft.com/office/powerpoint/2010/main" val="4153167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Documents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The following table shows the various datatypes which may be used in MongoDB.</a:t>
            </a:r>
          </a:p>
        </p:txBody>
      </p:sp>
      <p:graphicFrame>
        <p:nvGraphicFramePr>
          <p:cNvPr id="3" name="Table 2">
            <a:extLst>
              <a:ext uri="{FF2B5EF4-FFF2-40B4-BE49-F238E27FC236}">
                <a16:creationId xmlns:a16="http://schemas.microsoft.com/office/drawing/2014/main" id="{E71CAC88-8CA0-47FA-B951-5EB83FA68CEC}"/>
              </a:ext>
            </a:extLst>
          </p:cNvPr>
          <p:cNvGraphicFramePr>
            <a:graphicFrameLocks noGrp="1"/>
          </p:cNvGraphicFramePr>
          <p:nvPr>
            <p:extLst>
              <p:ext uri="{D42A27DB-BD31-4B8C-83A1-F6EECF244321}">
                <p14:modId xmlns:p14="http://schemas.microsoft.com/office/powerpoint/2010/main" val="3015380766"/>
              </p:ext>
            </p:extLst>
          </p:nvPr>
        </p:nvGraphicFramePr>
        <p:xfrm>
          <a:off x="4948827" y="1674654"/>
          <a:ext cx="3640137" cy="2387096"/>
        </p:xfrm>
        <a:graphic>
          <a:graphicData uri="http://schemas.openxmlformats.org/drawingml/2006/table">
            <a:tbl>
              <a:tblPr firstRow="1" firstCol="1" bandRow="1">
                <a:tableStyleId>{5A111915-BE36-4E01-A7E5-04B1672EAD32}</a:tableStyleId>
              </a:tblPr>
              <a:tblGrid>
                <a:gridCol w="770852">
                  <a:extLst>
                    <a:ext uri="{9D8B030D-6E8A-4147-A177-3AD203B41FA5}">
                      <a16:colId xmlns:a16="http://schemas.microsoft.com/office/drawing/2014/main" val="1745898289"/>
                    </a:ext>
                  </a:extLst>
                </a:gridCol>
                <a:gridCol w="2869285">
                  <a:extLst>
                    <a:ext uri="{9D8B030D-6E8A-4147-A177-3AD203B41FA5}">
                      <a16:colId xmlns:a16="http://schemas.microsoft.com/office/drawing/2014/main" val="1675170809"/>
                    </a:ext>
                  </a:extLst>
                </a:gridCol>
              </a:tblGrid>
              <a:tr h="0">
                <a:tc>
                  <a:txBody>
                    <a:bodyPr/>
                    <a:lstStyle/>
                    <a:p>
                      <a:pPr>
                        <a:lnSpc>
                          <a:spcPct val="115000"/>
                        </a:lnSpc>
                        <a:spcBef>
                          <a:spcPts val="1000"/>
                        </a:spcBef>
                        <a:spcAft>
                          <a:spcPts val="1000"/>
                        </a:spcAft>
                      </a:pPr>
                      <a:r>
                        <a:rPr lang="en-IN" sz="1200" dirty="0">
                          <a:effectLst/>
                        </a:rPr>
                        <a:t>Data Types</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9863580"/>
                  </a:ext>
                </a:extLst>
              </a:tr>
              <a:tr h="0">
                <a:tc>
                  <a:txBody>
                    <a:bodyPr/>
                    <a:lstStyle/>
                    <a:p>
                      <a:pPr>
                        <a:lnSpc>
                          <a:spcPct val="115000"/>
                        </a:lnSpc>
                        <a:spcBef>
                          <a:spcPts val="1000"/>
                        </a:spcBef>
                        <a:spcAft>
                          <a:spcPts val="1000"/>
                        </a:spcAft>
                      </a:pPr>
                      <a:r>
                        <a:rPr lang="en-IN" sz="12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May be an empty string or a combination of characters.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40089487"/>
                  </a:ext>
                </a:extLst>
              </a:tr>
              <a:tr h="0">
                <a:tc>
                  <a:txBody>
                    <a:bodyPr/>
                    <a:lstStyle/>
                    <a:p>
                      <a:pPr>
                        <a:lnSpc>
                          <a:spcPct val="115000"/>
                        </a:lnSpc>
                        <a:spcBef>
                          <a:spcPts val="1000"/>
                        </a:spcBef>
                        <a:spcAft>
                          <a:spcPts val="1000"/>
                        </a:spcAft>
                      </a:pPr>
                      <a:r>
                        <a:rPr lang="en-IN" sz="12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Digits.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22700378"/>
                  </a:ext>
                </a:extLst>
              </a:tr>
              <a:tr h="0">
                <a:tc>
                  <a:txBody>
                    <a:bodyPr/>
                    <a:lstStyle/>
                    <a:p>
                      <a:pPr>
                        <a:lnSpc>
                          <a:spcPct val="115000"/>
                        </a:lnSpc>
                        <a:spcBef>
                          <a:spcPts val="1000"/>
                        </a:spcBef>
                        <a:spcAft>
                          <a:spcPts val="1000"/>
                        </a:spcAft>
                      </a:pPr>
                      <a:r>
                        <a:rPr lang="en-IN" sz="1200">
                          <a:effectLst/>
                        </a:rPr>
                        <a:t>boolean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Logical values True or False.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7560896"/>
                  </a:ext>
                </a:extLst>
              </a:tr>
              <a:tr h="0">
                <a:tc>
                  <a:txBody>
                    <a:bodyPr/>
                    <a:lstStyle/>
                    <a:p>
                      <a:pPr>
                        <a:lnSpc>
                          <a:spcPct val="115000"/>
                        </a:lnSpc>
                        <a:spcBef>
                          <a:spcPts val="1000"/>
                        </a:spcBef>
                        <a:spcAft>
                          <a:spcPts val="1000"/>
                        </a:spcAft>
                      </a:pPr>
                      <a:r>
                        <a:rPr lang="en-IN" sz="1200">
                          <a:effectLst/>
                        </a:rPr>
                        <a:t>double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A type of floating point number.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5839482"/>
                  </a:ext>
                </a:extLst>
              </a:tr>
              <a:tr h="0">
                <a:tc>
                  <a:txBody>
                    <a:bodyPr/>
                    <a:lstStyle/>
                    <a:p>
                      <a:pPr>
                        <a:lnSpc>
                          <a:spcPct val="115000"/>
                        </a:lnSpc>
                        <a:spcBef>
                          <a:spcPts val="1000"/>
                        </a:spcBef>
                        <a:spcAft>
                          <a:spcPts val="1000"/>
                        </a:spcAft>
                      </a:pPr>
                      <a:r>
                        <a:rPr lang="en-IN" sz="1200">
                          <a:effectLst/>
                        </a:rPr>
                        <a:t>null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Not zero, not empty.</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38864922"/>
                  </a:ext>
                </a:extLst>
              </a:tr>
              <a:tr h="0">
                <a:tc>
                  <a:txBody>
                    <a:bodyPr/>
                    <a:lstStyle/>
                    <a:p>
                      <a:pPr>
                        <a:lnSpc>
                          <a:spcPct val="115000"/>
                        </a:lnSpc>
                        <a:spcBef>
                          <a:spcPts val="1000"/>
                        </a:spcBef>
                        <a:spcAft>
                          <a:spcPts val="1000"/>
                        </a:spcAft>
                      </a:pPr>
                      <a:r>
                        <a:rPr lang="en-IN" sz="1200">
                          <a:effectLst/>
                        </a:rPr>
                        <a:t>array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a:effectLst/>
                        </a:rPr>
                        <a:t>A list of values.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8943628"/>
                  </a:ext>
                </a:extLst>
              </a:tr>
              <a:tr h="0">
                <a:tc>
                  <a:txBody>
                    <a:bodyPr/>
                    <a:lstStyle/>
                    <a:p>
                      <a:pPr>
                        <a:lnSpc>
                          <a:spcPct val="115000"/>
                        </a:lnSpc>
                        <a:spcBef>
                          <a:spcPts val="1000"/>
                        </a:spcBef>
                        <a:spcAft>
                          <a:spcPts val="1000"/>
                        </a:spcAft>
                      </a:pPr>
                      <a:r>
                        <a:rPr lang="en-IN" sz="1200">
                          <a:effectLst/>
                        </a:rPr>
                        <a:t>object</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An entity which can be used in programming. May be a value, variable, function, or data structure.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25640389"/>
                  </a:ext>
                </a:extLst>
              </a:tr>
            </a:tbl>
          </a:graphicData>
        </a:graphic>
      </p:graphicFrame>
    </p:spTree>
    <p:extLst>
      <p:ext uri="{BB962C8B-B14F-4D97-AF65-F5344CB8AC3E}">
        <p14:creationId xmlns:p14="http://schemas.microsoft.com/office/powerpoint/2010/main" val="1073006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Documents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The following table shows the various datatypes which may be used in MongoDB.</a:t>
            </a:r>
          </a:p>
        </p:txBody>
      </p:sp>
      <p:graphicFrame>
        <p:nvGraphicFramePr>
          <p:cNvPr id="2" name="Table 1">
            <a:extLst>
              <a:ext uri="{FF2B5EF4-FFF2-40B4-BE49-F238E27FC236}">
                <a16:creationId xmlns:a16="http://schemas.microsoft.com/office/drawing/2014/main" id="{DCB41872-E499-4DEC-AC66-CB67E553775F}"/>
              </a:ext>
            </a:extLst>
          </p:cNvPr>
          <p:cNvGraphicFramePr>
            <a:graphicFrameLocks noGrp="1"/>
          </p:cNvGraphicFramePr>
          <p:nvPr>
            <p:extLst>
              <p:ext uri="{D42A27DB-BD31-4B8C-83A1-F6EECF244321}">
                <p14:modId xmlns:p14="http://schemas.microsoft.com/office/powerpoint/2010/main" val="2721006019"/>
              </p:ext>
            </p:extLst>
          </p:nvPr>
        </p:nvGraphicFramePr>
        <p:xfrm>
          <a:off x="4739481" y="966914"/>
          <a:ext cx="3837000" cy="3103437"/>
        </p:xfrm>
        <a:graphic>
          <a:graphicData uri="http://schemas.openxmlformats.org/drawingml/2006/table">
            <a:tbl>
              <a:tblPr firstRow="1" firstCol="1" bandRow="1">
                <a:tableStyleId>{5FD0F851-EC5A-4D38-B0AD-8093EC10F338}</a:tableStyleId>
              </a:tblPr>
              <a:tblGrid>
                <a:gridCol w="1004094">
                  <a:extLst>
                    <a:ext uri="{9D8B030D-6E8A-4147-A177-3AD203B41FA5}">
                      <a16:colId xmlns:a16="http://schemas.microsoft.com/office/drawing/2014/main" val="2159941618"/>
                    </a:ext>
                  </a:extLst>
                </a:gridCol>
                <a:gridCol w="2832906">
                  <a:extLst>
                    <a:ext uri="{9D8B030D-6E8A-4147-A177-3AD203B41FA5}">
                      <a16:colId xmlns:a16="http://schemas.microsoft.com/office/drawing/2014/main" val="2425147102"/>
                    </a:ext>
                  </a:extLst>
                </a:gridCol>
              </a:tblGrid>
              <a:tr h="0">
                <a:tc>
                  <a:txBody>
                    <a:bodyPr/>
                    <a:lstStyle/>
                    <a:p>
                      <a:pPr>
                        <a:lnSpc>
                          <a:spcPct val="115000"/>
                        </a:lnSpc>
                        <a:spcBef>
                          <a:spcPts val="1000"/>
                        </a:spcBef>
                        <a:spcAft>
                          <a:spcPts val="1000"/>
                        </a:spcAft>
                      </a:pPr>
                      <a:r>
                        <a:rPr lang="en-IN" sz="1200" dirty="0">
                          <a:effectLst/>
                        </a:rPr>
                        <a:t>timestamp</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b="0" dirty="0">
                          <a:effectLst/>
                        </a:rPr>
                        <a:t>A 64 bit value referring to a time and unique on a single "mongod" instance. The first 32 bit of this value refers to seconds since the UTC January 1, 1970. And last 32 bits refer to the incrementing ordinal for operations within a given second.</a:t>
                      </a:r>
                      <a:endParaRPr lang="en-IN" sz="12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7986532"/>
                  </a:ext>
                </a:extLst>
              </a:tr>
              <a:tr h="0">
                <a:tc>
                  <a:txBody>
                    <a:bodyPr/>
                    <a:lstStyle/>
                    <a:p>
                      <a:pPr>
                        <a:lnSpc>
                          <a:spcPct val="115000"/>
                        </a:lnSpc>
                        <a:spcBef>
                          <a:spcPts val="1000"/>
                        </a:spcBef>
                        <a:spcAft>
                          <a:spcPts val="1000"/>
                        </a:spcAft>
                      </a:pPr>
                      <a:r>
                        <a:rPr lang="en-IN" sz="1200">
                          <a:effectLst/>
                        </a:rPr>
                        <a:t>Internationalized Strings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UTF-8 for strings.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1650817"/>
                  </a:ext>
                </a:extLst>
              </a:tr>
              <a:tr h="0">
                <a:tc>
                  <a:txBody>
                    <a:bodyPr/>
                    <a:lstStyle/>
                    <a:p>
                      <a:pPr>
                        <a:lnSpc>
                          <a:spcPct val="115000"/>
                        </a:lnSpc>
                        <a:spcBef>
                          <a:spcPts val="1000"/>
                        </a:spcBef>
                        <a:spcAft>
                          <a:spcPts val="1000"/>
                        </a:spcAft>
                      </a:pPr>
                      <a:r>
                        <a:rPr lang="en-IN" sz="1200">
                          <a:effectLst/>
                        </a:rPr>
                        <a:t>Object IDs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Bef>
                          <a:spcPts val="1000"/>
                        </a:spcBef>
                        <a:spcAft>
                          <a:spcPts val="1000"/>
                        </a:spcAft>
                      </a:pPr>
                      <a:r>
                        <a:rPr lang="en-IN" sz="1200" dirty="0">
                          <a:effectLst/>
                        </a:rPr>
                        <a:t>Every MongoDB object or document must have an Object ID which is unique. This is a BSON object id, a 12-byte binary value which has a very rare chance of getting duplicated. </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0119785"/>
                  </a:ext>
                </a:extLst>
              </a:tr>
            </a:tbl>
          </a:graphicData>
        </a:graphic>
      </p:graphicFrame>
    </p:spTree>
    <p:extLst>
      <p:ext uri="{BB962C8B-B14F-4D97-AF65-F5344CB8AC3E}">
        <p14:creationId xmlns:p14="http://schemas.microsoft.com/office/powerpoint/2010/main" val="385041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Characteristics of Unstructured Data: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Data neither conforms to a data model nor has any structure.</a:t>
            </a:r>
          </a:p>
          <a:p>
            <a:pPr marL="457200" lvl="0" indent="-317500" algn="l" rtl="0">
              <a:spcBef>
                <a:spcPts val="0"/>
              </a:spcBef>
              <a:spcAft>
                <a:spcPts val="0"/>
              </a:spcAft>
              <a:buSzPts val="1400"/>
              <a:buChar char="●"/>
            </a:pPr>
            <a:r>
              <a:rPr lang="en-US" dirty="0"/>
              <a:t>Data cannot be stored in the form of rows and columns as in Databases</a:t>
            </a:r>
          </a:p>
          <a:p>
            <a:pPr marL="457200" lvl="0" indent="-317500" algn="l" rtl="0">
              <a:spcBef>
                <a:spcPts val="0"/>
              </a:spcBef>
              <a:spcAft>
                <a:spcPts val="0"/>
              </a:spcAft>
              <a:buSzPts val="1400"/>
              <a:buChar char="●"/>
            </a:pPr>
            <a:r>
              <a:rPr lang="en-US" dirty="0"/>
              <a:t>Data does not follow any semantic or rules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a:t>https://cdn.ttgtmedia.com/rms/onlineImages/business_analytics-unstructured_data_mobile.png</a:t>
            </a:r>
            <a:endParaRPr dirty="0"/>
          </a:p>
        </p:txBody>
      </p:sp>
      <p:pic>
        <p:nvPicPr>
          <p:cNvPr id="7" name="Picture 6">
            <a:extLst>
              <a:ext uri="{FF2B5EF4-FFF2-40B4-BE49-F238E27FC236}">
                <a16:creationId xmlns:a16="http://schemas.microsoft.com/office/drawing/2014/main" id="{EAC39A18-702C-4ADE-851D-922AFE08907F}"/>
              </a:ext>
            </a:extLst>
          </p:cNvPr>
          <p:cNvPicPr>
            <a:picLocks noChangeAspect="1"/>
          </p:cNvPicPr>
          <p:nvPr/>
        </p:nvPicPr>
        <p:blipFill rotWithShape="1">
          <a:blip r:embed="rId3">
            <a:extLst>
              <a:ext uri="{28A0092B-C50C-407E-A947-70E740481C1C}">
                <a14:useLocalDpi xmlns:a14="http://schemas.microsoft.com/office/drawing/2010/main" val="0"/>
              </a:ext>
            </a:extLst>
          </a:blip>
          <a:srcRect t="21553" b="6997"/>
          <a:stretch/>
        </p:blipFill>
        <p:spPr bwMode="auto">
          <a:xfrm>
            <a:off x="4784650" y="1814513"/>
            <a:ext cx="4105275" cy="2064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393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Collections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A collection may store a number of documents. </a:t>
            </a:r>
          </a:p>
          <a:p>
            <a:pPr marL="285750" indent="-285750"/>
            <a:r>
              <a:rPr lang="en-US" dirty="0"/>
              <a:t>A collection is analogous to a table of an RDBMS.</a:t>
            </a:r>
          </a:p>
          <a:p>
            <a:pPr marL="285750" indent="-285750"/>
            <a:r>
              <a:rPr lang="en-US" dirty="0"/>
              <a:t>A collection may store documents those who are not same in structure. </a:t>
            </a:r>
          </a:p>
          <a:p>
            <a:pPr marL="285750" indent="-285750"/>
            <a:r>
              <a:rPr lang="en-US" dirty="0"/>
              <a:t>This is possible because MongoDB is a Schema-free database. </a:t>
            </a:r>
          </a:p>
        </p:txBody>
      </p:sp>
      <p:pic>
        <p:nvPicPr>
          <p:cNvPr id="6" name="Picture 5">
            <a:extLst>
              <a:ext uri="{FF2B5EF4-FFF2-40B4-BE49-F238E27FC236}">
                <a16:creationId xmlns:a16="http://schemas.microsoft.com/office/drawing/2014/main" id="{660E27D0-1C3C-4E20-AEED-C232CAD31419}"/>
              </a:ext>
            </a:extLst>
          </p:cNvPr>
          <p:cNvPicPr>
            <a:picLocks noChangeAspect="1"/>
          </p:cNvPicPr>
          <p:nvPr/>
        </p:nvPicPr>
        <p:blipFill>
          <a:blip r:embed="rId3"/>
          <a:stretch>
            <a:fillRect/>
          </a:stretch>
        </p:blipFill>
        <p:spPr>
          <a:xfrm>
            <a:off x="4844727" y="1354900"/>
            <a:ext cx="3980890" cy="2281269"/>
          </a:xfrm>
          <a:prstGeom prst="rect">
            <a:avLst/>
          </a:prstGeom>
        </p:spPr>
      </p:pic>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4051109" cy="184666"/>
          </a:xfrm>
          <a:prstGeom prst="rect">
            <a:avLst/>
          </a:prstGeom>
          <a:noFill/>
        </p:spPr>
        <p:txBody>
          <a:bodyPr wrap="none" rtlCol="0">
            <a:spAutoFit/>
          </a:bodyPr>
          <a:lstStyle/>
          <a:p>
            <a:r>
              <a:rPr lang="en-IN" sz="600" dirty="0">
                <a:solidFill>
                  <a:schemeClr val="bg2">
                    <a:lumMod val="60000"/>
                    <a:lumOff val="40000"/>
                  </a:schemeClr>
                </a:solidFill>
              </a:rPr>
              <a:t>Image: https://media.geeksforgeeks.org/wp-content/uploads/20200219180521/MongoDB-database-colection.png</a:t>
            </a:r>
          </a:p>
        </p:txBody>
      </p:sp>
    </p:spTree>
    <p:extLst>
      <p:ext uri="{BB962C8B-B14F-4D97-AF65-F5344CB8AC3E}">
        <p14:creationId xmlns:p14="http://schemas.microsoft.com/office/powerpoint/2010/main" val="4145726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documents, databases, 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Collections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In the following code, it is shown that two MongoDB documents, belongs to same collection, storing data of different structures.</a:t>
            </a:r>
          </a:p>
          <a:p>
            <a:pPr marL="0" indent="0">
              <a:buNone/>
            </a:pPr>
            <a:r>
              <a:rPr lang="en-US" dirty="0"/>
              <a:t>	{"tutorial" : "NoSQL"}</a:t>
            </a:r>
          </a:p>
          <a:p>
            <a:pPr marL="0" indent="0">
              <a:buNone/>
            </a:pPr>
            <a:r>
              <a:rPr lang="en-US" dirty="0"/>
              <a:t>             		 {"topic_id" : 7}</a:t>
            </a:r>
          </a:p>
          <a:p>
            <a:pPr marL="285750" indent="-285750"/>
            <a:r>
              <a:rPr lang="en-US" dirty="0"/>
              <a:t>A collection is created, when the first document is inserted.</a:t>
            </a:r>
          </a:p>
        </p:txBody>
      </p:sp>
      <p:pic>
        <p:nvPicPr>
          <p:cNvPr id="6" name="Picture 5">
            <a:extLst>
              <a:ext uri="{FF2B5EF4-FFF2-40B4-BE49-F238E27FC236}">
                <a16:creationId xmlns:a16="http://schemas.microsoft.com/office/drawing/2014/main" id="{660E27D0-1C3C-4E20-AEED-C232CAD31419}"/>
              </a:ext>
            </a:extLst>
          </p:cNvPr>
          <p:cNvPicPr>
            <a:picLocks noChangeAspect="1"/>
          </p:cNvPicPr>
          <p:nvPr/>
        </p:nvPicPr>
        <p:blipFill>
          <a:blip r:embed="rId3"/>
          <a:stretch>
            <a:fillRect/>
          </a:stretch>
        </p:blipFill>
        <p:spPr>
          <a:xfrm>
            <a:off x="4844727" y="1354900"/>
            <a:ext cx="3980890" cy="2281269"/>
          </a:xfrm>
          <a:prstGeom prst="rect">
            <a:avLst/>
          </a:prstGeom>
        </p:spPr>
      </p:pic>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4051109" cy="184666"/>
          </a:xfrm>
          <a:prstGeom prst="rect">
            <a:avLst/>
          </a:prstGeom>
          <a:noFill/>
        </p:spPr>
        <p:txBody>
          <a:bodyPr wrap="none" rtlCol="0">
            <a:spAutoFit/>
          </a:bodyPr>
          <a:lstStyle/>
          <a:p>
            <a:r>
              <a:rPr lang="en-IN" sz="600" dirty="0">
                <a:solidFill>
                  <a:schemeClr val="bg2">
                    <a:lumMod val="60000"/>
                    <a:lumOff val="40000"/>
                  </a:schemeClr>
                </a:solidFill>
              </a:rPr>
              <a:t>Image: https://media.geeksforgeeks.org/wp-content/uploads/20200219180521/MongoDB-database-colection.png</a:t>
            </a:r>
          </a:p>
        </p:txBody>
      </p:sp>
    </p:spTree>
    <p:extLst>
      <p:ext uri="{BB962C8B-B14F-4D97-AF65-F5344CB8AC3E}">
        <p14:creationId xmlns:p14="http://schemas.microsoft.com/office/powerpoint/2010/main" val="1354144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Valid collection names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Collection names must begin with letters or an underscore.</a:t>
            </a:r>
          </a:p>
          <a:p>
            <a:pPr marL="285750" indent="-285750"/>
            <a:r>
              <a:rPr lang="en-US" dirty="0"/>
              <a:t>A Collection name may contain numbers</a:t>
            </a:r>
          </a:p>
          <a:p>
            <a:pPr marL="285750" indent="-285750"/>
            <a:r>
              <a:rPr lang="en-US" dirty="0"/>
              <a:t>You can't use "$" character within the name of a collection. "$" is reserved.</a:t>
            </a:r>
          </a:p>
          <a:p>
            <a:pPr marL="285750" indent="-285750"/>
            <a:r>
              <a:rPr lang="en-US" dirty="0"/>
              <a:t>A Collection name must not exceed 128 characters. </a:t>
            </a:r>
          </a:p>
          <a:p>
            <a:pPr marL="285750" indent="-285750"/>
            <a:r>
              <a:rPr lang="en-US" dirty="0"/>
              <a:t>Using a "." (dot) notation, collections can be organized in named groups. </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3076483" cy="184666"/>
          </a:xfrm>
          <a:prstGeom prst="rect">
            <a:avLst/>
          </a:prstGeom>
          <a:noFill/>
        </p:spPr>
        <p:txBody>
          <a:bodyPr wrap="none" rtlCol="0">
            <a:spAutoFit/>
          </a:bodyPr>
          <a:lstStyle/>
          <a:p>
            <a:r>
              <a:rPr lang="en-IN" sz="600" dirty="0">
                <a:solidFill>
                  <a:schemeClr val="bg2">
                    <a:lumMod val="60000"/>
                    <a:lumOff val="40000"/>
                  </a:schemeClr>
                </a:solidFill>
              </a:rPr>
              <a:t>Image: https://www.w3resource.com/w3r_images/mongodb-document-collection.png</a:t>
            </a:r>
          </a:p>
        </p:txBody>
      </p:sp>
      <p:pic>
        <p:nvPicPr>
          <p:cNvPr id="8" name="Picture 7">
            <a:extLst>
              <a:ext uri="{FF2B5EF4-FFF2-40B4-BE49-F238E27FC236}">
                <a16:creationId xmlns:a16="http://schemas.microsoft.com/office/drawing/2014/main" id="{F9434435-DB89-4805-ADF3-6922C1FED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727" y="906705"/>
            <a:ext cx="4069080" cy="3268345"/>
          </a:xfrm>
          <a:prstGeom prst="rect">
            <a:avLst/>
          </a:prstGeom>
        </p:spPr>
      </p:pic>
    </p:spTree>
    <p:extLst>
      <p:ext uri="{BB962C8B-B14F-4D97-AF65-F5344CB8AC3E}">
        <p14:creationId xmlns:p14="http://schemas.microsoft.com/office/powerpoint/2010/main" val="1175099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Collections</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Valid collection names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Following is how to use it programmatically:</a:t>
            </a:r>
          </a:p>
          <a:p>
            <a:pPr marL="0" indent="0">
              <a:buNone/>
            </a:pPr>
            <a:r>
              <a:rPr lang="en-US" dirty="0"/>
              <a:t>	db.tutorials.php.findOne()</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3076483" cy="184666"/>
          </a:xfrm>
          <a:prstGeom prst="rect">
            <a:avLst/>
          </a:prstGeom>
          <a:noFill/>
        </p:spPr>
        <p:txBody>
          <a:bodyPr wrap="none" rtlCol="0">
            <a:spAutoFit/>
          </a:bodyPr>
          <a:lstStyle/>
          <a:p>
            <a:r>
              <a:rPr lang="en-IN" sz="600" dirty="0">
                <a:solidFill>
                  <a:schemeClr val="bg2">
                    <a:lumMod val="60000"/>
                    <a:lumOff val="40000"/>
                  </a:schemeClr>
                </a:solidFill>
              </a:rPr>
              <a:t>Image: https://www.w3resource.com/w3r_images/mongodb-document-collection.png</a:t>
            </a:r>
          </a:p>
        </p:txBody>
      </p:sp>
      <p:pic>
        <p:nvPicPr>
          <p:cNvPr id="8" name="Picture 7">
            <a:extLst>
              <a:ext uri="{FF2B5EF4-FFF2-40B4-BE49-F238E27FC236}">
                <a16:creationId xmlns:a16="http://schemas.microsoft.com/office/drawing/2014/main" id="{F9434435-DB89-4805-ADF3-6922C1FED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727" y="906705"/>
            <a:ext cx="4069080" cy="3268345"/>
          </a:xfrm>
          <a:prstGeom prst="rect">
            <a:avLst/>
          </a:prstGeom>
        </p:spPr>
      </p:pic>
    </p:spTree>
    <p:extLst>
      <p:ext uri="{BB962C8B-B14F-4D97-AF65-F5344CB8AC3E}">
        <p14:creationId xmlns:p14="http://schemas.microsoft.com/office/powerpoint/2010/main" val="2817407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Atlas cluster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MongoDB Atlas is the DBaaS offering from MongoDB Inc. It allows you to provision a database on the cloud as a service, which can be used for your applications from anywhere. </a:t>
            </a:r>
          </a:p>
          <a:p>
            <a:pPr marL="285750" indent="-285750"/>
            <a:r>
              <a:rPr lang="en-US" dirty="0"/>
              <a:t>Atlas uses cloud infrastructures from different cloud vendors. You can choose the cloud vendor on which you want to deploy your database. </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994731" cy="184666"/>
          </a:xfrm>
          <a:prstGeom prst="rect">
            <a:avLst/>
          </a:prstGeom>
          <a:noFill/>
        </p:spPr>
        <p:txBody>
          <a:bodyPr wrap="none" rtlCol="0">
            <a:spAutoFit/>
          </a:bodyPr>
          <a:lstStyle/>
          <a:p>
            <a:r>
              <a:rPr lang="en-IN" sz="600" dirty="0">
                <a:solidFill>
                  <a:schemeClr val="bg2">
                    <a:lumMod val="60000"/>
                    <a:lumOff val="40000"/>
                  </a:schemeClr>
                </a:solidFill>
              </a:rPr>
              <a:t>Image: https://techcrunch.com/wp-content/uploads/2016/06/2016-06-27_1940.png</a:t>
            </a:r>
          </a:p>
        </p:txBody>
      </p:sp>
      <p:pic>
        <p:nvPicPr>
          <p:cNvPr id="3" name="Picture 2">
            <a:extLst>
              <a:ext uri="{FF2B5EF4-FFF2-40B4-BE49-F238E27FC236}">
                <a16:creationId xmlns:a16="http://schemas.microsoft.com/office/drawing/2014/main" id="{96AE3871-36B1-40AE-BE72-A4C1B853B285}"/>
              </a:ext>
            </a:extLst>
          </p:cNvPr>
          <p:cNvPicPr>
            <a:picLocks noChangeAspect="1"/>
          </p:cNvPicPr>
          <p:nvPr/>
        </p:nvPicPr>
        <p:blipFill>
          <a:blip r:embed="rId3"/>
          <a:stretch>
            <a:fillRect/>
          </a:stretch>
        </p:blipFill>
        <p:spPr>
          <a:xfrm>
            <a:off x="4844727" y="1616506"/>
            <a:ext cx="3548419" cy="1857376"/>
          </a:xfrm>
          <a:prstGeom prst="rect">
            <a:avLst/>
          </a:prstGeom>
        </p:spPr>
      </p:pic>
    </p:spTree>
    <p:extLst>
      <p:ext uri="{BB962C8B-B14F-4D97-AF65-F5344CB8AC3E}">
        <p14:creationId xmlns:p14="http://schemas.microsoft.com/office/powerpoint/2010/main" val="2877523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Atlas cluster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Benefits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Simple Setup</a:t>
            </a:r>
          </a:p>
          <a:p>
            <a:pPr marL="285750" indent="-285750"/>
            <a:r>
              <a:rPr lang="en-US" dirty="0"/>
              <a:t>Guaranteed Availability</a:t>
            </a:r>
          </a:p>
          <a:p>
            <a:pPr marL="285750" indent="-285750"/>
            <a:r>
              <a:rPr lang="en-US" dirty="0"/>
              <a:t>Global Presence</a:t>
            </a:r>
          </a:p>
          <a:p>
            <a:pPr marL="285750" indent="-285750"/>
            <a:r>
              <a:rPr lang="en-US" dirty="0"/>
              <a:t>Optimal Performance</a:t>
            </a:r>
          </a:p>
          <a:p>
            <a:pPr marL="285750" indent="-285750"/>
            <a:r>
              <a:rPr lang="en-US" dirty="0"/>
              <a:t>Highly Secured</a:t>
            </a:r>
          </a:p>
          <a:p>
            <a:pPr marL="285750" indent="-285750"/>
            <a:r>
              <a:rPr lang="en-US" dirty="0"/>
              <a:t>Automated Backups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3076483" cy="184666"/>
          </a:xfrm>
          <a:prstGeom prst="rect">
            <a:avLst/>
          </a:prstGeom>
          <a:noFill/>
        </p:spPr>
        <p:txBody>
          <a:bodyPr wrap="none" rtlCol="0">
            <a:spAutoFit/>
          </a:bodyPr>
          <a:lstStyle/>
          <a:p>
            <a:r>
              <a:rPr lang="fr-FR" sz="600" dirty="0">
                <a:solidFill>
                  <a:schemeClr val="bg2">
                    <a:lumMod val="60000"/>
                    <a:lumOff val="40000"/>
                  </a:schemeClr>
                </a:solidFill>
              </a:rPr>
              <a:t>Image: https://techcrunch.com/wp-content/uploads/2016/06/2016-06-27_1940.png</a:t>
            </a:r>
          </a:p>
        </p:txBody>
      </p:sp>
      <p:pic>
        <p:nvPicPr>
          <p:cNvPr id="9" name="Picture 8">
            <a:extLst>
              <a:ext uri="{FF2B5EF4-FFF2-40B4-BE49-F238E27FC236}">
                <a16:creationId xmlns:a16="http://schemas.microsoft.com/office/drawing/2014/main" id="{1581D825-4D8E-40C2-8459-74AE0784C084}"/>
              </a:ext>
            </a:extLst>
          </p:cNvPr>
          <p:cNvPicPr>
            <a:picLocks noChangeAspect="1"/>
          </p:cNvPicPr>
          <p:nvPr/>
        </p:nvPicPr>
        <p:blipFill>
          <a:blip r:embed="rId3"/>
          <a:stretch>
            <a:fillRect/>
          </a:stretch>
        </p:blipFill>
        <p:spPr>
          <a:xfrm>
            <a:off x="4844727" y="1616506"/>
            <a:ext cx="3548419" cy="1857376"/>
          </a:xfrm>
          <a:prstGeom prst="rect">
            <a:avLst/>
          </a:prstGeom>
        </p:spPr>
      </p:pic>
    </p:spTree>
    <p:extLst>
      <p:ext uri="{BB962C8B-B14F-4D97-AF65-F5344CB8AC3E}">
        <p14:creationId xmlns:p14="http://schemas.microsoft.com/office/powerpoint/2010/main" val="2640219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Atlas cluster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Advantages of MongoDB Atlas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Global clusters for world-class applications</a:t>
            </a:r>
          </a:p>
          <a:p>
            <a:pPr marL="285750" indent="-285750"/>
            <a:r>
              <a:rPr lang="en-US" dirty="0"/>
              <a:t>Secure for sensitive data </a:t>
            </a:r>
          </a:p>
          <a:p>
            <a:pPr marL="285750" indent="-285750"/>
            <a:r>
              <a:rPr lang="en-US" dirty="0"/>
              <a:t>Designed for developer productivity</a:t>
            </a:r>
          </a:p>
          <a:p>
            <a:pPr marL="285750" indent="-285750"/>
            <a:r>
              <a:rPr lang="en-US" dirty="0"/>
              <a:t>Reliable for mission-critical workload</a:t>
            </a:r>
          </a:p>
          <a:p>
            <a:pPr marL="285750" indent="-285750"/>
            <a:r>
              <a:rPr lang="en-US" dirty="0"/>
              <a:t>Built for optimal performance</a:t>
            </a:r>
          </a:p>
          <a:p>
            <a:pPr marL="285750" indent="-285750"/>
            <a:r>
              <a:rPr lang="en-US" dirty="0"/>
              <a:t>Managed for operational efficiency</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3076483" cy="184666"/>
          </a:xfrm>
          <a:prstGeom prst="rect">
            <a:avLst/>
          </a:prstGeom>
          <a:noFill/>
        </p:spPr>
        <p:txBody>
          <a:bodyPr wrap="none" rtlCol="0">
            <a:spAutoFit/>
          </a:bodyPr>
          <a:lstStyle/>
          <a:p>
            <a:r>
              <a:rPr lang="fr-FR" sz="600" dirty="0">
                <a:solidFill>
                  <a:schemeClr val="bg2">
                    <a:lumMod val="60000"/>
                    <a:lumOff val="40000"/>
                  </a:schemeClr>
                </a:solidFill>
              </a:rPr>
              <a:t>Image: https://techcrunch.com/wp-content/uploads/2016/06/2016-06-27_1940.png</a:t>
            </a:r>
          </a:p>
        </p:txBody>
      </p:sp>
      <p:pic>
        <p:nvPicPr>
          <p:cNvPr id="9" name="Picture 8">
            <a:extLst>
              <a:ext uri="{FF2B5EF4-FFF2-40B4-BE49-F238E27FC236}">
                <a16:creationId xmlns:a16="http://schemas.microsoft.com/office/drawing/2014/main" id="{1581D825-4D8E-40C2-8459-74AE0784C084}"/>
              </a:ext>
            </a:extLst>
          </p:cNvPr>
          <p:cNvPicPr>
            <a:picLocks noChangeAspect="1"/>
          </p:cNvPicPr>
          <p:nvPr/>
        </p:nvPicPr>
        <p:blipFill>
          <a:blip r:embed="rId3"/>
          <a:stretch>
            <a:fillRect/>
          </a:stretch>
        </p:blipFill>
        <p:spPr>
          <a:xfrm>
            <a:off x="4844727" y="1616506"/>
            <a:ext cx="3548419" cy="1857376"/>
          </a:xfrm>
          <a:prstGeom prst="rect">
            <a:avLst/>
          </a:prstGeom>
        </p:spPr>
      </p:pic>
    </p:spTree>
    <p:extLst>
      <p:ext uri="{BB962C8B-B14F-4D97-AF65-F5344CB8AC3E}">
        <p14:creationId xmlns:p14="http://schemas.microsoft.com/office/powerpoint/2010/main" val="2456929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Atlas cluster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are clusters in MongoDB</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In the context of MongoDB, “cluster” is the word usually used for either a replica set or a sharded cluster. </a:t>
            </a:r>
          </a:p>
          <a:p>
            <a:pPr marL="285750" indent="-285750"/>
            <a:r>
              <a:rPr lang="en-US" dirty="0"/>
              <a:t>A replica set is the replication of a group of MongoDB servers that hold copies of the same data.</a:t>
            </a:r>
          </a:p>
          <a:p>
            <a:pPr marL="285750" indent="-285750"/>
            <a:r>
              <a:rPr lang="en-US" dirty="0"/>
              <a:t>A sharded cluster is also commonly known as horizontal scaling, where data is distributed across many servers.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1677062" cy="184666"/>
          </a:xfrm>
          <a:prstGeom prst="rect">
            <a:avLst/>
          </a:prstGeom>
          <a:noFill/>
        </p:spPr>
        <p:txBody>
          <a:bodyPr wrap="none" rtlCol="0">
            <a:spAutoFit/>
          </a:bodyPr>
          <a:lstStyle/>
          <a:p>
            <a:r>
              <a:rPr lang="fr-FR" sz="600" dirty="0">
                <a:solidFill>
                  <a:schemeClr val="bg2">
                    <a:lumMod val="60000"/>
                    <a:lumOff val="40000"/>
                  </a:schemeClr>
                </a:solidFill>
              </a:rPr>
              <a:t>Image: https://i.stack.imgur.com/zCOvb.png</a:t>
            </a:r>
          </a:p>
        </p:txBody>
      </p:sp>
      <p:pic>
        <p:nvPicPr>
          <p:cNvPr id="3" name="Picture 2">
            <a:extLst>
              <a:ext uri="{FF2B5EF4-FFF2-40B4-BE49-F238E27FC236}">
                <a16:creationId xmlns:a16="http://schemas.microsoft.com/office/drawing/2014/main" id="{EA9E0FE7-662B-46FD-A132-26798036C5A9}"/>
              </a:ext>
            </a:extLst>
          </p:cNvPr>
          <p:cNvPicPr>
            <a:picLocks noChangeAspect="1"/>
          </p:cNvPicPr>
          <p:nvPr/>
        </p:nvPicPr>
        <p:blipFill>
          <a:blip r:embed="rId3"/>
          <a:stretch>
            <a:fillRect/>
          </a:stretch>
        </p:blipFill>
        <p:spPr>
          <a:xfrm>
            <a:off x="5183830" y="1097235"/>
            <a:ext cx="3076483" cy="2949029"/>
          </a:xfrm>
          <a:prstGeom prst="rect">
            <a:avLst/>
          </a:prstGeom>
        </p:spPr>
      </p:pic>
    </p:spTree>
    <p:extLst>
      <p:ext uri="{BB962C8B-B14F-4D97-AF65-F5344CB8AC3E}">
        <p14:creationId xmlns:p14="http://schemas.microsoft.com/office/powerpoint/2010/main" val="1695823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Atlas cluster</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MongoDB Atlas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MongoDB Atlas Cluster is a NoSQL Database-as-a-Service offering in the public cloud (available in Microsoft Azure, Google Cloud Platform, Amazon Web Services). This is a managed MongoDB service, and with just a few clicks, you can set up a working MongoDB cluster, accessible from your favorite web browser.</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1677062" cy="184666"/>
          </a:xfrm>
          <a:prstGeom prst="rect">
            <a:avLst/>
          </a:prstGeom>
          <a:noFill/>
        </p:spPr>
        <p:txBody>
          <a:bodyPr wrap="none" rtlCol="0">
            <a:spAutoFit/>
          </a:bodyPr>
          <a:lstStyle/>
          <a:p>
            <a:r>
              <a:rPr lang="fr-FR" sz="600" dirty="0">
                <a:solidFill>
                  <a:schemeClr val="bg2">
                    <a:lumMod val="60000"/>
                    <a:lumOff val="40000"/>
                  </a:schemeClr>
                </a:solidFill>
              </a:rPr>
              <a:t>Image: https://i.stack.imgur.com/zCOvb.png</a:t>
            </a:r>
          </a:p>
        </p:txBody>
      </p:sp>
      <p:pic>
        <p:nvPicPr>
          <p:cNvPr id="3" name="Picture 2">
            <a:extLst>
              <a:ext uri="{FF2B5EF4-FFF2-40B4-BE49-F238E27FC236}">
                <a16:creationId xmlns:a16="http://schemas.microsoft.com/office/drawing/2014/main" id="{EA9E0FE7-662B-46FD-A132-26798036C5A9}"/>
              </a:ext>
            </a:extLst>
          </p:cNvPr>
          <p:cNvPicPr>
            <a:picLocks noChangeAspect="1"/>
          </p:cNvPicPr>
          <p:nvPr/>
        </p:nvPicPr>
        <p:blipFill>
          <a:blip r:embed="rId3"/>
          <a:stretch>
            <a:fillRect/>
          </a:stretch>
        </p:blipFill>
        <p:spPr>
          <a:xfrm>
            <a:off x="5183830" y="1097235"/>
            <a:ext cx="3076483" cy="2949029"/>
          </a:xfrm>
          <a:prstGeom prst="rect">
            <a:avLst/>
          </a:prstGeom>
        </p:spPr>
      </p:pic>
    </p:spTree>
    <p:extLst>
      <p:ext uri="{BB962C8B-B14F-4D97-AF65-F5344CB8AC3E}">
        <p14:creationId xmlns:p14="http://schemas.microsoft.com/office/powerpoint/2010/main" val="2258318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1: Go to https://www.mongodb.com/cloud/atlas </a:t>
            </a:r>
          </a:p>
          <a:p>
            <a:pPr marL="0" indent="0">
              <a:buNone/>
            </a:pPr>
            <a:r>
              <a:rPr lang="en-US" dirty="0"/>
              <a:t>to register for an Atlas account to host your data</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6" name="Picture 5">
            <a:extLst>
              <a:ext uri="{FF2B5EF4-FFF2-40B4-BE49-F238E27FC236}">
                <a16:creationId xmlns:a16="http://schemas.microsoft.com/office/drawing/2014/main" id="{0CB1857B-7A1F-4920-93EC-146D79979692}"/>
              </a:ext>
            </a:extLst>
          </p:cNvPr>
          <p:cNvPicPr>
            <a:picLocks noChangeAspect="1"/>
          </p:cNvPicPr>
          <p:nvPr/>
        </p:nvPicPr>
        <p:blipFill>
          <a:blip r:embed="rId3"/>
          <a:stretch>
            <a:fillRect/>
          </a:stretch>
        </p:blipFill>
        <p:spPr>
          <a:xfrm>
            <a:off x="5052924" y="918118"/>
            <a:ext cx="3837001" cy="2581313"/>
          </a:xfrm>
          <a:prstGeom prst="rect">
            <a:avLst/>
          </a:prstGeom>
        </p:spPr>
      </p:pic>
    </p:spTree>
    <p:extLst>
      <p:ext uri="{BB962C8B-B14F-4D97-AF65-F5344CB8AC3E}">
        <p14:creationId xmlns:p14="http://schemas.microsoft.com/office/powerpoint/2010/main" val="190524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Characteristics of Unstructured Data: </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a:t>Data lacks any particular format or sequence</a:t>
            </a:r>
          </a:p>
          <a:p>
            <a:pPr marL="457200" lvl="0" indent="-317500" algn="l" rtl="0">
              <a:spcBef>
                <a:spcPts val="0"/>
              </a:spcBef>
              <a:spcAft>
                <a:spcPts val="0"/>
              </a:spcAft>
              <a:buSzPts val="1400"/>
              <a:buChar char="●"/>
            </a:pPr>
            <a:r>
              <a:rPr lang="en-US" dirty="0"/>
              <a:t>Data has no easily identifiable structure</a:t>
            </a:r>
          </a:p>
          <a:p>
            <a:pPr marL="457200" lvl="0" indent="-317500" algn="l" rtl="0">
              <a:spcBef>
                <a:spcPts val="0"/>
              </a:spcBef>
              <a:spcAft>
                <a:spcPts val="0"/>
              </a:spcAft>
              <a:buSzPts val="1400"/>
              <a:buChar char="●"/>
            </a:pPr>
            <a:r>
              <a:rPr lang="en-US" dirty="0"/>
              <a:t>Due to lack of identifiable structure, it cannot used by computer programs easily</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a:t>https://cdn.ttgtmedia.com/rms/onlineImages/business_analytics-unstructured_data_mobile.png</a:t>
            </a:r>
            <a:endParaRPr dirty="0"/>
          </a:p>
        </p:txBody>
      </p:sp>
      <p:pic>
        <p:nvPicPr>
          <p:cNvPr id="7" name="Picture 6">
            <a:extLst>
              <a:ext uri="{FF2B5EF4-FFF2-40B4-BE49-F238E27FC236}">
                <a16:creationId xmlns:a16="http://schemas.microsoft.com/office/drawing/2014/main" id="{EAC39A18-702C-4ADE-851D-922AFE08907F}"/>
              </a:ext>
            </a:extLst>
          </p:cNvPr>
          <p:cNvPicPr>
            <a:picLocks noChangeAspect="1"/>
          </p:cNvPicPr>
          <p:nvPr/>
        </p:nvPicPr>
        <p:blipFill rotWithShape="1">
          <a:blip r:embed="rId3">
            <a:extLst>
              <a:ext uri="{28A0092B-C50C-407E-A947-70E740481C1C}">
                <a14:useLocalDpi xmlns:a14="http://schemas.microsoft.com/office/drawing/2010/main" val="0"/>
              </a:ext>
            </a:extLst>
          </a:blip>
          <a:srcRect t="21553" b="6997"/>
          <a:stretch/>
        </p:blipFill>
        <p:spPr bwMode="auto">
          <a:xfrm>
            <a:off x="4784650" y="1814513"/>
            <a:ext cx="4105275" cy="2064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06375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2: When you click on Start Free, you will be redirected to the Registration form for an account on the MongoDB Atlas.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8" name="Picture 7">
            <a:extLst>
              <a:ext uri="{FF2B5EF4-FFF2-40B4-BE49-F238E27FC236}">
                <a16:creationId xmlns:a16="http://schemas.microsoft.com/office/drawing/2014/main" id="{FD1ACA5C-2701-49DA-8E8C-16B6177ECED6}"/>
              </a:ext>
            </a:extLst>
          </p:cNvPr>
          <p:cNvPicPr>
            <a:picLocks noChangeAspect="1"/>
          </p:cNvPicPr>
          <p:nvPr/>
        </p:nvPicPr>
        <p:blipFill>
          <a:blip r:embed="rId3"/>
          <a:stretch>
            <a:fillRect/>
          </a:stretch>
        </p:blipFill>
        <p:spPr>
          <a:xfrm>
            <a:off x="4862541" y="1354900"/>
            <a:ext cx="3923284" cy="2038381"/>
          </a:xfrm>
          <a:prstGeom prst="rect">
            <a:avLst/>
          </a:prstGeom>
        </p:spPr>
      </p:pic>
    </p:spTree>
    <p:extLst>
      <p:ext uri="{BB962C8B-B14F-4D97-AF65-F5344CB8AC3E}">
        <p14:creationId xmlns:p14="http://schemas.microsoft.com/office/powerpoint/2010/main" val="9192144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3: Select Starter Clusters and click create a Cluster. The Starter cluster includes the M0, M2, and M5 cluster tiers. These low-cost clusters are suitable for users who are learning MongoDB or developing small proof -of- concept applications.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3" name="Picture 2">
            <a:extLst>
              <a:ext uri="{FF2B5EF4-FFF2-40B4-BE49-F238E27FC236}">
                <a16:creationId xmlns:a16="http://schemas.microsoft.com/office/drawing/2014/main" id="{628A9534-0B44-4195-BC18-601EA42A6207}"/>
              </a:ext>
            </a:extLst>
          </p:cNvPr>
          <p:cNvPicPr>
            <a:picLocks noChangeAspect="1"/>
          </p:cNvPicPr>
          <p:nvPr/>
        </p:nvPicPr>
        <p:blipFill>
          <a:blip r:embed="rId3"/>
          <a:stretch>
            <a:fillRect/>
          </a:stretch>
        </p:blipFill>
        <p:spPr>
          <a:xfrm>
            <a:off x="4844727" y="1399098"/>
            <a:ext cx="3934682" cy="2044303"/>
          </a:xfrm>
          <a:prstGeom prst="rect">
            <a:avLst/>
          </a:prstGeom>
        </p:spPr>
      </p:pic>
    </p:spTree>
    <p:extLst>
      <p:ext uri="{BB962C8B-B14F-4D97-AF65-F5344CB8AC3E}">
        <p14:creationId xmlns:p14="http://schemas.microsoft.com/office/powerpoint/2010/main" val="1641791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4: Select your preferred Cloud Provider &amp; Region. It supports M0 Free Tier clusters on Amazon Web Services (AWS), Google Cloud Platform (GCP), and Microsoft Azure. The regions that support M0 Free tier clusters are marked with the "Free Tier Available" label.</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3" name="Picture 2">
            <a:extLst>
              <a:ext uri="{FF2B5EF4-FFF2-40B4-BE49-F238E27FC236}">
                <a16:creationId xmlns:a16="http://schemas.microsoft.com/office/drawing/2014/main" id="{AE6E8E79-52A4-461A-BCD6-F4BB4D94B24C}"/>
              </a:ext>
            </a:extLst>
          </p:cNvPr>
          <p:cNvPicPr>
            <a:picLocks noChangeAspect="1"/>
          </p:cNvPicPr>
          <p:nvPr/>
        </p:nvPicPr>
        <p:blipFill>
          <a:blip r:embed="rId3"/>
          <a:stretch>
            <a:fillRect/>
          </a:stretch>
        </p:blipFill>
        <p:spPr>
          <a:xfrm>
            <a:off x="4957763" y="1354900"/>
            <a:ext cx="3828062" cy="2124106"/>
          </a:xfrm>
          <a:prstGeom prst="rect">
            <a:avLst/>
          </a:prstGeom>
        </p:spPr>
      </p:pic>
    </p:spTree>
    <p:extLst>
      <p:ext uri="{BB962C8B-B14F-4D97-AF65-F5344CB8AC3E}">
        <p14:creationId xmlns:p14="http://schemas.microsoft.com/office/powerpoint/2010/main" val="1647829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5: Select M0 Sandbox for cluster tier: Selecting M0 automatically locks the remaining configuration options. If you can't select the M0 cluster tier, return to the previous step and choose a Cloud Provider &amp; Region that supports M0 Free Tier clusters.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3" name="Picture 2">
            <a:extLst>
              <a:ext uri="{FF2B5EF4-FFF2-40B4-BE49-F238E27FC236}">
                <a16:creationId xmlns:a16="http://schemas.microsoft.com/office/drawing/2014/main" id="{C36A1F2D-EA4A-4344-A46F-F2D95B5CEE98}"/>
              </a:ext>
            </a:extLst>
          </p:cNvPr>
          <p:cNvPicPr>
            <a:picLocks noChangeAspect="1"/>
          </p:cNvPicPr>
          <p:nvPr/>
        </p:nvPicPr>
        <p:blipFill>
          <a:blip r:embed="rId3"/>
          <a:stretch>
            <a:fillRect/>
          </a:stretch>
        </p:blipFill>
        <p:spPr>
          <a:xfrm>
            <a:off x="4957763" y="1392307"/>
            <a:ext cx="3886201" cy="1900238"/>
          </a:xfrm>
          <a:prstGeom prst="rect">
            <a:avLst/>
          </a:prstGeom>
        </p:spPr>
      </p:pic>
    </p:spTree>
    <p:extLst>
      <p:ext uri="{BB962C8B-B14F-4D97-AF65-F5344CB8AC3E}">
        <p14:creationId xmlns:p14="http://schemas.microsoft.com/office/powerpoint/2010/main" val="144162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6: Enter a name for your cluster in the Cluster Name field; you can enter any name for your cluster. The cluster name contains ASCII letters, numbers, and hyphens.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3" name="Picture 2">
            <a:extLst>
              <a:ext uri="{FF2B5EF4-FFF2-40B4-BE49-F238E27FC236}">
                <a16:creationId xmlns:a16="http://schemas.microsoft.com/office/drawing/2014/main" id="{71669E44-1312-4762-8668-B3C6AFFD694F}"/>
              </a:ext>
            </a:extLst>
          </p:cNvPr>
          <p:cNvPicPr>
            <a:picLocks noChangeAspect="1"/>
          </p:cNvPicPr>
          <p:nvPr/>
        </p:nvPicPr>
        <p:blipFill>
          <a:blip r:embed="rId3"/>
          <a:stretch>
            <a:fillRect/>
          </a:stretch>
        </p:blipFill>
        <p:spPr>
          <a:xfrm>
            <a:off x="4844727" y="1288375"/>
            <a:ext cx="3900488" cy="2009775"/>
          </a:xfrm>
          <a:prstGeom prst="rect">
            <a:avLst/>
          </a:prstGeom>
        </p:spPr>
      </p:pic>
    </p:spTree>
    <p:extLst>
      <p:ext uri="{BB962C8B-B14F-4D97-AF65-F5344CB8AC3E}">
        <p14:creationId xmlns:p14="http://schemas.microsoft.com/office/powerpoint/2010/main" val="1987879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7: Click on Create Cluster to deploy the cluster. Once you deploy your cluster, it can take up to 5-10 min for your cluster to provision and become ready to use.</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3" name="Picture 2">
            <a:extLst>
              <a:ext uri="{FF2B5EF4-FFF2-40B4-BE49-F238E27FC236}">
                <a16:creationId xmlns:a16="http://schemas.microsoft.com/office/drawing/2014/main" id="{AE281E8D-B863-443C-8A5E-D244C1FCE5DB}"/>
              </a:ext>
            </a:extLst>
          </p:cNvPr>
          <p:cNvPicPr>
            <a:picLocks noChangeAspect="1"/>
          </p:cNvPicPr>
          <p:nvPr/>
        </p:nvPicPr>
        <p:blipFill>
          <a:blip r:embed="rId3"/>
          <a:stretch>
            <a:fillRect/>
          </a:stretch>
        </p:blipFill>
        <p:spPr>
          <a:xfrm>
            <a:off x="5088071" y="1567375"/>
            <a:ext cx="3559824" cy="1753801"/>
          </a:xfrm>
          <a:prstGeom prst="rect">
            <a:avLst/>
          </a:prstGeom>
        </p:spPr>
      </p:pic>
    </p:spTree>
    <p:extLst>
      <p:ext uri="{BB962C8B-B14F-4D97-AF65-F5344CB8AC3E}">
        <p14:creationId xmlns:p14="http://schemas.microsoft.com/office/powerpoint/2010/main" val="740615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an Atlas Account and deploying a Free Tier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8: Once we register, Atlas automatically creates a default organization and project where we can deploy our first cluster. We can add additional organizations and projects later.</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https://static.javatpoint.com/mongodb/images/mongodb-atlas1.png</a:t>
            </a:r>
          </a:p>
        </p:txBody>
      </p:sp>
      <p:pic>
        <p:nvPicPr>
          <p:cNvPr id="3" name="Picture 2">
            <a:extLst>
              <a:ext uri="{FF2B5EF4-FFF2-40B4-BE49-F238E27FC236}">
                <a16:creationId xmlns:a16="http://schemas.microsoft.com/office/drawing/2014/main" id="{D1412735-7500-4429-80DB-5D5CFD696F3C}"/>
              </a:ext>
            </a:extLst>
          </p:cNvPr>
          <p:cNvPicPr>
            <a:picLocks noChangeAspect="1"/>
          </p:cNvPicPr>
          <p:nvPr/>
        </p:nvPicPr>
        <p:blipFill>
          <a:blip r:embed="rId3"/>
          <a:stretch>
            <a:fillRect/>
          </a:stretch>
        </p:blipFill>
        <p:spPr>
          <a:xfrm>
            <a:off x="4844727" y="1363581"/>
            <a:ext cx="3808169" cy="2121694"/>
          </a:xfrm>
          <a:prstGeom prst="rect">
            <a:avLst/>
          </a:prstGeom>
        </p:spPr>
      </p:pic>
    </p:spTree>
    <p:extLst>
      <p:ext uri="{BB962C8B-B14F-4D97-AF65-F5344CB8AC3E}">
        <p14:creationId xmlns:p14="http://schemas.microsoft.com/office/powerpoint/2010/main" val="387295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to Whitelist your Connection IP Address</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1: First, click on the Connect button from our cluster view.</a:t>
            </a:r>
          </a:p>
          <a:p>
            <a:pPr marL="285750" indent="-285750"/>
            <a:r>
              <a:rPr lang="en-US" dirty="0"/>
              <a:t>Step 2: Configure your Whitelist entry. In the Whitelist your connection IP address step, click Add our Current IP Address.</a:t>
            </a:r>
          </a:p>
          <a:p>
            <a:pPr marL="285750" indent="-285750"/>
            <a:r>
              <a:rPr lang="en-US" dirty="0"/>
              <a:t>Step 3: Click Add IP Address.</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5" name="Picture 4">
            <a:extLst>
              <a:ext uri="{FF2B5EF4-FFF2-40B4-BE49-F238E27FC236}">
                <a16:creationId xmlns:a16="http://schemas.microsoft.com/office/drawing/2014/main" id="{2E7D47BC-3A5A-4782-B007-69B7734C4D38}"/>
              </a:ext>
            </a:extLst>
          </p:cNvPr>
          <p:cNvPicPr>
            <a:picLocks noChangeAspect="1"/>
          </p:cNvPicPr>
          <p:nvPr/>
        </p:nvPicPr>
        <p:blipFill>
          <a:blip r:embed="rId3"/>
          <a:stretch>
            <a:fillRect/>
          </a:stretch>
        </p:blipFill>
        <p:spPr>
          <a:xfrm>
            <a:off x="4948827" y="1446728"/>
            <a:ext cx="3910009" cy="2195513"/>
          </a:xfrm>
          <a:prstGeom prst="rect">
            <a:avLst/>
          </a:prstGeom>
        </p:spPr>
      </p:pic>
    </p:spTree>
    <p:extLst>
      <p:ext uri="{BB962C8B-B14F-4D97-AF65-F5344CB8AC3E}">
        <p14:creationId xmlns:p14="http://schemas.microsoft.com/office/powerpoint/2010/main" val="1042153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Creating a MongoDB User for our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1: Open the Connect dialogue from our Cluster view.</a:t>
            </a:r>
          </a:p>
          <a:p>
            <a:pPr marL="285750" indent="-285750"/>
            <a:r>
              <a:rPr lang="en-US" dirty="0"/>
              <a:t>Step 2: In the Create a MongoDB User step of the dialog, enter a Username and a password for our MongoDB user.</a:t>
            </a:r>
          </a:p>
          <a:p>
            <a:pPr marL="285750" indent="-285750"/>
            <a:r>
              <a:rPr lang="en-US" dirty="0"/>
              <a:t>Step 3: Finally, click on Create MongoDB User button.</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4" name="Picture 3">
            <a:extLst>
              <a:ext uri="{FF2B5EF4-FFF2-40B4-BE49-F238E27FC236}">
                <a16:creationId xmlns:a16="http://schemas.microsoft.com/office/drawing/2014/main" id="{444E7D9F-FEC9-4FD8-98B6-34A6C4F7A4A2}"/>
              </a:ext>
            </a:extLst>
          </p:cNvPr>
          <p:cNvPicPr>
            <a:picLocks noChangeAspect="1"/>
          </p:cNvPicPr>
          <p:nvPr/>
        </p:nvPicPr>
        <p:blipFill>
          <a:blip r:embed="rId3"/>
          <a:stretch>
            <a:fillRect/>
          </a:stretch>
        </p:blipFill>
        <p:spPr>
          <a:xfrm>
            <a:off x="5072062" y="1296661"/>
            <a:ext cx="3221832" cy="2763229"/>
          </a:xfrm>
          <a:prstGeom prst="rect">
            <a:avLst/>
          </a:prstGeom>
        </p:spPr>
      </p:pic>
    </p:spTree>
    <p:extLst>
      <p:ext uri="{BB962C8B-B14F-4D97-AF65-F5344CB8AC3E}">
        <p14:creationId xmlns:p14="http://schemas.microsoft.com/office/powerpoint/2010/main" val="2277563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Connecting to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We can connect to our cluster in several ways. We will see how we can connect our cluster using the mongo shell driver.</a:t>
            </a:r>
          </a:p>
          <a:p>
            <a:pPr marL="285750" indent="-285750"/>
            <a:r>
              <a:rPr lang="en-US" dirty="0"/>
              <a:t>Following are the steps to download and install the mongo shell driver.</a:t>
            </a:r>
          </a:p>
          <a:p>
            <a:pPr marL="285750" indent="-285750"/>
            <a:r>
              <a:rPr lang="en-US" dirty="0"/>
              <a:t>Step 1: Open the Connect dialog from your cluster.</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4" name="Picture 3">
            <a:extLst>
              <a:ext uri="{FF2B5EF4-FFF2-40B4-BE49-F238E27FC236}">
                <a16:creationId xmlns:a16="http://schemas.microsoft.com/office/drawing/2014/main" id="{191E6650-8123-46D0-A9D2-B67EB4133DE2}"/>
              </a:ext>
            </a:extLst>
          </p:cNvPr>
          <p:cNvPicPr>
            <a:picLocks noChangeAspect="1"/>
          </p:cNvPicPr>
          <p:nvPr/>
        </p:nvPicPr>
        <p:blipFill>
          <a:blip r:embed="rId3"/>
          <a:stretch>
            <a:fillRect/>
          </a:stretch>
        </p:blipFill>
        <p:spPr>
          <a:xfrm>
            <a:off x="5107780" y="979287"/>
            <a:ext cx="3371851" cy="2891893"/>
          </a:xfrm>
          <a:prstGeom prst="rect">
            <a:avLst/>
          </a:prstGeom>
        </p:spPr>
      </p:pic>
    </p:spTree>
    <p:extLst>
      <p:ext uri="{BB962C8B-B14F-4D97-AF65-F5344CB8AC3E}">
        <p14:creationId xmlns:p14="http://schemas.microsoft.com/office/powerpoint/2010/main" val="346399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Pros and Cons of unstructured data</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r>
              <a:rPr lang="en-US" b="1" dirty="0"/>
              <a:t>Pros</a:t>
            </a:r>
          </a:p>
          <a:p>
            <a:r>
              <a:rPr lang="en-US" dirty="0"/>
              <a:t>Native format</a:t>
            </a:r>
          </a:p>
          <a:p>
            <a:r>
              <a:rPr lang="en-US" dirty="0"/>
              <a:t>Fast accumulation rates</a:t>
            </a:r>
          </a:p>
          <a:p>
            <a:r>
              <a:rPr lang="en-US" dirty="0"/>
              <a:t>Data lake storage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a:t>https://cdn.ttgtmedia.com/rms/onlineImages/business_analytics-unstructured_data_mobile.png</a:t>
            </a:r>
            <a:endParaRPr dirty="0"/>
          </a:p>
        </p:txBody>
      </p:sp>
      <p:pic>
        <p:nvPicPr>
          <p:cNvPr id="7" name="Picture 6">
            <a:extLst>
              <a:ext uri="{FF2B5EF4-FFF2-40B4-BE49-F238E27FC236}">
                <a16:creationId xmlns:a16="http://schemas.microsoft.com/office/drawing/2014/main" id="{EAC39A18-702C-4ADE-851D-922AFE08907F}"/>
              </a:ext>
            </a:extLst>
          </p:cNvPr>
          <p:cNvPicPr>
            <a:picLocks noChangeAspect="1"/>
          </p:cNvPicPr>
          <p:nvPr/>
        </p:nvPicPr>
        <p:blipFill rotWithShape="1">
          <a:blip r:embed="rId3">
            <a:extLst>
              <a:ext uri="{28A0092B-C50C-407E-A947-70E740481C1C}">
                <a14:useLocalDpi xmlns:a14="http://schemas.microsoft.com/office/drawing/2010/main" val="0"/>
              </a:ext>
            </a:extLst>
          </a:blip>
          <a:srcRect t="21553" b="6997"/>
          <a:stretch/>
        </p:blipFill>
        <p:spPr bwMode="auto">
          <a:xfrm>
            <a:off x="4784650" y="1814513"/>
            <a:ext cx="4105275" cy="2064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3928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Connecting to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2: Click connect with the Mongo Shell.</a:t>
            </a:r>
          </a:p>
          <a:p>
            <a:pPr marL="285750" indent="-285750"/>
            <a:r>
              <a:rPr lang="en-US" dirty="0"/>
              <a:t>Step 3: Click on "I do not have the Mongo Shell installed" and select your operating system from the dropdown.</a:t>
            </a:r>
          </a:p>
          <a:p>
            <a:pPr marL="285750" indent="-285750"/>
            <a:r>
              <a:rPr lang="en-US" dirty="0"/>
              <a:t>Step 4: Click on download the Mongo Shell.</a:t>
            </a:r>
          </a:p>
          <a:p>
            <a:pPr marL="285750" indent="-285750"/>
            <a:r>
              <a:rPr lang="en-US" dirty="0"/>
              <a:t>Step 5: To run a Mongo Shell from your PC, you will need to add the Shell to your system path.</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3" name="Picture 2">
            <a:extLst>
              <a:ext uri="{FF2B5EF4-FFF2-40B4-BE49-F238E27FC236}">
                <a16:creationId xmlns:a16="http://schemas.microsoft.com/office/drawing/2014/main" id="{38DA49BD-A470-45C2-9961-9986B91D30E0}"/>
              </a:ext>
            </a:extLst>
          </p:cNvPr>
          <p:cNvPicPr>
            <a:picLocks noChangeAspect="1"/>
          </p:cNvPicPr>
          <p:nvPr/>
        </p:nvPicPr>
        <p:blipFill>
          <a:blip r:embed="rId3"/>
          <a:stretch>
            <a:fillRect/>
          </a:stretch>
        </p:blipFill>
        <p:spPr>
          <a:xfrm>
            <a:off x="5043488" y="1354900"/>
            <a:ext cx="3521868" cy="2753160"/>
          </a:xfrm>
          <a:prstGeom prst="rect">
            <a:avLst/>
          </a:prstGeom>
        </p:spPr>
      </p:pic>
    </p:spTree>
    <p:extLst>
      <p:ext uri="{BB962C8B-B14F-4D97-AF65-F5344CB8AC3E}">
        <p14:creationId xmlns:p14="http://schemas.microsoft.com/office/powerpoint/2010/main" val="22546507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Connecting to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6: To see if you have correctly added the Mongo Shell to your system-path, run the following command in your terminal.</a:t>
            </a:r>
          </a:p>
          <a:p>
            <a:pPr marL="0" indent="0">
              <a:buNone/>
            </a:pPr>
            <a:r>
              <a:rPr lang="en-US" dirty="0"/>
              <a:t>	mongo - - version  </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3" name="Picture 2">
            <a:extLst>
              <a:ext uri="{FF2B5EF4-FFF2-40B4-BE49-F238E27FC236}">
                <a16:creationId xmlns:a16="http://schemas.microsoft.com/office/drawing/2014/main" id="{88C421E2-F293-42C9-89FE-D59FFC8B4B64}"/>
              </a:ext>
            </a:extLst>
          </p:cNvPr>
          <p:cNvPicPr>
            <a:picLocks noChangeAspect="1"/>
          </p:cNvPicPr>
          <p:nvPr/>
        </p:nvPicPr>
        <p:blipFill>
          <a:blip r:embed="rId3"/>
          <a:stretch>
            <a:fillRect/>
          </a:stretch>
        </p:blipFill>
        <p:spPr>
          <a:xfrm>
            <a:off x="4844728" y="1143000"/>
            <a:ext cx="3836228" cy="2000250"/>
          </a:xfrm>
          <a:prstGeom prst="rect">
            <a:avLst/>
          </a:prstGeom>
        </p:spPr>
      </p:pic>
    </p:spTree>
    <p:extLst>
      <p:ext uri="{BB962C8B-B14F-4D97-AF65-F5344CB8AC3E}">
        <p14:creationId xmlns:p14="http://schemas.microsoft.com/office/powerpoint/2010/main" val="2683330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Connecting to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7: Click on "I have the Mongo Shell Installed" and select your Mongo Shell version from the drop-down menu.</a:t>
            </a:r>
          </a:p>
          <a:p>
            <a:pPr marL="285750" indent="-285750"/>
            <a:r>
              <a:rPr lang="en-US" dirty="0"/>
              <a:t>Step 8: Now, copy the provided connection string to your clipboard, then paste and run your connection string in your terminal.</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3" name="Picture 2">
            <a:extLst>
              <a:ext uri="{FF2B5EF4-FFF2-40B4-BE49-F238E27FC236}">
                <a16:creationId xmlns:a16="http://schemas.microsoft.com/office/drawing/2014/main" id="{9EA4256B-E8E5-45BA-B4E1-4116C40C8D02}"/>
              </a:ext>
            </a:extLst>
          </p:cNvPr>
          <p:cNvPicPr>
            <a:picLocks noChangeAspect="1"/>
          </p:cNvPicPr>
          <p:nvPr/>
        </p:nvPicPr>
        <p:blipFill>
          <a:blip r:embed="rId3"/>
          <a:stretch>
            <a:fillRect/>
          </a:stretch>
        </p:blipFill>
        <p:spPr>
          <a:xfrm>
            <a:off x="4948827" y="1359807"/>
            <a:ext cx="4043837" cy="2122885"/>
          </a:xfrm>
          <a:prstGeom prst="rect">
            <a:avLst/>
          </a:prstGeom>
        </p:spPr>
      </p:pic>
    </p:spTree>
    <p:extLst>
      <p:ext uri="{BB962C8B-B14F-4D97-AF65-F5344CB8AC3E}">
        <p14:creationId xmlns:p14="http://schemas.microsoft.com/office/powerpoint/2010/main" val="3458500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MongoDB Atlas cluster connection and access remotely</a:t>
            </a:r>
          </a:p>
        </p:txBody>
      </p:sp>
      <p:sp>
        <p:nvSpPr>
          <p:cNvPr id="83" name="Google Shape;83;p16"/>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Connecting to Cluster</a:t>
            </a:r>
          </a:p>
        </p:txBody>
      </p:sp>
      <p:sp>
        <p:nvSpPr>
          <p:cNvPr id="84" name="Google Shape;84;p16"/>
          <p:cNvSpPr txBox="1">
            <a:spLocks noGrp="1"/>
          </p:cNvSpPr>
          <p:nvPr>
            <p:ph type="body" idx="2"/>
          </p:nvPr>
        </p:nvSpPr>
        <p:spPr>
          <a:xfrm>
            <a:off x="358175" y="2421250"/>
            <a:ext cx="3837000" cy="1753800"/>
          </a:xfrm>
          <a:prstGeom prst="rect">
            <a:avLst/>
          </a:prstGeom>
        </p:spPr>
        <p:txBody>
          <a:bodyPr spcFirstLastPara="1" wrap="square" lIns="91425" tIns="91425" rIns="91425" bIns="91425" anchor="ctr" anchorCtr="0">
            <a:noAutofit/>
          </a:bodyPr>
          <a:lstStyle/>
          <a:p>
            <a:pPr marL="285750" indent="-285750"/>
            <a:r>
              <a:rPr lang="en-US" dirty="0"/>
              <a:t>Step 9: Now, you will be prompted to enter the password you specified when you created your MongoDB user in Atlas.</a:t>
            </a:r>
          </a:p>
          <a:p>
            <a:pPr marL="0" indent="0">
              <a:buNone/>
            </a:pPr>
            <a:r>
              <a:rPr lang="en-US" dirty="0"/>
              <a:t>You are now will be connected to your Atlas cluster within the Mongo Shell.</a:t>
            </a:r>
          </a:p>
        </p:txBody>
      </p:sp>
      <p:sp>
        <p:nvSpPr>
          <p:cNvPr id="7" name="TextBox 6">
            <a:extLst>
              <a:ext uri="{FF2B5EF4-FFF2-40B4-BE49-F238E27FC236}">
                <a16:creationId xmlns:a16="http://schemas.microsoft.com/office/drawing/2014/main" id="{9920D359-68EF-4D42-B41F-628E1C2D20B1}"/>
              </a:ext>
            </a:extLst>
          </p:cNvPr>
          <p:cNvSpPr txBox="1"/>
          <p:nvPr/>
        </p:nvSpPr>
        <p:spPr>
          <a:xfrm>
            <a:off x="4957763" y="4764882"/>
            <a:ext cx="2712602" cy="184666"/>
          </a:xfrm>
          <a:prstGeom prst="rect">
            <a:avLst/>
          </a:prstGeom>
          <a:noFill/>
        </p:spPr>
        <p:txBody>
          <a:bodyPr wrap="none" rtlCol="0">
            <a:spAutoFit/>
          </a:bodyPr>
          <a:lstStyle/>
          <a:p>
            <a:r>
              <a:rPr lang="fr-FR" sz="600" dirty="0">
                <a:solidFill>
                  <a:schemeClr val="bg2">
                    <a:lumMod val="60000"/>
                    <a:lumOff val="40000"/>
                  </a:schemeClr>
                </a:solidFill>
              </a:rPr>
              <a:t>Image: https://static.javatpoint.com/mongodb/images/mongodb-atlas2.png</a:t>
            </a:r>
          </a:p>
        </p:txBody>
      </p:sp>
      <p:pic>
        <p:nvPicPr>
          <p:cNvPr id="3" name="Picture 2">
            <a:extLst>
              <a:ext uri="{FF2B5EF4-FFF2-40B4-BE49-F238E27FC236}">
                <a16:creationId xmlns:a16="http://schemas.microsoft.com/office/drawing/2014/main" id="{38BD9950-00F9-42FF-901C-DBFD214C50D3}"/>
              </a:ext>
            </a:extLst>
          </p:cNvPr>
          <p:cNvPicPr>
            <a:picLocks noChangeAspect="1"/>
          </p:cNvPicPr>
          <p:nvPr/>
        </p:nvPicPr>
        <p:blipFill>
          <a:blip r:embed="rId3"/>
          <a:stretch>
            <a:fillRect/>
          </a:stretch>
        </p:blipFill>
        <p:spPr>
          <a:xfrm>
            <a:off x="4905367" y="1459706"/>
            <a:ext cx="3949198" cy="2076450"/>
          </a:xfrm>
          <a:prstGeom prst="rect">
            <a:avLst/>
          </a:prstGeom>
        </p:spPr>
      </p:pic>
    </p:spTree>
    <p:extLst>
      <p:ext uri="{BB962C8B-B14F-4D97-AF65-F5344CB8AC3E}">
        <p14:creationId xmlns:p14="http://schemas.microsoft.com/office/powerpoint/2010/main" val="19072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Pros and Cons of unstructured data</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r>
              <a:rPr lang="en-US" b="1" dirty="0"/>
              <a:t>Cons</a:t>
            </a:r>
          </a:p>
          <a:p>
            <a:r>
              <a:rPr lang="en-US" dirty="0"/>
              <a:t>Requires expertise</a:t>
            </a:r>
          </a:p>
          <a:p>
            <a:r>
              <a:rPr lang="en-US" dirty="0"/>
              <a:t>Specialized tools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a:t>https://cdn.ttgtmedia.com/rms/onlineImages/business_analytics-unstructured_data_mobile.png</a:t>
            </a:r>
            <a:endParaRPr dirty="0"/>
          </a:p>
        </p:txBody>
      </p:sp>
      <p:pic>
        <p:nvPicPr>
          <p:cNvPr id="7" name="Picture 6">
            <a:extLst>
              <a:ext uri="{FF2B5EF4-FFF2-40B4-BE49-F238E27FC236}">
                <a16:creationId xmlns:a16="http://schemas.microsoft.com/office/drawing/2014/main" id="{EAC39A18-702C-4ADE-851D-922AFE08907F}"/>
              </a:ext>
            </a:extLst>
          </p:cNvPr>
          <p:cNvPicPr>
            <a:picLocks noChangeAspect="1"/>
          </p:cNvPicPr>
          <p:nvPr/>
        </p:nvPicPr>
        <p:blipFill rotWithShape="1">
          <a:blip r:embed="rId3">
            <a:extLst>
              <a:ext uri="{28A0092B-C50C-407E-A947-70E740481C1C}">
                <a14:useLocalDpi xmlns:a14="http://schemas.microsoft.com/office/drawing/2010/main" val="0"/>
              </a:ext>
            </a:extLst>
          </a:blip>
          <a:srcRect t="21553" b="6997"/>
          <a:stretch/>
        </p:blipFill>
        <p:spPr bwMode="auto">
          <a:xfrm>
            <a:off x="4784650" y="1814513"/>
            <a:ext cx="4105275" cy="2064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905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Unstructured data tools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US" dirty="0"/>
              <a:t>Data mining</a:t>
            </a:r>
          </a:p>
          <a:p>
            <a:r>
              <a:rPr lang="en-US" dirty="0"/>
              <a:t>Predictive data analytics</a:t>
            </a:r>
          </a:p>
          <a:p>
            <a:r>
              <a:rPr lang="en-US" dirty="0"/>
              <a:t>Chatbots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:https://www.slideteam.net/media/catalog/product/cache/1280x720/u/n/unstructured_data_analytics_tools_ppt_powerpoint_presentation_summary_tips_cpb_slide01.jpg</a:t>
            </a:r>
            <a:endParaRPr dirty="0"/>
          </a:p>
        </p:txBody>
      </p:sp>
      <p:pic>
        <p:nvPicPr>
          <p:cNvPr id="3" name="Picture 2">
            <a:extLst>
              <a:ext uri="{FF2B5EF4-FFF2-40B4-BE49-F238E27FC236}">
                <a16:creationId xmlns:a16="http://schemas.microsoft.com/office/drawing/2014/main" id="{3A1FDF2A-2C10-4B5C-89E7-90B6EDDDD061}"/>
              </a:ext>
            </a:extLst>
          </p:cNvPr>
          <p:cNvPicPr>
            <a:picLocks noChangeAspect="1"/>
          </p:cNvPicPr>
          <p:nvPr/>
        </p:nvPicPr>
        <p:blipFill>
          <a:blip r:embed="rId3"/>
          <a:stretch>
            <a:fillRect/>
          </a:stretch>
        </p:blipFill>
        <p:spPr>
          <a:xfrm>
            <a:off x="5010692" y="1117037"/>
            <a:ext cx="3879233" cy="2909425"/>
          </a:xfrm>
          <a:prstGeom prst="rect">
            <a:avLst/>
          </a:prstGeom>
        </p:spPr>
      </p:pic>
    </p:spTree>
    <p:extLst>
      <p:ext uri="{BB962C8B-B14F-4D97-AF65-F5344CB8AC3E}">
        <p14:creationId xmlns:p14="http://schemas.microsoft.com/office/powerpoint/2010/main" val="263811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Unstructured databases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Examples of unstructured data</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US" dirty="0"/>
              <a:t>Here are some examples of the human-generated variety</a:t>
            </a:r>
          </a:p>
          <a:p>
            <a:r>
              <a:rPr lang="en-US" dirty="0"/>
              <a:t>Email</a:t>
            </a:r>
          </a:p>
          <a:p>
            <a:r>
              <a:rPr lang="en-US" dirty="0"/>
              <a:t>Text files</a:t>
            </a:r>
          </a:p>
          <a:p>
            <a:r>
              <a:rPr lang="en-US" dirty="0"/>
              <a:t>Social media and websites</a:t>
            </a:r>
          </a:p>
          <a:p>
            <a:r>
              <a:rPr lang="en-US" dirty="0"/>
              <a:t>Mobile and communications data</a:t>
            </a:r>
          </a:p>
          <a:p>
            <a:r>
              <a:rPr lang="en-US" dirty="0"/>
              <a:t>Media</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US" dirty="0"/>
              <a:t>:https://wiki.atlan.com/content/images/2019/10/Unstructured-data-examples.png</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0974A2DA-7C59-4A6E-96A9-530759A9D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927" y="783590"/>
            <a:ext cx="2465546" cy="3322694"/>
          </a:xfrm>
          <a:prstGeom prst="rect">
            <a:avLst/>
          </a:prstGeom>
        </p:spPr>
      </p:pic>
    </p:spTree>
    <p:extLst>
      <p:ext uri="{BB962C8B-B14F-4D97-AF65-F5344CB8AC3E}">
        <p14:creationId xmlns:p14="http://schemas.microsoft.com/office/powerpoint/2010/main" val="11708540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7143</Words>
  <Application>Microsoft Office PowerPoint</Application>
  <PresentationFormat>On-screen Show (16:9)</PresentationFormat>
  <Paragraphs>983</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Simple Light</vt:lpstr>
      <vt:lpstr>Basic Concepts of MySQL and MongoDB</vt:lpstr>
      <vt:lpstr>In this section, we will discuss:</vt:lpstr>
      <vt:lpstr>Unstructured databases</vt:lpstr>
      <vt:lpstr>Unstructured databases</vt:lpstr>
      <vt:lpstr>Unstructured databases</vt:lpstr>
      <vt:lpstr>Unstructured databases</vt:lpstr>
      <vt:lpstr>Unstructured databases</vt:lpstr>
      <vt:lpstr>Unstructured databases</vt:lpstr>
      <vt:lpstr>Unstructured databases</vt:lpstr>
      <vt:lpstr>Unstructured databases</vt:lpstr>
      <vt:lpstr>Structured vs unstructured data </vt:lpstr>
      <vt:lpstr>Structured vs unstructured data </vt:lpstr>
      <vt:lpstr>Structured vs unstructured data </vt:lpstr>
      <vt:lpstr>Structured vs unstructured data </vt:lpstr>
      <vt:lpstr>Structured vs unstructured data </vt:lpstr>
      <vt:lpstr>MongoDB fundamentals</vt:lpstr>
      <vt:lpstr>MongoDB fundamentals</vt:lpstr>
      <vt:lpstr>MongoDB fundamentals</vt:lpstr>
      <vt:lpstr>MongoDB fundamentals</vt:lpstr>
      <vt:lpstr>MongoDB fundamentals</vt:lpstr>
      <vt:lpstr>MongoDB fundamentals</vt:lpstr>
      <vt:lpstr>MongoDB fundamentals</vt:lpstr>
      <vt:lpstr>MongoDB fundamentals</vt:lpstr>
      <vt:lpstr>MongoDB fundamentals</vt:lpstr>
      <vt:lpstr>MongoDB fundamentals</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MongoDB documents, databases, Collections</vt:lpstr>
      <vt:lpstr>MongoDB documents, databases, Collections</vt:lpstr>
      <vt:lpstr>MongoDB documents, databases, Collections</vt:lpstr>
      <vt:lpstr>Databases</vt:lpstr>
      <vt:lpstr>MongoDB documents, databases, Collections</vt:lpstr>
      <vt:lpstr>MongoDB documents, databases, Collections</vt:lpstr>
      <vt:lpstr>MongoDB documents, databases, Collections</vt:lpstr>
      <vt:lpstr>MongoDB documents, databases, Collections</vt:lpstr>
      <vt:lpstr>MongoDB documents, databases, Collections</vt:lpstr>
      <vt:lpstr>MongoDB documents, databases, Collections</vt:lpstr>
      <vt:lpstr>MongoDB documents, databases, Collections</vt:lpstr>
      <vt:lpstr>Collections</vt:lpstr>
      <vt:lpstr>Collections</vt:lpstr>
      <vt:lpstr>MongoDB Atlas cluster</vt:lpstr>
      <vt:lpstr>MongoDB Atlas cluster</vt:lpstr>
      <vt:lpstr>MongoDB Atlas cluster</vt:lpstr>
      <vt:lpstr>MongoDB Atlas cluster</vt:lpstr>
      <vt:lpstr>MongoDB Atlas cluster</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lpstr>MongoDB Atlas cluster connection and access remotely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Mala Mishra</cp:lastModifiedBy>
  <cp:revision>209</cp:revision>
  <dcterms:modified xsi:type="dcterms:W3CDTF">2022-03-12T16:24:01Z</dcterms:modified>
</cp:coreProperties>
</file>