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326" r:id="rId5"/>
    <p:sldId id="327"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4" r:id="rId22"/>
    <p:sldId id="343" r:id="rId23"/>
    <p:sldId id="345" r:id="rId24"/>
    <p:sldId id="346" r:id="rId25"/>
    <p:sldId id="347" r:id="rId26"/>
    <p:sldId id="348"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28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2" Type="http://schemas.openxmlformats.org/officeDocument/2006/relationships/hyperlink" Target="https://docs.mongodb.com/manual/reference/glossary/#std-term-index" TargetMode="External"/><Relationship Id="rId1" Type="http://schemas.openxmlformats.org/officeDocument/2006/relationships/hyperlink" Target="https://docs.mongodb.com/manual/reference/glossary/#std-term-GridFS"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docs.mongodb.com/manual/reference/glossary/#std-term-index" TargetMode="External"/><Relationship Id="rId1" Type="http://schemas.openxmlformats.org/officeDocument/2006/relationships/hyperlink" Target="https://docs.mongodb.com/manual/reference/glossary/#std-term-GridF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4D3CCC-AB02-4E97-9BF1-E9C73D18899B}" type="doc">
      <dgm:prSet loTypeId="urn:microsoft.com/office/officeart/2005/8/layout/bList2" loCatId="list" qsTypeId="urn:microsoft.com/office/officeart/2005/8/quickstyle/simple1" qsCatId="simple" csTypeId="urn:microsoft.com/office/officeart/2005/8/colors/accent1_2" csCatId="accent1" phldr="1"/>
      <dgm:spPr/>
    </dgm:pt>
    <dgm:pt modelId="{9A1F10D4-A9CB-40C8-ADE8-4052502639B6}">
      <dgm:prSet phldrT="[Text]"/>
      <dgm:spPr/>
      <dgm:t>
        <a:bodyPr/>
        <a:lstStyle/>
        <a:p>
          <a:r>
            <a:rPr lang="en-IN" dirty="0"/>
            <a:t>Chunk index</a:t>
          </a:r>
        </a:p>
      </dgm:t>
    </dgm:pt>
    <dgm:pt modelId="{9F1CE228-8CC8-4CA1-AEC3-150B5F68A504}" type="parTrans" cxnId="{9256C6EE-7761-483A-B8CE-5A29C385E03A}">
      <dgm:prSet/>
      <dgm:spPr/>
      <dgm:t>
        <a:bodyPr/>
        <a:lstStyle/>
        <a:p>
          <a:endParaRPr lang="en-IN"/>
        </a:p>
      </dgm:t>
    </dgm:pt>
    <dgm:pt modelId="{61152769-B2B2-42D8-ABC7-3178C33047AE}" type="sibTrans" cxnId="{9256C6EE-7761-483A-B8CE-5A29C385E03A}">
      <dgm:prSet/>
      <dgm:spPr/>
      <dgm:t>
        <a:bodyPr/>
        <a:lstStyle/>
        <a:p>
          <a:endParaRPr lang="en-IN"/>
        </a:p>
      </dgm:t>
    </dgm:pt>
    <dgm:pt modelId="{26AA1684-1F34-4CC9-9C3E-8F79440F22EF}">
      <dgm:prSet phldrT="[Text]"/>
      <dgm:spPr/>
      <dgm:t>
        <a:bodyPr/>
        <a:lstStyle/>
        <a:p>
          <a:r>
            <a:rPr lang="en-IN" dirty="0"/>
            <a:t>Files index</a:t>
          </a:r>
        </a:p>
      </dgm:t>
    </dgm:pt>
    <dgm:pt modelId="{220FD884-BD3A-42F0-9EB8-127780502BD2}" type="parTrans" cxnId="{671B2D06-45C2-4E77-A1DE-2EC44F43239F}">
      <dgm:prSet/>
      <dgm:spPr/>
      <dgm:t>
        <a:bodyPr/>
        <a:lstStyle/>
        <a:p>
          <a:endParaRPr lang="en-IN"/>
        </a:p>
      </dgm:t>
    </dgm:pt>
    <dgm:pt modelId="{F08B735F-5473-479B-80B9-2375E9E5A53A}" type="sibTrans" cxnId="{671B2D06-45C2-4E77-A1DE-2EC44F43239F}">
      <dgm:prSet/>
      <dgm:spPr/>
      <dgm:t>
        <a:bodyPr/>
        <a:lstStyle/>
        <a:p>
          <a:endParaRPr lang="en-IN"/>
        </a:p>
      </dgm:t>
    </dgm:pt>
    <dgm:pt modelId="{DAD6821C-DE08-433B-8CC4-B5E8C37B4974}">
      <dgm:prSet/>
      <dgm:spPr/>
      <dgm:t>
        <a:bodyPr/>
        <a:lstStyle/>
        <a:p>
          <a:r>
            <a:rPr lang="en-IN" dirty="0"/>
            <a:t>GridFS uses unique, compound index on the chunks collection using the field_id and n Fields.</a:t>
          </a:r>
        </a:p>
      </dgm:t>
    </dgm:pt>
    <dgm:pt modelId="{8ED9FDA3-BA9F-4272-A586-A5EB69BCBA48}" type="parTrans" cxnId="{64DBF75E-6AB1-4DBE-A265-F14B24D61491}">
      <dgm:prSet/>
      <dgm:spPr/>
      <dgm:t>
        <a:bodyPr/>
        <a:lstStyle/>
        <a:p>
          <a:endParaRPr lang="en-IN"/>
        </a:p>
      </dgm:t>
    </dgm:pt>
    <dgm:pt modelId="{5348C8D5-FA88-4BF8-B3BB-8D39112FC858}" type="sibTrans" cxnId="{64DBF75E-6AB1-4DBE-A265-F14B24D61491}">
      <dgm:prSet/>
      <dgm:spPr/>
      <dgm:t>
        <a:bodyPr/>
        <a:lstStyle/>
        <a:p>
          <a:endParaRPr lang="en-IN"/>
        </a:p>
      </dgm:t>
    </dgm:pt>
    <dgm:pt modelId="{9E4FF0C1-52CD-4E51-8A38-4D18881983DA}">
      <dgm:prSet custT="1"/>
      <dgm:spPr/>
      <dgm:t>
        <a:bodyPr/>
        <a:lstStyle/>
        <a:p>
          <a:pPr marL="114300" lvl="1" indent="-114300" algn="l" defTabSz="666750">
            <a:lnSpc>
              <a:spcPct val="90000"/>
            </a:lnSpc>
            <a:spcBef>
              <a:spcPct val="0"/>
            </a:spcBef>
            <a:spcAft>
              <a:spcPct val="15000"/>
            </a:spcAft>
            <a:buChar char="•"/>
          </a:pPr>
          <a:r>
            <a:rPr lang="en-IN" sz="1500" kern="1200" dirty="0">
              <a:solidFill>
                <a:srgbClr val="000000">
                  <a:hueOff val="0"/>
                  <a:satOff val="0"/>
                  <a:lumOff val="0"/>
                  <a:alphaOff val="0"/>
                </a:srgbClr>
              </a:solidFill>
              <a:latin typeface="Arial"/>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GridFS</a:t>
          </a:r>
          <a:r>
            <a:rPr lang="en-IN" sz="1500" kern="1200" dirty="0">
              <a:solidFill>
                <a:srgbClr val="000000">
                  <a:hueOff val="0"/>
                  <a:satOff val="0"/>
                  <a:lumOff val="0"/>
                  <a:alphaOff val="0"/>
                </a:srgbClr>
              </a:solidFill>
              <a:latin typeface="Arial"/>
              <a:ea typeface="+mn-ea"/>
              <a:cs typeface="+mn-cs"/>
            </a:rPr>
            <a:t> uses an </a:t>
          </a:r>
          <a:r>
            <a:rPr lang="en-IN" sz="1500" kern="1200" dirty="0">
              <a:solidFill>
                <a:srgbClr val="000000">
                  <a:hueOff val="0"/>
                  <a:satOff val="0"/>
                  <a:lumOff val="0"/>
                  <a:alphaOff val="0"/>
                </a:srgbClr>
              </a:solidFill>
              <a:latin typeface="Arial"/>
              <a:ea typeface="+mn-ea"/>
              <a:cs typeface="+mn-cs"/>
              <a:hlinkClick xmlns:r="http://schemas.openxmlformats.org/officeDocument/2006/relationships" r:id="rId2">
                <a:extLst>
                  <a:ext uri="{A12FA001-AC4F-418D-AE19-62706E023703}">
                    <ahyp:hlinkClr xmlns:ahyp="http://schemas.microsoft.com/office/drawing/2018/hyperlinkcolor" val="tx"/>
                  </a:ext>
                </a:extLst>
              </a:hlinkClick>
            </a:rPr>
            <a:t>index</a:t>
          </a:r>
          <a:r>
            <a:rPr lang="en-IN" sz="1500" kern="1200" dirty="0">
              <a:solidFill>
                <a:srgbClr val="000000">
                  <a:hueOff val="0"/>
                  <a:satOff val="0"/>
                  <a:lumOff val="0"/>
                  <a:alphaOff val="0"/>
                </a:srgbClr>
              </a:solidFill>
              <a:latin typeface="Arial"/>
              <a:ea typeface="+mn-ea"/>
              <a:cs typeface="+mn-cs"/>
            </a:rPr>
            <a:t> on the files collection using the filename and    </a:t>
          </a:r>
          <a:r>
            <a:rPr lang="en-IN" sz="1500" kern="1200" dirty="0" err="1">
              <a:solidFill>
                <a:srgbClr val="000000">
                  <a:hueOff val="0"/>
                  <a:satOff val="0"/>
                  <a:lumOff val="0"/>
                  <a:alphaOff val="0"/>
                </a:srgbClr>
              </a:solidFill>
              <a:latin typeface="Arial"/>
              <a:ea typeface="+mn-ea"/>
              <a:cs typeface="+mn-cs"/>
            </a:rPr>
            <a:t>uploadDate</a:t>
          </a:r>
          <a:r>
            <a:rPr lang="en-IN" sz="1500" kern="1200" dirty="0">
              <a:solidFill>
                <a:srgbClr val="000000">
                  <a:hueOff val="0"/>
                  <a:satOff val="0"/>
                  <a:lumOff val="0"/>
                  <a:alphaOff val="0"/>
                </a:srgbClr>
              </a:solidFill>
              <a:latin typeface="Arial"/>
              <a:ea typeface="+mn-ea"/>
              <a:cs typeface="+mn-cs"/>
            </a:rPr>
            <a:t> fields</a:t>
          </a:r>
        </a:p>
      </dgm:t>
    </dgm:pt>
    <dgm:pt modelId="{1BD2DB6A-4C56-4A7F-9FE2-F2BA5E044DD8}" type="parTrans" cxnId="{CD820994-370D-423A-A2B5-E110BD085C11}">
      <dgm:prSet/>
      <dgm:spPr/>
      <dgm:t>
        <a:bodyPr/>
        <a:lstStyle/>
        <a:p>
          <a:endParaRPr lang="en-IN"/>
        </a:p>
      </dgm:t>
    </dgm:pt>
    <dgm:pt modelId="{67A0D243-749A-44EA-9193-D7EB5C80A48D}" type="sibTrans" cxnId="{CD820994-370D-423A-A2B5-E110BD085C11}">
      <dgm:prSet/>
      <dgm:spPr/>
      <dgm:t>
        <a:bodyPr/>
        <a:lstStyle/>
        <a:p>
          <a:endParaRPr lang="en-IN"/>
        </a:p>
      </dgm:t>
    </dgm:pt>
    <dgm:pt modelId="{9918A432-E29B-4381-B42C-C570F5B6B2F2}" type="pres">
      <dgm:prSet presAssocID="{744D3CCC-AB02-4E97-9BF1-E9C73D18899B}" presName="diagram" presStyleCnt="0">
        <dgm:presLayoutVars>
          <dgm:dir/>
          <dgm:animLvl val="lvl"/>
          <dgm:resizeHandles val="exact"/>
        </dgm:presLayoutVars>
      </dgm:prSet>
      <dgm:spPr/>
    </dgm:pt>
    <dgm:pt modelId="{D44F6BEE-3FBD-4E23-97FF-5C7D02956B9C}" type="pres">
      <dgm:prSet presAssocID="{9A1F10D4-A9CB-40C8-ADE8-4052502639B6}" presName="compNode" presStyleCnt="0"/>
      <dgm:spPr/>
    </dgm:pt>
    <dgm:pt modelId="{610F2FF2-D319-4C48-BF14-821CDAF3688D}" type="pres">
      <dgm:prSet presAssocID="{9A1F10D4-A9CB-40C8-ADE8-4052502639B6}" presName="childRect" presStyleLbl="bgAcc1" presStyleIdx="0" presStyleCnt="2">
        <dgm:presLayoutVars>
          <dgm:bulletEnabled val="1"/>
        </dgm:presLayoutVars>
      </dgm:prSet>
      <dgm:spPr/>
    </dgm:pt>
    <dgm:pt modelId="{419B25E6-EAE9-4332-9EAE-2175701DF036}" type="pres">
      <dgm:prSet presAssocID="{9A1F10D4-A9CB-40C8-ADE8-4052502639B6}" presName="parentText" presStyleLbl="node1" presStyleIdx="0" presStyleCnt="0">
        <dgm:presLayoutVars>
          <dgm:chMax val="0"/>
          <dgm:bulletEnabled val="1"/>
        </dgm:presLayoutVars>
      </dgm:prSet>
      <dgm:spPr/>
    </dgm:pt>
    <dgm:pt modelId="{4E02BE25-1A3F-4E0A-BF71-97447321641E}" type="pres">
      <dgm:prSet presAssocID="{9A1F10D4-A9CB-40C8-ADE8-4052502639B6}" presName="parentRect" presStyleLbl="alignNode1" presStyleIdx="0" presStyleCnt="2"/>
      <dgm:spPr/>
    </dgm:pt>
    <dgm:pt modelId="{4004214F-D1B9-4FB4-A99E-D95D54772AB1}" type="pres">
      <dgm:prSet presAssocID="{9A1F10D4-A9CB-40C8-ADE8-4052502639B6}" presName="adorn" presStyleLbl="fgAccFollowNode1" presStyleIdx="0" presStyleCnt="2"/>
      <dgm:spPr/>
    </dgm:pt>
    <dgm:pt modelId="{69D81E84-0F3D-45CC-99E0-320350075DFB}" type="pres">
      <dgm:prSet presAssocID="{61152769-B2B2-42D8-ABC7-3178C33047AE}" presName="sibTrans" presStyleLbl="sibTrans2D1" presStyleIdx="0" presStyleCnt="0"/>
      <dgm:spPr/>
    </dgm:pt>
    <dgm:pt modelId="{BAFC84B1-F02B-4550-A93D-0C542884E96C}" type="pres">
      <dgm:prSet presAssocID="{26AA1684-1F34-4CC9-9C3E-8F79440F22EF}" presName="compNode" presStyleCnt="0"/>
      <dgm:spPr/>
    </dgm:pt>
    <dgm:pt modelId="{BB21B37C-0590-45BE-83AE-3D5437D9B0A6}" type="pres">
      <dgm:prSet presAssocID="{26AA1684-1F34-4CC9-9C3E-8F79440F22EF}" presName="childRect" presStyleLbl="bgAcc1" presStyleIdx="1" presStyleCnt="2">
        <dgm:presLayoutVars>
          <dgm:bulletEnabled val="1"/>
        </dgm:presLayoutVars>
      </dgm:prSet>
      <dgm:spPr/>
    </dgm:pt>
    <dgm:pt modelId="{939412C0-B848-4E4A-B52A-467E0C4DE2B8}" type="pres">
      <dgm:prSet presAssocID="{26AA1684-1F34-4CC9-9C3E-8F79440F22EF}" presName="parentText" presStyleLbl="node1" presStyleIdx="0" presStyleCnt="0">
        <dgm:presLayoutVars>
          <dgm:chMax val="0"/>
          <dgm:bulletEnabled val="1"/>
        </dgm:presLayoutVars>
      </dgm:prSet>
      <dgm:spPr/>
    </dgm:pt>
    <dgm:pt modelId="{4F8D8F9F-3BFE-4619-AF96-2C09B0D61221}" type="pres">
      <dgm:prSet presAssocID="{26AA1684-1F34-4CC9-9C3E-8F79440F22EF}" presName="parentRect" presStyleLbl="alignNode1" presStyleIdx="1" presStyleCnt="2"/>
      <dgm:spPr/>
    </dgm:pt>
    <dgm:pt modelId="{41D8A3B2-9A68-45C0-B81B-29AD458F3764}" type="pres">
      <dgm:prSet presAssocID="{26AA1684-1F34-4CC9-9C3E-8F79440F22EF}" presName="adorn" presStyleLbl="fgAccFollowNode1" presStyleIdx="1" presStyleCnt="2"/>
      <dgm:spPr/>
    </dgm:pt>
  </dgm:ptLst>
  <dgm:cxnLst>
    <dgm:cxn modelId="{671B2D06-45C2-4E77-A1DE-2EC44F43239F}" srcId="{744D3CCC-AB02-4E97-9BF1-E9C73D18899B}" destId="{26AA1684-1F34-4CC9-9C3E-8F79440F22EF}" srcOrd="1" destOrd="0" parTransId="{220FD884-BD3A-42F0-9EB8-127780502BD2}" sibTransId="{F08B735F-5473-479B-80B9-2375E9E5A53A}"/>
    <dgm:cxn modelId="{291CF417-11A0-4B08-851D-4E46E3ADD2A8}" type="presOf" srcId="{61152769-B2B2-42D8-ABC7-3178C33047AE}" destId="{69D81E84-0F3D-45CC-99E0-320350075DFB}" srcOrd="0" destOrd="0" presId="urn:microsoft.com/office/officeart/2005/8/layout/bList2"/>
    <dgm:cxn modelId="{52081B31-0AA0-4DBD-8408-0D6A4B7BD2A9}" type="presOf" srcId="{9E4FF0C1-52CD-4E51-8A38-4D18881983DA}" destId="{BB21B37C-0590-45BE-83AE-3D5437D9B0A6}" srcOrd="0" destOrd="0" presId="urn:microsoft.com/office/officeart/2005/8/layout/bList2"/>
    <dgm:cxn modelId="{64DBF75E-6AB1-4DBE-A265-F14B24D61491}" srcId="{9A1F10D4-A9CB-40C8-ADE8-4052502639B6}" destId="{DAD6821C-DE08-433B-8CC4-B5E8C37B4974}" srcOrd="0" destOrd="0" parTransId="{8ED9FDA3-BA9F-4272-A586-A5EB69BCBA48}" sibTransId="{5348C8D5-FA88-4BF8-B3BB-8D39112FC858}"/>
    <dgm:cxn modelId="{3F6FF971-E1C5-4D73-AC3A-0A9BE60BB914}" type="presOf" srcId="{9A1F10D4-A9CB-40C8-ADE8-4052502639B6}" destId="{419B25E6-EAE9-4332-9EAE-2175701DF036}" srcOrd="0" destOrd="0" presId="urn:microsoft.com/office/officeart/2005/8/layout/bList2"/>
    <dgm:cxn modelId="{74E6D054-CC63-4B6B-8456-23F3E5B895C4}" type="presOf" srcId="{DAD6821C-DE08-433B-8CC4-B5E8C37B4974}" destId="{610F2FF2-D319-4C48-BF14-821CDAF3688D}" srcOrd="0" destOrd="0" presId="urn:microsoft.com/office/officeart/2005/8/layout/bList2"/>
    <dgm:cxn modelId="{F7ED088B-EFB3-4D8A-AE21-E674A36EFB0A}" type="presOf" srcId="{9A1F10D4-A9CB-40C8-ADE8-4052502639B6}" destId="{4E02BE25-1A3F-4E0A-BF71-97447321641E}" srcOrd="1" destOrd="0" presId="urn:microsoft.com/office/officeart/2005/8/layout/bList2"/>
    <dgm:cxn modelId="{CD820994-370D-423A-A2B5-E110BD085C11}" srcId="{26AA1684-1F34-4CC9-9C3E-8F79440F22EF}" destId="{9E4FF0C1-52CD-4E51-8A38-4D18881983DA}" srcOrd="0" destOrd="0" parTransId="{1BD2DB6A-4C56-4A7F-9FE2-F2BA5E044DD8}" sibTransId="{67A0D243-749A-44EA-9193-D7EB5C80A48D}"/>
    <dgm:cxn modelId="{32F344C5-6468-4B91-85F8-C368D9968786}" type="presOf" srcId="{26AA1684-1F34-4CC9-9C3E-8F79440F22EF}" destId="{939412C0-B848-4E4A-B52A-467E0C4DE2B8}" srcOrd="0" destOrd="0" presId="urn:microsoft.com/office/officeart/2005/8/layout/bList2"/>
    <dgm:cxn modelId="{002290DA-4D33-422E-8C43-4F10614BDF29}" type="presOf" srcId="{26AA1684-1F34-4CC9-9C3E-8F79440F22EF}" destId="{4F8D8F9F-3BFE-4619-AF96-2C09B0D61221}" srcOrd="1" destOrd="0" presId="urn:microsoft.com/office/officeart/2005/8/layout/bList2"/>
    <dgm:cxn modelId="{493B64E9-1E3A-4DC4-BB78-F67F0D1AC3F6}" type="presOf" srcId="{744D3CCC-AB02-4E97-9BF1-E9C73D18899B}" destId="{9918A432-E29B-4381-B42C-C570F5B6B2F2}" srcOrd="0" destOrd="0" presId="urn:microsoft.com/office/officeart/2005/8/layout/bList2"/>
    <dgm:cxn modelId="{9256C6EE-7761-483A-B8CE-5A29C385E03A}" srcId="{744D3CCC-AB02-4E97-9BF1-E9C73D18899B}" destId="{9A1F10D4-A9CB-40C8-ADE8-4052502639B6}" srcOrd="0" destOrd="0" parTransId="{9F1CE228-8CC8-4CA1-AEC3-150B5F68A504}" sibTransId="{61152769-B2B2-42D8-ABC7-3178C33047AE}"/>
    <dgm:cxn modelId="{562F41C6-2C66-41F9-B3FA-5560F484C4E8}" type="presParOf" srcId="{9918A432-E29B-4381-B42C-C570F5B6B2F2}" destId="{D44F6BEE-3FBD-4E23-97FF-5C7D02956B9C}" srcOrd="0" destOrd="0" presId="urn:microsoft.com/office/officeart/2005/8/layout/bList2"/>
    <dgm:cxn modelId="{1E82A5F5-F833-4E55-BE2C-E91C364B973C}" type="presParOf" srcId="{D44F6BEE-3FBD-4E23-97FF-5C7D02956B9C}" destId="{610F2FF2-D319-4C48-BF14-821CDAF3688D}" srcOrd="0" destOrd="0" presId="urn:microsoft.com/office/officeart/2005/8/layout/bList2"/>
    <dgm:cxn modelId="{A01F8514-D610-4994-91CB-4E2398A9B4FD}" type="presParOf" srcId="{D44F6BEE-3FBD-4E23-97FF-5C7D02956B9C}" destId="{419B25E6-EAE9-4332-9EAE-2175701DF036}" srcOrd="1" destOrd="0" presId="urn:microsoft.com/office/officeart/2005/8/layout/bList2"/>
    <dgm:cxn modelId="{6EE91ABA-35BC-4DFC-A20A-D7C0081FC7BA}" type="presParOf" srcId="{D44F6BEE-3FBD-4E23-97FF-5C7D02956B9C}" destId="{4E02BE25-1A3F-4E0A-BF71-97447321641E}" srcOrd="2" destOrd="0" presId="urn:microsoft.com/office/officeart/2005/8/layout/bList2"/>
    <dgm:cxn modelId="{F131CDB8-904B-4B63-8F74-FE35948D95C1}" type="presParOf" srcId="{D44F6BEE-3FBD-4E23-97FF-5C7D02956B9C}" destId="{4004214F-D1B9-4FB4-A99E-D95D54772AB1}" srcOrd="3" destOrd="0" presId="urn:microsoft.com/office/officeart/2005/8/layout/bList2"/>
    <dgm:cxn modelId="{CF279A06-0ADE-460E-9575-C930C9A2DBAB}" type="presParOf" srcId="{9918A432-E29B-4381-B42C-C570F5B6B2F2}" destId="{69D81E84-0F3D-45CC-99E0-320350075DFB}" srcOrd="1" destOrd="0" presId="urn:microsoft.com/office/officeart/2005/8/layout/bList2"/>
    <dgm:cxn modelId="{12E88660-4053-4B0E-A767-383BB6D842FB}" type="presParOf" srcId="{9918A432-E29B-4381-B42C-C570F5B6B2F2}" destId="{BAFC84B1-F02B-4550-A93D-0C542884E96C}" srcOrd="2" destOrd="0" presId="urn:microsoft.com/office/officeart/2005/8/layout/bList2"/>
    <dgm:cxn modelId="{B759799A-3B99-4EFE-87AF-8860AFE30DDF}" type="presParOf" srcId="{BAFC84B1-F02B-4550-A93D-0C542884E96C}" destId="{BB21B37C-0590-45BE-83AE-3D5437D9B0A6}" srcOrd="0" destOrd="0" presId="urn:microsoft.com/office/officeart/2005/8/layout/bList2"/>
    <dgm:cxn modelId="{0537B119-B081-4FFF-B2C5-99EE9E6DC8A7}" type="presParOf" srcId="{BAFC84B1-F02B-4550-A93D-0C542884E96C}" destId="{939412C0-B848-4E4A-B52A-467E0C4DE2B8}" srcOrd="1" destOrd="0" presId="urn:microsoft.com/office/officeart/2005/8/layout/bList2"/>
    <dgm:cxn modelId="{8E84D0C2-04A7-4CD5-A376-EEC6F9738C65}" type="presParOf" srcId="{BAFC84B1-F02B-4550-A93D-0C542884E96C}" destId="{4F8D8F9F-3BFE-4619-AF96-2C09B0D61221}" srcOrd="2" destOrd="0" presId="urn:microsoft.com/office/officeart/2005/8/layout/bList2"/>
    <dgm:cxn modelId="{F3494E1F-0043-43BF-9FAF-3E86B9489886}" type="presParOf" srcId="{BAFC84B1-F02B-4550-A93D-0C542884E96C}" destId="{41D8A3B2-9A68-45C0-B81B-29AD458F3764}" srcOrd="3" destOrd="0" presId="urn:microsoft.com/office/officeart/2005/8/layout/b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4D3CCC-AB02-4E97-9BF1-E9C73D18899B}" type="doc">
      <dgm:prSet loTypeId="urn:microsoft.com/office/officeart/2005/8/layout/bList2" loCatId="list" qsTypeId="urn:microsoft.com/office/officeart/2005/8/quickstyle/simple1" qsCatId="simple" csTypeId="urn:microsoft.com/office/officeart/2005/8/colors/accent1_2" csCatId="accent1" phldr="1"/>
      <dgm:spPr/>
    </dgm:pt>
    <dgm:pt modelId="{9A1F10D4-A9CB-40C8-ADE8-4052502639B6}">
      <dgm:prSet phldrT="[Text]"/>
      <dgm:spPr/>
      <dgm:t>
        <a:bodyPr/>
        <a:lstStyle/>
        <a:p>
          <a:r>
            <a:rPr lang="en-IN" dirty="0"/>
            <a:t>Chunk collection</a:t>
          </a:r>
        </a:p>
      </dgm:t>
    </dgm:pt>
    <dgm:pt modelId="{9F1CE228-8CC8-4CA1-AEC3-150B5F68A504}" type="parTrans" cxnId="{9256C6EE-7761-483A-B8CE-5A29C385E03A}">
      <dgm:prSet/>
      <dgm:spPr/>
      <dgm:t>
        <a:bodyPr/>
        <a:lstStyle/>
        <a:p>
          <a:endParaRPr lang="en-IN"/>
        </a:p>
      </dgm:t>
    </dgm:pt>
    <dgm:pt modelId="{61152769-B2B2-42D8-ABC7-3178C33047AE}" type="sibTrans" cxnId="{9256C6EE-7761-483A-B8CE-5A29C385E03A}">
      <dgm:prSet/>
      <dgm:spPr/>
      <dgm:t>
        <a:bodyPr/>
        <a:lstStyle/>
        <a:p>
          <a:endParaRPr lang="en-IN"/>
        </a:p>
      </dgm:t>
    </dgm:pt>
    <dgm:pt modelId="{26AA1684-1F34-4CC9-9C3E-8F79440F22EF}">
      <dgm:prSet phldrT="[Text]"/>
      <dgm:spPr/>
      <dgm:t>
        <a:bodyPr/>
        <a:lstStyle/>
        <a:p>
          <a:r>
            <a:rPr lang="en-IN" dirty="0"/>
            <a:t>Files collection</a:t>
          </a:r>
        </a:p>
      </dgm:t>
    </dgm:pt>
    <dgm:pt modelId="{220FD884-BD3A-42F0-9EB8-127780502BD2}" type="parTrans" cxnId="{671B2D06-45C2-4E77-A1DE-2EC44F43239F}">
      <dgm:prSet/>
      <dgm:spPr/>
      <dgm:t>
        <a:bodyPr/>
        <a:lstStyle/>
        <a:p>
          <a:endParaRPr lang="en-IN"/>
        </a:p>
      </dgm:t>
    </dgm:pt>
    <dgm:pt modelId="{F08B735F-5473-479B-80B9-2375E9E5A53A}" type="sibTrans" cxnId="{671B2D06-45C2-4E77-A1DE-2EC44F43239F}">
      <dgm:prSet/>
      <dgm:spPr/>
      <dgm:t>
        <a:bodyPr/>
        <a:lstStyle/>
        <a:p>
          <a:endParaRPr lang="en-IN"/>
        </a:p>
      </dgm:t>
    </dgm:pt>
    <dgm:pt modelId="{DAD6821C-DE08-433B-8CC4-B5E8C37B4974}">
      <dgm:prSet custT="1"/>
      <dgm:spPr/>
      <dgm:t>
        <a:bodyPr/>
        <a:lstStyle/>
        <a:p>
          <a:r>
            <a:rPr lang="en-IN" sz="1400" dirty="0">
              <a:latin typeface="Times New Roman" panose="02020603050405020304" pitchFamily="18" charset="0"/>
              <a:cs typeface="Times New Roman" panose="02020603050405020304" pitchFamily="18" charset="0"/>
            </a:rPr>
            <a:t>To shard the chunks collection, use either { </a:t>
          </a:r>
          <a:r>
            <a:rPr lang="en-IN" sz="1400" dirty="0" err="1">
              <a:latin typeface="Times New Roman" panose="02020603050405020304" pitchFamily="18" charset="0"/>
              <a:cs typeface="Times New Roman" panose="02020603050405020304" pitchFamily="18" charset="0"/>
            </a:rPr>
            <a:t>files_id</a:t>
          </a:r>
          <a:r>
            <a:rPr lang="en-IN" sz="1400" dirty="0">
              <a:latin typeface="Times New Roman" panose="02020603050405020304" pitchFamily="18" charset="0"/>
              <a:cs typeface="Times New Roman" panose="02020603050405020304" pitchFamily="18" charset="0"/>
            </a:rPr>
            <a:t> : 1, n : 1 } or { </a:t>
          </a:r>
          <a:r>
            <a:rPr lang="en-IN" sz="1400" dirty="0" err="1">
              <a:latin typeface="Times New Roman" panose="02020603050405020304" pitchFamily="18" charset="0"/>
              <a:cs typeface="Times New Roman" panose="02020603050405020304" pitchFamily="18" charset="0"/>
            </a:rPr>
            <a:t>files_id</a:t>
          </a:r>
          <a:r>
            <a:rPr lang="en-IN" sz="1400" dirty="0">
              <a:latin typeface="Times New Roman" panose="02020603050405020304" pitchFamily="18" charset="0"/>
              <a:cs typeface="Times New Roman" panose="02020603050405020304" pitchFamily="18" charset="0"/>
            </a:rPr>
            <a:t> : 1 } as the shard key index.</a:t>
          </a:r>
        </a:p>
      </dgm:t>
    </dgm:pt>
    <dgm:pt modelId="{8ED9FDA3-BA9F-4272-A586-A5EB69BCBA48}" type="parTrans" cxnId="{64DBF75E-6AB1-4DBE-A265-F14B24D61491}">
      <dgm:prSet/>
      <dgm:spPr/>
      <dgm:t>
        <a:bodyPr/>
        <a:lstStyle/>
        <a:p>
          <a:endParaRPr lang="en-IN"/>
        </a:p>
      </dgm:t>
    </dgm:pt>
    <dgm:pt modelId="{5348C8D5-FA88-4BF8-B3BB-8D39112FC858}" type="sibTrans" cxnId="{64DBF75E-6AB1-4DBE-A265-F14B24D61491}">
      <dgm:prSet/>
      <dgm:spPr/>
      <dgm:t>
        <a:bodyPr/>
        <a:lstStyle/>
        <a:p>
          <a:endParaRPr lang="en-IN"/>
        </a:p>
      </dgm:t>
    </dgm:pt>
    <dgm:pt modelId="{9E4FF0C1-52CD-4E51-8A38-4D18881983DA}">
      <dgm:prSet custT="1"/>
      <dgm:spPr/>
      <dgm:t>
        <a:bodyPr/>
        <a:lstStyle/>
        <a:p>
          <a:pPr marL="114300" lvl="1" indent="-114300" algn="l" defTabSz="666750">
            <a:lnSpc>
              <a:spcPct val="90000"/>
            </a:lnSpc>
            <a:spcBef>
              <a:spcPct val="0"/>
            </a:spcBef>
            <a:spcAft>
              <a:spcPct val="15000"/>
            </a:spcAft>
          </a:pPr>
          <a:r>
            <a:rPr lang="en-IN" sz="1400" kern="1200" dirty="0">
              <a:latin typeface="Times New Roman" panose="02020603050405020304" pitchFamily="18" charset="0"/>
              <a:cs typeface="Times New Roman" panose="02020603050405020304" pitchFamily="18" charset="0"/>
            </a:rPr>
            <a:t>The files collection is small and only contains metadata</a:t>
          </a:r>
          <a:endParaRPr lang="en-IN" sz="14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endParaRPr>
        </a:p>
      </dgm:t>
    </dgm:pt>
    <dgm:pt modelId="{1BD2DB6A-4C56-4A7F-9FE2-F2BA5E044DD8}" type="parTrans" cxnId="{CD820994-370D-423A-A2B5-E110BD085C11}">
      <dgm:prSet/>
      <dgm:spPr/>
      <dgm:t>
        <a:bodyPr/>
        <a:lstStyle/>
        <a:p>
          <a:endParaRPr lang="en-IN"/>
        </a:p>
      </dgm:t>
    </dgm:pt>
    <dgm:pt modelId="{67A0D243-749A-44EA-9193-D7EB5C80A48D}" type="sibTrans" cxnId="{CD820994-370D-423A-A2B5-E110BD085C11}">
      <dgm:prSet/>
      <dgm:spPr/>
      <dgm:t>
        <a:bodyPr/>
        <a:lstStyle/>
        <a:p>
          <a:endParaRPr lang="en-IN"/>
        </a:p>
      </dgm:t>
    </dgm:pt>
    <dgm:pt modelId="{9918A432-E29B-4381-B42C-C570F5B6B2F2}" type="pres">
      <dgm:prSet presAssocID="{744D3CCC-AB02-4E97-9BF1-E9C73D18899B}" presName="diagram" presStyleCnt="0">
        <dgm:presLayoutVars>
          <dgm:dir/>
          <dgm:animLvl val="lvl"/>
          <dgm:resizeHandles val="exact"/>
        </dgm:presLayoutVars>
      </dgm:prSet>
      <dgm:spPr/>
    </dgm:pt>
    <dgm:pt modelId="{D44F6BEE-3FBD-4E23-97FF-5C7D02956B9C}" type="pres">
      <dgm:prSet presAssocID="{9A1F10D4-A9CB-40C8-ADE8-4052502639B6}" presName="compNode" presStyleCnt="0"/>
      <dgm:spPr/>
    </dgm:pt>
    <dgm:pt modelId="{610F2FF2-D319-4C48-BF14-821CDAF3688D}" type="pres">
      <dgm:prSet presAssocID="{9A1F10D4-A9CB-40C8-ADE8-4052502639B6}" presName="childRect" presStyleLbl="bgAcc1" presStyleIdx="0" presStyleCnt="2">
        <dgm:presLayoutVars>
          <dgm:bulletEnabled val="1"/>
        </dgm:presLayoutVars>
      </dgm:prSet>
      <dgm:spPr/>
    </dgm:pt>
    <dgm:pt modelId="{419B25E6-EAE9-4332-9EAE-2175701DF036}" type="pres">
      <dgm:prSet presAssocID="{9A1F10D4-A9CB-40C8-ADE8-4052502639B6}" presName="parentText" presStyleLbl="node1" presStyleIdx="0" presStyleCnt="0">
        <dgm:presLayoutVars>
          <dgm:chMax val="0"/>
          <dgm:bulletEnabled val="1"/>
        </dgm:presLayoutVars>
      </dgm:prSet>
      <dgm:spPr/>
    </dgm:pt>
    <dgm:pt modelId="{4E02BE25-1A3F-4E0A-BF71-97447321641E}" type="pres">
      <dgm:prSet presAssocID="{9A1F10D4-A9CB-40C8-ADE8-4052502639B6}" presName="parentRect" presStyleLbl="alignNode1" presStyleIdx="0" presStyleCnt="2"/>
      <dgm:spPr/>
    </dgm:pt>
    <dgm:pt modelId="{4004214F-D1B9-4FB4-A99E-D95D54772AB1}" type="pres">
      <dgm:prSet presAssocID="{9A1F10D4-A9CB-40C8-ADE8-4052502639B6}" presName="adorn" presStyleLbl="fgAccFollowNode1" presStyleIdx="0" presStyleCnt="2"/>
      <dgm:spPr/>
    </dgm:pt>
    <dgm:pt modelId="{69D81E84-0F3D-45CC-99E0-320350075DFB}" type="pres">
      <dgm:prSet presAssocID="{61152769-B2B2-42D8-ABC7-3178C33047AE}" presName="sibTrans" presStyleLbl="sibTrans2D1" presStyleIdx="0" presStyleCnt="0"/>
      <dgm:spPr/>
    </dgm:pt>
    <dgm:pt modelId="{BAFC84B1-F02B-4550-A93D-0C542884E96C}" type="pres">
      <dgm:prSet presAssocID="{26AA1684-1F34-4CC9-9C3E-8F79440F22EF}" presName="compNode" presStyleCnt="0"/>
      <dgm:spPr/>
    </dgm:pt>
    <dgm:pt modelId="{BB21B37C-0590-45BE-83AE-3D5437D9B0A6}" type="pres">
      <dgm:prSet presAssocID="{26AA1684-1F34-4CC9-9C3E-8F79440F22EF}" presName="childRect" presStyleLbl="bgAcc1" presStyleIdx="1" presStyleCnt="2">
        <dgm:presLayoutVars>
          <dgm:bulletEnabled val="1"/>
        </dgm:presLayoutVars>
      </dgm:prSet>
      <dgm:spPr/>
    </dgm:pt>
    <dgm:pt modelId="{939412C0-B848-4E4A-B52A-467E0C4DE2B8}" type="pres">
      <dgm:prSet presAssocID="{26AA1684-1F34-4CC9-9C3E-8F79440F22EF}" presName="parentText" presStyleLbl="node1" presStyleIdx="0" presStyleCnt="0">
        <dgm:presLayoutVars>
          <dgm:chMax val="0"/>
          <dgm:bulletEnabled val="1"/>
        </dgm:presLayoutVars>
      </dgm:prSet>
      <dgm:spPr/>
    </dgm:pt>
    <dgm:pt modelId="{4F8D8F9F-3BFE-4619-AF96-2C09B0D61221}" type="pres">
      <dgm:prSet presAssocID="{26AA1684-1F34-4CC9-9C3E-8F79440F22EF}" presName="parentRect" presStyleLbl="alignNode1" presStyleIdx="1" presStyleCnt="2"/>
      <dgm:spPr/>
    </dgm:pt>
    <dgm:pt modelId="{41D8A3B2-9A68-45C0-B81B-29AD458F3764}" type="pres">
      <dgm:prSet presAssocID="{26AA1684-1F34-4CC9-9C3E-8F79440F22EF}" presName="adorn" presStyleLbl="fgAccFollowNode1" presStyleIdx="1" presStyleCnt="2"/>
      <dgm:spPr/>
    </dgm:pt>
  </dgm:ptLst>
  <dgm:cxnLst>
    <dgm:cxn modelId="{671B2D06-45C2-4E77-A1DE-2EC44F43239F}" srcId="{744D3CCC-AB02-4E97-9BF1-E9C73D18899B}" destId="{26AA1684-1F34-4CC9-9C3E-8F79440F22EF}" srcOrd="1" destOrd="0" parTransId="{220FD884-BD3A-42F0-9EB8-127780502BD2}" sibTransId="{F08B735F-5473-479B-80B9-2375E9E5A53A}"/>
    <dgm:cxn modelId="{291CF417-11A0-4B08-851D-4E46E3ADD2A8}" type="presOf" srcId="{61152769-B2B2-42D8-ABC7-3178C33047AE}" destId="{69D81E84-0F3D-45CC-99E0-320350075DFB}" srcOrd="0" destOrd="0" presId="urn:microsoft.com/office/officeart/2005/8/layout/bList2"/>
    <dgm:cxn modelId="{52081B31-0AA0-4DBD-8408-0D6A4B7BD2A9}" type="presOf" srcId="{9E4FF0C1-52CD-4E51-8A38-4D18881983DA}" destId="{BB21B37C-0590-45BE-83AE-3D5437D9B0A6}" srcOrd="0" destOrd="0" presId="urn:microsoft.com/office/officeart/2005/8/layout/bList2"/>
    <dgm:cxn modelId="{64DBF75E-6AB1-4DBE-A265-F14B24D61491}" srcId="{9A1F10D4-A9CB-40C8-ADE8-4052502639B6}" destId="{DAD6821C-DE08-433B-8CC4-B5E8C37B4974}" srcOrd="0" destOrd="0" parTransId="{8ED9FDA3-BA9F-4272-A586-A5EB69BCBA48}" sibTransId="{5348C8D5-FA88-4BF8-B3BB-8D39112FC858}"/>
    <dgm:cxn modelId="{3F6FF971-E1C5-4D73-AC3A-0A9BE60BB914}" type="presOf" srcId="{9A1F10D4-A9CB-40C8-ADE8-4052502639B6}" destId="{419B25E6-EAE9-4332-9EAE-2175701DF036}" srcOrd="0" destOrd="0" presId="urn:microsoft.com/office/officeart/2005/8/layout/bList2"/>
    <dgm:cxn modelId="{74E6D054-CC63-4B6B-8456-23F3E5B895C4}" type="presOf" srcId="{DAD6821C-DE08-433B-8CC4-B5E8C37B4974}" destId="{610F2FF2-D319-4C48-BF14-821CDAF3688D}" srcOrd="0" destOrd="0" presId="urn:microsoft.com/office/officeart/2005/8/layout/bList2"/>
    <dgm:cxn modelId="{F7ED088B-EFB3-4D8A-AE21-E674A36EFB0A}" type="presOf" srcId="{9A1F10D4-A9CB-40C8-ADE8-4052502639B6}" destId="{4E02BE25-1A3F-4E0A-BF71-97447321641E}" srcOrd="1" destOrd="0" presId="urn:microsoft.com/office/officeart/2005/8/layout/bList2"/>
    <dgm:cxn modelId="{CD820994-370D-423A-A2B5-E110BD085C11}" srcId="{26AA1684-1F34-4CC9-9C3E-8F79440F22EF}" destId="{9E4FF0C1-52CD-4E51-8A38-4D18881983DA}" srcOrd="0" destOrd="0" parTransId="{1BD2DB6A-4C56-4A7F-9FE2-F2BA5E044DD8}" sibTransId="{67A0D243-749A-44EA-9193-D7EB5C80A48D}"/>
    <dgm:cxn modelId="{32F344C5-6468-4B91-85F8-C368D9968786}" type="presOf" srcId="{26AA1684-1F34-4CC9-9C3E-8F79440F22EF}" destId="{939412C0-B848-4E4A-B52A-467E0C4DE2B8}" srcOrd="0" destOrd="0" presId="urn:microsoft.com/office/officeart/2005/8/layout/bList2"/>
    <dgm:cxn modelId="{002290DA-4D33-422E-8C43-4F10614BDF29}" type="presOf" srcId="{26AA1684-1F34-4CC9-9C3E-8F79440F22EF}" destId="{4F8D8F9F-3BFE-4619-AF96-2C09B0D61221}" srcOrd="1" destOrd="0" presId="urn:microsoft.com/office/officeart/2005/8/layout/bList2"/>
    <dgm:cxn modelId="{493B64E9-1E3A-4DC4-BB78-F67F0D1AC3F6}" type="presOf" srcId="{744D3CCC-AB02-4E97-9BF1-E9C73D18899B}" destId="{9918A432-E29B-4381-B42C-C570F5B6B2F2}" srcOrd="0" destOrd="0" presId="urn:microsoft.com/office/officeart/2005/8/layout/bList2"/>
    <dgm:cxn modelId="{9256C6EE-7761-483A-B8CE-5A29C385E03A}" srcId="{744D3CCC-AB02-4E97-9BF1-E9C73D18899B}" destId="{9A1F10D4-A9CB-40C8-ADE8-4052502639B6}" srcOrd="0" destOrd="0" parTransId="{9F1CE228-8CC8-4CA1-AEC3-150B5F68A504}" sibTransId="{61152769-B2B2-42D8-ABC7-3178C33047AE}"/>
    <dgm:cxn modelId="{562F41C6-2C66-41F9-B3FA-5560F484C4E8}" type="presParOf" srcId="{9918A432-E29B-4381-B42C-C570F5B6B2F2}" destId="{D44F6BEE-3FBD-4E23-97FF-5C7D02956B9C}" srcOrd="0" destOrd="0" presId="urn:microsoft.com/office/officeart/2005/8/layout/bList2"/>
    <dgm:cxn modelId="{1E82A5F5-F833-4E55-BE2C-E91C364B973C}" type="presParOf" srcId="{D44F6BEE-3FBD-4E23-97FF-5C7D02956B9C}" destId="{610F2FF2-D319-4C48-BF14-821CDAF3688D}" srcOrd="0" destOrd="0" presId="urn:microsoft.com/office/officeart/2005/8/layout/bList2"/>
    <dgm:cxn modelId="{A01F8514-D610-4994-91CB-4E2398A9B4FD}" type="presParOf" srcId="{D44F6BEE-3FBD-4E23-97FF-5C7D02956B9C}" destId="{419B25E6-EAE9-4332-9EAE-2175701DF036}" srcOrd="1" destOrd="0" presId="urn:microsoft.com/office/officeart/2005/8/layout/bList2"/>
    <dgm:cxn modelId="{6EE91ABA-35BC-4DFC-A20A-D7C0081FC7BA}" type="presParOf" srcId="{D44F6BEE-3FBD-4E23-97FF-5C7D02956B9C}" destId="{4E02BE25-1A3F-4E0A-BF71-97447321641E}" srcOrd="2" destOrd="0" presId="urn:microsoft.com/office/officeart/2005/8/layout/bList2"/>
    <dgm:cxn modelId="{F131CDB8-904B-4B63-8F74-FE35948D95C1}" type="presParOf" srcId="{D44F6BEE-3FBD-4E23-97FF-5C7D02956B9C}" destId="{4004214F-D1B9-4FB4-A99E-D95D54772AB1}" srcOrd="3" destOrd="0" presId="urn:microsoft.com/office/officeart/2005/8/layout/bList2"/>
    <dgm:cxn modelId="{CF279A06-0ADE-460E-9575-C930C9A2DBAB}" type="presParOf" srcId="{9918A432-E29B-4381-B42C-C570F5B6B2F2}" destId="{69D81E84-0F3D-45CC-99E0-320350075DFB}" srcOrd="1" destOrd="0" presId="urn:microsoft.com/office/officeart/2005/8/layout/bList2"/>
    <dgm:cxn modelId="{12E88660-4053-4B0E-A767-383BB6D842FB}" type="presParOf" srcId="{9918A432-E29B-4381-B42C-C570F5B6B2F2}" destId="{BAFC84B1-F02B-4550-A93D-0C542884E96C}" srcOrd="2" destOrd="0" presId="urn:microsoft.com/office/officeart/2005/8/layout/bList2"/>
    <dgm:cxn modelId="{B759799A-3B99-4EFE-87AF-8860AFE30DDF}" type="presParOf" srcId="{BAFC84B1-F02B-4550-A93D-0C542884E96C}" destId="{BB21B37C-0590-45BE-83AE-3D5437D9B0A6}" srcOrd="0" destOrd="0" presId="urn:microsoft.com/office/officeart/2005/8/layout/bList2"/>
    <dgm:cxn modelId="{0537B119-B081-4FFF-B2C5-99EE9E6DC8A7}" type="presParOf" srcId="{BAFC84B1-F02B-4550-A93D-0C542884E96C}" destId="{939412C0-B848-4E4A-B52A-467E0C4DE2B8}" srcOrd="1" destOrd="0" presId="urn:microsoft.com/office/officeart/2005/8/layout/bList2"/>
    <dgm:cxn modelId="{8E84D0C2-04A7-4CD5-A376-EEC6F9738C65}" type="presParOf" srcId="{BAFC84B1-F02B-4550-A93D-0C542884E96C}" destId="{4F8D8F9F-3BFE-4619-AF96-2C09B0D61221}" srcOrd="2" destOrd="0" presId="urn:microsoft.com/office/officeart/2005/8/layout/bList2"/>
    <dgm:cxn modelId="{F3494E1F-0043-43BF-9FAF-3E86B9489886}" type="presParOf" srcId="{BAFC84B1-F02B-4550-A93D-0C542884E96C}" destId="{41D8A3B2-9A68-45C0-B81B-29AD458F3764}"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F2FF2-D319-4C48-BF14-821CDAF3688D}">
      <dsp:nvSpPr>
        <dsp:cNvPr id="0" name=""/>
        <dsp:cNvSpPr/>
      </dsp:nvSpPr>
      <dsp:spPr>
        <a:xfrm>
          <a:off x="1779" y="375180"/>
          <a:ext cx="1923945" cy="1436184"/>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IN" sz="1500" kern="1200" dirty="0"/>
            <a:t>GridFS uses unique, compound index on the chunks collection using the field_id and n Fields.</a:t>
          </a:r>
        </a:p>
      </dsp:txBody>
      <dsp:txXfrm>
        <a:off x="35431" y="408832"/>
        <a:ext cx="1856641" cy="1402532"/>
      </dsp:txXfrm>
    </dsp:sp>
    <dsp:sp modelId="{4E02BE25-1A3F-4E0A-BF71-97447321641E}">
      <dsp:nvSpPr>
        <dsp:cNvPr id="0" name=""/>
        <dsp:cNvSpPr/>
      </dsp:nvSpPr>
      <dsp:spPr>
        <a:xfrm>
          <a:off x="1779" y="1811365"/>
          <a:ext cx="1923945" cy="61755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IN" sz="2300" kern="1200" dirty="0"/>
            <a:t>Chunk index</a:t>
          </a:r>
        </a:p>
      </dsp:txBody>
      <dsp:txXfrm>
        <a:off x="1779" y="1811365"/>
        <a:ext cx="1354891" cy="617559"/>
      </dsp:txXfrm>
    </dsp:sp>
    <dsp:sp modelId="{4004214F-D1B9-4FB4-A99E-D95D54772AB1}">
      <dsp:nvSpPr>
        <dsp:cNvPr id="0" name=""/>
        <dsp:cNvSpPr/>
      </dsp:nvSpPr>
      <dsp:spPr>
        <a:xfrm>
          <a:off x="1411096" y="1909458"/>
          <a:ext cx="673380" cy="67338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21B37C-0590-45BE-83AE-3D5437D9B0A6}">
      <dsp:nvSpPr>
        <dsp:cNvPr id="0" name=""/>
        <dsp:cNvSpPr/>
      </dsp:nvSpPr>
      <dsp:spPr>
        <a:xfrm>
          <a:off x="2251302" y="375180"/>
          <a:ext cx="1923945" cy="1436184"/>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IN" sz="1500" kern="1200" dirty="0">
              <a:solidFill>
                <a:srgbClr val="000000">
                  <a:hueOff val="0"/>
                  <a:satOff val="0"/>
                  <a:lumOff val="0"/>
                  <a:alphaOff val="0"/>
                </a:srgbClr>
              </a:solidFill>
              <a:latin typeface="Arial"/>
              <a:ea typeface="+mn-ea"/>
              <a:cs typeface="+mn-cs"/>
              <a:hlinkClick xmlns:r="http://schemas.openxmlformats.org/officeDocument/2006/relationships" r:id="rId1">
                <a:extLst>
                  <a:ext uri="{A12FA001-AC4F-418D-AE19-62706E023703}">
                    <ahyp:hlinkClr xmlns:ahyp="http://schemas.microsoft.com/office/drawing/2018/hyperlinkcolor" val="tx"/>
                  </a:ext>
                </a:extLst>
              </a:hlinkClick>
            </a:rPr>
            <a:t>GridFS</a:t>
          </a:r>
          <a:r>
            <a:rPr lang="en-IN" sz="1500" kern="1200" dirty="0">
              <a:solidFill>
                <a:srgbClr val="000000">
                  <a:hueOff val="0"/>
                  <a:satOff val="0"/>
                  <a:lumOff val="0"/>
                  <a:alphaOff val="0"/>
                </a:srgbClr>
              </a:solidFill>
              <a:latin typeface="Arial"/>
              <a:ea typeface="+mn-ea"/>
              <a:cs typeface="+mn-cs"/>
            </a:rPr>
            <a:t> uses an </a:t>
          </a:r>
          <a:r>
            <a:rPr lang="en-IN" sz="1500" kern="1200" dirty="0">
              <a:solidFill>
                <a:srgbClr val="000000">
                  <a:hueOff val="0"/>
                  <a:satOff val="0"/>
                  <a:lumOff val="0"/>
                  <a:alphaOff val="0"/>
                </a:srgbClr>
              </a:solidFill>
              <a:latin typeface="Arial"/>
              <a:ea typeface="+mn-ea"/>
              <a:cs typeface="+mn-cs"/>
              <a:hlinkClick xmlns:r="http://schemas.openxmlformats.org/officeDocument/2006/relationships" r:id="rId2">
                <a:extLst>
                  <a:ext uri="{A12FA001-AC4F-418D-AE19-62706E023703}">
                    <ahyp:hlinkClr xmlns:ahyp="http://schemas.microsoft.com/office/drawing/2018/hyperlinkcolor" val="tx"/>
                  </a:ext>
                </a:extLst>
              </a:hlinkClick>
            </a:rPr>
            <a:t>index</a:t>
          </a:r>
          <a:r>
            <a:rPr lang="en-IN" sz="1500" kern="1200" dirty="0">
              <a:solidFill>
                <a:srgbClr val="000000">
                  <a:hueOff val="0"/>
                  <a:satOff val="0"/>
                  <a:lumOff val="0"/>
                  <a:alphaOff val="0"/>
                </a:srgbClr>
              </a:solidFill>
              <a:latin typeface="Arial"/>
              <a:ea typeface="+mn-ea"/>
              <a:cs typeface="+mn-cs"/>
            </a:rPr>
            <a:t> on the files collection using the filename and    </a:t>
          </a:r>
          <a:r>
            <a:rPr lang="en-IN" sz="1500" kern="1200" dirty="0" err="1">
              <a:solidFill>
                <a:srgbClr val="000000">
                  <a:hueOff val="0"/>
                  <a:satOff val="0"/>
                  <a:lumOff val="0"/>
                  <a:alphaOff val="0"/>
                </a:srgbClr>
              </a:solidFill>
              <a:latin typeface="Arial"/>
              <a:ea typeface="+mn-ea"/>
              <a:cs typeface="+mn-cs"/>
            </a:rPr>
            <a:t>uploadDate</a:t>
          </a:r>
          <a:r>
            <a:rPr lang="en-IN" sz="1500" kern="1200" dirty="0">
              <a:solidFill>
                <a:srgbClr val="000000">
                  <a:hueOff val="0"/>
                  <a:satOff val="0"/>
                  <a:lumOff val="0"/>
                  <a:alphaOff val="0"/>
                </a:srgbClr>
              </a:solidFill>
              <a:latin typeface="Arial"/>
              <a:ea typeface="+mn-ea"/>
              <a:cs typeface="+mn-cs"/>
            </a:rPr>
            <a:t> fields</a:t>
          </a:r>
        </a:p>
      </dsp:txBody>
      <dsp:txXfrm>
        <a:off x="2284954" y="408832"/>
        <a:ext cx="1856641" cy="1402532"/>
      </dsp:txXfrm>
    </dsp:sp>
    <dsp:sp modelId="{4F8D8F9F-3BFE-4619-AF96-2C09B0D61221}">
      <dsp:nvSpPr>
        <dsp:cNvPr id="0" name=""/>
        <dsp:cNvSpPr/>
      </dsp:nvSpPr>
      <dsp:spPr>
        <a:xfrm>
          <a:off x="2251302" y="1811365"/>
          <a:ext cx="1923945" cy="61755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IN" sz="2300" kern="1200" dirty="0"/>
            <a:t>Files index</a:t>
          </a:r>
        </a:p>
      </dsp:txBody>
      <dsp:txXfrm>
        <a:off x="2251302" y="1811365"/>
        <a:ext cx="1354891" cy="617559"/>
      </dsp:txXfrm>
    </dsp:sp>
    <dsp:sp modelId="{41D8A3B2-9A68-45C0-B81B-29AD458F3764}">
      <dsp:nvSpPr>
        <dsp:cNvPr id="0" name=""/>
        <dsp:cNvSpPr/>
      </dsp:nvSpPr>
      <dsp:spPr>
        <a:xfrm>
          <a:off x="3660619" y="1909458"/>
          <a:ext cx="673380" cy="67338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F2FF2-D319-4C48-BF14-821CDAF3688D}">
      <dsp:nvSpPr>
        <dsp:cNvPr id="0" name=""/>
        <dsp:cNvSpPr/>
      </dsp:nvSpPr>
      <dsp:spPr>
        <a:xfrm>
          <a:off x="1779" y="375180"/>
          <a:ext cx="1923945" cy="1436184"/>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To shard the chunks collection, use either { </a:t>
          </a:r>
          <a:r>
            <a:rPr lang="en-IN" sz="1400" kern="1200" dirty="0" err="1">
              <a:latin typeface="Times New Roman" panose="02020603050405020304" pitchFamily="18" charset="0"/>
              <a:cs typeface="Times New Roman" panose="02020603050405020304" pitchFamily="18" charset="0"/>
            </a:rPr>
            <a:t>files_id</a:t>
          </a:r>
          <a:r>
            <a:rPr lang="en-IN" sz="1400" kern="1200" dirty="0">
              <a:latin typeface="Times New Roman" panose="02020603050405020304" pitchFamily="18" charset="0"/>
              <a:cs typeface="Times New Roman" panose="02020603050405020304" pitchFamily="18" charset="0"/>
            </a:rPr>
            <a:t> : 1, n : 1 } or { </a:t>
          </a:r>
          <a:r>
            <a:rPr lang="en-IN" sz="1400" kern="1200" dirty="0" err="1">
              <a:latin typeface="Times New Roman" panose="02020603050405020304" pitchFamily="18" charset="0"/>
              <a:cs typeface="Times New Roman" panose="02020603050405020304" pitchFamily="18" charset="0"/>
            </a:rPr>
            <a:t>files_id</a:t>
          </a:r>
          <a:r>
            <a:rPr lang="en-IN" sz="1400" kern="1200" dirty="0">
              <a:latin typeface="Times New Roman" panose="02020603050405020304" pitchFamily="18" charset="0"/>
              <a:cs typeface="Times New Roman" panose="02020603050405020304" pitchFamily="18" charset="0"/>
            </a:rPr>
            <a:t> : 1 } as the shard key index.</a:t>
          </a:r>
        </a:p>
      </dsp:txBody>
      <dsp:txXfrm>
        <a:off x="35431" y="408832"/>
        <a:ext cx="1856641" cy="1402532"/>
      </dsp:txXfrm>
    </dsp:sp>
    <dsp:sp modelId="{4E02BE25-1A3F-4E0A-BF71-97447321641E}">
      <dsp:nvSpPr>
        <dsp:cNvPr id="0" name=""/>
        <dsp:cNvSpPr/>
      </dsp:nvSpPr>
      <dsp:spPr>
        <a:xfrm>
          <a:off x="1779" y="1811365"/>
          <a:ext cx="1923945" cy="61755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IN" sz="2300" kern="1200" dirty="0"/>
            <a:t>Chunk collection</a:t>
          </a:r>
        </a:p>
      </dsp:txBody>
      <dsp:txXfrm>
        <a:off x="1779" y="1811365"/>
        <a:ext cx="1354891" cy="617559"/>
      </dsp:txXfrm>
    </dsp:sp>
    <dsp:sp modelId="{4004214F-D1B9-4FB4-A99E-D95D54772AB1}">
      <dsp:nvSpPr>
        <dsp:cNvPr id="0" name=""/>
        <dsp:cNvSpPr/>
      </dsp:nvSpPr>
      <dsp:spPr>
        <a:xfrm>
          <a:off x="1411096" y="1909458"/>
          <a:ext cx="673380" cy="67338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21B37C-0590-45BE-83AE-3D5437D9B0A6}">
      <dsp:nvSpPr>
        <dsp:cNvPr id="0" name=""/>
        <dsp:cNvSpPr/>
      </dsp:nvSpPr>
      <dsp:spPr>
        <a:xfrm>
          <a:off x="2251302" y="375180"/>
          <a:ext cx="1923945" cy="1436184"/>
        </a:xfrm>
        <a:prstGeom prst="round2SameRect">
          <a:avLst>
            <a:gd name="adj1" fmla="val 8000"/>
            <a:gd name="adj2" fmla="val 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66750">
            <a:lnSpc>
              <a:spcPct val="90000"/>
            </a:lnSpc>
            <a:spcBef>
              <a:spcPct val="0"/>
            </a:spcBef>
            <a:spcAft>
              <a:spcPct val="15000"/>
            </a:spcAft>
            <a:buChar char="•"/>
          </a:pPr>
          <a:r>
            <a:rPr lang="en-IN" sz="1400" kern="1200" dirty="0">
              <a:latin typeface="Times New Roman" panose="02020603050405020304" pitchFamily="18" charset="0"/>
              <a:cs typeface="Times New Roman" panose="02020603050405020304" pitchFamily="18" charset="0"/>
            </a:rPr>
            <a:t>The files collection is small and only contains metadata</a:t>
          </a:r>
          <a:endParaRPr lang="en-IN" sz="1400" kern="1200" dirty="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endParaRPr>
        </a:p>
      </dsp:txBody>
      <dsp:txXfrm>
        <a:off x="2284954" y="408832"/>
        <a:ext cx="1856641" cy="1402532"/>
      </dsp:txXfrm>
    </dsp:sp>
    <dsp:sp modelId="{4F8D8F9F-3BFE-4619-AF96-2C09B0D61221}">
      <dsp:nvSpPr>
        <dsp:cNvPr id="0" name=""/>
        <dsp:cNvSpPr/>
      </dsp:nvSpPr>
      <dsp:spPr>
        <a:xfrm>
          <a:off x="2251302" y="1811365"/>
          <a:ext cx="1923945" cy="617559"/>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0" rIns="29210" bIns="0" numCol="1" spcCol="1270" anchor="ctr" anchorCtr="0">
          <a:noAutofit/>
        </a:bodyPr>
        <a:lstStyle/>
        <a:p>
          <a:pPr marL="0" lvl="0" indent="0" algn="l" defTabSz="1022350">
            <a:lnSpc>
              <a:spcPct val="90000"/>
            </a:lnSpc>
            <a:spcBef>
              <a:spcPct val="0"/>
            </a:spcBef>
            <a:spcAft>
              <a:spcPct val="35000"/>
            </a:spcAft>
            <a:buNone/>
          </a:pPr>
          <a:r>
            <a:rPr lang="en-IN" sz="2300" kern="1200" dirty="0"/>
            <a:t>Files collection</a:t>
          </a:r>
        </a:p>
      </dsp:txBody>
      <dsp:txXfrm>
        <a:off x="2251302" y="1811365"/>
        <a:ext cx="1354891" cy="617559"/>
      </dsp:txXfrm>
    </dsp:sp>
    <dsp:sp modelId="{41D8A3B2-9A68-45C0-B81B-29AD458F3764}">
      <dsp:nvSpPr>
        <dsp:cNvPr id="0" name=""/>
        <dsp:cNvSpPr/>
      </dsp:nvSpPr>
      <dsp:spPr>
        <a:xfrm>
          <a:off x="3660619" y="1909458"/>
          <a:ext cx="673380" cy="673380"/>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330690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891510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526995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18227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272534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110327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103230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742496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00752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82270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Mention the parent topics one by one. This particular learning outcome has 4 parent topics.</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176500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560420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977256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180533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960428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311353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568031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303479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516828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884481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1609312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054532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5381737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7899797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42849703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9797125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7167835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1369824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211496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665211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640881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90470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28126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836505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81845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3701479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Left (White Color space):</a:t>
            </a:r>
            <a:endParaRPr/>
          </a:p>
          <a:p>
            <a:pPr marL="0" lvl="0" indent="0" algn="l" rtl="0">
              <a:spcBef>
                <a:spcPts val="0"/>
              </a:spcBef>
              <a:spcAft>
                <a:spcPts val="0"/>
              </a:spcAft>
              <a:buNone/>
            </a:pPr>
            <a:r>
              <a:rPr lang="en"/>
              <a:t>Title - Parent Topic</a:t>
            </a:r>
            <a:endParaRPr/>
          </a:p>
          <a:p>
            <a:pPr marL="0" lvl="0" indent="0" algn="l" rtl="0">
              <a:spcBef>
                <a:spcPts val="0"/>
              </a:spcBef>
              <a:spcAft>
                <a:spcPts val="0"/>
              </a:spcAft>
              <a:buNone/>
            </a:pPr>
            <a:r>
              <a:rPr lang="en"/>
              <a:t>Subtitle - Subtopic 1 </a:t>
            </a:r>
            <a:endParaRPr/>
          </a:p>
          <a:p>
            <a:pPr marL="0" lvl="0" indent="0" algn="l" rtl="0">
              <a:spcBef>
                <a:spcPts val="0"/>
              </a:spcBef>
              <a:spcAft>
                <a:spcPts val="0"/>
              </a:spcAft>
              <a:buNone/>
            </a:pPr>
            <a:r>
              <a:rPr lang="en"/>
              <a:t>Body Text - Description in bullets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Right (Grey Color Space):</a:t>
            </a:r>
            <a:endParaRPr/>
          </a:p>
          <a:p>
            <a:pPr marL="0" lvl="0" indent="0" algn="l" rtl="0">
              <a:spcBef>
                <a:spcPts val="0"/>
              </a:spcBef>
              <a:spcAft>
                <a:spcPts val="0"/>
              </a:spcAft>
              <a:buNone/>
            </a:pPr>
            <a:r>
              <a:rPr lang="en"/>
              <a:t>Body Text - Relevant image (with source)/code snippet</a:t>
            </a:r>
            <a:endParaRPr/>
          </a:p>
          <a:p>
            <a:pPr marL="0" lvl="0" indent="0" algn="l" rtl="0">
              <a:spcBef>
                <a:spcPts val="0"/>
              </a:spcBef>
              <a:spcAft>
                <a:spcPts val="0"/>
              </a:spcAft>
              <a:buNone/>
            </a:pPr>
            <a:endParaRPr/>
          </a:p>
          <a:p>
            <a:pPr marL="0" lvl="0" indent="0" algn="l" rtl="0">
              <a:spcBef>
                <a:spcPts val="0"/>
              </a:spcBef>
              <a:spcAft>
                <a:spcPts val="0"/>
              </a:spcAft>
              <a:buNone/>
            </a:pPr>
            <a:r>
              <a:rPr lang="en"/>
              <a:t>Put reference links in Speaker Notes</a:t>
            </a:r>
            <a:endParaRPr/>
          </a:p>
          <a:p>
            <a:pPr marL="0" lvl="0" indent="0" algn="l" rtl="0">
              <a:spcBef>
                <a:spcPts val="0"/>
              </a:spcBef>
              <a:spcAft>
                <a:spcPts val="0"/>
              </a:spcAft>
              <a:buNone/>
            </a:pPr>
            <a:endParaRPr/>
          </a:p>
          <a:p>
            <a:pPr marL="0" lvl="0" indent="0" algn="l" rtl="0">
              <a:spcBef>
                <a:spcPts val="0"/>
              </a:spcBef>
              <a:spcAft>
                <a:spcPts val="0"/>
              </a:spcAft>
              <a:buNone/>
            </a:pPr>
            <a:r>
              <a:rPr lang="en"/>
              <a:t>Reference: </a:t>
            </a:r>
            <a:endParaRPr/>
          </a:p>
          <a:p>
            <a:pPr marL="0" lvl="0" indent="0" algn="l" rtl="0">
              <a:spcBef>
                <a:spcPts val="0"/>
              </a:spcBef>
              <a:spcAft>
                <a:spcPts val="0"/>
              </a:spcAft>
              <a:buNone/>
            </a:pPr>
            <a:r>
              <a:rPr lang="en" u="sng">
                <a:solidFill>
                  <a:schemeClr val="hlink"/>
                </a:solidFill>
                <a:hlinkClick r:id="rId3"/>
              </a:rPr>
              <a:t>https://www.tutorialspoint.com/internet_technologies/internet_overview.htm/</a:t>
            </a:r>
            <a:endParaRPr/>
          </a:p>
        </p:txBody>
      </p:sp>
    </p:spTree>
    <p:extLst>
      <p:ext uri="{BB962C8B-B14F-4D97-AF65-F5344CB8AC3E}">
        <p14:creationId xmlns:p14="http://schemas.microsoft.com/office/powerpoint/2010/main" val="2892867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mongodb-an-introduction/"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mongodb-an-introduction/"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mongodb-an-introduction/"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mysqlpreacher.com/general-characteristics-common-tools-developing-multimedia-programs/"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hyperlink" Target="https://javabeat.net/wp-content/uploads/2015/08/gridfs.png"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docs.mongodb.com/manual/reference/glossary/#std-term-GridFS"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hyperlink" Target="https://medium.com/@kavitanambissan/uploading-and-retrieving-a-file-from-gridfs-using-multer-958dfc9255e8"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kavitanambissan/uploading-and-retrieving-a-file-from-gridfs-using-multer-958dfc9255e8"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hyperlink" Target="https://docs.mongodb.com/manual/reference/glossary/#std-term-GridFS"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hyperlink" Target="https://docs.mongodb.com/manual/reference/glossary/#std-term-GridF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docs.mongodb.com/drivers/" TargetMode="External"/><Relationship Id="rId7" Type="http://schemas.openxmlformats.org/officeDocument/2006/relationships/diagramQuickStyle" Target="../diagrams/quickStyle1.xm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github.com/mongodb/specifications/blob/master/source/gridfs/gridfs-spec.rst" TargetMode="External"/><Relationship Id="rId9" Type="http://schemas.microsoft.com/office/2007/relationships/diagramDrawing" Target="../diagrams/drawing1.xml"/></Relationships>
</file>

<file path=ppt/slides/_rels/slide21.xml.rels><?xml version="1.0" encoding="UTF-8" standalone="yes"?>
<Relationships xmlns="http://schemas.openxmlformats.org/package/2006/relationships"><Relationship Id="rId8" Type="http://schemas.openxmlformats.org/officeDocument/2006/relationships/hyperlink" Target="https://docs.mongodb.com/manual/reference/glossary/#std-term-GridFS"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leuwire.com/5-biggest-big-data-challenges/"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hyperlink" Target="https://www.slideteam.net/powerpoint-presentation-slides/strategy-powerpoint-templates-and-presentation-slides/big-data-sources-technologies-ppt-powerpoint-presentation-clipart.html"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hyperlink" Target="https://www.researchgate.net/figure/Big-Data-Definition-3-Vs_fig3_264129835"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hyperlink" Target="https://www.researchgate.net/figure/Big-Data-Definition-3-Vs_fig3_264129835"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hyperlink" Target="https://www.researchgate.net/figure/Big-Data-Definition-3-Vs_fig3_264129835"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hyperlink" Target="https://www.xenonstack.com/blog/big-data-tools"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hyperlink" Target="https://medium.com/@ujala2yz/sentiment-analysis-on-twitter-data-using-apache-hive-and-mapreduce-2d128ec68fa9"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3" Type="http://schemas.openxmlformats.org/officeDocument/2006/relationships/hyperlink" Target="https://www.jigsawacademy.com/wp-content/uploads/2017/02/Untitled-design-2.png"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hyperlink" Target="https://www.guru99.com/mongodb-query-document-using-find.html"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pache_ZooKeeper" TargetMode="External"/><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hyperlink" Target="https://aws.amazon.com/big-data/what-is-hbase/"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Apache_Hive"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hyperlink" Target="https://www.whizlabs.com/blog/big-data-and-cloud-computing/" TargetMode="External"/><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hyperlink" Target="https://www.whizlabs.com/blog/big-data-and-cloud-computing/" TargetMode="External"/><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hyperlink" Target="https://www.whizlabs.com/blog/big-data-and-cloud-computing/" TargetMode="External"/><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29.jpeg"/></Relationships>
</file>

<file path=ppt/slides/_rels/slide36.xml.rels><?xml version="1.0" encoding="UTF-8" standalone="yes"?>
<Relationships xmlns="http://schemas.openxmlformats.org/package/2006/relationships"><Relationship Id="rId3" Type="http://schemas.openxmlformats.org/officeDocument/2006/relationships/hyperlink" Target="https://www.whizlabs.com/blog/big-data-and-cloud-computing/" TargetMode="External"/><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29.jpeg"/></Relationships>
</file>

<file path=ppt/slides/_rels/slide37.xml.rels><?xml version="1.0" encoding="UTF-8" standalone="yes"?>
<Relationships xmlns="http://schemas.openxmlformats.org/package/2006/relationships"><Relationship Id="rId3" Type="http://schemas.openxmlformats.org/officeDocument/2006/relationships/hyperlink" Target="https://www.whizlabs.com/blog/big-data-and-cloud-computing/" TargetMode="External"/><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www.guru99.com/mongodb-query-document-using-find.html"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mongodb-an-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mongodb-an-introduction/"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mongodb-an-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mongodb-equality-operator-eq/"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s://www.geeksforgeeks.org/mongodb-an-introduction/"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mongodb-greater-than-equals-to-operator-gte/"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hyperlink" Target="https://www.geeksforgeeks.org/mongodb-an-introduction/" TargetMode="External"/><Relationship Id="rId4" Type="http://schemas.openxmlformats.org/officeDocument/2006/relationships/hyperlink" Target="https://www.geeksforgeeks.org/mongodb-less-than-equals-to-operator-lte/?ref=r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Basic Concepts of MongoDB and Big Data</a:t>
            </a:r>
            <a:endParaRPr dirty="0"/>
          </a:p>
        </p:txBody>
      </p:sp>
      <p:sp>
        <p:nvSpPr>
          <p:cNvPr id="62" name="Google Shape;62;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(15 hours)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Filter queries</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Check the existence filter query</a:t>
            </a:r>
          </a:p>
          <a:p>
            <a:pPr marL="0" indent="0"/>
            <a:endParaRPr lang="en-IN" dirty="0"/>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54655" y="2923296"/>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r>
              <a:rPr lang="en-IN" b="1" dirty="0"/>
              <a:t>$exists</a:t>
            </a:r>
          </a:p>
          <a:p>
            <a:pPr marL="139700" indent="0" algn="just">
              <a:buNone/>
            </a:pPr>
            <a:r>
              <a:rPr lang="en-IN" b="1" spc="10" dirty="0">
                <a:solidFill>
                  <a:srgbClr val="273239"/>
                </a:solidFill>
                <a:effectLst/>
                <a:latin typeface="Times New Roman" panose="02020603050405020304" pitchFamily="18" charset="0"/>
                <a:ea typeface="Times New Roman" panose="02020603050405020304" pitchFamily="18" charset="0"/>
              </a:rPr>
              <a:t>$exists</a:t>
            </a:r>
            <a:r>
              <a:rPr lang="en-IN" spc="10" dirty="0">
                <a:solidFill>
                  <a:srgbClr val="273239"/>
                </a:solidFill>
                <a:effectLst/>
                <a:latin typeface="Times New Roman" panose="02020603050405020304" pitchFamily="18" charset="0"/>
                <a:ea typeface="Times New Roman" panose="02020603050405020304" pitchFamily="18" charset="0"/>
              </a:rPr>
              <a:t> operator shows all the collection documents if they exist on a given key.</a:t>
            </a: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solidFill>
                <a:schemeClr val="tx1"/>
              </a:solidFill>
              <a:effectLst/>
              <a:latin typeface="Times New Roman" panose="02020603050405020304" pitchFamily="18" charset="0"/>
            </a:endParaRPr>
          </a:p>
          <a:p>
            <a:pPr marL="139700" indent="0" algn="just">
              <a:buNone/>
            </a:pPr>
            <a:r>
              <a:rPr lang="en-IN" b="1" dirty="0">
                <a:latin typeface="Times New Roman" panose="02020603050405020304" pitchFamily="18" charset="0"/>
                <a:cs typeface="Times New Roman" panose="02020603050405020304" pitchFamily="18" charset="0"/>
              </a:rPr>
              <a:t>Syntax</a:t>
            </a:r>
            <a:r>
              <a:rPr lang="en-IN" dirty="0">
                <a:latin typeface="Times New Roman" panose="02020603050405020304" pitchFamily="18" charset="0"/>
                <a:cs typeface="Times New Roman" panose="02020603050405020304" pitchFamily="18" charset="0"/>
              </a:rPr>
              <a:t>: </a:t>
            </a:r>
            <a:r>
              <a:rPr lang="en-IN" i="1" spc="10" dirty="0" err="1">
                <a:solidFill>
                  <a:srgbClr val="273239"/>
                </a:solidFill>
                <a:effectLst/>
                <a:latin typeface="Times New Roman" panose="02020603050405020304" pitchFamily="18" charset="0"/>
                <a:ea typeface="Times New Roman" panose="02020603050405020304" pitchFamily="18" charset="0"/>
              </a:rPr>
              <a:t>db.collection_name.find</a:t>
            </a:r>
            <a:r>
              <a:rPr lang="en-IN" i="1" spc="10" dirty="0">
                <a:solidFill>
                  <a:srgbClr val="273239"/>
                </a:solidFill>
                <a:effectLst/>
                <a:latin typeface="Times New Roman" panose="02020603050405020304" pitchFamily="18" charset="0"/>
                <a:ea typeface="Times New Roman" panose="02020603050405020304" pitchFamily="18" charset="0"/>
              </a:rPr>
              <a:t>({&lt; key &gt; : {$exists : &lt; </a:t>
            </a:r>
            <a:r>
              <a:rPr lang="en-IN" i="1" spc="10" dirty="0" err="1">
                <a:solidFill>
                  <a:srgbClr val="273239"/>
                </a:solidFill>
                <a:effectLst/>
                <a:latin typeface="Times New Roman" panose="02020603050405020304" pitchFamily="18" charset="0"/>
                <a:ea typeface="Times New Roman" panose="02020603050405020304" pitchFamily="18" charset="0"/>
              </a:rPr>
              <a:t>boolean</a:t>
            </a:r>
            <a:r>
              <a:rPr lang="en-IN" i="1" spc="10" dirty="0">
                <a:solidFill>
                  <a:srgbClr val="273239"/>
                </a:solidFill>
                <a:effectLst/>
                <a:latin typeface="Times New Roman" panose="02020603050405020304" pitchFamily="18" charset="0"/>
                <a:ea typeface="Times New Roman" panose="02020603050405020304" pitchFamily="18" charset="0"/>
              </a:rPr>
              <a:t> &gt;}})</a:t>
            </a: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https://www.geeksforgeeks.org/mongodb-an-introduction/</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0B19BDC4-5649-43AD-814A-2FC603E70C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394142"/>
            <a:ext cx="4572000" cy="2355215"/>
          </a:xfrm>
          <a:prstGeom prst="rect">
            <a:avLst/>
          </a:prstGeom>
          <a:noFill/>
          <a:ln>
            <a:noFill/>
          </a:ln>
        </p:spPr>
      </p:pic>
    </p:spTree>
    <p:extLst>
      <p:ext uri="{BB962C8B-B14F-4D97-AF65-F5344CB8AC3E}">
        <p14:creationId xmlns:p14="http://schemas.microsoft.com/office/powerpoint/2010/main" val="362097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Filter queries</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Logical Operator Query</a:t>
            </a:r>
          </a:p>
          <a:p>
            <a:pPr marL="0" indent="0"/>
            <a:endParaRPr lang="en-IN" dirty="0"/>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54655" y="2923296"/>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r>
              <a:rPr lang="en-IN" b="1" dirty="0"/>
              <a:t>$and</a:t>
            </a:r>
          </a:p>
          <a:p>
            <a:pPr marL="139700" indent="0" algn="just">
              <a:lnSpc>
                <a:spcPct val="115000"/>
              </a:lnSpc>
              <a:spcBef>
                <a:spcPts val="1000"/>
              </a:spcBef>
              <a:spcAft>
                <a:spcPts val="1000"/>
              </a:spcAft>
              <a:buNone/>
            </a:pPr>
            <a:r>
              <a:rPr lang="en-IN" b="1" spc="10" dirty="0">
                <a:solidFill>
                  <a:srgbClr val="273239"/>
                </a:solidFill>
                <a:effectLst/>
                <a:latin typeface="Times New Roman" panose="02020603050405020304" pitchFamily="18" charset="0"/>
                <a:ea typeface="Times New Roman" panose="02020603050405020304" pitchFamily="18" charset="0"/>
              </a:rPr>
              <a:t>$and </a:t>
            </a:r>
            <a:r>
              <a:rPr lang="en-IN" spc="10" dirty="0">
                <a:solidFill>
                  <a:srgbClr val="273239"/>
                </a:solidFill>
                <a:effectLst/>
                <a:latin typeface="Times New Roman" panose="02020603050405020304" pitchFamily="18" charset="0"/>
                <a:ea typeface="Times New Roman" panose="02020603050405020304" pitchFamily="18" charset="0"/>
              </a:rPr>
              <a:t>operator comes under the type of MongoDB logical operator which perform logical AND operation on the array of one or more expressions and select or retrieve only those documents that match all the given expression in the array.</a:t>
            </a:r>
            <a:endParaRPr lang="en-IN" dirty="0">
              <a:solidFill>
                <a:schemeClr val="tx1"/>
              </a:solidFill>
              <a:effectLst/>
              <a:latin typeface="Times New Roman" panose="02020603050405020304" pitchFamily="18" charset="0"/>
            </a:endParaRPr>
          </a:p>
          <a:p>
            <a:pPr marL="139700" indent="0" algn="just">
              <a:buNone/>
            </a:pPr>
            <a:r>
              <a:rPr lang="en-IN" b="1" dirty="0">
                <a:latin typeface="Times New Roman" panose="02020603050405020304" pitchFamily="18" charset="0"/>
                <a:cs typeface="Times New Roman" panose="02020603050405020304" pitchFamily="18" charset="0"/>
              </a:rPr>
              <a:t>Syntax</a:t>
            </a:r>
            <a:r>
              <a:rPr lang="en-IN" dirty="0">
                <a:latin typeface="Times New Roman" panose="02020603050405020304" pitchFamily="18" charset="0"/>
                <a:cs typeface="Times New Roman" panose="02020603050405020304" pitchFamily="18" charset="0"/>
              </a:rPr>
              <a:t>: </a:t>
            </a:r>
            <a:r>
              <a:rPr lang="en-IN" i="1" spc="10" dirty="0" err="1">
                <a:solidFill>
                  <a:srgbClr val="273239"/>
                </a:solidFill>
                <a:effectLst/>
                <a:latin typeface="Times New Roman" panose="02020603050405020304" pitchFamily="18" charset="0"/>
                <a:ea typeface="Times New Roman" panose="02020603050405020304" pitchFamily="18" charset="0"/>
              </a:rPr>
              <a:t>db.collection_name.find</a:t>
            </a:r>
            <a:r>
              <a:rPr lang="en-IN" i="1" spc="10" dirty="0">
                <a:solidFill>
                  <a:srgbClr val="273239"/>
                </a:solidFill>
                <a:effectLst/>
                <a:latin typeface="Times New Roman" panose="02020603050405020304" pitchFamily="18" charset="0"/>
                <a:ea typeface="Times New Roman" panose="02020603050405020304" pitchFamily="18" charset="0"/>
              </a:rPr>
              <a:t>({$and : [{&lt; key &gt; : {$</a:t>
            </a:r>
            <a:r>
              <a:rPr lang="en-IN" i="1" spc="10" dirty="0" err="1">
                <a:solidFill>
                  <a:srgbClr val="273239"/>
                </a:solidFill>
                <a:effectLst/>
                <a:latin typeface="Times New Roman" panose="02020603050405020304" pitchFamily="18" charset="0"/>
                <a:ea typeface="Times New Roman" panose="02020603050405020304" pitchFamily="18" charset="0"/>
              </a:rPr>
              <a:t>eq</a:t>
            </a:r>
            <a:r>
              <a:rPr lang="en-IN" i="1" spc="10" dirty="0">
                <a:solidFill>
                  <a:srgbClr val="273239"/>
                </a:solidFill>
                <a:effectLst/>
                <a:latin typeface="Times New Roman" panose="02020603050405020304" pitchFamily="18" charset="0"/>
                <a:ea typeface="Times New Roman" panose="02020603050405020304" pitchFamily="18" charset="0"/>
              </a:rPr>
              <a:t> : &lt; value1 &gt;}}, {&lt; key &gt; : {$exists : &lt; </a:t>
            </a:r>
            <a:r>
              <a:rPr lang="en-IN" i="1" spc="10" dirty="0" err="1">
                <a:solidFill>
                  <a:srgbClr val="273239"/>
                </a:solidFill>
                <a:effectLst/>
                <a:latin typeface="Times New Roman" panose="02020603050405020304" pitchFamily="18" charset="0"/>
                <a:ea typeface="Times New Roman" panose="02020603050405020304" pitchFamily="18" charset="0"/>
              </a:rPr>
              <a:t>boolean</a:t>
            </a:r>
            <a:r>
              <a:rPr lang="en-IN" i="1" spc="10" dirty="0">
                <a:solidFill>
                  <a:srgbClr val="273239"/>
                </a:solidFill>
                <a:effectLst/>
                <a:latin typeface="Times New Roman" panose="02020603050405020304" pitchFamily="18" charset="0"/>
                <a:ea typeface="Times New Roman" panose="02020603050405020304" pitchFamily="18" charset="0"/>
              </a:rPr>
              <a:t> &gt;}}]})</a:t>
            </a: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https://www.geeksforgeeks.org/mongodb-an-introduction/</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63741B52-BA0E-437C-9CED-3DB3879D50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8600" y="1296229"/>
            <a:ext cx="4504440" cy="2773485"/>
          </a:xfrm>
          <a:prstGeom prst="rect">
            <a:avLst/>
          </a:prstGeom>
          <a:noFill/>
          <a:ln>
            <a:noFill/>
          </a:ln>
        </p:spPr>
      </p:pic>
    </p:spTree>
    <p:extLst>
      <p:ext uri="{BB962C8B-B14F-4D97-AF65-F5344CB8AC3E}">
        <p14:creationId xmlns:p14="http://schemas.microsoft.com/office/powerpoint/2010/main" val="297714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limit queries</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Limit Query</a:t>
            </a:r>
          </a:p>
          <a:p>
            <a:pPr marL="0" indent="0"/>
            <a:endParaRPr lang="en-IN" dirty="0"/>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54655" y="2923296"/>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spc="10" dirty="0">
              <a:solidFill>
                <a:srgbClr val="273239"/>
              </a:solidFill>
              <a:effectLst/>
              <a:latin typeface="Times New Roman" panose="02020603050405020304" pitchFamily="18" charset="0"/>
              <a:ea typeface="Times New Roman" panose="02020603050405020304" pitchFamily="18" charset="0"/>
            </a:endParaRPr>
          </a:p>
          <a:p>
            <a:pPr marL="139700" indent="0" algn="just">
              <a:buNone/>
            </a:pPr>
            <a:endParaRPr lang="en-IN" spc="10" dirty="0">
              <a:solidFill>
                <a:srgbClr val="273239"/>
              </a:solidFill>
              <a:latin typeface="Times New Roman" panose="02020603050405020304" pitchFamily="18" charset="0"/>
              <a:ea typeface="Times New Roman" panose="02020603050405020304" pitchFamily="18" charset="0"/>
            </a:endParaRPr>
          </a:p>
          <a:p>
            <a:pPr marL="139700" indent="0" algn="just">
              <a:buNone/>
            </a:pPr>
            <a:endParaRPr lang="en-IN" spc="10" dirty="0">
              <a:solidFill>
                <a:srgbClr val="273239"/>
              </a:solidFill>
              <a:effectLst/>
              <a:latin typeface="Times New Roman" panose="02020603050405020304" pitchFamily="18" charset="0"/>
              <a:ea typeface="Times New Roman" panose="02020603050405020304" pitchFamily="18" charset="0"/>
            </a:endParaRPr>
          </a:p>
          <a:p>
            <a:pPr marL="139700" indent="0" algn="just">
              <a:buNone/>
            </a:pPr>
            <a:r>
              <a:rPr lang="en-IN" spc="10" dirty="0">
                <a:solidFill>
                  <a:srgbClr val="273239"/>
                </a:solidFill>
                <a:latin typeface="Times New Roman" panose="02020603050405020304" pitchFamily="18" charset="0"/>
                <a:ea typeface="Times New Roman" panose="02020603050405020304" pitchFamily="18" charset="0"/>
              </a:rPr>
              <a:t>limit</a:t>
            </a:r>
            <a:r>
              <a:rPr lang="en-IN" spc="10" dirty="0">
                <a:solidFill>
                  <a:srgbClr val="273239"/>
                </a:solidFill>
                <a:effectLst/>
                <a:latin typeface="Times New Roman" panose="02020603050405020304" pitchFamily="18" charset="0"/>
                <a:ea typeface="Times New Roman" panose="02020603050405020304" pitchFamily="18" charset="0"/>
              </a:rPr>
              <a:t> query method specifies a maximum number of documents for a cursor to return. </a:t>
            </a: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b="1" dirty="0"/>
          </a:p>
          <a:p>
            <a:pPr marL="139700" indent="0" fontAlgn="base">
              <a:buNone/>
            </a:pPr>
            <a:r>
              <a:rPr lang="en-IN" spc="10" dirty="0">
                <a:solidFill>
                  <a:srgbClr val="273239"/>
                </a:solidFill>
                <a:latin typeface="Times New Roman" panose="02020603050405020304" pitchFamily="18" charset="0"/>
              </a:rPr>
              <a:t>Syntax : </a:t>
            </a:r>
          </a:p>
          <a:p>
            <a:pPr marL="139700" indent="0" fontAlgn="base" latinLnBrk="1">
              <a:spcAft>
                <a:spcPts val="750"/>
              </a:spcAft>
              <a:buNone/>
            </a:pPr>
            <a:r>
              <a:rPr lang="en-IN" i="1" spc="10" dirty="0" err="1">
                <a:solidFill>
                  <a:srgbClr val="273239"/>
                </a:solidFill>
                <a:latin typeface="Times New Roman" panose="02020603050405020304" pitchFamily="18" charset="0"/>
              </a:rPr>
              <a:t>db.collection_name.find</a:t>
            </a:r>
            <a:r>
              <a:rPr lang="en-IN" i="1" spc="10" dirty="0">
                <a:solidFill>
                  <a:srgbClr val="273239"/>
                </a:solidFill>
                <a:latin typeface="Times New Roman" panose="02020603050405020304" pitchFamily="18" charset="0"/>
              </a:rPr>
              <a:t>({&lt; key &gt; : &lt; value &gt;}).limit(&lt; </a:t>
            </a:r>
            <a:r>
              <a:rPr lang="en-IN" i="1" spc="10" dirty="0" err="1">
                <a:solidFill>
                  <a:srgbClr val="273239"/>
                </a:solidFill>
                <a:latin typeface="Times New Roman" panose="02020603050405020304" pitchFamily="18" charset="0"/>
              </a:rPr>
              <a:t>Integer_value</a:t>
            </a:r>
            <a:r>
              <a:rPr lang="en-IN" i="1" spc="10" dirty="0">
                <a:solidFill>
                  <a:srgbClr val="273239"/>
                </a:solidFill>
                <a:latin typeface="Times New Roman" panose="02020603050405020304" pitchFamily="18" charset="0"/>
              </a:rPr>
              <a:t> &gt;)</a:t>
            </a:r>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https://www.geeksforgeeks.org/mongodb-an-introduction/</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4B421B5F-CD55-4B16-BF9B-58548D471A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95515" y="1354900"/>
            <a:ext cx="4390070" cy="2834393"/>
          </a:xfrm>
          <a:prstGeom prst="rect">
            <a:avLst/>
          </a:prstGeom>
          <a:noFill/>
          <a:ln>
            <a:noFill/>
          </a:ln>
        </p:spPr>
      </p:pic>
    </p:spTree>
    <p:extLst>
      <p:ext uri="{BB962C8B-B14F-4D97-AF65-F5344CB8AC3E}">
        <p14:creationId xmlns:p14="http://schemas.microsoft.com/office/powerpoint/2010/main" val="275261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Manage Multimedia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Multimedia Data</a:t>
            </a:r>
          </a:p>
          <a:p>
            <a:pPr marL="0" indent="0"/>
            <a:endParaRPr lang="en-IN" dirty="0"/>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54655" y="2923296"/>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spc="10" dirty="0">
              <a:solidFill>
                <a:srgbClr val="273239"/>
              </a:solidFill>
              <a:effectLst/>
              <a:latin typeface="Times New Roman" panose="02020603050405020304" pitchFamily="18" charset="0"/>
              <a:ea typeface="Times New Roman" panose="02020603050405020304" pitchFamily="18" charset="0"/>
            </a:endParaRPr>
          </a:p>
          <a:p>
            <a:pPr marL="139700" indent="0" algn="just">
              <a:buNone/>
            </a:pPr>
            <a:endParaRPr lang="en-IN" spc="10" dirty="0">
              <a:solidFill>
                <a:srgbClr val="273239"/>
              </a:solidFill>
              <a:latin typeface="Times New Roman" panose="02020603050405020304" pitchFamily="18" charset="0"/>
              <a:ea typeface="Times New Roman" panose="02020603050405020304" pitchFamily="18" charset="0"/>
            </a:endParaRPr>
          </a:p>
          <a:p>
            <a:pPr marL="139700" indent="0" algn="just">
              <a:buNone/>
            </a:pPr>
            <a:endParaRPr lang="en-IN" b="0" i="0" dirty="0">
              <a:solidFill>
                <a:srgbClr val="333333"/>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rgbClr val="333333"/>
              </a:solidFill>
              <a:latin typeface="Times New Roman" panose="02020603050405020304" pitchFamily="18" charset="0"/>
              <a:cs typeface="Times New Roman" panose="02020603050405020304" pitchFamily="18" charset="0"/>
            </a:endParaRPr>
          </a:p>
          <a:p>
            <a:pPr marL="139700" indent="0" algn="just">
              <a:buNone/>
            </a:pPr>
            <a:endParaRPr lang="en-IN" b="0" i="0" dirty="0">
              <a:solidFill>
                <a:srgbClr val="333333"/>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rgbClr val="333333"/>
              </a:solidFill>
              <a:latin typeface="Times New Roman" panose="02020603050405020304" pitchFamily="18" charset="0"/>
              <a:cs typeface="Times New Roman" panose="02020603050405020304" pitchFamily="18" charset="0"/>
            </a:endParaRPr>
          </a:p>
          <a:p>
            <a:pPr marL="139700" indent="0" algn="just">
              <a:buNone/>
            </a:pPr>
            <a:endParaRPr lang="en-IN" b="0" i="0" dirty="0">
              <a:solidFill>
                <a:srgbClr val="333333"/>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rgbClr val="333333"/>
              </a:solidFill>
              <a:latin typeface="Times New Roman" panose="02020603050405020304" pitchFamily="18" charset="0"/>
              <a:cs typeface="Times New Roman" panose="02020603050405020304" pitchFamily="18" charset="0"/>
            </a:endParaRPr>
          </a:p>
          <a:p>
            <a:pPr marL="139700" indent="0" algn="just">
              <a:buNone/>
            </a:pPr>
            <a:r>
              <a:rPr lang="en-IN" b="0" i="0" dirty="0">
                <a:solidFill>
                  <a:srgbClr val="333333"/>
                </a:solidFill>
                <a:effectLst/>
                <a:latin typeface="Times New Roman" panose="02020603050405020304" pitchFamily="18" charset="0"/>
                <a:cs typeface="Times New Roman" panose="02020603050405020304" pitchFamily="18" charset="0"/>
              </a:rPr>
              <a:t>Multimedia in principle means data of more than one medium. It usually refers to data representing multiple types of medium to capture information and experiences related to objects and events. Commonly used forms of data are numbers, alphanumeric, text, images, audio, and video. In common usage, people refer a data set as multimedia only when time-dependent data such as audio and video are involved.</a:t>
            </a:r>
            <a:endParaRPr lang="en-IN"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i="1" spc="10" dirty="0">
              <a:solidFill>
                <a:srgbClr val="273239"/>
              </a:solidFill>
              <a:latin typeface="Times New Roman" panose="02020603050405020304" pitchFamily="18" charset="0"/>
            </a:endParaRPr>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https://mysqlpreacher.com/general-characteristics-common-tools-developing-multimedia-programs/</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1026" name="Picture 2" descr="IT Blog | General characteristics of the most common tools for developing  multimedia programs | MYSQLPREACHER">
            <a:extLst>
              <a:ext uri="{FF2B5EF4-FFF2-40B4-BE49-F238E27FC236}">
                <a16:creationId xmlns:a16="http://schemas.microsoft.com/office/drawing/2014/main" id="{1F0EAC6A-2C38-4FEF-A299-318907F56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4880" y="1459230"/>
            <a:ext cx="4272077"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54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Manage Multimedia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Manage Multimedia Data With GridFS</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54655" y="2923296"/>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spc="10" dirty="0">
              <a:solidFill>
                <a:srgbClr val="273239"/>
              </a:solidFill>
              <a:effectLst/>
              <a:latin typeface="Times New Roman" panose="02020603050405020304" pitchFamily="18" charset="0"/>
              <a:ea typeface="Times New Roman" panose="02020603050405020304" pitchFamily="18" charset="0"/>
            </a:endParaRPr>
          </a:p>
          <a:p>
            <a:pPr marL="139700" indent="0" algn="just">
              <a:buNone/>
            </a:pPr>
            <a:endParaRPr lang="en-IN" spc="10" dirty="0">
              <a:solidFill>
                <a:srgbClr val="273239"/>
              </a:solidFill>
              <a:latin typeface="Times New Roman" panose="02020603050405020304" pitchFamily="18" charset="0"/>
              <a:ea typeface="Times New Roman" panose="02020603050405020304" pitchFamily="18" charset="0"/>
            </a:endParaRPr>
          </a:p>
          <a:p>
            <a:pPr marL="139700" indent="0" algn="just">
              <a:buNone/>
            </a:pPr>
            <a:endParaRPr lang="en-IN" b="0" dirty="0">
              <a:solidFill>
                <a:srgbClr val="444444"/>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rgbClr val="444444"/>
              </a:solidFill>
              <a:latin typeface="Times New Roman" panose="02020603050405020304" pitchFamily="18" charset="0"/>
              <a:cs typeface="Times New Roman" panose="02020603050405020304" pitchFamily="18" charset="0"/>
            </a:endParaRPr>
          </a:p>
          <a:p>
            <a:pPr marL="139700" indent="0" algn="just">
              <a:buNone/>
            </a:pPr>
            <a:endParaRPr lang="en-IN" dirty="0">
              <a:solidFill>
                <a:srgbClr val="444444"/>
              </a:solidFill>
              <a:latin typeface="Times New Roman" panose="02020603050405020304" pitchFamily="18" charset="0"/>
              <a:cs typeface="Times New Roman" panose="02020603050405020304" pitchFamily="18" charset="0"/>
            </a:endParaRPr>
          </a:p>
          <a:p>
            <a:pPr marL="139700" indent="0" algn="just">
              <a:buNone/>
            </a:pPr>
            <a:endParaRPr lang="en-IN" b="0" dirty="0">
              <a:solidFill>
                <a:srgbClr val="444444"/>
              </a:solidFill>
              <a:effectLst/>
              <a:latin typeface="Times New Roman" panose="02020603050405020304" pitchFamily="18" charset="0"/>
              <a:cs typeface="Times New Roman" panose="02020603050405020304" pitchFamily="18" charset="0"/>
            </a:endParaRPr>
          </a:p>
          <a:p>
            <a:pPr marL="139700" indent="0" algn="just">
              <a:buNone/>
            </a:pPr>
            <a:r>
              <a:rPr lang="en-IN" b="0" dirty="0">
                <a:solidFill>
                  <a:schemeClr val="tx1"/>
                </a:solidFill>
                <a:effectLst/>
                <a:latin typeface="Times New Roman" panose="02020603050405020304" pitchFamily="18" charset="0"/>
                <a:cs typeface="Times New Roman" panose="02020603050405020304" pitchFamily="18" charset="0"/>
              </a:rPr>
              <a:t>MongoDB GridFS is used to store and retrieve files that exceeds the BSON document size limit of 16 MB. Instead of storing it all in one document GridFS divides the file into small parts called as </a:t>
            </a:r>
            <a:r>
              <a:rPr lang="en-IN" b="1" dirty="0">
                <a:solidFill>
                  <a:schemeClr val="tx1"/>
                </a:solidFill>
                <a:effectLst/>
                <a:latin typeface="Times New Roman" panose="02020603050405020304" pitchFamily="18" charset="0"/>
                <a:cs typeface="Times New Roman" panose="02020603050405020304" pitchFamily="18" charset="0"/>
              </a:rPr>
              <a:t>chunks</a:t>
            </a:r>
            <a:r>
              <a:rPr lang="en-IN" b="0" dirty="0">
                <a:solidFill>
                  <a:schemeClr val="tx1"/>
                </a:solidFill>
                <a:effectLst/>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i="1" spc="10" dirty="0">
              <a:solidFill>
                <a:srgbClr val="273239"/>
              </a:solidFill>
              <a:latin typeface="Times New Roman" panose="02020603050405020304" pitchFamily="18" charset="0"/>
            </a:endParaRPr>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https://javabeat.net/wp-content/uploads/2015/08/gridfs.png</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2050" name="Picture 2">
            <a:extLst>
              <a:ext uri="{FF2B5EF4-FFF2-40B4-BE49-F238E27FC236}">
                <a16:creationId xmlns:a16="http://schemas.microsoft.com/office/drawing/2014/main" id="{9CB825D7-1BAF-41DF-BE1C-C4AD95F6EE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88075"/>
            <a:ext cx="4414837" cy="1045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22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Manage Multimedia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When to use GridFS</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54655" y="2923296"/>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spc="10" dirty="0">
              <a:solidFill>
                <a:srgbClr val="273239"/>
              </a:solidFill>
              <a:effectLst/>
              <a:latin typeface="Times New Roman" panose="02020603050405020304" pitchFamily="18" charset="0"/>
              <a:ea typeface="Times New Roman" panose="02020603050405020304" pitchFamily="18" charset="0"/>
            </a:endParaRPr>
          </a:p>
          <a:p>
            <a:pPr marL="139700" indent="0" algn="just">
              <a:buNone/>
            </a:pPr>
            <a:endParaRPr lang="en-IN" spc="10" dirty="0">
              <a:solidFill>
                <a:srgbClr val="273239"/>
              </a:solidFill>
              <a:latin typeface="Times New Roman" panose="02020603050405020304" pitchFamily="18" charset="0"/>
              <a:ea typeface="Times New Roman" panose="02020603050405020304" pitchFamily="18" charset="0"/>
            </a:endParaRPr>
          </a:p>
          <a:p>
            <a:pPr marL="139700" indent="0" algn="just">
              <a:buNone/>
            </a:pPr>
            <a:endParaRPr lang="en-IN" b="0" dirty="0">
              <a:solidFill>
                <a:srgbClr val="444444"/>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rgbClr val="444444"/>
              </a:solidFill>
              <a:latin typeface="Times New Roman" panose="02020603050405020304" pitchFamily="18" charset="0"/>
              <a:cs typeface="Times New Roman" panose="02020603050405020304" pitchFamily="18" charset="0"/>
            </a:endParaRPr>
          </a:p>
          <a:p>
            <a:pPr marL="139700" indent="0" algn="just">
              <a:buNone/>
            </a:pPr>
            <a:endParaRPr lang="en-IN" dirty="0">
              <a:solidFill>
                <a:srgbClr val="444444"/>
              </a:solidFill>
              <a:latin typeface="Times New Roman" panose="02020603050405020304" pitchFamily="18" charset="0"/>
              <a:cs typeface="Times New Roman" panose="02020603050405020304" pitchFamily="18" charset="0"/>
            </a:endParaRPr>
          </a:p>
          <a:p>
            <a:pPr marL="139700" indent="0" algn="just">
              <a:buNone/>
            </a:pPr>
            <a:endParaRPr lang="en-IN" b="0" dirty="0">
              <a:solidFill>
                <a:srgbClr val="444444"/>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rgbClr val="000000"/>
              </a:solidFill>
              <a:effectLst/>
              <a:latin typeface="Times New Roman" panose="02020603050405020304" pitchFamily="18" charset="0"/>
              <a:ea typeface="Times New Roman" panose="02020603050405020304" pitchFamily="18" charset="0"/>
            </a:endParaRPr>
          </a:p>
          <a:p>
            <a:pPr marL="139700" indent="0" algn="just">
              <a:buNone/>
            </a:pPr>
            <a:r>
              <a:rPr lang="en-IN" dirty="0">
                <a:solidFill>
                  <a:srgbClr val="000000"/>
                </a:solidFill>
                <a:effectLst/>
                <a:latin typeface="Times New Roman" panose="02020603050405020304" pitchFamily="18" charset="0"/>
                <a:ea typeface="Times New Roman" panose="02020603050405020304" pitchFamily="18" charset="0"/>
              </a:rPr>
              <a:t>In MongoDB, use </a:t>
            </a:r>
            <a:r>
              <a:rPr lang="en-IN" u="none" strike="noStrike" dirty="0">
                <a:solidFill>
                  <a:srgbClr val="000000"/>
                </a:solidFill>
                <a:effectLst/>
                <a:latin typeface="Times New Roman" panose="02020603050405020304" pitchFamily="18" charset="0"/>
                <a:ea typeface="Times New Roman" panose="02020603050405020304" pitchFamily="18" charset="0"/>
                <a:hlinkClick r:id="rId3"/>
              </a:rPr>
              <a:t>GridFS</a:t>
            </a:r>
            <a:r>
              <a:rPr lang="en-IN" dirty="0">
                <a:solidFill>
                  <a:srgbClr val="000000"/>
                </a:solidFill>
                <a:effectLst/>
                <a:latin typeface="Times New Roman" panose="02020603050405020304" pitchFamily="18" charset="0"/>
                <a:ea typeface="Times New Roman" panose="02020603050405020304" pitchFamily="18" charset="0"/>
              </a:rPr>
              <a:t> for storing files larger than 16 MB.</a:t>
            </a:r>
            <a:endParaRPr lang="en-IN" dirty="0">
              <a:effectLst/>
              <a:latin typeface="Times New Roman" panose="02020603050405020304" pitchFamily="18" charset="0"/>
              <a:ea typeface="Times New Roman" panose="02020603050405020304" pitchFamily="18" charset="0"/>
            </a:endParaRPr>
          </a:p>
          <a:p>
            <a:pPr marL="139700" indent="0" algn="just">
              <a:buNone/>
            </a:pPr>
            <a:r>
              <a:rPr lang="en-IN" dirty="0">
                <a:solidFill>
                  <a:srgbClr val="000000"/>
                </a:solidFill>
                <a:effectLst/>
                <a:latin typeface="Times New Roman" panose="02020603050405020304" pitchFamily="18" charset="0"/>
                <a:ea typeface="Times New Roman" panose="02020603050405020304" pitchFamily="18" charset="0"/>
              </a:rPr>
              <a:t>If your filesystem limits the number of files in a directory, you can use GridFS to store as many files as needed.</a:t>
            </a: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i="1" spc="10" dirty="0">
              <a:solidFill>
                <a:srgbClr val="273239"/>
              </a:solidFill>
              <a:latin typeface="Times New Roman" panose="02020603050405020304" pitchFamily="18" charset="0"/>
            </a:endParaRPr>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4"/>
              </a:rPr>
              <a:t>https://medium.com/@kavitanambissan/uploading-and-retrieving-a-file-from-gridfs-using-multer-958dfc9255e8</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3074" name="Picture 2" descr="Uploading and retrieving a file from GridFS using Multer | by Kavita  Nambissan Ganguli | Medium">
            <a:extLst>
              <a:ext uri="{FF2B5EF4-FFF2-40B4-BE49-F238E27FC236}">
                <a16:creationId xmlns:a16="http://schemas.microsoft.com/office/drawing/2014/main" id="{3BE395F6-B8A7-4F32-85EC-B4BD2D9505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9" y="1271172"/>
            <a:ext cx="4364355" cy="260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5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Manage Multimedia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GridFS Collection</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62275" y="2421250"/>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spc="10" dirty="0">
              <a:solidFill>
                <a:srgbClr val="273239"/>
              </a:solidFill>
              <a:effectLst/>
              <a:latin typeface="Times New Roman" panose="02020603050405020304" pitchFamily="18" charset="0"/>
              <a:ea typeface="Times New Roman" panose="02020603050405020304" pitchFamily="18" charset="0"/>
            </a:endParaRPr>
          </a:p>
          <a:p>
            <a:pPr marL="139700" indent="0" algn="just">
              <a:buNone/>
            </a:pPr>
            <a:endParaRPr lang="en-IN" spc="10" dirty="0">
              <a:solidFill>
                <a:srgbClr val="273239"/>
              </a:solidFill>
              <a:latin typeface="Times New Roman" panose="02020603050405020304" pitchFamily="18" charset="0"/>
              <a:ea typeface="Times New Roman" panose="02020603050405020304" pitchFamily="18" charset="0"/>
            </a:endParaRPr>
          </a:p>
          <a:p>
            <a:pPr marL="139700" indent="0" algn="just">
              <a:buNone/>
            </a:pPr>
            <a:endParaRPr lang="en-IN" b="0" dirty="0">
              <a:solidFill>
                <a:srgbClr val="444444"/>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rgbClr val="444444"/>
              </a:solidFill>
              <a:latin typeface="Times New Roman" panose="02020603050405020304" pitchFamily="18" charset="0"/>
              <a:cs typeface="Times New Roman" panose="02020603050405020304" pitchFamily="18" charset="0"/>
            </a:endParaRPr>
          </a:p>
          <a:p>
            <a:pPr marL="139700" indent="0" algn="just">
              <a:buNone/>
            </a:pPr>
            <a:endParaRPr lang="en-IN" dirty="0">
              <a:solidFill>
                <a:srgbClr val="444444"/>
              </a:solidFill>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r>
              <a:rPr lang="en-IN" b="0" dirty="0">
                <a:solidFill>
                  <a:schemeClr val="tx1"/>
                </a:solidFill>
                <a:effectLst/>
                <a:latin typeface="Times New Roman" panose="02020603050405020304" pitchFamily="18" charset="0"/>
                <a:cs typeface="Times New Roman" panose="02020603050405020304" pitchFamily="18" charset="0"/>
              </a:rPr>
              <a:t>GridFS Stores files in two Collections:</a:t>
            </a: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algn="just"/>
            <a:r>
              <a:rPr lang="en-IN" b="0" dirty="0">
                <a:solidFill>
                  <a:schemeClr val="tx1"/>
                </a:solidFill>
                <a:effectLst/>
                <a:latin typeface="Times New Roman" panose="02020603050405020304" pitchFamily="18" charset="0"/>
                <a:cs typeface="Times New Roman" panose="02020603050405020304" pitchFamily="18" charset="0"/>
              </a:rPr>
              <a:t>Chunks Store Binary Chunks</a:t>
            </a:r>
          </a:p>
          <a:p>
            <a:pPr algn="just"/>
            <a:r>
              <a:rPr lang="en-IN" dirty="0">
                <a:solidFill>
                  <a:schemeClr val="tx1"/>
                </a:solidFill>
                <a:latin typeface="Times New Roman" panose="02020603050405020304" pitchFamily="18" charset="0"/>
                <a:cs typeface="Times New Roman" panose="02020603050405020304" pitchFamily="18" charset="0"/>
              </a:rPr>
              <a:t>Files Stores the File’s metadata</a:t>
            </a:r>
            <a:endParaRPr lang="en-IN" b="0" dirty="0">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GridFS</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places the collections in a common bucket by prefixing each with the bucket name. By default, </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GridFS</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uses two collections with a bucket named fs: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fs.files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fs.chunks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i="1" spc="10" dirty="0">
              <a:solidFill>
                <a:srgbClr val="273239"/>
              </a:solidFill>
              <a:latin typeface="Times New Roman" panose="02020603050405020304" pitchFamily="18" charset="0"/>
            </a:endParaRPr>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https://medium.com/@kavitanambissan/uploading-and-retrieving-a-file-from-gridfs-using-multer-958dfc9255e8</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3074" name="Picture 2" descr="Uploading and retrieving a file from GridFS using Multer | by Kavita  Nambissan Ganguli | Medium">
            <a:extLst>
              <a:ext uri="{FF2B5EF4-FFF2-40B4-BE49-F238E27FC236}">
                <a16:creationId xmlns:a16="http://schemas.microsoft.com/office/drawing/2014/main" id="{3BE395F6-B8A7-4F32-85EC-B4BD2D950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199" y="1271172"/>
            <a:ext cx="4364355" cy="260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83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Manage Multimedia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The Chunks Collection</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62275" y="2421250"/>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spc="10" dirty="0">
              <a:solidFill>
                <a:srgbClr val="273239"/>
              </a:solidFill>
              <a:effectLst/>
              <a:latin typeface="Times New Roman" panose="02020603050405020304" pitchFamily="18" charset="0"/>
              <a:ea typeface="Times New Roman" panose="02020603050405020304" pitchFamily="18" charset="0"/>
            </a:endParaRPr>
          </a:p>
          <a:p>
            <a:pPr marL="139700" indent="0" algn="just">
              <a:buNone/>
            </a:pPr>
            <a:endParaRPr lang="en-IN" spc="10" dirty="0">
              <a:solidFill>
                <a:srgbClr val="273239"/>
              </a:solidFill>
              <a:latin typeface="Times New Roman" panose="02020603050405020304" pitchFamily="18" charset="0"/>
              <a:ea typeface="Times New Roman" panose="02020603050405020304" pitchFamily="18" charset="0"/>
            </a:endParaRPr>
          </a:p>
          <a:p>
            <a:pPr marL="139700" indent="0" algn="just">
              <a:buNone/>
            </a:pPr>
            <a:endParaRPr lang="en-IN" b="0" dirty="0">
              <a:solidFill>
                <a:srgbClr val="444444"/>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rgbClr val="444444"/>
              </a:solidFill>
              <a:latin typeface="Times New Roman" panose="02020603050405020304" pitchFamily="18" charset="0"/>
              <a:cs typeface="Times New Roman" panose="02020603050405020304" pitchFamily="18" charset="0"/>
            </a:endParaRPr>
          </a:p>
          <a:p>
            <a:pPr marL="139700" indent="0" algn="just">
              <a:buNone/>
            </a:pPr>
            <a:endParaRPr lang="en-IN" dirty="0">
              <a:solidFill>
                <a:srgbClr val="444444"/>
              </a:solidFill>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rgbClr val="21313C"/>
              </a:solidFill>
              <a:effectLst/>
              <a:latin typeface="Times New Roman" panose="02020603050405020304" pitchFamily="18" charset="0"/>
              <a:ea typeface="Times New Roman" panose="02020603050405020304" pitchFamily="18" charset="0"/>
            </a:endParaRPr>
          </a:p>
          <a:p>
            <a:pPr marL="139700" indent="0" algn="just">
              <a:buNone/>
            </a:pPr>
            <a:endParaRPr lang="en-IN" dirty="0">
              <a:solidFill>
                <a:srgbClr val="21313C"/>
              </a:solidFill>
              <a:latin typeface="Times New Roman" panose="02020603050405020304" pitchFamily="18" charset="0"/>
              <a:ea typeface="Times New Roman" panose="02020603050405020304" pitchFamily="18" charset="0"/>
            </a:endParaRPr>
          </a:p>
          <a:p>
            <a:pPr marL="139700" indent="0" algn="just">
              <a:buNone/>
            </a:pPr>
            <a:endParaRPr lang="en-IN" dirty="0">
              <a:solidFill>
                <a:srgbClr val="21313C"/>
              </a:solidFill>
              <a:effectLst/>
              <a:latin typeface="Times New Roman" panose="02020603050405020304" pitchFamily="18" charset="0"/>
              <a:ea typeface="Times New Roman" panose="02020603050405020304" pitchFamily="18" charset="0"/>
            </a:endParaRPr>
          </a:p>
          <a:p>
            <a:pPr marL="139700" indent="0" algn="just">
              <a:buNone/>
            </a:pPr>
            <a:r>
              <a:rPr lang="en-IN" dirty="0">
                <a:solidFill>
                  <a:srgbClr val="21313C"/>
                </a:solidFill>
                <a:effectLst/>
                <a:latin typeface="Times New Roman" panose="02020603050405020304" pitchFamily="18" charset="0"/>
                <a:ea typeface="Times New Roman" panose="02020603050405020304" pitchFamily="18" charset="0"/>
              </a:rPr>
              <a:t>Each document in the chunks collection represents a distinct chunk of a file as represented in </a:t>
            </a:r>
            <a:r>
              <a:rPr lang="en-IN" u="sng" dirty="0">
                <a:solidFill>
                  <a:srgbClr val="007CAD"/>
                </a:solidFill>
                <a:effectLst/>
                <a:latin typeface="Times New Roman" panose="02020603050405020304" pitchFamily="18" charset="0"/>
                <a:ea typeface="Times New Roman" panose="02020603050405020304" pitchFamily="18" charset="0"/>
                <a:hlinkClick r:id="rId3"/>
              </a:rPr>
              <a:t>GridFS</a:t>
            </a:r>
            <a:r>
              <a:rPr lang="en-IN" dirty="0">
                <a:solidFill>
                  <a:srgbClr val="21313C"/>
                </a:solidFill>
                <a:effectLst/>
                <a:latin typeface="Times New Roman" panose="02020603050405020304" pitchFamily="18" charset="0"/>
                <a:ea typeface="Times New Roman" panose="02020603050405020304" pitchFamily="18" charset="0"/>
              </a:rPr>
              <a:t>. Documents in this collection have the following form:</a:t>
            </a: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r>
              <a:rPr lang="en-IN" dirty="0">
                <a:solidFill>
                  <a:schemeClr val="tx1"/>
                </a:solidFill>
                <a:latin typeface="Times New Roman" panose="02020603050405020304" pitchFamily="18" charset="0"/>
                <a:cs typeface="Times New Roman" panose="02020603050405020304" pitchFamily="18" charset="0"/>
              </a:rPr>
              <a:t>{</a:t>
            </a:r>
          </a:p>
          <a:p>
            <a:pPr marL="139700" indent="0" algn="just">
              <a:buNone/>
            </a:pPr>
            <a:r>
              <a:rPr lang="en-IN" dirty="0">
                <a:solidFill>
                  <a:schemeClr val="tx1"/>
                </a:solidFill>
                <a:latin typeface="Times New Roman" panose="02020603050405020304" pitchFamily="18" charset="0"/>
                <a:cs typeface="Times New Roman" panose="02020603050405020304" pitchFamily="18" charset="0"/>
              </a:rPr>
              <a:t> “_id” : &lt;</a:t>
            </a:r>
            <a:r>
              <a:rPr lang="en-IN" dirty="0" err="1">
                <a:solidFill>
                  <a:schemeClr val="tx1"/>
                </a:solidFill>
                <a:latin typeface="Times New Roman" panose="02020603050405020304" pitchFamily="18" charset="0"/>
                <a:cs typeface="Times New Roman" panose="02020603050405020304" pitchFamily="18" charset="0"/>
              </a:rPr>
              <a:t>ObjectId</a:t>
            </a:r>
            <a:r>
              <a:rPr lang="en-IN" dirty="0">
                <a:solidFill>
                  <a:schemeClr val="tx1"/>
                </a:solidFill>
                <a:latin typeface="Times New Roman" panose="02020603050405020304" pitchFamily="18" charset="0"/>
                <a:cs typeface="Times New Roman" panose="02020603050405020304" pitchFamily="18" charset="0"/>
              </a:rPr>
              <a:t>&gt;, </a:t>
            </a:r>
          </a:p>
          <a:p>
            <a:pPr marL="139700" indent="0" algn="just">
              <a:buNone/>
            </a:pPr>
            <a:r>
              <a:rPr lang="en-IN" dirty="0">
                <a:solidFill>
                  <a:schemeClr val="tx1"/>
                </a:solidFill>
                <a:latin typeface="Times New Roman" panose="02020603050405020304" pitchFamily="18" charset="0"/>
                <a:cs typeface="Times New Roman" panose="02020603050405020304" pitchFamily="18" charset="0"/>
              </a:rPr>
              <a:t>“</a:t>
            </a:r>
            <a:r>
              <a:rPr lang="en-IN" dirty="0" err="1">
                <a:solidFill>
                  <a:schemeClr val="tx1"/>
                </a:solidFill>
                <a:latin typeface="Times New Roman" panose="02020603050405020304" pitchFamily="18" charset="0"/>
                <a:cs typeface="Times New Roman" panose="02020603050405020304" pitchFamily="18" charset="0"/>
              </a:rPr>
              <a:t>files_id</a:t>
            </a:r>
            <a:r>
              <a:rPr lang="en-IN" dirty="0">
                <a:solidFill>
                  <a:schemeClr val="tx1"/>
                </a:solidFill>
                <a:latin typeface="Times New Roman" panose="02020603050405020304" pitchFamily="18" charset="0"/>
                <a:cs typeface="Times New Roman" panose="02020603050405020304" pitchFamily="18" charset="0"/>
              </a:rPr>
              <a:t>” : &lt;</a:t>
            </a:r>
            <a:r>
              <a:rPr lang="en-IN" dirty="0" err="1">
                <a:solidFill>
                  <a:schemeClr val="tx1"/>
                </a:solidFill>
                <a:latin typeface="Times New Roman" panose="02020603050405020304" pitchFamily="18" charset="0"/>
                <a:cs typeface="Times New Roman" panose="02020603050405020304" pitchFamily="18" charset="0"/>
              </a:rPr>
              <a:t>ObjectId</a:t>
            </a:r>
            <a:r>
              <a:rPr lang="en-IN" dirty="0">
                <a:solidFill>
                  <a:schemeClr val="tx1"/>
                </a:solidFill>
                <a:latin typeface="Times New Roman" panose="02020603050405020304" pitchFamily="18" charset="0"/>
                <a:cs typeface="Times New Roman" panose="02020603050405020304" pitchFamily="18" charset="0"/>
              </a:rPr>
              <a:t>&gt;,</a:t>
            </a:r>
          </a:p>
          <a:p>
            <a:pPr marL="139700" indent="0" algn="just">
              <a:buNone/>
            </a:pPr>
            <a:r>
              <a:rPr lang="en-IN" dirty="0">
                <a:solidFill>
                  <a:schemeClr val="tx1"/>
                </a:solidFill>
                <a:latin typeface="Times New Roman" panose="02020603050405020304" pitchFamily="18" charset="0"/>
                <a:cs typeface="Times New Roman" panose="02020603050405020304" pitchFamily="18" charset="0"/>
              </a:rPr>
              <a:t>“n” : &lt;</a:t>
            </a:r>
            <a:r>
              <a:rPr lang="en-IN" dirty="0" err="1">
                <a:solidFill>
                  <a:schemeClr val="tx1"/>
                </a:solidFill>
                <a:latin typeface="Times New Roman" panose="02020603050405020304" pitchFamily="18" charset="0"/>
                <a:cs typeface="Times New Roman" panose="02020603050405020304" pitchFamily="18" charset="0"/>
              </a:rPr>
              <a:t>num</a:t>
            </a:r>
            <a:r>
              <a:rPr lang="en-IN" dirty="0">
                <a:solidFill>
                  <a:schemeClr val="tx1"/>
                </a:solidFill>
                <a:latin typeface="Times New Roman" panose="02020603050405020304" pitchFamily="18" charset="0"/>
                <a:cs typeface="Times New Roman" panose="02020603050405020304" pitchFamily="18" charset="0"/>
              </a:rPr>
              <a:t>&gt;,</a:t>
            </a:r>
          </a:p>
          <a:p>
            <a:pPr marL="139700" indent="0" algn="just">
              <a:buNone/>
            </a:pPr>
            <a:r>
              <a:rPr lang="en-IN" dirty="0">
                <a:solidFill>
                  <a:schemeClr val="tx1"/>
                </a:solidFill>
                <a:latin typeface="Times New Roman" panose="02020603050405020304" pitchFamily="18" charset="0"/>
                <a:cs typeface="Times New Roman" panose="02020603050405020304" pitchFamily="18" charset="0"/>
              </a:rPr>
              <a:t>“data: : &lt;binary&gt; </a:t>
            </a:r>
          </a:p>
          <a:p>
            <a:pPr marL="139700" indent="0" algn="just">
              <a:buNone/>
            </a:pPr>
            <a:r>
              <a:rPr lang="en-IN" dirty="0">
                <a:solidFill>
                  <a:schemeClr val="tx1"/>
                </a:solidFill>
                <a:latin typeface="Times New Roman" panose="02020603050405020304" pitchFamily="18" charset="0"/>
                <a:cs typeface="Times New Roman" panose="02020603050405020304" pitchFamily="18" charset="0"/>
              </a:rPr>
              <a:t>}</a:t>
            </a: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i="1" spc="10" dirty="0">
              <a:solidFill>
                <a:srgbClr val="273239"/>
              </a:solidFill>
              <a:latin typeface="Times New Roman" panose="02020603050405020304" pitchFamily="18" charset="0"/>
            </a:endParaRPr>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t>https://nitinasp.wordpress.com/2014/04/29/gridfs-in-mongodb/</a:t>
            </a: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6146" name="Picture 2" descr="GridFS In MongoDB – D For Dotnet">
            <a:extLst>
              <a:ext uri="{FF2B5EF4-FFF2-40B4-BE49-F238E27FC236}">
                <a16:creationId xmlns:a16="http://schemas.microsoft.com/office/drawing/2014/main" id="{FD8F99D9-1C44-4CFD-8A09-BFDCEACF4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713500"/>
            <a:ext cx="451104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793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Manage Multimedia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The Chunks Collection</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62275" y="2421250"/>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spc="10" dirty="0">
              <a:solidFill>
                <a:srgbClr val="273239"/>
              </a:solidFill>
              <a:effectLst/>
              <a:latin typeface="Times New Roman" panose="02020603050405020304" pitchFamily="18" charset="0"/>
              <a:ea typeface="Times New Roman" panose="02020603050405020304" pitchFamily="18" charset="0"/>
            </a:endParaRPr>
          </a:p>
          <a:p>
            <a:pPr marL="139700" indent="0" algn="just">
              <a:buNone/>
            </a:pPr>
            <a:endParaRPr lang="en-IN" spc="10" dirty="0">
              <a:solidFill>
                <a:srgbClr val="273239"/>
              </a:solidFill>
              <a:latin typeface="Times New Roman" panose="02020603050405020304" pitchFamily="18" charset="0"/>
              <a:ea typeface="Times New Roman" panose="02020603050405020304" pitchFamily="18" charset="0"/>
            </a:endParaRPr>
          </a:p>
          <a:p>
            <a:pPr marL="139700" indent="0" algn="just">
              <a:buNone/>
            </a:pPr>
            <a:endParaRPr lang="en-IN" b="0" dirty="0">
              <a:solidFill>
                <a:srgbClr val="444444"/>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rgbClr val="444444"/>
              </a:solidFill>
              <a:latin typeface="Times New Roman" panose="02020603050405020304" pitchFamily="18" charset="0"/>
              <a:cs typeface="Times New Roman" panose="02020603050405020304" pitchFamily="18" charset="0"/>
            </a:endParaRPr>
          </a:p>
          <a:p>
            <a:pPr marL="139700" indent="0" algn="just">
              <a:buNone/>
            </a:pPr>
            <a:endParaRPr lang="en-IN" dirty="0">
              <a:solidFill>
                <a:srgbClr val="444444"/>
              </a:solidFill>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rgbClr val="21313C"/>
              </a:solidFill>
              <a:effectLst/>
              <a:latin typeface="Times New Roman" panose="02020603050405020304" pitchFamily="18" charset="0"/>
              <a:ea typeface="Times New Roman" panose="02020603050405020304" pitchFamily="18" charset="0"/>
            </a:endParaRPr>
          </a:p>
          <a:p>
            <a:pPr marL="482600" indent="-342900" algn="just">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chunks.id</a:t>
            </a:r>
            <a:endParaRPr lang="en-IN" dirty="0">
              <a:effectLst/>
              <a:latin typeface="Times New Roman" panose="02020603050405020304" pitchFamily="18" charset="0"/>
              <a:ea typeface="Times New Roman" panose="02020603050405020304" pitchFamily="18" charset="0"/>
            </a:endParaRPr>
          </a:p>
          <a:p>
            <a:pPr marL="482600" indent="-342900" algn="just">
              <a:buFont typeface="+mj-lt"/>
              <a:buAutoNum type="arabicPeriod"/>
            </a:pPr>
            <a:r>
              <a:rPr lang="en-IN" dirty="0" err="1">
                <a:solidFill>
                  <a:srgbClr val="000000"/>
                </a:solidFill>
                <a:effectLst/>
                <a:latin typeface="Times New Roman" panose="02020603050405020304" pitchFamily="18" charset="0"/>
                <a:ea typeface="Times New Roman" panose="02020603050405020304" pitchFamily="18" charset="0"/>
              </a:rPr>
              <a:t>chunks.files_id</a:t>
            </a:r>
            <a:endParaRPr lang="en-IN" dirty="0">
              <a:effectLst/>
              <a:latin typeface="Times New Roman" panose="02020603050405020304" pitchFamily="18" charset="0"/>
              <a:ea typeface="Times New Roman" panose="02020603050405020304" pitchFamily="18" charset="0"/>
            </a:endParaRPr>
          </a:p>
          <a:p>
            <a:pPr marL="482600" indent="-342900" algn="just">
              <a:buFont typeface="+mj-lt"/>
              <a:buAutoNum type="arabicPeriod"/>
            </a:pPr>
            <a:r>
              <a:rPr lang="en-IN" dirty="0" err="1">
                <a:solidFill>
                  <a:srgbClr val="000000"/>
                </a:solidFill>
                <a:effectLst/>
                <a:latin typeface="Times New Roman" panose="02020603050405020304" pitchFamily="18" charset="0"/>
                <a:ea typeface="Times New Roman" panose="02020603050405020304" pitchFamily="18" charset="0"/>
              </a:rPr>
              <a:t>chunks.n</a:t>
            </a:r>
            <a:endParaRPr lang="en-IN" dirty="0">
              <a:effectLst/>
              <a:latin typeface="Times New Roman" panose="02020603050405020304" pitchFamily="18" charset="0"/>
              <a:ea typeface="Times New Roman" panose="02020603050405020304" pitchFamily="18" charset="0"/>
            </a:endParaRPr>
          </a:p>
          <a:p>
            <a:pPr marL="482600" indent="-342900" algn="just">
              <a:buFont typeface="+mj-lt"/>
              <a:buAutoNum type="arabicPeriod"/>
            </a:pPr>
            <a:r>
              <a:rPr lang="en-IN" dirty="0" err="1">
                <a:solidFill>
                  <a:srgbClr val="000000"/>
                </a:solidFill>
                <a:effectLst/>
                <a:latin typeface="Times New Roman" panose="02020603050405020304" pitchFamily="18" charset="0"/>
                <a:ea typeface="Times New Roman" panose="02020603050405020304" pitchFamily="18" charset="0"/>
              </a:rPr>
              <a:t>chunks.data</a:t>
            </a: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solidFill>
                <a:srgbClr val="21313C"/>
              </a:solidFill>
              <a:latin typeface="Times New Roman" panose="02020603050405020304" pitchFamily="18" charset="0"/>
              <a:ea typeface="Times New Roman" panose="02020603050405020304" pitchFamily="18" charset="0"/>
            </a:endParaRPr>
          </a:p>
          <a:p>
            <a:pPr marL="139700" indent="0" algn="just">
              <a:buNone/>
            </a:pPr>
            <a:endParaRPr lang="en-IN" dirty="0">
              <a:solidFill>
                <a:srgbClr val="21313C"/>
              </a:solidFill>
              <a:effectLst/>
              <a:latin typeface="Times New Roman" panose="02020603050405020304" pitchFamily="18" charset="0"/>
              <a:ea typeface="Times New Roman" panose="02020603050405020304" pitchFamily="18" charset="0"/>
            </a:endParaRP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b="0" dirty="0">
              <a:solidFill>
                <a:schemeClr val="tx1"/>
              </a:solidFill>
              <a:effectLst/>
              <a:latin typeface="Times New Roman" panose="02020603050405020304" pitchFamily="18" charset="0"/>
              <a:cs typeface="Times New Roman" panose="02020603050405020304" pitchFamily="18" charset="0"/>
            </a:endParaRPr>
          </a:p>
          <a:p>
            <a:pPr marL="139700" indent="0" algn="just">
              <a:buNone/>
            </a:pPr>
            <a:endParaRPr lang="en-IN" dirty="0">
              <a:solidFill>
                <a:schemeClr val="tx1"/>
              </a:solidFill>
              <a:latin typeface="Times New Roman" panose="02020603050405020304" pitchFamily="18" charset="0"/>
              <a:cs typeface="Times New Roman" panose="02020603050405020304" pitchFamily="18" charset="0"/>
            </a:endParaRPr>
          </a:p>
          <a:p>
            <a:pPr marL="139700" indent="0" algn="just">
              <a:buNone/>
            </a:pPr>
            <a:endParaRPr lang="en-IN" i="1" spc="10" dirty="0">
              <a:solidFill>
                <a:srgbClr val="273239"/>
              </a:solidFill>
              <a:latin typeface="Times New Roman" panose="02020603050405020304" pitchFamily="18" charset="0"/>
            </a:endParaRPr>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dirty="0">
              <a:effectLst/>
              <a:latin typeface="Times New Roman" panose="02020603050405020304" pitchFamily="18" charset="0"/>
              <a:ea typeface="Times New Roman" panose="02020603050405020304" pitchFamily="18" charset="0"/>
            </a:endParaRPr>
          </a:p>
          <a:p>
            <a:pPr marL="139700" indent="0" algn="just">
              <a:buNone/>
            </a:pP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sp>
        <p:nvSpPr>
          <p:cNvPr id="2" name="Rectangle 1">
            <a:extLst>
              <a:ext uri="{FF2B5EF4-FFF2-40B4-BE49-F238E27FC236}">
                <a16:creationId xmlns:a16="http://schemas.microsoft.com/office/drawing/2014/main" id="{4EB8BF5D-0271-4933-8846-AB3C6604F35E}"/>
              </a:ext>
            </a:extLst>
          </p:cNvPr>
          <p:cNvSpPr/>
          <p:nvPr/>
        </p:nvSpPr>
        <p:spPr>
          <a:xfrm>
            <a:off x="5193045" y="1209235"/>
            <a:ext cx="3161310" cy="2890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5000"/>
              </a:lnSpc>
              <a:spcBef>
                <a:spcPts val="1000"/>
              </a:spcBef>
              <a:spcAft>
                <a:spcPts val="1000"/>
              </a:spcAft>
            </a:pPr>
            <a:r>
              <a:rPr lang="en-IN" b="1" dirty="0">
                <a:solidFill>
                  <a:srgbClr val="000000"/>
                </a:solidFill>
                <a:effectLst/>
                <a:latin typeface="Times New Roman" panose="02020603050405020304" pitchFamily="18" charset="0"/>
                <a:ea typeface="Times New Roman" panose="02020603050405020304" pitchFamily="18" charset="0"/>
              </a:rPr>
              <a:t>{</a:t>
            </a:r>
            <a:endParaRPr lang="en-IN" b="1"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b="1" dirty="0">
                <a:solidFill>
                  <a:srgbClr val="000000"/>
                </a:solidFill>
                <a:effectLst/>
                <a:latin typeface="Times New Roman" panose="02020603050405020304" pitchFamily="18" charset="0"/>
                <a:ea typeface="Times New Roman" panose="02020603050405020304" pitchFamily="18" charset="0"/>
              </a:rPr>
              <a:t>  "_id" : &lt;</a:t>
            </a:r>
            <a:r>
              <a:rPr lang="en-IN" b="1" dirty="0" err="1">
                <a:solidFill>
                  <a:srgbClr val="000000"/>
                </a:solidFill>
                <a:effectLst/>
                <a:latin typeface="Times New Roman" panose="02020603050405020304" pitchFamily="18" charset="0"/>
                <a:ea typeface="Times New Roman" panose="02020603050405020304" pitchFamily="18" charset="0"/>
              </a:rPr>
              <a:t>ObjectId</a:t>
            </a:r>
            <a:r>
              <a:rPr lang="en-IN" b="1" dirty="0">
                <a:solidFill>
                  <a:srgbClr val="000000"/>
                </a:solidFill>
                <a:effectLst/>
                <a:latin typeface="Times New Roman" panose="02020603050405020304" pitchFamily="18" charset="0"/>
                <a:ea typeface="Times New Roman" panose="02020603050405020304" pitchFamily="18" charset="0"/>
              </a:rPr>
              <a:t>&gt;,</a:t>
            </a:r>
            <a:endParaRPr lang="en-IN" b="1"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b="1" dirty="0">
                <a:solidFill>
                  <a:srgbClr val="000000"/>
                </a:solidFill>
                <a:effectLst/>
                <a:latin typeface="Times New Roman" panose="02020603050405020304" pitchFamily="18" charset="0"/>
                <a:ea typeface="Times New Roman" panose="02020603050405020304" pitchFamily="18" charset="0"/>
              </a:rPr>
              <a:t>  "</a:t>
            </a:r>
            <a:r>
              <a:rPr lang="en-IN" b="1" dirty="0" err="1">
                <a:solidFill>
                  <a:srgbClr val="000000"/>
                </a:solidFill>
                <a:effectLst/>
                <a:latin typeface="Times New Roman" panose="02020603050405020304" pitchFamily="18" charset="0"/>
                <a:ea typeface="Times New Roman" panose="02020603050405020304" pitchFamily="18" charset="0"/>
              </a:rPr>
              <a:t>files_id</a:t>
            </a:r>
            <a:r>
              <a:rPr lang="en-IN" b="1" dirty="0">
                <a:solidFill>
                  <a:srgbClr val="000000"/>
                </a:solidFill>
                <a:effectLst/>
                <a:latin typeface="Times New Roman" panose="02020603050405020304" pitchFamily="18" charset="0"/>
                <a:ea typeface="Times New Roman" panose="02020603050405020304" pitchFamily="18" charset="0"/>
              </a:rPr>
              <a:t>" : &lt;</a:t>
            </a:r>
            <a:r>
              <a:rPr lang="en-IN" b="1" dirty="0" err="1">
                <a:solidFill>
                  <a:srgbClr val="000000"/>
                </a:solidFill>
                <a:effectLst/>
                <a:latin typeface="Times New Roman" panose="02020603050405020304" pitchFamily="18" charset="0"/>
                <a:ea typeface="Times New Roman" panose="02020603050405020304" pitchFamily="18" charset="0"/>
              </a:rPr>
              <a:t>ObjectId</a:t>
            </a:r>
            <a:r>
              <a:rPr lang="en-IN" b="1" dirty="0">
                <a:solidFill>
                  <a:srgbClr val="000000"/>
                </a:solidFill>
                <a:effectLst/>
                <a:latin typeface="Times New Roman" panose="02020603050405020304" pitchFamily="18" charset="0"/>
                <a:ea typeface="Times New Roman" panose="02020603050405020304" pitchFamily="18" charset="0"/>
              </a:rPr>
              <a:t>&gt;,</a:t>
            </a:r>
            <a:endParaRPr lang="en-IN" b="1"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b="1" dirty="0">
                <a:solidFill>
                  <a:srgbClr val="000000"/>
                </a:solidFill>
                <a:effectLst/>
                <a:latin typeface="Times New Roman" panose="02020603050405020304" pitchFamily="18" charset="0"/>
                <a:ea typeface="Times New Roman" panose="02020603050405020304" pitchFamily="18" charset="0"/>
              </a:rPr>
              <a:t>  "n" : &lt;</a:t>
            </a:r>
            <a:r>
              <a:rPr lang="en-IN" b="1" dirty="0" err="1">
                <a:solidFill>
                  <a:srgbClr val="000000"/>
                </a:solidFill>
                <a:effectLst/>
                <a:latin typeface="Times New Roman" panose="02020603050405020304" pitchFamily="18" charset="0"/>
                <a:ea typeface="Times New Roman" panose="02020603050405020304" pitchFamily="18" charset="0"/>
              </a:rPr>
              <a:t>num</a:t>
            </a:r>
            <a:r>
              <a:rPr lang="en-IN" b="1" dirty="0">
                <a:solidFill>
                  <a:srgbClr val="000000"/>
                </a:solidFill>
                <a:effectLst/>
                <a:latin typeface="Times New Roman" panose="02020603050405020304" pitchFamily="18" charset="0"/>
                <a:ea typeface="Times New Roman" panose="02020603050405020304" pitchFamily="18" charset="0"/>
              </a:rPr>
              <a:t>&gt;,</a:t>
            </a:r>
            <a:endParaRPr lang="en-IN" b="1"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b="1" dirty="0">
                <a:solidFill>
                  <a:srgbClr val="000000"/>
                </a:solidFill>
                <a:effectLst/>
                <a:latin typeface="Times New Roman" panose="02020603050405020304" pitchFamily="18" charset="0"/>
                <a:ea typeface="Times New Roman" panose="02020603050405020304" pitchFamily="18" charset="0"/>
              </a:rPr>
              <a:t>  "data" : &lt;binary&gt;</a:t>
            </a:r>
            <a:endParaRPr lang="en-IN" b="1"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b="1" dirty="0">
                <a:solidFill>
                  <a:srgbClr val="000000"/>
                </a:solidFill>
                <a:effectLst/>
                <a:latin typeface="Times New Roman" panose="02020603050405020304" pitchFamily="18" charset="0"/>
                <a:ea typeface="Times New Roman" panose="02020603050405020304" pitchFamily="18" charset="0"/>
              </a:rPr>
              <a:t>}</a:t>
            </a:r>
            <a:endParaRPr lang="en-IN"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08016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Manage Multimedia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The Files Collection</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https://docs.mongodb.com/drivers/node/current/fundamentals/gridfs/</a:t>
            </a:r>
            <a:endParaRPr dirty="0"/>
          </a:p>
        </p:txBody>
      </p:sp>
      <p:pic>
        <p:nvPicPr>
          <p:cNvPr id="7170" name="Picture 2" descr="GridFS — Node.js">
            <a:extLst>
              <a:ext uri="{FF2B5EF4-FFF2-40B4-BE49-F238E27FC236}">
                <a16:creationId xmlns:a16="http://schemas.microsoft.com/office/drawing/2014/main" id="{4E737E1C-4B2F-48BC-818B-026DC12B1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230" y="1173413"/>
            <a:ext cx="4136315" cy="2796673"/>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767374FC-A180-4B89-95C1-3CA0FCC9D8C8}"/>
              </a:ext>
            </a:extLst>
          </p:cNvPr>
          <p:cNvSpPr>
            <a:spLocks noGrp="1" noChangeArrowheads="1"/>
          </p:cNvSpPr>
          <p:nvPr>
            <p:ph type="body" idx="2"/>
          </p:nvPr>
        </p:nvSpPr>
        <p:spPr bwMode="auto">
          <a:xfrm>
            <a:off x="581730" y="2311273"/>
            <a:ext cx="3627916"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Each document in the files collection represents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file in </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GridFS</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lang="en-US" altLang="en-US"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files_Id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n-US" altLang="en-US" dirty="0" err="1">
                <a:solidFill>
                  <a:schemeClr val="tx1"/>
                </a:solidFill>
                <a:latin typeface="Times New Roman" panose="02020603050405020304" pitchFamily="18" charset="0"/>
                <a:cs typeface="Times New Roman" panose="02020603050405020304" pitchFamily="18" charset="0"/>
              </a:rPr>
              <a:t>f</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iles.length</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n-US" altLang="en-US" dirty="0" err="1">
                <a:solidFill>
                  <a:schemeClr val="tx1"/>
                </a:solidFill>
                <a:latin typeface="Times New Roman" panose="02020603050405020304" pitchFamily="18" charset="0"/>
                <a:cs typeface="Times New Roman" panose="02020603050405020304" pitchFamily="18" charset="0"/>
              </a:rPr>
              <a:t>files.chunkSize</a:t>
            </a:r>
            <a:endParaRPr lang="en-US" altLang="en-US"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n-US" altLang="en-US" dirty="0" err="1">
                <a:solidFill>
                  <a:schemeClr val="tx1"/>
                </a:solidFill>
                <a:latin typeface="Times New Roman" panose="02020603050405020304" pitchFamily="18" charset="0"/>
                <a:cs typeface="Times New Roman" panose="02020603050405020304" pitchFamily="18" charset="0"/>
              </a:rPr>
              <a:t>f</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iles.</a:t>
            </a:r>
            <a:r>
              <a:rPr lang="en-US" altLang="en-US" dirty="0" err="1">
                <a:solidFill>
                  <a:schemeClr val="tx1"/>
                </a:solidFill>
                <a:latin typeface="Times New Roman" panose="02020603050405020304" pitchFamily="18" charset="0"/>
                <a:cs typeface="Times New Roman" panose="02020603050405020304" pitchFamily="18" charset="0"/>
              </a:rPr>
              <a:t>uploadDate</a:t>
            </a:r>
            <a:endParaRPr lang="en-US" altLang="en-US"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n-US" altLang="en-US" dirty="0">
                <a:solidFill>
                  <a:schemeClr val="tx1"/>
                </a:solidFill>
                <a:latin typeface="Times New Roman" panose="02020603050405020304" pitchFamily="18" charset="0"/>
                <a:cs typeface="Times New Roman" panose="02020603050405020304" pitchFamily="18" charset="0"/>
              </a:rPr>
              <a:t>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iles.md5</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n-US" altLang="en-US" dirty="0" err="1">
                <a:solidFill>
                  <a:schemeClr val="tx1"/>
                </a:solidFill>
                <a:latin typeface="Times New Roman" panose="02020603050405020304" pitchFamily="18" charset="0"/>
                <a:cs typeface="Times New Roman" panose="02020603050405020304" pitchFamily="18" charset="0"/>
              </a:rPr>
              <a:t>files.filename</a:t>
            </a:r>
            <a:endParaRPr lang="en-US" altLang="en-US"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n-US" altLang="en-US" dirty="0" err="1">
                <a:solidFill>
                  <a:schemeClr val="tx1"/>
                </a:solidFill>
                <a:latin typeface="Times New Roman" panose="02020603050405020304" pitchFamily="18" charset="0"/>
                <a:cs typeface="Times New Roman" panose="02020603050405020304" pitchFamily="18" charset="0"/>
              </a:rPr>
              <a:t>f</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iles.contentType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eaLnBrk="0" fontAlgn="base" hangingPunct="0">
              <a:lnSpc>
                <a:spcPct val="100000"/>
              </a:lnSpc>
              <a:spcBef>
                <a:spcPct val="0"/>
              </a:spcBef>
              <a:spcAft>
                <a:spcPct val="0"/>
              </a:spcAft>
              <a:buClrTx/>
              <a:buSzTx/>
              <a:buFont typeface="+mj-lt"/>
              <a:buAutoNum type="arabicPeriod"/>
            </a:pPr>
            <a:r>
              <a:rPr lang="en-IN"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files.aliases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lang="en-US" altLang="en-US" dirty="0" err="1">
                <a:solidFill>
                  <a:schemeClr val="tx1"/>
                </a:solidFill>
                <a:latin typeface="Times New Roman" panose="02020603050405020304" pitchFamily="18" charset="0"/>
                <a:cs typeface="Times New Roman" panose="02020603050405020304" pitchFamily="18" charset="0"/>
              </a:rPr>
              <a:t>files.metadata</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518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dirty="0"/>
              <a:t>MongoDB Queries, filter and criteria</a:t>
            </a:r>
          </a:p>
          <a:p>
            <a:pPr marL="457200" lvl="0" indent="-342900" algn="l" rtl="0">
              <a:spcBef>
                <a:spcPts val="0"/>
              </a:spcBef>
              <a:spcAft>
                <a:spcPts val="0"/>
              </a:spcAft>
              <a:buSzPts val="1800"/>
              <a:buChar char="●"/>
            </a:pPr>
            <a:r>
              <a:rPr lang="en-IN" dirty="0"/>
              <a:t>Managing Multimedia data in database</a:t>
            </a:r>
          </a:p>
          <a:p>
            <a:pPr marL="457200" lvl="0" indent="-342900" algn="l" rtl="0">
              <a:spcBef>
                <a:spcPts val="0"/>
              </a:spcBef>
              <a:spcAft>
                <a:spcPts val="0"/>
              </a:spcAft>
              <a:buSzPts val="1800"/>
              <a:buChar char="●"/>
            </a:pPr>
            <a:r>
              <a:rPr lang="en-IN" dirty="0"/>
              <a:t>Fundamental of Big Data</a:t>
            </a:r>
          </a:p>
          <a:p>
            <a:pPr marL="457200" lvl="0" indent="-342900" algn="l" rtl="0">
              <a:spcBef>
                <a:spcPts val="0"/>
              </a:spcBef>
              <a:spcAft>
                <a:spcPts val="0"/>
              </a:spcAft>
              <a:buSzPts val="1800"/>
              <a:buChar char="●"/>
            </a:pPr>
            <a:r>
              <a:rPr lang="en-IN" dirty="0"/>
              <a:t>Managing Big Data</a:t>
            </a:r>
          </a:p>
          <a:p>
            <a:pPr marL="457200" lvl="0" indent="-342900" algn="l" rtl="0">
              <a:spcBef>
                <a:spcPts val="0"/>
              </a:spcBef>
              <a:spcAft>
                <a:spcPts val="0"/>
              </a:spcAft>
              <a:buSzPts val="1800"/>
              <a:buChar char="●"/>
            </a:pPr>
            <a:r>
              <a:rPr lang="en-IN" dirty="0"/>
              <a:t>Big Data Tools And Technology</a:t>
            </a:r>
          </a:p>
          <a:p>
            <a:pPr marL="457200" lvl="0" indent="-342900" algn="l" rtl="0">
              <a:spcBef>
                <a:spcPts val="0"/>
              </a:spcBef>
              <a:spcAft>
                <a:spcPts val="0"/>
              </a:spcAft>
              <a:buSzPts val="1800"/>
              <a:buChar char="●"/>
            </a:pPr>
            <a:r>
              <a:rPr lang="en-US" dirty="0"/>
              <a:t>Big Data in cloud</a:t>
            </a:r>
          </a:p>
          <a:p>
            <a:pPr marL="457200" lvl="0" indent="-342900" algn="l" rtl="0">
              <a:spcBef>
                <a:spcPts val="0"/>
              </a:spcBef>
              <a:spcAft>
                <a:spcPts val="0"/>
              </a:spcAft>
              <a:buSzPts val="1800"/>
              <a:buChar char="●"/>
            </a:pPr>
            <a:r>
              <a:rPr lang="en-US" dirty="0"/>
              <a:t>Big Data Analytics</a:t>
            </a:r>
            <a:endParaRPr lang="en-IN" dirty="0"/>
          </a:p>
          <a:p>
            <a:pPr marL="457200" lvl="0" indent="-342900" algn="l" rtl="0">
              <a:spcBef>
                <a:spcPts val="0"/>
              </a:spcBef>
              <a:spcAft>
                <a:spcPts val="0"/>
              </a:spcAft>
              <a:buSzPts val="1800"/>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Manage Multimedia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GridFS </a:t>
            </a:r>
            <a:r>
              <a:rPr lang="en-IN" dirty="0" err="1"/>
              <a:t>indexex</a:t>
            </a:r>
            <a:endParaRPr lang="en-IN" dirty="0"/>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https://docs.mongodb.com/drivers/node/current/fundamentals/gridfs/</a:t>
            </a:r>
            <a:endParaRPr dirty="0"/>
          </a:p>
        </p:txBody>
      </p:sp>
      <p:sp>
        <p:nvSpPr>
          <p:cNvPr id="8" name="TextBox 7">
            <a:extLst>
              <a:ext uri="{FF2B5EF4-FFF2-40B4-BE49-F238E27FC236}">
                <a16:creationId xmlns:a16="http://schemas.microsoft.com/office/drawing/2014/main" id="{40764758-2E25-4E64-89DF-56FB66DBF6F5}"/>
              </a:ext>
            </a:extLst>
          </p:cNvPr>
          <p:cNvSpPr txBox="1"/>
          <p:nvPr/>
        </p:nvSpPr>
        <p:spPr>
          <a:xfrm>
            <a:off x="246455" y="2840415"/>
            <a:ext cx="4045200" cy="1384995"/>
          </a:xfrm>
          <a:prstGeom prst="rect">
            <a:avLst/>
          </a:prstGeom>
          <a:noFill/>
        </p:spPr>
        <p:txBody>
          <a:bodyPr wrap="square">
            <a:spAutoFit/>
          </a:bodyPr>
          <a:lstStyle/>
          <a:p>
            <a:pPr algn="just">
              <a:spcBef>
                <a:spcPts val="1800"/>
              </a:spcBef>
              <a:spcAft>
                <a:spcPts val="1800"/>
              </a:spcAft>
            </a:pP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GridFS uses indexes on each of the chunks and files collections for efficiency. </a:t>
            </a:r>
            <a:r>
              <a:rPr lang="en-IN" sz="14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Drivers</a:t>
            </a: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that conform to the </a:t>
            </a:r>
            <a:r>
              <a:rPr lang="en-IN" sz="1400" strike="noStrike" dirty="0">
                <a:solidFill>
                  <a:srgbClr val="0097A7"/>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GridFS</a:t>
            </a:r>
            <a:r>
              <a:rPr lang="en-IN" sz="1400"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specification</a:t>
            </a:r>
            <a:r>
              <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automatically create these indexes for convenience. You can also create any additional indexes as desired to suit your application's needs.</a:t>
            </a:r>
          </a:p>
        </p:txBody>
      </p:sp>
      <p:graphicFrame>
        <p:nvGraphicFramePr>
          <p:cNvPr id="3" name="Diagram 2">
            <a:extLst>
              <a:ext uri="{FF2B5EF4-FFF2-40B4-BE49-F238E27FC236}">
                <a16:creationId xmlns:a16="http://schemas.microsoft.com/office/drawing/2014/main" id="{C76751F8-FCAD-44AD-AA80-5C540CDA29A2}"/>
              </a:ext>
            </a:extLst>
          </p:cNvPr>
          <p:cNvGraphicFramePr/>
          <p:nvPr>
            <p:extLst>
              <p:ext uri="{D42A27DB-BD31-4B8C-83A1-F6EECF244321}">
                <p14:modId xmlns:p14="http://schemas.microsoft.com/office/powerpoint/2010/main" val="3135529875"/>
              </p:ext>
            </p:extLst>
          </p:nvPr>
        </p:nvGraphicFramePr>
        <p:xfrm>
          <a:off x="4754880" y="1354900"/>
          <a:ext cx="4335780" cy="29580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7874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Manage Multimedia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Sharding GridFS</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a:t>
            </a:r>
            <a:endParaRPr dirty="0"/>
          </a:p>
        </p:txBody>
      </p:sp>
      <p:graphicFrame>
        <p:nvGraphicFramePr>
          <p:cNvPr id="3" name="Diagram 2">
            <a:extLst>
              <a:ext uri="{FF2B5EF4-FFF2-40B4-BE49-F238E27FC236}">
                <a16:creationId xmlns:a16="http://schemas.microsoft.com/office/drawing/2014/main" id="{C76751F8-FCAD-44AD-AA80-5C540CDA29A2}"/>
              </a:ext>
            </a:extLst>
          </p:cNvPr>
          <p:cNvGraphicFramePr/>
          <p:nvPr>
            <p:extLst>
              <p:ext uri="{D42A27DB-BD31-4B8C-83A1-F6EECF244321}">
                <p14:modId xmlns:p14="http://schemas.microsoft.com/office/powerpoint/2010/main" val="1794334986"/>
              </p:ext>
            </p:extLst>
          </p:nvPr>
        </p:nvGraphicFramePr>
        <p:xfrm>
          <a:off x="4754880" y="1354900"/>
          <a:ext cx="4335780" cy="2958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05C6036F-53A7-4D7A-8667-C03E43F715DC}"/>
              </a:ext>
            </a:extLst>
          </p:cNvPr>
          <p:cNvSpPr txBox="1"/>
          <p:nvPr/>
        </p:nvSpPr>
        <p:spPr>
          <a:xfrm>
            <a:off x="246455" y="3011180"/>
            <a:ext cx="4045200" cy="523220"/>
          </a:xfrm>
          <a:prstGeom prst="rect">
            <a:avLst/>
          </a:prstGeom>
          <a:noFill/>
        </p:spPr>
        <p:txBody>
          <a:bodyPr wrap="square">
            <a:spAutoFit/>
          </a:bodyPr>
          <a:lstStyle/>
          <a:p>
            <a:pPr algn="just">
              <a:spcBef>
                <a:spcPts val="1800"/>
              </a:spcBef>
              <a:spcAft>
                <a:spcPts val="1800"/>
              </a:spcAft>
            </a:pPr>
            <a:r>
              <a:rPr lang="en-IN" dirty="0">
                <a:solidFill>
                  <a:srgbClr val="000000"/>
                </a:solidFill>
                <a:effectLst/>
                <a:latin typeface="Times New Roman" panose="02020603050405020304" pitchFamily="18" charset="0"/>
                <a:ea typeface="Times New Roman" panose="02020603050405020304" pitchFamily="18" charset="0"/>
              </a:rPr>
              <a:t>There are two collections to consider with </a:t>
            </a:r>
            <a:r>
              <a:rPr lang="en-IN" u="none" strike="noStrike" dirty="0">
                <a:solidFill>
                  <a:srgbClr val="000000"/>
                </a:solidFill>
                <a:effectLst/>
                <a:latin typeface="Times New Roman" panose="02020603050405020304" pitchFamily="18" charset="0"/>
                <a:ea typeface="Times New Roman" panose="02020603050405020304" pitchFamily="18" charset="0"/>
                <a:hlinkClick r:id="rId8"/>
              </a:rPr>
              <a:t>GridFS</a:t>
            </a:r>
            <a:r>
              <a:rPr lang="en-IN" dirty="0">
                <a:solidFill>
                  <a:srgbClr val="000000"/>
                </a:solidFill>
                <a:effectLst/>
                <a:latin typeface="Times New Roman" panose="02020603050405020304" pitchFamily="18" charset="0"/>
                <a:ea typeface="Times New Roman" panose="02020603050405020304" pitchFamily="18" charset="0"/>
              </a:rPr>
              <a:t> - files and chunks.</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8070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Fundamental of Big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Big Data</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 </a:t>
            </a:r>
            <a:r>
              <a:rPr lang="en-IN" dirty="0">
                <a:hlinkClick r:id="rId3"/>
              </a:rPr>
              <a:t>https://bleuwire.com/5-biggest-big-data-challenges/</a:t>
            </a:r>
            <a:endParaRPr lang="en-IN" dirty="0"/>
          </a:p>
        </p:txBody>
      </p:sp>
      <p:sp>
        <p:nvSpPr>
          <p:cNvPr id="8" name="TextBox 7">
            <a:extLst>
              <a:ext uri="{FF2B5EF4-FFF2-40B4-BE49-F238E27FC236}">
                <a16:creationId xmlns:a16="http://schemas.microsoft.com/office/drawing/2014/main" id="{40764758-2E25-4E64-89DF-56FB66DBF6F5}"/>
              </a:ext>
            </a:extLst>
          </p:cNvPr>
          <p:cNvSpPr txBox="1"/>
          <p:nvPr/>
        </p:nvSpPr>
        <p:spPr>
          <a:xfrm>
            <a:off x="254075" y="2720736"/>
            <a:ext cx="4045200" cy="2739211"/>
          </a:xfrm>
          <a:prstGeom prst="rect">
            <a:avLst/>
          </a:prstGeom>
          <a:noFill/>
        </p:spPr>
        <p:txBody>
          <a:bodyPr wrap="square">
            <a:spAutoFit/>
          </a:bodyPr>
          <a:lstStyle/>
          <a:p>
            <a:pPr marL="285750" indent="-285750" algn="just">
              <a:spcBef>
                <a:spcPts val="1800"/>
              </a:spcBef>
              <a:spcAft>
                <a:spcPts val="1800"/>
              </a:spcAft>
              <a:buFont typeface="Arial" panose="020B0604020202020204" pitchFamily="34" charset="0"/>
              <a:buChar char="•"/>
            </a:pPr>
            <a:r>
              <a:rPr lang="en-IN" b="1" spc="10" dirty="0">
                <a:solidFill>
                  <a:srgbClr val="000000"/>
                </a:solidFill>
                <a:effectLst/>
                <a:latin typeface="Times New Roman" panose="02020603050405020304" pitchFamily="18" charset="0"/>
                <a:ea typeface="Times New Roman" panose="02020603050405020304" pitchFamily="18" charset="0"/>
              </a:rPr>
              <a:t>Big Data </a:t>
            </a:r>
            <a:r>
              <a:rPr lang="en-IN" spc="10" dirty="0">
                <a:solidFill>
                  <a:srgbClr val="000000"/>
                </a:solidFill>
                <a:effectLst/>
                <a:latin typeface="Times New Roman" panose="02020603050405020304" pitchFamily="18" charset="0"/>
                <a:ea typeface="Times New Roman" panose="02020603050405020304" pitchFamily="18" charset="0"/>
              </a:rPr>
              <a:t>is A Collection of large and complex datasets which are difficult to store and process using the traditional database and data processing tools.</a:t>
            </a:r>
          </a:p>
          <a:p>
            <a:pPr marL="285750" indent="-285750" algn="just">
              <a:spcBef>
                <a:spcPts val="1800"/>
              </a:spcBef>
              <a:spcAft>
                <a:spcPts val="1800"/>
              </a:spcAft>
              <a:buFont typeface="Arial" panose="020B0604020202020204" pitchFamily="34" charset="0"/>
              <a:buChar char="•"/>
            </a:pPr>
            <a:r>
              <a:rPr lang="en-IN" spc="10" dirty="0">
                <a:solidFill>
                  <a:schemeClr val="tx1"/>
                </a:solidFill>
                <a:effectLst/>
                <a:latin typeface="Times New Roman" panose="02020603050405020304" pitchFamily="18" charset="0"/>
                <a:ea typeface="Times New Roman" panose="02020603050405020304" pitchFamily="18" charset="0"/>
              </a:rPr>
              <a:t>Big data is collected from traditional and digital sources which, when refined properly can be used for research and analysis</a:t>
            </a:r>
          </a:p>
          <a:p>
            <a:pPr algn="just">
              <a:spcBef>
                <a:spcPts val="1800"/>
              </a:spcBef>
              <a:spcAft>
                <a:spcPts val="1800"/>
              </a:spcAft>
            </a:pP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194" name="Picture 2" descr="5 Biggest Big Data Challenges - Bleuwire">
            <a:extLst>
              <a:ext uri="{FF2B5EF4-FFF2-40B4-BE49-F238E27FC236}">
                <a16:creationId xmlns:a16="http://schemas.microsoft.com/office/drawing/2014/main" id="{F62E0F66-143D-4EB1-AB02-1AC077F2CB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4562" y="1151542"/>
            <a:ext cx="4402757" cy="29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388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Fundamental of Big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Big Data Sources</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dirty="0"/>
              <a:t>Image Source : </a:t>
            </a:r>
            <a:r>
              <a:rPr lang="en-IN" dirty="0">
                <a:hlinkClick r:id="rId3"/>
              </a:rPr>
              <a:t>https://www.slideteam.net/powerpoint-presentation-slides/strategy-powerpoint-templates-and-presentation-slides/big-data-sources-technologies-ppt-powerpoint-presentation-clipart.html</a:t>
            </a:r>
            <a:endParaRPr lang="en-IN" dirty="0"/>
          </a:p>
          <a:p>
            <a:pPr marL="0" lvl="0" indent="0" algn="l" rtl="0">
              <a:spcBef>
                <a:spcPts val="0"/>
              </a:spcBef>
              <a:spcAft>
                <a:spcPts val="1600"/>
              </a:spcAft>
              <a:buNone/>
            </a:pPr>
            <a:endParaRPr lang="en-IN" dirty="0"/>
          </a:p>
        </p:txBody>
      </p:sp>
      <p:pic>
        <p:nvPicPr>
          <p:cNvPr id="9218" name="Picture 2">
            <a:extLst>
              <a:ext uri="{FF2B5EF4-FFF2-40B4-BE49-F238E27FC236}">
                <a16:creationId xmlns:a16="http://schemas.microsoft.com/office/drawing/2014/main" id="{59030A76-A6CC-4984-8E90-0B18A8A426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11" t="2371" r="9557" b="8275"/>
          <a:stretch/>
        </p:blipFill>
        <p:spPr bwMode="auto">
          <a:xfrm>
            <a:off x="4625340" y="996511"/>
            <a:ext cx="4404360" cy="34188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979448-D06A-4A45-B645-38822513C532}"/>
              </a:ext>
            </a:extLst>
          </p:cNvPr>
          <p:cNvSpPr txBox="1"/>
          <p:nvPr/>
        </p:nvSpPr>
        <p:spPr>
          <a:xfrm>
            <a:off x="510540" y="2613661"/>
            <a:ext cx="3581400" cy="2031325"/>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Social Media</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Public Web</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Documents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Media</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Storage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Machine Log data</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Sensor Data</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IoT</a:t>
            </a:r>
          </a:p>
          <a:p>
            <a:endParaRPr lang="en-IN" dirty="0"/>
          </a:p>
        </p:txBody>
      </p:sp>
    </p:spTree>
    <p:extLst>
      <p:ext uri="{BB962C8B-B14F-4D97-AF65-F5344CB8AC3E}">
        <p14:creationId xmlns:p14="http://schemas.microsoft.com/office/powerpoint/2010/main" val="1474882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Fundamental of Big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3 V’s of Big</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u="sng" dirty="0">
                <a:solidFill>
                  <a:srgbClr val="0000FF"/>
                </a:solidFill>
                <a:effectLst/>
                <a:latin typeface="Times New Roman" panose="02020603050405020304" pitchFamily="18" charset="0"/>
                <a:ea typeface="Times New Roman" panose="02020603050405020304" pitchFamily="18" charset="0"/>
                <a:hlinkClick r:id="rId3"/>
              </a:rPr>
              <a:t>https://www.researchgate.net/figure/Big-Data-Definition-3-Vs_fig3_264129835</a:t>
            </a: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2" name="TextBox 1">
            <a:extLst>
              <a:ext uri="{FF2B5EF4-FFF2-40B4-BE49-F238E27FC236}">
                <a16:creationId xmlns:a16="http://schemas.microsoft.com/office/drawing/2014/main" id="{79979448-D06A-4A45-B645-38822513C532}"/>
              </a:ext>
            </a:extLst>
          </p:cNvPr>
          <p:cNvSpPr txBox="1"/>
          <p:nvPr/>
        </p:nvSpPr>
        <p:spPr>
          <a:xfrm>
            <a:off x="510540" y="2613661"/>
            <a:ext cx="3581400" cy="1169551"/>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Volume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Variety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Velocity</a:t>
            </a:r>
          </a:p>
          <a:p>
            <a:pPr algn="just"/>
            <a:endParaRPr lang="en-IN" dirty="0">
              <a:latin typeface="Times New Roman" panose="02020603050405020304" pitchFamily="18" charset="0"/>
              <a:cs typeface="Times New Roman" panose="02020603050405020304" pitchFamily="18" charset="0"/>
            </a:endParaRPr>
          </a:p>
          <a:p>
            <a:endParaRPr lang="en-IN" dirty="0"/>
          </a:p>
        </p:txBody>
      </p:sp>
      <p:pic>
        <p:nvPicPr>
          <p:cNvPr id="7" name="Picture 6" descr="Big Data Definition (3 Vs) | Download Scientific Diagram">
            <a:extLst>
              <a:ext uri="{FF2B5EF4-FFF2-40B4-BE49-F238E27FC236}">
                <a16:creationId xmlns:a16="http://schemas.microsoft.com/office/drawing/2014/main" id="{BD010258-A793-4FC8-A509-097ED9B6D6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52347" y="678820"/>
            <a:ext cx="3839490" cy="3785859"/>
          </a:xfrm>
          <a:prstGeom prst="rect">
            <a:avLst/>
          </a:prstGeom>
          <a:noFill/>
          <a:ln>
            <a:noFill/>
          </a:ln>
        </p:spPr>
      </p:pic>
    </p:spTree>
    <p:extLst>
      <p:ext uri="{BB962C8B-B14F-4D97-AF65-F5344CB8AC3E}">
        <p14:creationId xmlns:p14="http://schemas.microsoft.com/office/powerpoint/2010/main" val="3221111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Fundamental of Big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5 V’s of Big</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u="sng" dirty="0">
                <a:solidFill>
                  <a:srgbClr val="0000FF"/>
                </a:solidFill>
                <a:effectLst/>
                <a:latin typeface="Times New Roman" panose="02020603050405020304" pitchFamily="18" charset="0"/>
                <a:ea typeface="Times New Roman" panose="02020603050405020304" pitchFamily="18" charset="0"/>
                <a:hlinkClick r:id="rId3"/>
              </a:rPr>
              <a:t>https://www.researchgate.net/figure/Big-Data-Definition-3-Vs_fig3_264129835</a:t>
            </a: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2" name="TextBox 1">
            <a:extLst>
              <a:ext uri="{FF2B5EF4-FFF2-40B4-BE49-F238E27FC236}">
                <a16:creationId xmlns:a16="http://schemas.microsoft.com/office/drawing/2014/main" id="{79979448-D06A-4A45-B645-38822513C532}"/>
              </a:ext>
            </a:extLst>
          </p:cNvPr>
          <p:cNvSpPr txBox="1"/>
          <p:nvPr/>
        </p:nvSpPr>
        <p:spPr>
          <a:xfrm>
            <a:off x="510540" y="2613661"/>
            <a:ext cx="3581400" cy="1600438"/>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Volume</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Variety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Velocity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Variability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Value</a:t>
            </a:r>
          </a:p>
          <a:p>
            <a:pPr algn="just"/>
            <a:endParaRPr lang="en-IN" dirty="0">
              <a:latin typeface="Times New Roman" panose="02020603050405020304" pitchFamily="18" charset="0"/>
              <a:cs typeface="Times New Roman" panose="02020603050405020304" pitchFamily="18" charset="0"/>
            </a:endParaRPr>
          </a:p>
          <a:p>
            <a:endParaRPr lang="en-IN" dirty="0"/>
          </a:p>
        </p:txBody>
      </p:sp>
      <p:pic>
        <p:nvPicPr>
          <p:cNvPr id="8" name="Picture 7" descr="What are the Five Characteristics of Big Data">
            <a:extLst>
              <a:ext uri="{FF2B5EF4-FFF2-40B4-BE49-F238E27FC236}">
                <a16:creationId xmlns:a16="http://schemas.microsoft.com/office/drawing/2014/main" id="{EC232FBC-5491-4CDC-A3AA-4366AE203D5B}"/>
              </a:ext>
            </a:extLst>
          </p:cNvPr>
          <p:cNvPicPr>
            <a:picLocks noChangeAspect="1"/>
          </p:cNvPicPr>
          <p:nvPr/>
        </p:nvPicPr>
        <p:blipFill rotWithShape="1">
          <a:blip r:embed="rId4">
            <a:extLst>
              <a:ext uri="{28A0092B-C50C-407E-A947-70E740481C1C}">
                <a14:useLocalDpi xmlns:a14="http://schemas.microsoft.com/office/drawing/2010/main" val="0"/>
              </a:ext>
            </a:extLst>
          </a:blip>
          <a:srcRect l="13077" r="12179"/>
          <a:stretch/>
        </p:blipFill>
        <p:spPr bwMode="auto">
          <a:xfrm>
            <a:off x="4625340" y="574359"/>
            <a:ext cx="4442460" cy="3975735"/>
          </a:xfrm>
          <a:prstGeom prst="rect">
            <a:avLst/>
          </a:prstGeom>
          <a:noFill/>
          <a:ln>
            <a:noFill/>
          </a:ln>
        </p:spPr>
      </p:pic>
    </p:spTree>
    <p:extLst>
      <p:ext uri="{BB962C8B-B14F-4D97-AF65-F5344CB8AC3E}">
        <p14:creationId xmlns:p14="http://schemas.microsoft.com/office/powerpoint/2010/main" val="465478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Managing Big Data</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Steps For Big Data Management</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u="sng" dirty="0">
                <a:solidFill>
                  <a:srgbClr val="0000FF"/>
                </a:solidFill>
                <a:effectLst/>
                <a:latin typeface="Times New Roman" panose="02020603050405020304" pitchFamily="18" charset="0"/>
                <a:ea typeface="Times New Roman" panose="02020603050405020304" pitchFamily="18" charset="0"/>
                <a:hlinkClick r:id="rId3"/>
              </a:rPr>
              <a:t>https://www.researchgate.net/figure/Big-Data-Definition-3-Vs_fig3_264129835</a:t>
            </a: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2" name="TextBox 1">
            <a:extLst>
              <a:ext uri="{FF2B5EF4-FFF2-40B4-BE49-F238E27FC236}">
                <a16:creationId xmlns:a16="http://schemas.microsoft.com/office/drawing/2014/main" id="{79979448-D06A-4A45-B645-38822513C532}"/>
              </a:ext>
            </a:extLst>
          </p:cNvPr>
          <p:cNvSpPr txBox="1"/>
          <p:nvPr/>
        </p:nvSpPr>
        <p:spPr>
          <a:xfrm>
            <a:off x="510540" y="2613661"/>
            <a:ext cx="3581400" cy="2031325"/>
          </a:xfrm>
          <a:prstGeom prst="rect">
            <a:avLst/>
          </a:prstGeom>
          <a:noFill/>
        </p:spPr>
        <p:txBody>
          <a:bodyPr wrap="square" rtlCol="0">
            <a:spAutoFit/>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Determine your Goal</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Secure your data</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Product the data</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Follow Audit regulation</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Data need to talk to each other</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Need What data to capture</a:t>
            </a:r>
          </a:p>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Adapt to changes </a:t>
            </a:r>
          </a:p>
          <a:p>
            <a:pPr algn="just"/>
            <a:endParaRPr lang="en-IN" dirty="0">
              <a:latin typeface="Times New Roman" panose="02020603050405020304" pitchFamily="18" charset="0"/>
              <a:cs typeface="Times New Roman" panose="02020603050405020304" pitchFamily="18" charset="0"/>
            </a:endParaRPr>
          </a:p>
          <a:p>
            <a:endParaRPr lang="en-IN" dirty="0"/>
          </a:p>
        </p:txBody>
      </p:sp>
      <p:pic>
        <p:nvPicPr>
          <p:cNvPr id="10242" name="Picture 2">
            <a:extLst>
              <a:ext uri="{FF2B5EF4-FFF2-40B4-BE49-F238E27FC236}">
                <a16:creationId xmlns:a16="http://schemas.microsoft.com/office/drawing/2014/main" id="{195C9220-FA6D-455A-9139-AAFACE7DB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2062" y="713500"/>
            <a:ext cx="3576125" cy="357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967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Tools and Technologies</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Big Data Tools</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dirty="0">
                <a:hlinkClick r:id="rId3"/>
              </a:rPr>
              <a:t>https://www.xenonstack.com/blog/big-data-tools</a:t>
            </a: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2" name="TextBox 1">
            <a:extLst>
              <a:ext uri="{FF2B5EF4-FFF2-40B4-BE49-F238E27FC236}">
                <a16:creationId xmlns:a16="http://schemas.microsoft.com/office/drawing/2014/main" id="{79979448-D06A-4A45-B645-38822513C532}"/>
              </a:ext>
            </a:extLst>
          </p:cNvPr>
          <p:cNvSpPr txBox="1"/>
          <p:nvPr/>
        </p:nvSpPr>
        <p:spPr>
          <a:xfrm>
            <a:off x="510540" y="2613661"/>
            <a:ext cx="3581400" cy="1815882"/>
          </a:xfrm>
          <a:prstGeom prst="rect">
            <a:avLst/>
          </a:prstGeom>
          <a:noFill/>
        </p:spPr>
        <p:txBody>
          <a:bodyPr wrap="square" rtlCol="0">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Different tools have been developed by different developers in order to manage huge data. Different tool have its own method of implementation and management. This functionality of tools depends on the aim for which that particular tool was developed</a:t>
            </a:r>
            <a:endParaRPr lang="en-IN" dirty="0">
              <a:latin typeface="Times New Roman" panose="02020603050405020304" pitchFamily="18" charset="0"/>
              <a:cs typeface="Times New Roman" panose="02020603050405020304" pitchFamily="18" charset="0"/>
            </a:endParaRPr>
          </a:p>
          <a:p>
            <a:endParaRPr lang="en-IN" dirty="0"/>
          </a:p>
        </p:txBody>
      </p:sp>
      <p:pic>
        <p:nvPicPr>
          <p:cNvPr id="11268" name="Picture 4" descr="Understanding Open Source Big Data Tools and Frameworks">
            <a:extLst>
              <a:ext uri="{FF2B5EF4-FFF2-40B4-BE49-F238E27FC236}">
                <a16:creationId xmlns:a16="http://schemas.microsoft.com/office/drawing/2014/main" id="{E98CE420-E030-478C-96B5-B5A3BAE0908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333" b="2333"/>
          <a:stretch/>
        </p:blipFill>
        <p:spPr bwMode="auto">
          <a:xfrm>
            <a:off x="4572000" y="1112520"/>
            <a:ext cx="4511040" cy="2720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41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Tools and Technologies</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HDFS – Hadoop Distributed File System</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dirty="0">
                <a:hlinkClick r:id="rId3"/>
              </a:rPr>
              <a:t>https://medium.com/@ujala2yz/sentiment-analysis-on-twitter-data-using-apache-hive-and-mapreduce-2d128ec68fa9</a:t>
            </a: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2" name="TextBox 1">
            <a:extLst>
              <a:ext uri="{FF2B5EF4-FFF2-40B4-BE49-F238E27FC236}">
                <a16:creationId xmlns:a16="http://schemas.microsoft.com/office/drawing/2014/main" id="{79979448-D06A-4A45-B645-38822513C532}"/>
              </a:ext>
            </a:extLst>
          </p:cNvPr>
          <p:cNvSpPr txBox="1"/>
          <p:nvPr/>
        </p:nvSpPr>
        <p:spPr>
          <a:xfrm>
            <a:off x="510540" y="2613661"/>
            <a:ext cx="3581400" cy="2073388"/>
          </a:xfrm>
          <a:prstGeom prst="rect">
            <a:avLst/>
          </a:prstGeom>
          <a:noFill/>
        </p:spPr>
        <p:txBody>
          <a:bodyPr wrap="square" rtlCol="0">
            <a:spAutoFit/>
          </a:bodyPr>
          <a:lstStyle/>
          <a:p>
            <a:pPr algn="just">
              <a:lnSpc>
                <a:spcPct val="115000"/>
              </a:lnSpc>
              <a:spcBef>
                <a:spcPts val="1000"/>
              </a:spcBef>
              <a:spcAft>
                <a:spcPts val="1000"/>
              </a:spcAft>
            </a:pPr>
            <a:r>
              <a:rPr lang="en-IN" dirty="0">
                <a:effectLst/>
                <a:latin typeface="Times New Roman" panose="02020603050405020304" pitchFamily="18" charset="0"/>
                <a:ea typeface="Times New Roman" panose="02020603050405020304" pitchFamily="18" charset="0"/>
              </a:rPr>
              <a:t>Hadoop Distributed File System (HDFS) distributes the data over the data nodes. There are four types of nodes involved within HDFS. They are: </a:t>
            </a:r>
          </a:p>
          <a:p>
            <a:pPr marL="342900" indent="-342900">
              <a:buFont typeface="+mj-lt"/>
              <a:buAutoNum type="arabicPeriod"/>
            </a:pPr>
            <a:r>
              <a:rPr lang="en-IN" dirty="0">
                <a:latin typeface="Times New Roman" panose="02020603050405020304" pitchFamily="18" charset="0"/>
              </a:rPr>
              <a:t>Name Node</a:t>
            </a:r>
          </a:p>
          <a:p>
            <a:pPr marL="342900" indent="-342900">
              <a:buFont typeface="+mj-lt"/>
              <a:buAutoNum type="arabicPeriod"/>
            </a:pPr>
            <a:r>
              <a:rPr lang="en-IN" dirty="0">
                <a:latin typeface="Times New Roman" panose="02020603050405020304" pitchFamily="18" charset="0"/>
              </a:rPr>
              <a:t>Secondary node</a:t>
            </a:r>
          </a:p>
          <a:p>
            <a:pPr marL="342900" indent="-342900">
              <a:buFont typeface="+mj-lt"/>
              <a:buAutoNum type="arabicPeriod"/>
            </a:pPr>
            <a:r>
              <a:rPr lang="en-IN" dirty="0">
                <a:latin typeface="Times New Roman" panose="02020603050405020304" pitchFamily="18" charset="0"/>
              </a:rPr>
              <a:t>Job Tracker</a:t>
            </a:r>
          </a:p>
          <a:p>
            <a:pPr marL="342900" indent="-342900">
              <a:buFont typeface="+mj-lt"/>
              <a:buAutoNum type="arabicPeriod"/>
            </a:pPr>
            <a:r>
              <a:rPr lang="en-IN" dirty="0">
                <a:latin typeface="Times New Roman" panose="02020603050405020304" pitchFamily="18" charset="0"/>
              </a:rPr>
              <a:t>Slave Nodes</a:t>
            </a:r>
          </a:p>
        </p:txBody>
      </p:sp>
      <p:pic>
        <p:nvPicPr>
          <p:cNvPr id="12290" name="Picture 2" descr="Sentiment Analysis on Twitter Data Using Apache Hive And MapReduce | by  Ujala Singh | Medium">
            <a:extLst>
              <a:ext uri="{FF2B5EF4-FFF2-40B4-BE49-F238E27FC236}">
                <a16:creationId xmlns:a16="http://schemas.microsoft.com/office/drawing/2014/main" id="{6417B61A-8D89-4D92-AE79-388F20A237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444" t="18427" r="20781" b="32963"/>
          <a:stretch/>
        </p:blipFill>
        <p:spPr bwMode="auto">
          <a:xfrm>
            <a:off x="4724400" y="1782645"/>
            <a:ext cx="4173145" cy="154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355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Tools and Technologies</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MapReduce</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dirty="0">
                <a:hlinkClick r:id="rId3"/>
              </a:rPr>
              <a:t>https://www.jigsawacademy.com/wp-content/uploads/2017/02/Untitled-design-2.png</a:t>
            </a: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2" name="TextBox 1">
            <a:extLst>
              <a:ext uri="{FF2B5EF4-FFF2-40B4-BE49-F238E27FC236}">
                <a16:creationId xmlns:a16="http://schemas.microsoft.com/office/drawing/2014/main" id="{79979448-D06A-4A45-B645-38822513C532}"/>
              </a:ext>
            </a:extLst>
          </p:cNvPr>
          <p:cNvSpPr txBox="1"/>
          <p:nvPr/>
        </p:nvSpPr>
        <p:spPr>
          <a:xfrm>
            <a:off x="710255" y="2208775"/>
            <a:ext cx="3581400" cy="2601225"/>
          </a:xfrm>
          <a:prstGeom prst="rect">
            <a:avLst/>
          </a:prstGeom>
          <a:noFill/>
        </p:spPr>
        <p:txBody>
          <a:bodyPr wrap="square" rtlCol="0">
            <a:spAutoFit/>
          </a:bodyPr>
          <a:lstStyle/>
          <a:p>
            <a:pPr algn="just">
              <a:lnSpc>
                <a:spcPct val="115000"/>
              </a:lnSpc>
              <a:spcBef>
                <a:spcPts val="1000"/>
              </a:spcBef>
              <a:spcAft>
                <a:spcPts val="1000"/>
              </a:spcAft>
            </a:pPr>
            <a:r>
              <a:rPr lang="en-IN" dirty="0">
                <a:solidFill>
                  <a:srgbClr val="000000"/>
                </a:solidFill>
                <a:effectLst/>
                <a:latin typeface="Times New Roman" panose="02020603050405020304" pitchFamily="18" charset="0"/>
                <a:ea typeface="Times New Roman" panose="02020603050405020304" pitchFamily="18" charset="0"/>
              </a:rPr>
              <a:t>MapReduce is the combination of job management and the models used in programming for execution. It basically works on the principle of master-slave model in which one node acts as the master node called as the Job Tracker and the other node as slave node called as the Task Trackers. </a:t>
            </a:r>
          </a:p>
          <a:p>
            <a:pPr marL="342900" indent="-342900">
              <a:buFont typeface="+mj-lt"/>
              <a:buAutoNum type="arabicPeriod"/>
            </a:pPr>
            <a:r>
              <a:rPr lang="en-IN" dirty="0">
                <a:latin typeface="Times New Roman" panose="02020603050405020304" pitchFamily="18" charset="0"/>
              </a:rPr>
              <a:t>Job Tracker</a:t>
            </a:r>
          </a:p>
          <a:p>
            <a:pPr marL="342900" indent="-342900">
              <a:buFont typeface="+mj-lt"/>
              <a:buAutoNum type="arabicPeriod"/>
            </a:pPr>
            <a:r>
              <a:rPr lang="en-IN" dirty="0">
                <a:latin typeface="Times New Roman" panose="02020603050405020304" pitchFamily="18" charset="0"/>
              </a:rPr>
              <a:t>Task Tracker</a:t>
            </a:r>
          </a:p>
          <a:p>
            <a:endParaRPr lang="en-IN" dirty="0">
              <a:latin typeface="Times New Roman" panose="02020603050405020304" pitchFamily="18" charset="0"/>
            </a:endParaRPr>
          </a:p>
        </p:txBody>
      </p:sp>
      <p:pic>
        <p:nvPicPr>
          <p:cNvPr id="13314" name="Picture 2" descr="Is There Still a Future For MapReduce? | Jigsaw Academy">
            <a:extLst>
              <a:ext uri="{FF2B5EF4-FFF2-40B4-BE49-F238E27FC236}">
                <a16:creationId xmlns:a16="http://schemas.microsoft.com/office/drawing/2014/main" id="{C46EDBED-084A-4655-994D-92C5309B3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67375"/>
            <a:ext cx="4572000" cy="2263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36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queries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Queries?</a:t>
            </a:r>
            <a:endParaRPr dirty="0"/>
          </a:p>
        </p:txBody>
      </p:sp>
      <p:sp>
        <p:nvSpPr>
          <p:cNvPr id="75" name="Google Shape;75;p15"/>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p>
            <a:pPr marL="457200" lvl="0" indent="-317500" algn="just" rtl="0">
              <a:spcBef>
                <a:spcPts val="0"/>
              </a:spcBef>
              <a:spcAft>
                <a:spcPts val="0"/>
              </a:spcAft>
              <a:buSzPts val="1400"/>
              <a:buChar char="●"/>
            </a:pPr>
            <a:r>
              <a:rPr lang="en-IN" dirty="0"/>
              <a:t>MongoDB Query is a way to get the data from the MongoDB database. MongoDB queries provide the simplicity in process of fetching data from the database, it’s similar to SQL queries in SQL Database language</a:t>
            </a: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https://www.guru99.com/mongodb-query-document-using-find.html</a:t>
            </a:r>
            <a:endParaRPr lang="en-IN" dirty="0"/>
          </a:p>
          <a:p>
            <a:pPr marL="0" lvl="0" indent="0" algn="l" rtl="0">
              <a:spcBef>
                <a:spcPts val="0"/>
              </a:spcBef>
              <a:spcAft>
                <a:spcPts val="1600"/>
              </a:spcAft>
              <a:buNone/>
            </a:pPr>
            <a:endParaRPr dirty="0"/>
          </a:p>
        </p:txBody>
      </p:sp>
      <p:pic>
        <p:nvPicPr>
          <p:cNvPr id="1026" name="Picture 2" descr="MongoDB Basic query operation">
            <a:extLst>
              <a:ext uri="{FF2B5EF4-FFF2-40B4-BE49-F238E27FC236}">
                <a16:creationId xmlns:a16="http://schemas.microsoft.com/office/drawing/2014/main" id="{955B6DBF-EA1F-4B40-9631-518390F2E7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960" y="1562100"/>
            <a:ext cx="4427220" cy="2019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Tools and Technologies</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err="1"/>
              <a:t>ZooKeeper</a:t>
            </a:r>
            <a:endParaRPr lang="en-IN" dirty="0"/>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dirty="0">
                <a:hlinkClick r:id="rId3"/>
              </a:rPr>
              <a:t>https://en.wikipedia.org/wiki/Apache_ZooKeeper</a:t>
            </a: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2" name="TextBox 1">
            <a:extLst>
              <a:ext uri="{FF2B5EF4-FFF2-40B4-BE49-F238E27FC236}">
                <a16:creationId xmlns:a16="http://schemas.microsoft.com/office/drawing/2014/main" id="{79979448-D06A-4A45-B645-38822513C532}"/>
              </a:ext>
            </a:extLst>
          </p:cNvPr>
          <p:cNvSpPr txBox="1"/>
          <p:nvPr/>
        </p:nvSpPr>
        <p:spPr>
          <a:xfrm>
            <a:off x="710255" y="2208775"/>
            <a:ext cx="3581400" cy="1922578"/>
          </a:xfrm>
          <a:prstGeom prst="rect">
            <a:avLst/>
          </a:prstGeom>
          <a:noFill/>
        </p:spPr>
        <p:txBody>
          <a:bodyPr wrap="square" rtlCol="0">
            <a:spAutoFit/>
          </a:bodyPr>
          <a:lstStyle/>
          <a:p>
            <a:pPr algn="just">
              <a:lnSpc>
                <a:spcPct val="115000"/>
              </a:lnSpc>
              <a:spcBef>
                <a:spcPts val="1000"/>
              </a:spcBef>
              <a:spcAft>
                <a:spcPts val="1000"/>
              </a:spcAft>
            </a:pPr>
            <a:r>
              <a:rPr lang="en-IN" dirty="0">
                <a:effectLst/>
                <a:latin typeface="Times New Roman" panose="02020603050405020304" pitchFamily="18" charset="0"/>
                <a:ea typeface="Times New Roman" panose="02020603050405020304" pitchFamily="18" charset="0"/>
              </a:rPr>
              <a:t>Zookeeper is used to manage the process of naming the objects and then further manages theses objects in the hierarchical manner. Due to synchronisation capability of Zookeeper it is also used to control the shared resources such that no deadlock state is met. </a:t>
            </a:r>
          </a:p>
          <a:p>
            <a:endParaRPr lang="en-IN" dirty="0">
              <a:latin typeface="Times New Roman" panose="02020603050405020304" pitchFamily="18" charset="0"/>
            </a:endParaRPr>
          </a:p>
        </p:txBody>
      </p:sp>
      <p:pic>
        <p:nvPicPr>
          <p:cNvPr id="14338" name="Picture 2" descr="Apache ZooKeeper - Wikipedia">
            <a:extLst>
              <a:ext uri="{FF2B5EF4-FFF2-40B4-BE49-F238E27FC236}">
                <a16:creationId xmlns:a16="http://schemas.microsoft.com/office/drawing/2014/main" id="{63A9BAA2-8CFD-4400-8BB5-03F415DE7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423" y="1354900"/>
            <a:ext cx="4253502" cy="2300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854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Tools and Technologies</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HBase</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dirty="0">
                <a:hlinkClick r:id="rId3"/>
              </a:rPr>
              <a:t>https://aws.amazon.com/big-data/what-is-hbase/</a:t>
            </a: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2" name="TextBox 1">
            <a:extLst>
              <a:ext uri="{FF2B5EF4-FFF2-40B4-BE49-F238E27FC236}">
                <a16:creationId xmlns:a16="http://schemas.microsoft.com/office/drawing/2014/main" id="{79979448-D06A-4A45-B645-38822513C532}"/>
              </a:ext>
            </a:extLst>
          </p:cNvPr>
          <p:cNvSpPr txBox="1"/>
          <p:nvPr/>
        </p:nvSpPr>
        <p:spPr>
          <a:xfrm>
            <a:off x="710255" y="2208775"/>
            <a:ext cx="3581400" cy="2677656"/>
          </a:xfrm>
          <a:prstGeom prst="rect">
            <a:avLst/>
          </a:prstGeom>
          <a:noFill/>
        </p:spPr>
        <p:txBody>
          <a:bodyPr wrap="square" rtlCol="0">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HBase is the non-relational data management. It does not support SQL queries. Id divides the huge datasets such that these datasets could be used to acquire the required data. The basic development of HBase was from Google ‘s Big Table</a:t>
            </a:r>
          </a:p>
          <a:p>
            <a:pPr marL="285750" indent="-285750" algn="just">
              <a:buFont typeface="Arial" panose="020B0604020202020204" pitchFamily="34" charset="0"/>
              <a:buChar char="•"/>
            </a:pPr>
            <a:endParaRPr lang="en-IN" dirty="0">
              <a:latin typeface="Times New Roman" panose="02020603050405020304" pitchFamily="18" charset="0"/>
            </a:endParaRPr>
          </a:p>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The main advantage HBase is that it acts as an alternative for data storage in MapReduce applications. Because of the columnar orientation and the data organizing capacity of HBase</a:t>
            </a:r>
            <a:endParaRPr lang="en-IN" dirty="0">
              <a:latin typeface="Times New Roman" panose="02020603050405020304" pitchFamily="18" charset="0"/>
            </a:endParaRPr>
          </a:p>
        </p:txBody>
      </p:sp>
      <p:pic>
        <p:nvPicPr>
          <p:cNvPr id="15362" name="Picture 2" descr="What is Apache HBase? | AWS">
            <a:extLst>
              <a:ext uri="{FF2B5EF4-FFF2-40B4-BE49-F238E27FC236}">
                <a16:creationId xmlns:a16="http://schemas.microsoft.com/office/drawing/2014/main" id="{CEB96BFE-D3F7-478B-84A1-D21F49C01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4725" y="1256005"/>
            <a:ext cx="4045200" cy="2940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720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Tools and Technologies</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Hive</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dirty="0">
                <a:hlinkClick r:id="rId3"/>
              </a:rPr>
              <a:t>https://en.wikipedia.org/wiki/Apache_Hive</a:t>
            </a: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2" name="TextBox 1">
            <a:extLst>
              <a:ext uri="{FF2B5EF4-FFF2-40B4-BE49-F238E27FC236}">
                <a16:creationId xmlns:a16="http://schemas.microsoft.com/office/drawing/2014/main" id="{79979448-D06A-4A45-B645-38822513C532}"/>
              </a:ext>
            </a:extLst>
          </p:cNvPr>
          <p:cNvSpPr txBox="1"/>
          <p:nvPr/>
        </p:nvSpPr>
        <p:spPr>
          <a:xfrm>
            <a:off x="710255" y="2208775"/>
            <a:ext cx="3581400" cy="3108543"/>
          </a:xfrm>
          <a:prstGeom prst="rect">
            <a:avLst/>
          </a:prstGeom>
          <a:noFill/>
        </p:spPr>
        <p:txBody>
          <a:bodyPr wrap="square" rtlCol="0">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Hive enables the data organization in data warehousing. Hive works on the query language called HiveQL which is same the SQL. This system provides the way of loading, extracting and transforming data. It also acts as the native access to MapReduce programmers because the users or developers or programmers can integrate the Map and Reduce Functions to HiveQL queries such that it can programs can be used in Hive also. Thus it reduces the effort of programmers to write program again and again. </a:t>
            </a:r>
          </a:p>
          <a:p>
            <a:pPr marL="285750" indent="-285750" algn="just">
              <a:buFont typeface="Arial" panose="020B0604020202020204" pitchFamily="34" charset="0"/>
              <a:buChar char="•"/>
            </a:pPr>
            <a:endParaRPr lang="en-IN" dirty="0">
              <a:latin typeface="Times New Roman" panose="02020603050405020304" pitchFamily="18" charset="0"/>
            </a:endParaRPr>
          </a:p>
        </p:txBody>
      </p:sp>
      <p:pic>
        <p:nvPicPr>
          <p:cNvPr id="16386" name="Picture 2" descr="Apache Hive - Wikipedia">
            <a:extLst>
              <a:ext uri="{FF2B5EF4-FFF2-40B4-BE49-F238E27FC236}">
                <a16:creationId xmlns:a16="http://schemas.microsoft.com/office/drawing/2014/main" id="{202D92BC-2B03-4C42-9A85-1A5D85E5F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347" y="640080"/>
            <a:ext cx="3716867" cy="334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043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in Cloud</a:t>
            </a:r>
          </a:p>
        </p:txBody>
      </p:sp>
      <p:sp>
        <p:nvSpPr>
          <p:cNvPr id="74" name="Google Shape;74;p15"/>
          <p:cNvSpPr txBox="1">
            <a:spLocks noGrp="1"/>
          </p:cNvSpPr>
          <p:nvPr>
            <p:ph type="subTitle" idx="1"/>
          </p:nvPr>
        </p:nvSpPr>
        <p:spPr>
          <a:xfrm>
            <a:off x="246455" y="1567375"/>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Big Data In Cloud</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dirty="0">
                <a:hlinkClick r:id="rId3"/>
              </a:rPr>
              <a:t>https://www.whizlabs.com/blog/big-data-and-cloud-computing/</a:t>
            </a: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2" name="TextBox 1">
            <a:extLst>
              <a:ext uri="{FF2B5EF4-FFF2-40B4-BE49-F238E27FC236}">
                <a16:creationId xmlns:a16="http://schemas.microsoft.com/office/drawing/2014/main" id="{79979448-D06A-4A45-B645-38822513C532}"/>
              </a:ext>
            </a:extLst>
          </p:cNvPr>
          <p:cNvSpPr txBox="1"/>
          <p:nvPr/>
        </p:nvSpPr>
        <p:spPr>
          <a:xfrm>
            <a:off x="710255" y="2208775"/>
            <a:ext cx="3581400" cy="1877437"/>
          </a:xfrm>
          <a:prstGeom prst="rect">
            <a:avLst/>
          </a:prstGeom>
          <a:noFill/>
        </p:spPr>
        <p:txBody>
          <a:bodyPr wrap="square" rtlCol="0">
            <a:spAutoFit/>
          </a:bodyPr>
          <a:lstStyle/>
          <a:p>
            <a:pPr marL="285750" indent="-285750" algn="jus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Storing and processing big volumes of data requires scalability, fault tolerance and availability. Cloud computing delivers all these through hardware virtualization. Thus, big data and cloud computing are two compatible concepts as cloud enables big data to be available, scalable and fault tolerant</a:t>
            </a:r>
            <a:r>
              <a:rPr lang="en-IN" sz="1800"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ndParaRPr>
          </a:p>
        </p:txBody>
      </p:sp>
      <p:pic>
        <p:nvPicPr>
          <p:cNvPr id="17410" name="Picture 2" descr="Big Data and Cloud Computing – A Perfect Combination - Whizlabs Blog">
            <a:extLst>
              <a:ext uri="{FF2B5EF4-FFF2-40B4-BE49-F238E27FC236}">
                <a16:creationId xmlns:a16="http://schemas.microsoft.com/office/drawing/2014/main" id="{F861F261-F7BC-4845-99C0-4D2C5612A2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493" y="1567375"/>
            <a:ext cx="4417787" cy="231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464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in Cloud</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Big Data and Cloud Computing </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dirty="0">
                <a:hlinkClick r:id="rId3"/>
              </a:rPr>
              <a:t>https://www.whizlabs.com/blog/big-data-and-cloud-computing/</a:t>
            </a: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pic>
        <p:nvPicPr>
          <p:cNvPr id="17410" name="Picture 2" descr="Big Data and Cloud Computing – A Perfect Combination - Whizlabs Blog">
            <a:extLst>
              <a:ext uri="{FF2B5EF4-FFF2-40B4-BE49-F238E27FC236}">
                <a16:creationId xmlns:a16="http://schemas.microsoft.com/office/drawing/2014/main" id="{F861F261-F7BC-4845-99C0-4D2C5612A2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493" y="1567375"/>
            <a:ext cx="4417787" cy="23193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F40E032-1CEC-4FF3-8CCE-30E721719571}"/>
              </a:ext>
            </a:extLst>
          </p:cNvPr>
          <p:cNvSpPr txBox="1"/>
          <p:nvPr/>
        </p:nvSpPr>
        <p:spPr>
          <a:xfrm>
            <a:off x="342900" y="2208775"/>
            <a:ext cx="3619500" cy="3234668"/>
          </a:xfrm>
          <a:prstGeom prst="rect">
            <a:avLst/>
          </a:prstGeom>
          <a:noFill/>
        </p:spPr>
        <p:txBody>
          <a:bodyPr wrap="square">
            <a:spAutoFit/>
          </a:bodyPr>
          <a:lstStyle/>
          <a:p>
            <a:pPr algn="just">
              <a:lnSpc>
                <a:spcPts val="1725"/>
              </a:lnSpc>
              <a:spcAft>
                <a:spcPts val="1800"/>
              </a:spcAft>
            </a:pPr>
            <a:r>
              <a:rPr lang="en-IN" sz="1400" dirty="0">
                <a:solidFill>
                  <a:srgbClr val="222222"/>
                </a:solidFill>
                <a:effectLst/>
                <a:latin typeface="Times New Roman" panose="02020603050405020304" pitchFamily="18" charset="0"/>
                <a:ea typeface="Times New Roman" panose="02020603050405020304" pitchFamily="18" charset="0"/>
              </a:rPr>
              <a:t>Big data deals with massive structured, semi-structured or unstructured data to store and process it for data analysis purpose. There are five aspects of Big Data which are described through 5Vs</a:t>
            </a:r>
          </a:p>
          <a:p>
            <a:pPr marL="342900" lvl="0" indent="-342900" algn="just">
              <a:lnSpc>
                <a:spcPts val="1800"/>
              </a:lnSpc>
              <a:buSzPts val="1000"/>
              <a:buFont typeface="Symbol" panose="05050102010706020507" pitchFamily="18" charset="2"/>
              <a:buChar char=""/>
              <a:tabLst>
                <a:tab pos="457200" algn="l"/>
              </a:tabLst>
            </a:pPr>
            <a:r>
              <a:rPr lang="en-IN" dirty="0">
                <a:solidFill>
                  <a:srgbClr val="444444"/>
                </a:solidFill>
                <a:effectLst/>
                <a:latin typeface="Times New Roman" panose="02020603050405020304" pitchFamily="18" charset="0"/>
                <a:ea typeface="Times New Roman" panose="02020603050405020304" pitchFamily="18" charset="0"/>
              </a:rPr>
              <a:t>Volume – the amount of data</a:t>
            </a:r>
            <a:endParaRPr lang="en-IN" dirty="0">
              <a:effectLst/>
              <a:latin typeface="Times New Roman" panose="02020603050405020304" pitchFamily="18" charset="0"/>
              <a:ea typeface="Times New Roman" panose="02020603050405020304" pitchFamily="18" charset="0"/>
            </a:endParaRPr>
          </a:p>
          <a:p>
            <a:pPr marL="342900" lvl="0" indent="-342900" algn="just">
              <a:lnSpc>
                <a:spcPts val="1800"/>
              </a:lnSpc>
              <a:buSzPts val="1000"/>
              <a:buFont typeface="Symbol" panose="05050102010706020507" pitchFamily="18" charset="2"/>
              <a:buChar char=""/>
              <a:tabLst>
                <a:tab pos="457200" algn="l"/>
              </a:tabLst>
            </a:pPr>
            <a:r>
              <a:rPr lang="en-IN" dirty="0">
                <a:solidFill>
                  <a:srgbClr val="444444"/>
                </a:solidFill>
                <a:effectLst/>
                <a:latin typeface="Times New Roman" panose="02020603050405020304" pitchFamily="18" charset="0"/>
                <a:ea typeface="Times New Roman" panose="02020603050405020304" pitchFamily="18" charset="0"/>
              </a:rPr>
              <a:t>Variety – different types of data</a:t>
            </a:r>
            <a:endParaRPr lang="en-IN" dirty="0">
              <a:effectLst/>
              <a:latin typeface="Times New Roman" panose="02020603050405020304" pitchFamily="18" charset="0"/>
              <a:ea typeface="Times New Roman" panose="02020603050405020304" pitchFamily="18" charset="0"/>
            </a:endParaRPr>
          </a:p>
          <a:p>
            <a:pPr marL="342900" lvl="0" indent="-342900" algn="just">
              <a:lnSpc>
                <a:spcPts val="1800"/>
              </a:lnSpc>
              <a:buSzPts val="1000"/>
              <a:buFont typeface="Symbol" panose="05050102010706020507" pitchFamily="18" charset="2"/>
              <a:buChar char=""/>
              <a:tabLst>
                <a:tab pos="457200" algn="l"/>
              </a:tabLst>
            </a:pPr>
            <a:r>
              <a:rPr lang="en-IN" dirty="0">
                <a:solidFill>
                  <a:srgbClr val="444444"/>
                </a:solidFill>
                <a:effectLst/>
                <a:latin typeface="Times New Roman" panose="02020603050405020304" pitchFamily="18" charset="0"/>
                <a:ea typeface="Times New Roman" panose="02020603050405020304" pitchFamily="18" charset="0"/>
              </a:rPr>
              <a:t>Velocity – data flow rate in the system</a:t>
            </a:r>
            <a:endParaRPr lang="en-IN" dirty="0">
              <a:effectLst/>
              <a:latin typeface="Times New Roman" panose="02020603050405020304" pitchFamily="18" charset="0"/>
              <a:ea typeface="Times New Roman" panose="02020603050405020304" pitchFamily="18" charset="0"/>
            </a:endParaRPr>
          </a:p>
          <a:p>
            <a:pPr marL="342900" lvl="0" indent="-342900" algn="just">
              <a:lnSpc>
                <a:spcPts val="1800"/>
              </a:lnSpc>
              <a:buSzPts val="1000"/>
              <a:buFont typeface="Symbol" panose="05050102010706020507" pitchFamily="18" charset="2"/>
              <a:buChar char=""/>
              <a:tabLst>
                <a:tab pos="457200" algn="l"/>
              </a:tabLst>
            </a:pPr>
            <a:r>
              <a:rPr lang="en-IN" dirty="0">
                <a:solidFill>
                  <a:srgbClr val="444444"/>
                </a:solidFill>
                <a:effectLst/>
                <a:latin typeface="Times New Roman" panose="02020603050405020304" pitchFamily="18" charset="0"/>
                <a:ea typeface="Times New Roman" panose="02020603050405020304" pitchFamily="18" charset="0"/>
              </a:rPr>
              <a:t>Value</a:t>
            </a:r>
            <a:r>
              <a:rPr lang="en-IN" b="1" dirty="0">
                <a:solidFill>
                  <a:srgbClr val="444444"/>
                </a:solidFill>
                <a:effectLst/>
                <a:latin typeface="Times New Roman" panose="02020603050405020304" pitchFamily="18" charset="0"/>
                <a:ea typeface="Times New Roman" panose="02020603050405020304" pitchFamily="18" charset="0"/>
              </a:rPr>
              <a:t> </a:t>
            </a:r>
            <a:r>
              <a:rPr lang="en-IN" dirty="0">
                <a:solidFill>
                  <a:srgbClr val="444444"/>
                </a:solidFill>
                <a:effectLst/>
                <a:latin typeface="Times New Roman" panose="02020603050405020304" pitchFamily="18" charset="0"/>
                <a:ea typeface="Times New Roman" panose="02020603050405020304" pitchFamily="18" charset="0"/>
              </a:rPr>
              <a:t>– the value of data based on the information contained within</a:t>
            </a:r>
            <a:endParaRPr lang="en-IN" dirty="0">
              <a:effectLst/>
              <a:latin typeface="Times New Roman" panose="02020603050405020304" pitchFamily="18" charset="0"/>
              <a:ea typeface="Times New Roman" panose="02020603050405020304" pitchFamily="18" charset="0"/>
            </a:endParaRPr>
          </a:p>
          <a:p>
            <a:pPr marL="342900" lvl="0" indent="-342900" algn="just">
              <a:lnSpc>
                <a:spcPts val="1800"/>
              </a:lnSpc>
              <a:buSzPts val="1000"/>
              <a:buFont typeface="Symbol" panose="05050102010706020507" pitchFamily="18" charset="2"/>
              <a:buChar char=""/>
              <a:tabLst>
                <a:tab pos="457200" algn="l"/>
              </a:tabLst>
            </a:pPr>
            <a:r>
              <a:rPr lang="en-IN" dirty="0">
                <a:solidFill>
                  <a:srgbClr val="444444"/>
                </a:solidFill>
                <a:effectLst/>
                <a:latin typeface="Times New Roman" panose="02020603050405020304" pitchFamily="18" charset="0"/>
                <a:ea typeface="Times New Roman" panose="02020603050405020304" pitchFamily="18" charset="0"/>
              </a:rPr>
              <a:t>Veracity</a:t>
            </a:r>
            <a:r>
              <a:rPr lang="en-IN" b="1" dirty="0">
                <a:solidFill>
                  <a:srgbClr val="444444"/>
                </a:solidFill>
                <a:effectLst/>
                <a:latin typeface="Times New Roman" panose="02020603050405020304" pitchFamily="18" charset="0"/>
                <a:ea typeface="Times New Roman" panose="02020603050405020304" pitchFamily="18" charset="0"/>
              </a:rPr>
              <a:t> </a:t>
            </a:r>
            <a:r>
              <a:rPr lang="en-IN" dirty="0">
                <a:solidFill>
                  <a:srgbClr val="444444"/>
                </a:solidFill>
                <a:effectLst/>
                <a:latin typeface="Times New Roman" panose="02020603050405020304" pitchFamily="18" charset="0"/>
                <a:ea typeface="Times New Roman" panose="02020603050405020304" pitchFamily="18" charset="0"/>
              </a:rPr>
              <a:t>– data confidentiality and availability</a:t>
            </a:r>
            <a:endParaRPr lang="en-IN" dirty="0">
              <a:effectLst/>
              <a:latin typeface="Times New Roman" panose="02020603050405020304" pitchFamily="18" charset="0"/>
              <a:ea typeface="Times New Roman" panose="02020603050405020304" pitchFamily="18" charset="0"/>
            </a:endParaRPr>
          </a:p>
          <a:p>
            <a:pPr algn="just">
              <a:lnSpc>
                <a:spcPts val="1725"/>
              </a:lnSpc>
              <a:spcAft>
                <a:spcPts val="1800"/>
              </a:spcAft>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93399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in Cloud</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Big Data and Cloud Computing </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i="1" u="sng" dirty="0">
                <a:solidFill>
                  <a:srgbClr val="444444"/>
                </a:solidFill>
                <a:effectLst/>
                <a:latin typeface="Times New Roman" panose="02020603050405020304" pitchFamily="18" charset="0"/>
                <a:ea typeface="Times New Roman" panose="02020603050405020304" pitchFamily="18" charset="0"/>
                <a:hlinkClick r:id="rId3"/>
              </a:rPr>
              <a:t>https://www.whizlabs.com/blog/big-data-and-cloud-computing/</a:t>
            </a: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8" name="TextBox 7">
            <a:extLst>
              <a:ext uri="{FF2B5EF4-FFF2-40B4-BE49-F238E27FC236}">
                <a16:creationId xmlns:a16="http://schemas.microsoft.com/office/drawing/2014/main" id="{8F40E032-1CEC-4FF3-8CCE-30E721719571}"/>
              </a:ext>
            </a:extLst>
          </p:cNvPr>
          <p:cNvSpPr txBox="1"/>
          <p:nvPr/>
        </p:nvSpPr>
        <p:spPr>
          <a:xfrm>
            <a:off x="403860" y="3040964"/>
            <a:ext cx="3619500" cy="1195648"/>
          </a:xfrm>
          <a:prstGeom prst="rect">
            <a:avLst/>
          </a:prstGeom>
          <a:noFill/>
        </p:spPr>
        <p:txBody>
          <a:bodyPr wrap="square">
            <a:spAutoFit/>
          </a:bodyPr>
          <a:lstStyle/>
          <a:p>
            <a:pPr marL="285750" indent="-285750" algn="just">
              <a:lnSpc>
                <a:spcPts val="1725"/>
              </a:lnSpc>
              <a:spcAft>
                <a:spcPts val="1800"/>
              </a:spcAft>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IaaS – Infrastructure As a service</a:t>
            </a:r>
          </a:p>
          <a:p>
            <a:pPr marL="285750" indent="-285750" algn="just">
              <a:lnSpc>
                <a:spcPts val="1725"/>
              </a:lnSpc>
              <a:spcAft>
                <a:spcPts val="1800"/>
              </a:spcAft>
              <a:buFont typeface="Arial" panose="020B0604020202020204" pitchFamily="34" charset="0"/>
              <a:buChar char="•"/>
            </a:pPr>
            <a:r>
              <a:rPr lang="en-IN" dirty="0">
                <a:latin typeface="Times New Roman" panose="02020603050405020304" pitchFamily="18" charset="0"/>
                <a:ea typeface="Times New Roman" panose="02020603050405020304" pitchFamily="18" charset="0"/>
              </a:rPr>
              <a:t>PaaS – Platform  as A Service</a:t>
            </a:r>
          </a:p>
          <a:p>
            <a:pPr marL="285750" indent="-285750" algn="just">
              <a:lnSpc>
                <a:spcPts val="1725"/>
              </a:lnSpc>
              <a:spcAft>
                <a:spcPts val="1800"/>
              </a:spcAft>
              <a:buFont typeface="Arial" panose="020B0604020202020204" pitchFamily="34" charset="0"/>
              <a:buChar char="•"/>
            </a:pPr>
            <a:r>
              <a:rPr lang="en-IN" sz="1400" dirty="0">
                <a:effectLst/>
                <a:latin typeface="Times New Roman" panose="02020603050405020304" pitchFamily="18" charset="0"/>
                <a:ea typeface="Times New Roman" panose="02020603050405020304" pitchFamily="18" charset="0"/>
              </a:rPr>
              <a:t>SaaS – System As A Service</a:t>
            </a:r>
          </a:p>
        </p:txBody>
      </p:sp>
      <p:pic>
        <p:nvPicPr>
          <p:cNvPr id="7" name="Picture 6" descr="Big Data and Cloud Computing ">
            <a:extLst>
              <a:ext uri="{FF2B5EF4-FFF2-40B4-BE49-F238E27FC236}">
                <a16:creationId xmlns:a16="http://schemas.microsoft.com/office/drawing/2014/main" id="{740F0EC1-28A8-41D9-9BF9-419E15A8AC4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1227264"/>
            <a:ext cx="4328160" cy="2831338"/>
          </a:xfrm>
          <a:prstGeom prst="rect">
            <a:avLst/>
          </a:prstGeom>
          <a:noFill/>
          <a:ln>
            <a:noFill/>
          </a:ln>
        </p:spPr>
      </p:pic>
    </p:spTree>
    <p:extLst>
      <p:ext uri="{BB962C8B-B14F-4D97-AF65-F5344CB8AC3E}">
        <p14:creationId xmlns:p14="http://schemas.microsoft.com/office/powerpoint/2010/main" val="2596093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in Cloud</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Cloud Computing Role for Big Data</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i="1" u="sng" dirty="0">
                <a:solidFill>
                  <a:srgbClr val="444444"/>
                </a:solidFill>
                <a:effectLst/>
                <a:latin typeface="Times New Roman" panose="02020603050405020304" pitchFamily="18" charset="0"/>
                <a:ea typeface="Times New Roman" panose="02020603050405020304" pitchFamily="18" charset="0"/>
                <a:hlinkClick r:id="rId3"/>
              </a:rPr>
              <a:t>https://www.whizlabs.com/blog/big-data-and-cloud-computing/</a:t>
            </a: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8" name="TextBox 7">
            <a:extLst>
              <a:ext uri="{FF2B5EF4-FFF2-40B4-BE49-F238E27FC236}">
                <a16:creationId xmlns:a16="http://schemas.microsoft.com/office/drawing/2014/main" id="{8F40E032-1CEC-4FF3-8CCE-30E721719571}"/>
              </a:ext>
            </a:extLst>
          </p:cNvPr>
          <p:cNvSpPr txBox="1"/>
          <p:nvPr/>
        </p:nvSpPr>
        <p:spPr>
          <a:xfrm>
            <a:off x="466925" y="2429754"/>
            <a:ext cx="3619500" cy="1798377"/>
          </a:xfrm>
          <a:prstGeom prst="rect">
            <a:avLst/>
          </a:prstGeom>
          <a:noFill/>
        </p:spPr>
        <p:txBody>
          <a:bodyPr wrap="square">
            <a:spAutoFit/>
          </a:bodyPr>
          <a:lstStyle/>
          <a:p>
            <a:pPr algn="just">
              <a:lnSpc>
                <a:spcPts val="1725"/>
              </a:lnSpc>
              <a:spcAft>
                <a:spcPts val="1800"/>
              </a:spcAft>
            </a:pPr>
            <a:r>
              <a:rPr lang="en-IN" dirty="0">
                <a:solidFill>
                  <a:srgbClr val="222222"/>
                </a:solidFill>
                <a:effectLst/>
                <a:latin typeface="Times New Roman" panose="02020603050405020304" pitchFamily="18" charset="0"/>
                <a:ea typeface="Times New Roman" panose="02020603050405020304" pitchFamily="18" charset="0"/>
              </a:rPr>
              <a:t>Big data and Cloud computing relationship can be categorized based on service types:</a:t>
            </a:r>
            <a:endParaRPr lang="en-IN"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25"/>
              </a:spcAft>
              <a:buSzPts val="1000"/>
              <a:buFont typeface="Symbol" panose="05050102010706020507" pitchFamily="18" charset="2"/>
              <a:buChar char=""/>
            </a:pPr>
            <a:r>
              <a:rPr lang="en-IN" dirty="0">
                <a:solidFill>
                  <a:srgbClr val="222222"/>
                </a:solidFill>
                <a:effectLst/>
                <a:latin typeface="Times New Roman" panose="02020603050405020304" pitchFamily="18" charset="0"/>
              </a:rPr>
              <a:t>IAAS in Public Cloud</a:t>
            </a:r>
            <a:endParaRPr lang="en-IN" dirty="0">
              <a:solidFill>
                <a:srgbClr val="666666"/>
              </a:solidFill>
              <a:effectLst/>
              <a:latin typeface="Times New Roman" panose="02020603050405020304" pitchFamily="18" charset="0"/>
            </a:endParaRPr>
          </a:p>
          <a:p>
            <a:pPr marL="342900" lvl="0" indent="-342900" algn="just">
              <a:lnSpc>
                <a:spcPts val="1875"/>
              </a:lnSpc>
              <a:spcBef>
                <a:spcPts val="300"/>
              </a:spcBef>
              <a:spcAft>
                <a:spcPts val="825"/>
              </a:spcAft>
              <a:buSzPts val="1000"/>
              <a:buFont typeface="Symbol" panose="05050102010706020507" pitchFamily="18" charset="2"/>
              <a:buChar char=""/>
              <a:tabLst>
                <a:tab pos="457200" algn="l"/>
              </a:tabLst>
            </a:pPr>
            <a:r>
              <a:rPr lang="en-IN" dirty="0">
                <a:solidFill>
                  <a:srgbClr val="222222"/>
                </a:solidFill>
                <a:effectLst/>
                <a:latin typeface="Times New Roman" panose="02020603050405020304" pitchFamily="18" charset="0"/>
              </a:rPr>
              <a:t>PAAS in Private Cloud</a:t>
            </a:r>
            <a:endParaRPr lang="en-IN" dirty="0">
              <a:solidFill>
                <a:srgbClr val="666666"/>
              </a:solidFill>
              <a:effectLst/>
              <a:latin typeface="Times New Roman" panose="02020603050405020304" pitchFamily="18" charset="0"/>
            </a:endParaRPr>
          </a:p>
          <a:p>
            <a:pPr marL="342900" lvl="0" indent="-342900" algn="just">
              <a:lnSpc>
                <a:spcPts val="1875"/>
              </a:lnSpc>
              <a:spcBef>
                <a:spcPts val="300"/>
              </a:spcBef>
              <a:spcAft>
                <a:spcPts val="825"/>
              </a:spcAft>
              <a:buSzPts val="1000"/>
              <a:buFont typeface="Symbol" panose="05050102010706020507" pitchFamily="18" charset="2"/>
              <a:buChar char=""/>
              <a:tabLst>
                <a:tab pos="457200" algn="l"/>
              </a:tabLst>
            </a:pPr>
            <a:r>
              <a:rPr lang="en-IN" dirty="0">
                <a:solidFill>
                  <a:srgbClr val="222222"/>
                </a:solidFill>
                <a:effectLst/>
                <a:latin typeface="Times New Roman" panose="02020603050405020304" pitchFamily="18" charset="0"/>
              </a:rPr>
              <a:t>SAAS in Hybrid Cloud</a:t>
            </a:r>
            <a:endParaRPr lang="en-IN" dirty="0">
              <a:solidFill>
                <a:srgbClr val="666666"/>
              </a:solidFill>
              <a:effectLst/>
              <a:latin typeface="Times New Roman" panose="02020603050405020304" pitchFamily="18" charset="0"/>
            </a:endParaRPr>
          </a:p>
        </p:txBody>
      </p:sp>
      <p:pic>
        <p:nvPicPr>
          <p:cNvPr id="7" name="Picture 6" descr="Big Data and Cloud Computing ">
            <a:extLst>
              <a:ext uri="{FF2B5EF4-FFF2-40B4-BE49-F238E27FC236}">
                <a16:creationId xmlns:a16="http://schemas.microsoft.com/office/drawing/2014/main" id="{740F0EC1-28A8-41D9-9BF9-419E15A8AC4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1227264"/>
            <a:ext cx="4328160" cy="2831338"/>
          </a:xfrm>
          <a:prstGeom prst="rect">
            <a:avLst/>
          </a:prstGeom>
          <a:noFill/>
          <a:ln>
            <a:noFill/>
          </a:ln>
        </p:spPr>
      </p:pic>
    </p:spTree>
    <p:extLst>
      <p:ext uri="{BB962C8B-B14F-4D97-AF65-F5344CB8AC3E}">
        <p14:creationId xmlns:p14="http://schemas.microsoft.com/office/powerpoint/2010/main" val="3338748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in Cloud</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Benefits of  Big Data In Cloud</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 </a:t>
            </a:r>
            <a:r>
              <a:rPr lang="en-IN" i="1" u="sng" dirty="0">
                <a:solidFill>
                  <a:srgbClr val="444444"/>
                </a:solidFill>
                <a:effectLst/>
                <a:latin typeface="Times New Roman" panose="02020603050405020304" pitchFamily="18" charset="0"/>
                <a:ea typeface="Times New Roman" panose="02020603050405020304" pitchFamily="18" charset="0"/>
                <a:hlinkClick r:id="rId3"/>
              </a:rPr>
              <a:t>https://www.whizlabs.com/blog/big-data-and-cloud-computing/</a:t>
            </a: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8" name="TextBox 7">
            <a:extLst>
              <a:ext uri="{FF2B5EF4-FFF2-40B4-BE49-F238E27FC236}">
                <a16:creationId xmlns:a16="http://schemas.microsoft.com/office/drawing/2014/main" id="{8F40E032-1CEC-4FF3-8CCE-30E721719571}"/>
              </a:ext>
            </a:extLst>
          </p:cNvPr>
          <p:cNvSpPr txBox="1"/>
          <p:nvPr/>
        </p:nvSpPr>
        <p:spPr>
          <a:xfrm>
            <a:off x="466925" y="2429754"/>
            <a:ext cx="3619500" cy="2561407"/>
          </a:xfrm>
          <a:prstGeom prst="rect">
            <a:avLst/>
          </a:prstGeom>
          <a:noFill/>
        </p:spPr>
        <p:txBody>
          <a:bodyPr wrap="square">
            <a:spAutoFit/>
          </a:bodyPr>
          <a:lstStyle/>
          <a:p>
            <a:pPr algn="just">
              <a:lnSpc>
                <a:spcPts val="1725"/>
              </a:lnSpc>
              <a:spcAft>
                <a:spcPts val="1800"/>
              </a:spcAft>
            </a:pPr>
            <a:r>
              <a:rPr lang="en-IN" sz="1800" dirty="0">
                <a:solidFill>
                  <a:srgbClr val="222222"/>
                </a:solidFill>
                <a:effectLst/>
                <a:latin typeface="Times New Roman" panose="02020603050405020304" pitchFamily="18" charset="0"/>
                <a:ea typeface="Times New Roman" panose="02020603050405020304" pitchFamily="18" charset="0"/>
              </a:rPr>
              <a:t>There are multiple benefits of Big data analysis in Cloud.</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25"/>
              </a:spcAft>
              <a:buSzPts val="1000"/>
              <a:buFont typeface="Symbol" panose="05050102010706020507" pitchFamily="18" charset="2"/>
              <a:buChar char=""/>
            </a:pPr>
            <a:r>
              <a:rPr lang="en-IN" dirty="0">
                <a:solidFill>
                  <a:srgbClr val="222222"/>
                </a:solidFill>
                <a:latin typeface="Times New Roman" panose="02020603050405020304" pitchFamily="18" charset="0"/>
              </a:rPr>
              <a:t>Improved Analysis</a:t>
            </a:r>
          </a:p>
          <a:p>
            <a:pPr marL="342900" lvl="0" indent="-342900" algn="just">
              <a:lnSpc>
                <a:spcPts val="1875"/>
              </a:lnSpc>
              <a:spcBef>
                <a:spcPts val="300"/>
              </a:spcBef>
              <a:spcAft>
                <a:spcPts val="825"/>
              </a:spcAft>
              <a:buSzPts val="1000"/>
              <a:buFont typeface="Symbol" panose="05050102010706020507" pitchFamily="18" charset="2"/>
              <a:buChar char=""/>
            </a:pPr>
            <a:r>
              <a:rPr lang="en-IN" dirty="0">
                <a:solidFill>
                  <a:srgbClr val="222222"/>
                </a:solidFill>
                <a:effectLst/>
                <a:latin typeface="Times New Roman" panose="02020603050405020304" pitchFamily="18" charset="0"/>
              </a:rPr>
              <a:t>Simplified Infrastructure</a:t>
            </a:r>
          </a:p>
          <a:p>
            <a:pPr marL="342900" lvl="0" indent="-342900" algn="just">
              <a:lnSpc>
                <a:spcPts val="1875"/>
              </a:lnSpc>
              <a:spcBef>
                <a:spcPts val="300"/>
              </a:spcBef>
              <a:spcAft>
                <a:spcPts val="825"/>
              </a:spcAft>
              <a:buSzPts val="1000"/>
              <a:buFont typeface="Symbol" panose="05050102010706020507" pitchFamily="18" charset="2"/>
              <a:buChar char=""/>
            </a:pPr>
            <a:r>
              <a:rPr lang="en-IN" dirty="0">
                <a:solidFill>
                  <a:srgbClr val="222222"/>
                </a:solidFill>
                <a:latin typeface="Times New Roman" panose="02020603050405020304" pitchFamily="18" charset="0"/>
              </a:rPr>
              <a:t>Lowering the cost</a:t>
            </a:r>
          </a:p>
          <a:p>
            <a:pPr marL="342900" lvl="0" indent="-342900" algn="just">
              <a:lnSpc>
                <a:spcPts val="1875"/>
              </a:lnSpc>
              <a:spcBef>
                <a:spcPts val="300"/>
              </a:spcBef>
              <a:spcAft>
                <a:spcPts val="825"/>
              </a:spcAft>
              <a:buSzPts val="1000"/>
              <a:buFont typeface="Symbol" panose="05050102010706020507" pitchFamily="18" charset="2"/>
              <a:buChar char=""/>
              <a:tabLst>
                <a:tab pos="457200" algn="l"/>
              </a:tabLst>
            </a:pPr>
            <a:r>
              <a:rPr lang="en-IN" dirty="0">
                <a:solidFill>
                  <a:srgbClr val="222222"/>
                </a:solidFill>
                <a:effectLst/>
                <a:latin typeface="Times New Roman" panose="02020603050405020304" pitchFamily="18" charset="0"/>
              </a:rPr>
              <a:t>Security and Privacy</a:t>
            </a:r>
          </a:p>
          <a:p>
            <a:pPr marL="342900" lvl="0" indent="-342900" algn="just">
              <a:lnSpc>
                <a:spcPts val="1875"/>
              </a:lnSpc>
              <a:spcBef>
                <a:spcPts val="300"/>
              </a:spcBef>
              <a:spcAft>
                <a:spcPts val="825"/>
              </a:spcAft>
              <a:buSzPts val="1000"/>
              <a:buFont typeface="Symbol" panose="05050102010706020507" pitchFamily="18" charset="2"/>
              <a:buChar char=""/>
              <a:tabLst>
                <a:tab pos="457200" algn="l"/>
              </a:tabLst>
            </a:pPr>
            <a:r>
              <a:rPr lang="en-IN" dirty="0">
                <a:solidFill>
                  <a:srgbClr val="222222"/>
                </a:solidFill>
                <a:latin typeface="Times New Roman" panose="02020603050405020304" pitchFamily="18" charset="0"/>
              </a:rPr>
              <a:t>Virtualization</a:t>
            </a:r>
            <a:endParaRPr lang="en-IN" dirty="0">
              <a:solidFill>
                <a:srgbClr val="666666"/>
              </a:solidFill>
              <a:effectLst/>
              <a:latin typeface="Times New Roman" panose="02020603050405020304" pitchFamily="18" charset="0"/>
            </a:endParaRPr>
          </a:p>
        </p:txBody>
      </p:sp>
      <p:pic>
        <p:nvPicPr>
          <p:cNvPr id="9" name="Picture 2" descr="Big Data and Cloud Computing – A Perfect Combination - Whizlabs Blog">
            <a:extLst>
              <a:ext uri="{FF2B5EF4-FFF2-40B4-BE49-F238E27FC236}">
                <a16:creationId xmlns:a16="http://schemas.microsoft.com/office/drawing/2014/main" id="{3F86FE46-9B71-41A6-8693-CDE356D84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493" y="1567375"/>
            <a:ext cx="4417787" cy="231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2622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Analytics</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Big Data Analytics </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:https://miro.medium.com/max/1200/1*eyEB3GZuib_yE_2_80vhtw.png</a:t>
            </a:r>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10" name="TextBox 9">
            <a:extLst>
              <a:ext uri="{FF2B5EF4-FFF2-40B4-BE49-F238E27FC236}">
                <a16:creationId xmlns:a16="http://schemas.microsoft.com/office/drawing/2014/main" id="{9AB8DB65-E343-4E8F-9C8B-7D68EA0E4BE1}"/>
              </a:ext>
            </a:extLst>
          </p:cNvPr>
          <p:cNvSpPr txBox="1"/>
          <p:nvPr/>
        </p:nvSpPr>
        <p:spPr>
          <a:xfrm>
            <a:off x="234408" y="2428739"/>
            <a:ext cx="4229100" cy="2054601"/>
          </a:xfrm>
          <a:prstGeom prst="rect">
            <a:avLst/>
          </a:prstGeom>
          <a:noFill/>
        </p:spPr>
        <p:txBody>
          <a:bodyPr wrap="square">
            <a:spAutoFit/>
          </a:bodyPr>
          <a:lstStyle/>
          <a:p>
            <a:pPr algn="just" fontAlgn="base">
              <a:lnSpc>
                <a:spcPct val="115000"/>
              </a:lnSpc>
              <a:spcBef>
                <a:spcPts val="1000"/>
              </a:spcBef>
              <a:spcAft>
                <a:spcPts val="1000"/>
              </a:spcAft>
            </a:pPr>
            <a:r>
              <a:rPr lang="en-IN" sz="1400" spc="10" dirty="0">
                <a:solidFill>
                  <a:srgbClr val="000000"/>
                </a:solidFill>
                <a:effectLst/>
                <a:latin typeface="Times New Roman" panose="02020603050405020304" pitchFamily="18" charset="0"/>
                <a:ea typeface="Times New Roman" panose="02020603050405020304" pitchFamily="18" charset="0"/>
              </a:rPr>
              <a:t>Big Data analytics is the process of collecting, organizing, and </a:t>
            </a:r>
            <a:r>
              <a:rPr lang="en-IN" sz="1400" spc="10" dirty="0" err="1">
                <a:solidFill>
                  <a:srgbClr val="000000"/>
                </a:solidFill>
                <a:effectLst/>
                <a:latin typeface="Times New Roman" panose="02020603050405020304" pitchFamily="18" charset="0"/>
                <a:ea typeface="Times New Roman" panose="02020603050405020304" pitchFamily="18" charset="0"/>
              </a:rPr>
              <a:t>analyzing</a:t>
            </a:r>
            <a:r>
              <a:rPr lang="en-IN" sz="1400" spc="10" dirty="0">
                <a:solidFill>
                  <a:srgbClr val="000000"/>
                </a:solidFill>
                <a:effectLst/>
                <a:latin typeface="Times New Roman" panose="02020603050405020304" pitchFamily="18" charset="0"/>
                <a:ea typeface="Times New Roman" panose="02020603050405020304" pitchFamily="18" charset="0"/>
              </a:rPr>
              <a:t> a large amount of data to uncover hidden patterns, correlations, and other meaningful insights. It helps an organization to understand the information contained in their data and use it to provide new opportunities to improve their business which in turn leads to more efficient operations, higher profits, and happier customers.</a:t>
            </a:r>
            <a:endParaRPr lang="en-IN" sz="1400" dirty="0">
              <a:effectLst/>
              <a:latin typeface="Times New Roman" panose="02020603050405020304" pitchFamily="18" charset="0"/>
              <a:ea typeface="Times New Roman" panose="02020603050405020304" pitchFamily="18" charset="0"/>
            </a:endParaRPr>
          </a:p>
        </p:txBody>
      </p:sp>
      <p:pic>
        <p:nvPicPr>
          <p:cNvPr id="18434" name="Picture 2">
            <a:extLst>
              <a:ext uri="{FF2B5EF4-FFF2-40B4-BE49-F238E27FC236}">
                <a16:creationId xmlns:a16="http://schemas.microsoft.com/office/drawing/2014/main" id="{0F0CEB8A-5A7D-4D63-8FD8-96DE5D1F79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554" b="12835"/>
          <a:stretch/>
        </p:blipFill>
        <p:spPr bwMode="auto">
          <a:xfrm>
            <a:off x="4680494" y="1249782"/>
            <a:ext cx="4382914" cy="3180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063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Analytics</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indent="0"/>
            <a:endParaRPr lang="en-IN" dirty="0"/>
          </a:p>
          <a:p>
            <a:pPr marL="0" indent="0"/>
            <a:r>
              <a:rPr lang="en-IN" dirty="0"/>
              <a:t>Key Technologies Behind Big Data Analytics </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:https://locusit.com/courses/big-data-analytics-training/</a:t>
            </a:r>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10" name="TextBox 9">
            <a:extLst>
              <a:ext uri="{FF2B5EF4-FFF2-40B4-BE49-F238E27FC236}">
                <a16:creationId xmlns:a16="http://schemas.microsoft.com/office/drawing/2014/main" id="{9AB8DB65-E343-4E8F-9C8B-7D68EA0E4BE1}"/>
              </a:ext>
            </a:extLst>
          </p:cNvPr>
          <p:cNvSpPr txBox="1"/>
          <p:nvPr/>
        </p:nvSpPr>
        <p:spPr>
          <a:xfrm>
            <a:off x="342900" y="2571750"/>
            <a:ext cx="4229100" cy="2337243"/>
          </a:xfrm>
          <a:prstGeom prst="rect">
            <a:avLst/>
          </a:prstGeom>
          <a:noFill/>
        </p:spPr>
        <p:txBody>
          <a:bodyPr wrap="square">
            <a:spAutoFit/>
          </a:bodyPr>
          <a:lstStyle/>
          <a:p>
            <a:pPr marL="285750" indent="-285750" algn="just" fontAlgn="base">
              <a:lnSpc>
                <a:spcPct val="115000"/>
              </a:lnSpc>
              <a:spcBef>
                <a:spcPts val="1000"/>
              </a:spcBef>
              <a:spcAft>
                <a:spcPts val="1000"/>
              </a:spcAft>
              <a:buFont typeface="Arial" panose="020B0604020202020204" pitchFamily="34" charset="0"/>
              <a:buChar char="•"/>
            </a:pPr>
            <a:r>
              <a:rPr lang="en-IN" sz="1400" spc="10" dirty="0">
                <a:solidFill>
                  <a:srgbClr val="000000"/>
                </a:solidFill>
                <a:effectLst/>
                <a:latin typeface="Times New Roman" panose="02020603050405020304" pitchFamily="18" charset="0"/>
                <a:ea typeface="Times New Roman" panose="02020603050405020304" pitchFamily="18" charset="0"/>
              </a:rPr>
              <a:t>Hadoop</a:t>
            </a:r>
          </a:p>
          <a:p>
            <a:pPr marL="285750" indent="-285750" algn="just" fontAlgn="base">
              <a:lnSpc>
                <a:spcPct val="115000"/>
              </a:lnSpc>
              <a:spcBef>
                <a:spcPts val="1000"/>
              </a:spcBef>
              <a:spcAft>
                <a:spcPts val="1000"/>
              </a:spcAft>
              <a:buFont typeface="Arial" panose="020B0604020202020204" pitchFamily="34" charset="0"/>
              <a:buChar char="•"/>
            </a:pPr>
            <a:r>
              <a:rPr lang="en-IN" spc="10" dirty="0">
                <a:latin typeface="Times New Roman" panose="02020603050405020304" pitchFamily="18" charset="0"/>
                <a:ea typeface="Times New Roman" panose="02020603050405020304" pitchFamily="18" charset="0"/>
              </a:rPr>
              <a:t>Data Mining</a:t>
            </a:r>
          </a:p>
          <a:p>
            <a:pPr marL="285750" indent="-285750" algn="just" fontAlgn="base">
              <a:lnSpc>
                <a:spcPct val="115000"/>
              </a:lnSpc>
              <a:spcBef>
                <a:spcPts val="1000"/>
              </a:spcBef>
              <a:spcAft>
                <a:spcPts val="1000"/>
              </a:spcAft>
              <a:buFont typeface="Arial" panose="020B0604020202020204" pitchFamily="34" charset="0"/>
              <a:buChar char="•"/>
            </a:pPr>
            <a:r>
              <a:rPr lang="en-IN" sz="1400" spc="10" dirty="0">
                <a:effectLst/>
                <a:latin typeface="Times New Roman" panose="02020603050405020304" pitchFamily="18" charset="0"/>
                <a:ea typeface="Times New Roman" panose="02020603050405020304" pitchFamily="18" charset="0"/>
              </a:rPr>
              <a:t>Text Mining</a:t>
            </a:r>
          </a:p>
          <a:p>
            <a:pPr marL="285750" indent="-285750" algn="just" fontAlgn="base">
              <a:lnSpc>
                <a:spcPct val="115000"/>
              </a:lnSpc>
              <a:spcBef>
                <a:spcPts val="1000"/>
              </a:spcBef>
              <a:spcAft>
                <a:spcPts val="1000"/>
              </a:spcAft>
              <a:buFont typeface="Arial" panose="020B0604020202020204" pitchFamily="34" charset="0"/>
              <a:buChar char="•"/>
            </a:pPr>
            <a:r>
              <a:rPr lang="en-IN" spc="10" dirty="0">
                <a:latin typeface="Times New Roman" panose="02020603050405020304" pitchFamily="18" charset="0"/>
                <a:ea typeface="Times New Roman" panose="02020603050405020304" pitchFamily="18" charset="0"/>
              </a:rPr>
              <a:t>Predictive Analytics</a:t>
            </a:r>
          </a:p>
          <a:p>
            <a:pPr algn="just" fontAlgn="base">
              <a:lnSpc>
                <a:spcPct val="115000"/>
              </a:lnSpc>
              <a:spcBef>
                <a:spcPts val="1000"/>
              </a:spcBef>
              <a:spcAft>
                <a:spcPts val="1000"/>
              </a:spcAft>
            </a:pPr>
            <a:endParaRPr lang="en-IN" sz="1400" dirty="0">
              <a:effectLst/>
              <a:latin typeface="Times New Roman" panose="02020603050405020304" pitchFamily="18" charset="0"/>
              <a:ea typeface="Times New Roman" panose="02020603050405020304" pitchFamily="18" charset="0"/>
            </a:endParaRPr>
          </a:p>
        </p:txBody>
      </p:sp>
      <p:pic>
        <p:nvPicPr>
          <p:cNvPr id="19458" name="Picture 2" descr="Big Data Analytics Training - Locus IT Services">
            <a:extLst>
              <a:ext uri="{FF2B5EF4-FFF2-40B4-BE49-F238E27FC236}">
                <a16:creationId xmlns:a16="http://schemas.microsoft.com/office/drawing/2014/main" id="{98C4D77C-1D50-437C-9CD0-B1EA1300F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549" y="1403128"/>
            <a:ext cx="4189510" cy="233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34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queries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Function Name</a:t>
            </a:r>
            <a:endParaRPr dirty="0"/>
          </a:p>
        </p:txBody>
      </p:sp>
      <p:sp>
        <p:nvSpPr>
          <p:cNvPr id="75" name="Google Shape;75;p15"/>
          <p:cNvSpPr txBox="1">
            <a:spLocks noGrp="1"/>
          </p:cNvSpPr>
          <p:nvPr>
            <p:ph type="body" idx="2"/>
          </p:nvPr>
        </p:nvSpPr>
        <p:spPr>
          <a:xfrm>
            <a:off x="462275" y="2610876"/>
            <a:ext cx="3837000" cy="1753800"/>
          </a:xfrm>
          <a:prstGeom prst="rect">
            <a:avLst/>
          </a:prstGeom>
        </p:spPr>
        <p:txBody>
          <a:bodyPr spcFirstLastPara="1" wrap="square" lIns="91425" tIns="91425" rIns="91425" bIns="91425" anchor="ctr" anchorCtr="0">
            <a:noAutofit/>
          </a:bodyPr>
          <a:lstStyle/>
          <a:p>
            <a:pPr marL="139700" indent="0" algn="just">
              <a:buNone/>
            </a:pPr>
            <a:r>
              <a:rPr lang="en-IN" dirty="0"/>
              <a:t>MongoDB provides the function names as </a:t>
            </a:r>
          </a:p>
          <a:p>
            <a:pPr marL="139700" indent="0" algn="just">
              <a:buNone/>
            </a:pPr>
            <a:r>
              <a:rPr lang="en-IN" i="1" dirty="0" err="1"/>
              <a:t>db.collection_name.find</a:t>
            </a:r>
            <a:r>
              <a:rPr lang="en-IN" i="1" dirty="0"/>
              <a:t>()</a:t>
            </a:r>
          </a:p>
          <a:p>
            <a:pPr marL="139700" indent="0" algn="just">
              <a:buNone/>
            </a:pPr>
            <a:r>
              <a:rPr lang="en-IN" dirty="0"/>
              <a:t>to operate query operation on database.</a:t>
            </a:r>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https://www.guru99.com/mongodb-query-document-using-find.html</a:t>
            </a:r>
            <a:endParaRPr lang="en-IN" dirty="0"/>
          </a:p>
          <a:p>
            <a:pPr marL="0" lvl="0" indent="0" algn="l" rtl="0">
              <a:spcBef>
                <a:spcPts val="0"/>
              </a:spcBef>
              <a:spcAft>
                <a:spcPts val="1600"/>
              </a:spcAft>
              <a:buNone/>
            </a:pPr>
            <a:endParaRPr dirty="0"/>
          </a:p>
        </p:txBody>
      </p:sp>
      <p:pic>
        <p:nvPicPr>
          <p:cNvPr id="1026" name="Picture 2" descr="MongoDB Basic query operation">
            <a:extLst>
              <a:ext uri="{FF2B5EF4-FFF2-40B4-BE49-F238E27FC236}">
                <a16:creationId xmlns:a16="http://schemas.microsoft.com/office/drawing/2014/main" id="{955B6DBF-EA1F-4B40-9631-518390F2E7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960" y="1562100"/>
            <a:ext cx="442722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647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Big Data Analytics</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indent="0"/>
            <a:r>
              <a:rPr lang="en-IN" dirty="0"/>
              <a:t>Benefits of  Big Data Analytics </a:t>
            </a:r>
          </a:p>
          <a:p>
            <a:pPr marL="0" lvl="0" indent="0" algn="ctr" rtl="0">
              <a:spcBef>
                <a:spcPts val="0"/>
              </a:spcBef>
              <a:spcAft>
                <a:spcPts val="0"/>
              </a:spcAft>
              <a:buNone/>
            </a:pPr>
            <a:endParaRPr dirty="0"/>
          </a:p>
        </p:txBody>
      </p:sp>
      <p:sp>
        <p:nvSpPr>
          <p:cNvPr id="77" name="Google Shape;77;p15"/>
          <p:cNvSpPr txBox="1">
            <a:spLocks noGrp="1"/>
          </p:cNvSpPr>
          <p:nvPr>
            <p:ph type="body" idx="3"/>
          </p:nvPr>
        </p:nvSpPr>
        <p:spPr>
          <a:xfrm>
            <a:off x="5074950" y="4557713"/>
            <a:ext cx="3726150" cy="390062"/>
          </a:xfrm>
          <a:prstGeom prst="rect">
            <a:avLst/>
          </a:prstGeom>
        </p:spPr>
        <p:txBody>
          <a:bodyPr spcFirstLastPara="1" wrap="square" lIns="91425" tIns="91425" rIns="91425" bIns="91425" anchor="t" anchorCtr="0">
            <a:noAutofit/>
          </a:bodyPr>
          <a:lstStyle/>
          <a:p>
            <a:pPr marL="0" indent="0">
              <a:spcAft>
                <a:spcPts val="1600"/>
              </a:spcAft>
              <a:buNone/>
            </a:pPr>
            <a:r>
              <a:rPr lang="en-IN" dirty="0"/>
              <a:t>Image Source :https://locusit.com/courses/big-data-analytics-training/</a:t>
            </a:r>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p>
          <a:p>
            <a:pPr marL="0" indent="0">
              <a:spcAft>
                <a:spcPts val="1600"/>
              </a:spcAft>
              <a:buNone/>
            </a:pPr>
            <a:endParaRPr lang="en-IN"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p:txBody>
      </p:sp>
      <p:sp>
        <p:nvSpPr>
          <p:cNvPr id="10" name="TextBox 9">
            <a:extLst>
              <a:ext uri="{FF2B5EF4-FFF2-40B4-BE49-F238E27FC236}">
                <a16:creationId xmlns:a16="http://schemas.microsoft.com/office/drawing/2014/main" id="{9AB8DB65-E343-4E8F-9C8B-7D68EA0E4BE1}"/>
              </a:ext>
            </a:extLst>
          </p:cNvPr>
          <p:cNvSpPr txBox="1"/>
          <p:nvPr/>
        </p:nvSpPr>
        <p:spPr>
          <a:xfrm>
            <a:off x="342900" y="2571750"/>
            <a:ext cx="4229100" cy="2311082"/>
          </a:xfrm>
          <a:prstGeom prst="rect">
            <a:avLst/>
          </a:prstGeom>
          <a:noFill/>
        </p:spPr>
        <p:txBody>
          <a:bodyPr wrap="square">
            <a:spAutoFit/>
          </a:bodyPr>
          <a:lstStyle/>
          <a:p>
            <a:pPr algn="just" fontAlgn="base">
              <a:lnSpc>
                <a:spcPct val="115000"/>
              </a:lnSpc>
              <a:spcBef>
                <a:spcPts val="1000"/>
              </a:spcBef>
              <a:spcAft>
                <a:spcPts val="1000"/>
              </a:spcAft>
            </a:pPr>
            <a:r>
              <a:rPr lang="en-IN" spc="10" dirty="0">
                <a:solidFill>
                  <a:srgbClr val="000000"/>
                </a:solidFill>
                <a:effectLst/>
                <a:latin typeface="Times New Roman" panose="02020603050405020304" pitchFamily="18" charset="0"/>
                <a:ea typeface="Times New Roman" panose="02020603050405020304" pitchFamily="18" charset="0"/>
              </a:rPr>
              <a:t>Big Data Analytics has been popular among various organizations. Organizations like the e-commerce industry, social media, healthcare, Banking, Entertainment industries, etc., are widely using analytics to understand various patterns, collecting and utilizing customer insights, fraud detection, monitor financial market activities, etc.</a:t>
            </a:r>
            <a:endParaRPr lang="en-IN" dirty="0">
              <a:effectLst/>
              <a:latin typeface="Times New Roman" panose="02020603050405020304" pitchFamily="18" charset="0"/>
              <a:ea typeface="Times New Roman" panose="02020603050405020304" pitchFamily="18" charset="0"/>
            </a:endParaRPr>
          </a:p>
          <a:p>
            <a:pPr algn="just" fontAlgn="base">
              <a:lnSpc>
                <a:spcPct val="115000"/>
              </a:lnSpc>
              <a:spcBef>
                <a:spcPts val="1000"/>
              </a:spcBef>
              <a:spcAft>
                <a:spcPts val="1000"/>
              </a:spcAft>
            </a:pPr>
            <a:endParaRPr lang="en-IN" sz="1400" dirty="0">
              <a:effectLst/>
              <a:latin typeface="Times New Roman" panose="02020603050405020304" pitchFamily="18" charset="0"/>
              <a:ea typeface="Times New Roman" panose="02020603050405020304" pitchFamily="18" charset="0"/>
            </a:endParaRPr>
          </a:p>
        </p:txBody>
      </p:sp>
      <p:pic>
        <p:nvPicPr>
          <p:cNvPr id="19458" name="Picture 2" descr="Big Data Analytics Training - Locus IT Services">
            <a:extLst>
              <a:ext uri="{FF2B5EF4-FFF2-40B4-BE49-F238E27FC236}">
                <a16:creationId xmlns:a16="http://schemas.microsoft.com/office/drawing/2014/main" id="{98C4D77C-1D50-437C-9CD0-B1EA1300F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549" y="1403128"/>
            <a:ext cx="4189510" cy="233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55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queries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MongoDB Query Example – 1</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62275" y="2610876"/>
            <a:ext cx="3837000" cy="1753800"/>
          </a:xfrm>
          <a:prstGeom prst="rect">
            <a:avLst/>
          </a:prstGeom>
        </p:spPr>
        <p:txBody>
          <a:bodyPr spcFirstLastPara="1" wrap="square" lIns="91425" tIns="91425" rIns="91425" bIns="91425" anchor="ctr" anchorCtr="0">
            <a:noAutofit/>
          </a:bodyPr>
          <a:lstStyle/>
          <a:p>
            <a:pPr marL="139700" indent="0" algn="just">
              <a:buNone/>
            </a:pPr>
            <a:r>
              <a:rPr lang="en-IN" b="1" dirty="0"/>
              <a:t>Field Selection -  find()</a:t>
            </a:r>
          </a:p>
          <a:p>
            <a:pPr marL="139700" indent="0" algn="just">
              <a:buNone/>
            </a:pPr>
            <a:endParaRPr lang="en-IN" b="1" dirty="0"/>
          </a:p>
          <a:p>
            <a:pPr marL="139700" indent="0" algn="just">
              <a:buNone/>
            </a:pPr>
            <a:r>
              <a:rPr lang="en-IN" dirty="0"/>
              <a:t>The find() method displays the database collection in Non-Structured form({&lt;Key&gt; : &lt;value&gt;}) including auto-created &lt;key&gt; ” id  ” by MongoDB and collection data inserted by user or admin.</a:t>
            </a:r>
          </a:p>
          <a:p>
            <a:pPr marL="139700" indent="0" algn="just">
              <a:buNone/>
            </a:pPr>
            <a:endParaRPr lang="en-IN" dirty="0"/>
          </a:p>
          <a:p>
            <a:pPr marL="139700" indent="0" algn="just">
              <a:buNone/>
            </a:pPr>
            <a:r>
              <a:rPr lang="en-IN" dirty="0"/>
              <a:t>Syntax: </a:t>
            </a:r>
            <a:r>
              <a:rPr lang="en-IN" sz="1800" i="1" spc="10" dirty="0" err="1">
                <a:solidFill>
                  <a:srgbClr val="273239"/>
                </a:solidFill>
                <a:effectLst/>
                <a:latin typeface="Times New Roman" panose="02020603050405020304" pitchFamily="18" charset="0"/>
                <a:ea typeface="Times New Roman" panose="02020603050405020304" pitchFamily="18" charset="0"/>
              </a:rPr>
              <a:t>db.collection_name.find</a:t>
            </a:r>
            <a:r>
              <a:rPr lang="en-IN" sz="1800" i="1" spc="10" dirty="0">
                <a:solidFill>
                  <a:srgbClr val="273239"/>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https://www.geeksforgeeks.org/mongodb-an-introduction/</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DD15D93D-6FC9-4B89-939F-E104726D9C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67375"/>
            <a:ext cx="4615815" cy="2387600"/>
          </a:xfrm>
          <a:prstGeom prst="rect">
            <a:avLst/>
          </a:prstGeom>
          <a:noFill/>
          <a:ln>
            <a:noFill/>
          </a:ln>
        </p:spPr>
      </p:pic>
    </p:spTree>
    <p:extLst>
      <p:ext uri="{BB962C8B-B14F-4D97-AF65-F5344CB8AC3E}">
        <p14:creationId xmlns:p14="http://schemas.microsoft.com/office/powerpoint/2010/main" val="124993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queries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MongoDB Query Example – 1</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62275" y="2610876"/>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r>
              <a:rPr lang="en-IN" b="1" dirty="0"/>
              <a:t>Finding Single Document -  </a:t>
            </a:r>
            <a:r>
              <a:rPr lang="en-IN" b="1" dirty="0" err="1"/>
              <a:t>findOne</a:t>
            </a:r>
            <a:r>
              <a:rPr lang="en-IN" b="1" dirty="0"/>
              <a:t>()</a:t>
            </a:r>
          </a:p>
          <a:p>
            <a:pPr marL="139700" indent="0" algn="just">
              <a:buNone/>
            </a:pPr>
            <a:endParaRPr lang="en-IN" b="1" dirty="0"/>
          </a:p>
          <a:p>
            <a:pPr marL="139700" indent="0" algn="just">
              <a:buNone/>
            </a:pPr>
            <a:r>
              <a:rPr lang="en-IN" spc="10" dirty="0">
                <a:solidFill>
                  <a:schemeClr val="tx1"/>
                </a:solidFill>
                <a:effectLst/>
                <a:latin typeface="Times New Roman" panose="02020603050405020304" pitchFamily="18" charset="0"/>
              </a:rPr>
              <a:t>In MongoDB, we can find a single document using </a:t>
            </a:r>
            <a:r>
              <a:rPr lang="en-IN" i="1" spc="10" dirty="0" err="1">
                <a:solidFill>
                  <a:schemeClr val="tx1"/>
                </a:solidFill>
                <a:effectLst/>
                <a:latin typeface="Times New Roman" panose="02020603050405020304" pitchFamily="18" charset="0"/>
              </a:rPr>
              <a:t>findOne</a:t>
            </a:r>
            <a:r>
              <a:rPr lang="en-IN" i="1" spc="10" dirty="0">
                <a:solidFill>
                  <a:schemeClr val="tx1"/>
                </a:solidFill>
                <a:effectLst/>
                <a:latin typeface="Times New Roman" panose="02020603050405020304" pitchFamily="18" charset="0"/>
              </a:rPr>
              <a:t>()</a:t>
            </a:r>
            <a:r>
              <a:rPr lang="en-IN" spc="10" dirty="0">
                <a:solidFill>
                  <a:schemeClr val="tx1"/>
                </a:solidFill>
                <a:effectLst/>
                <a:latin typeface="Times New Roman" panose="02020603050405020304" pitchFamily="18" charset="0"/>
              </a:rPr>
              <a:t> method, This method returns the first document that matches the given filter query expression.</a:t>
            </a:r>
            <a:endParaRPr lang="en-IN" dirty="0">
              <a:solidFill>
                <a:schemeClr val="tx1"/>
              </a:solidFill>
              <a:effectLst/>
              <a:latin typeface="Times New Roman" panose="02020603050405020304" pitchFamily="18" charset="0"/>
            </a:endParaRPr>
          </a:p>
          <a:p>
            <a:pPr marL="139700" indent="0" algn="just">
              <a:buNone/>
            </a:pPr>
            <a:r>
              <a:rPr lang="en-IN" dirty="0"/>
              <a:t>Syntax: </a:t>
            </a:r>
            <a:r>
              <a:rPr lang="en-IN" sz="1800" i="1" spc="10" dirty="0" err="1">
                <a:solidFill>
                  <a:srgbClr val="273239"/>
                </a:solidFill>
                <a:effectLst/>
                <a:latin typeface="Times New Roman" panose="02020603050405020304" pitchFamily="18" charset="0"/>
                <a:ea typeface="Times New Roman" panose="02020603050405020304" pitchFamily="18" charset="0"/>
              </a:rPr>
              <a:t>db.collection_name.findOne</a:t>
            </a:r>
            <a:r>
              <a:rPr lang="en-IN" sz="1800" i="1" spc="10" dirty="0">
                <a:solidFill>
                  <a:srgbClr val="273239"/>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https://www.geeksforgeeks.org/mongodb-an-introduction/</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56E10552-38E5-4160-B764-E99BA8B844B8}"/>
              </a:ext>
            </a:extLst>
          </p:cNvPr>
          <p:cNvPicPr>
            <a:picLocks noChangeAspect="1"/>
          </p:cNvPicPr>
          <p:nvPr/>
        </p:nvPicPr>
        <p:blipFill rotWithShape="1">
          <a:blip r:embed="rId4">
            <a:extLst>
              <a:ext uri="{28A0092B-C50C-407E-A947-70E740481C1C}">
                <a14:useLocalDpi xmlns:a14="http://schemas.microsoft.com/office/drawing/2010/main" val="0"/>
              </a:ext>
            </a:extLst>
          </a:blip>
          <a:srcRect r="5573" b="4036"/>
          <a:stretch/>
        </p:blipFill>
        <p:spPr bwMode="auto">
          <a:xfrm>
            <a:off x="4533900" y="1354900"/>
            <a:ext cx="4610100" cy="2362518"/>
          </a:xfrm>
          <a:prstGeom prst="rect">
            <a:avLst/>
          </a:prstGeom>
          <a:noFill/>
          <a:ln>
            <a:noFill/>
          </a:ln>
        </p:spPr>
      </p:pic>
    </p:spTree>
    <p:extLst>
      <p:ext uri="{BB962C8B-B14F-4D97-AF65-F5344CB8AC3E}">
        <p14:creationId xmlns:p14="http://schemas.microsoft.com/office/powerpoint/2010/main" val="67265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queries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Displaying Document in format</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62275" y="2610876"/>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r>
              <a:rPr lang="en-IN" b="1" dirty="0"/>
              <a:t>pretty() Method</a:t>
            </a:r>
          </a:p>
          <a:p>
            <a:pPr marL="139700" indent="0" algn="just">
              <a:buNone/>
            </a:pPr>
            <a:endParaRPr lang="en-IN" b="1" dirty="0"/>
          </a:p>
          <a:p>
            <a:pPr marL="139700" indent="0" algn="just">
              <a:buNone/>
            </a:pPr>
            <a:r>
              <a:rPr lang="en-IN" spc="10" dirty="0">
                <a:solidFill>
                  <a:schemeClr val="tx1"/>
                </a:solidFill>
                <a:effectLst/>
                <a:latin typeface="Times New Roman" panose="02020603050405020304" pitchFamily="18" charset="0"/>
              </a:rPr>
              <a:t>In </a:t>
            </a:r>
            <a:r>
              <a:rPr lang="en-IN" spc="10" dirty="0">
                <a:solidFill>
                  <a:schemeClr val="tx1"/>
                </a:solidFill>
                <a:latin typeface="Times New Roman" panose="02020603050405020304" pitchFamily="18" charset="0"/>
              </a:rPr>
              <a:t>MongoDB, we can display documents of the specified collection in well-formatted way using pretty() method. </a:t>
            </a:r>
          </a:p>
          <a:p>
            <a:pPr marL="139700" indent="0" algn="just">
              <a:buNone/>
            </a:pPr>
            <a:endParaRPr lang="en-IN" dirty="0">
              <a:solidFill>
                <a:schemeClr val="tx1"/>
              </a:solidFill>
              <a:effectLst/>
              <a:latin typeface="Times New Roman" panose="02020603050405020304" pitchFamily="18" charset="0"/>
            </a:endParaRPr>
          </a:p>
          <a:p>
            <a:pPr marL="139700" indent="0" algn="just">
              <a:buNone/>
            </a:pPr>
            <a:r>
              <a:rPr lang="en-IN" b="1" dirty="0"/>
              <a:t>Syntax</a:t>
            </a:r>
            <a:r>
              <a:rPr lang="en-IN" dirty="0"/>
              <a:t>: </a:t>
            </a:r>
            <a:r>
              <a:rPr lang="en-IN" sz="1800" i="1" spc="10" dirty="0" err="1">
                <a:solidFill>
                  <a:srgbClr val="273239"/>
                </a:solidFill>
                <a:effectLst/>
                <a:latin typeface="Times New Roman" panose="02020603050405020304" pitchFamily="18" charset="0"/>
                <a:ea typeface="Times New Roman" panose="02020603050405020304" pitchFamily="18" charset="0"/>
              </a:rPr>
              <a:t>db.collection_name.find</a:t>
            </a:r>
            <a:r>
              <a:rPr lang="en-IN" sz="1800" i="1" spc="10" dirty="0">
                <a:solidFill>
                  <a:srgbClr val="273239"/>
                </a:solidFill>
                <a:effectLst/>
                <a:latin typeface="Times New Roman" panose="02020603050405020304" pitchFamily="18" charset="0"/>
                <a:ea typeface="Times New Roman" panose="02020603050405020304" pitchFamily="18" charset="0"/>
              </a:rPr>
              <a:t>().pretty()</a:t>
            </a: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3"/>
              </a:rPr>
              <a:t>https://www.geeksforgeeks.org/mongodb-an-introduction/</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FE26163F-A08E-4BA0-90DF-04A94D1B8A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74950" y="959893"/>
            <a:ext cx="3562668" cy="3301965"/>
          </a:xfrm>
          <a:prstGeom prst="rect">
            <a:avLst/>
          </a:prstGeom>
          <a:noFill/>
          <a:ln>
            <a:noFill/>
          </a:ln>
        </p:spPr>
      </p:pic>
    </p:spTree>
    <p:extLst>
      <p:ext uri="{BB962C8B-B14F-4D97-AF65-F5344CB8AC3E}">
        <p14:creationId xmlns:p14="http://schemas.microsoft.com/office/powerpoint/2010/main" val="333619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Filter queries</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Equal Filter Query</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62275" y="2610876"/>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r>
              <a:rPr lang="en-IN" b="1" dirty="0"/>
              <a:t>$</a:t>
            </a:r>
            <a:r>
              <a:rPr lang="en-IN" b="1" dirty="0" err="1"/>
              <a:t>eq</a:t>
            </a:r>
            <a:endParaRPr lang="en-IN" b="1" dirty="0"/>
          </a:p>
          <a:p>
            <a:pPr marL="139700" indent="0" algn="just">
              <a:buNone/>
            </a:pPr>
            <a:r>
              <a:rPr lang="en-IN" spc="10" dirty="0">
                <a:solidFill>
                  <a:schemeClr val="tx1"/>
                </a:solidFill>
                <a:effectLst/>
                <a:latin typeface="Times New Roman" panose="02020603050405020304" pitchFamily="18" charset="0"/>
                <a:ea typeface="Times New Roman" panose="02020603050405020304" pitchFamily="18" charset="0"/>
              </a:rPr>
              <a:t>The equality operator(</a:t>
            </a:r>
            <a:r>
              <a:rPr lang="en-IN" u="sng" spc="10" dirty="0">
                <a:solidFill>
                  <a:srgbClr val="0097A7"/>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a:t>
            </a:r>
            <a:r>
              <a:rPr lang="en-IN" u="sng" spc="10" dirty="0" err="1">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eq</a:t>
            </a:r>
            <a:r>
              <a:rPr lang="en-IN" spc="10" dirty="0">
                <a:solidFill>
                  <a:schemeClr val="tx1"/>
                </a:solidFill>
                <a:effectLst/>
                <a:latin typeface="Times New Roman" panose="02020603050405020304" pitchFamily="18" charset="0"/>
                <a:ea typeface="Times New Roman" panose="02020603050405020304" pitchFamily="18" charset="0"/>
              </a:rPr>
              <a:t>) is used to match the documents where the value of the field is equal to the specified value. In other words, the </a:t>
            </a:r>
            <a:r>
              <a:rPr lang="en-IN" b="1" spc="10" dirty="0">
                <a:solidFill>
                  <a:schemeClr val="tx1"/>
                </a:solidFill>
                <a:effectLst/>
                <a:latin typeface="Times New Roman" panose="02020603050405020304" pitchFamily="18" charset="0"/>
                <a:ea typeface="Times New Roman" panose="02020603050405020304" pitchFamily="18" charset="0"/>
              </a:rPr>
              <a:t>$</a:t>
            </a:r>
            <a:r>
              <a:rPr lang="en-IN" b="1" spc="10" dirty="0" err="1">
                <a:solidFill>
                  <a:schemeClr val="tx1"/>
                </a:solidFill>
                <a:effectLst/>
                <a:latin typeface="Times New Roman" panose="02020603050405020304" pitchFamily="18" charset="0"/>
                <a:ea typeface="Times New Roman" panose="02020603050405020304" pitchFamily="18" charset="0"/>
              </a:rPr>
              <a:t>eq</a:t>
            </a:r>
            <a:r>
              <a:rPr lang="en-IN" spc="10" dirty="0">
                <a:solidFill>
                  <a:schemeClr val="tx1"/>
                </a:solidFill>
                <a:effectLst/>
                <a:latin typeface="Times New Roman" panose="02020603050405020304" pitchFamily="18" charset="0"/>
                <a:ea typeface="Times New Roman" panose="02020603050405020304" pitchFamily="18" charset="0"/>
              </a:rPr>
              <a:t> operator is used to specify the equality condition.</a:t>
            </a:r>
            <a:endParaRPr lang="en-IN" dirty="0">
              <a:solidFill>
                <a:schemeClr val="tx1"/>
              </a:solidFill>
              <a:effectLst/>
              <a:latin typeface="Times New Roman" panose="02020603050405020304" pitchFamily="18" charset="0"/>
              <a:ea typeface="Times New Roman" panose="02020603050405020304" pitchFamily="18" charset="0"/>
            </a:endParaRPr>
          </a:p>
          <a:p>
            <a:pPr marL="139700" indent="0" algn="just">
              <a:buNone/>
            </a:pPr>
            <a:endParaRPr lang="en-IN" dirty="0">
              <a:solidFill>
                <a:schemeClr val="tx1"/>
              </a:solidFill>
              <a:effectLst/>
              <a:latin typeface="Times New Roman" panose="02020603050405020304" pitchFamily="18" charset="0"/>
            </a:endParaRPr>
          </a:p>
          <a:p>
            <a:pPr marL="139700" indent="0" algn="just">
              <a:buNone/>
            </a:pPr>
            <a:r>
              <a:rPr lang="en-IN" b="1" dirty="0">
                <a:latin typeface="Times New Roman" panose="02020603050405020304" pitchFamily="18" charset="0"/>
                <a:cs typeface="Times New Roman" panose="02020603050405020304" pitchFamily="18" charset="0"/>
              </a:rPr>
              <a:t>Syntax</a:t>
            </a:r>
            <a:r>
              <a:rPr lang="en-IN" dirty="0">
                <a:latin typeface="Times New Roman" panose="02020603050405020304" pitchFamily="18" charset="0"/>
                <a:cs typeface="Times New Roman" panose="02020603050405020304" pitchFamily="18" charset="0"/>
              </a:rPr>
              <a:t>: </a:t>
            </a:r>
            <a:r>
              <a:rPr lang="en-IN" i="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db.collection_name.find</a:t>
            </a:r>
            <a:r>
              <a:rPr lang="en-IN"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({&lt; key &gt; : {$</a:t>
            </a:r>
            <a:r>
              <a:rPr lang="en-IN" i="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eq</a:t>
            </a:r>
            <a:r>
              <a:rPr lang="en-IN"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 &lt; value &gt;}})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4"/>
              </a:rPr>
              <a:t>https://www.geeksforgeeks.org/mongodb-an-introduction/</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ADF0C378-B1C5-4E2F-ACE9-75BAEBB7988A}"/>
              </a:ext>
            </a:extLst>
          </p:cNvPr>
          <p:cNvPicPr>
            <a:picLocks noChangeAspect="1"/>
          </p:cNvPicPr>
          <p:nvPr/>
        </p:nvPicPr>
        <p:blipFill rotWithShape="1">
          <a:blip r:embed="rId5">
            <a:extLst>
              <a:ext uri="{28A0092B-C50C-407E-A947-70E740481C1C}">
                <a14:useLocalDpi xmlns:a14="http://schemas.microsoft.com/office/drawing/2010/main" val="0"/>
              </a:ext>
            </a:extLst>
          </a:blip>
          <a:srcRect r="20897"/>
          <a:stretch/>
        </p:blipFill>
        <p:spPr bwMode="auto">
          <a:xfrm>
            <a:off x="4572000" y="935111"/>
            <a:ext cx="4572000" cy="3351530"/>
          </a:xfrm>
          <a:prstGeom prst="rect">
            <a:avLst/>
          </a:prstGeom>
          <a:noFill/>
          <a:ln>
            <a:noFill/>
          </a:ln>
        </p:spPr>
      </p:pic>
    </p:spTree>
    <p:extLst>
      <p:ext uri="{BB962C8B-B14F-4D97-AF65-F5344CB8AC3E}">
        <p14:creationId xmlns:p14="http://schemas.microsoft.com/office/powerpoint/2010/main" val="299510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MongoDB Filter queries</a:t>
            </a:r>
          </a:p>
        </p:txBody>
      </p:sp>
      <p:sp>
        <p:nvSpPr>
          <p:cNvPr id="74" name="Google Shape;74;p15"/>
          <p:cNvSpPr txBox="1">
            <a:spLocks noGrp="1"/>
          </p:cNvSpPr>
          <p:nvPr>
            <p:ph type="subTitle" idx="1"/>
          </p:nvPr>
        </p:nvSpPr>
        <p:spPr>
          <a:xfrm>
            <a:off x="254075" y="1498795"/>
            <a:ext cx="4045200" cy="641400"/>
          </a:xfrm>
          <a:prstGeom prst="rect">
            <a:avLst/>
          </a:prstGeom>
        </p:spPr>
        <p:txBody>
          <a:bodyPr spcFirstLastPara="1" wrap="square" lIns="91425" tIns="91425" rIns="91425" bIns="91425" anchor="ctr" anchorCtr="0">
            <a:noAutofit/>
          </a:bodyPr>
          <a:lstStyle/>
          <a:p>
            <a:pPr marL="0" indent="0"/>
            <a:r>
              <a:rPr lang="en-IN" dirty="0"/>
              <a:t>Greater Than Filter Query</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62275" y="2610876"/>
            <a:ext cx="3837000" cy="1753800"/>
          </a:xfrm>
          <a:prstGeom prst="rect">
            <a:avLst/>
          </a:prstGeom>
        </p:spPr>
        <p:txBody>
          <a:bodyPr spcFirstLastPara="1" wrap="square" lIns="91425" tIns="91425" rIns="91425" bIns="91425" anchor="ctr" anchorCtr="0">
            <a:noAutofit/>
          </a:bodyPr>
          <a:lstStyle/>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endParaRPr lang="en-IN" b="1" dirty="0"/>
          </a:p>
          <a:p>
            <a:pPr marL="139700" indent="0" algn="just">
              <a:buNone/>
            </a:pPr>
            <a:r>
              <a:rPr lang="en-IN" b="1" dirty="0"/>
              <a:t>$</a:t>
            </a:r>
            <a:r>
              <a:rPr lang="en-IN" b="1" dirty="0" err="1"/>
              <a:t>gte</a:t>
            </a:r>
            <a:r>
              <a:rPr lang="en-IN" b="1" dirty="0"/>
              <a:t> or $</a:t>
            </a:r>
            <a:r>
              <a:rPr lang="en-IN" b="1" dirty="0" err="1"/>
              <a:t>lte</a:t>
            </a:r>
            <a:endParaRPr lang="en-IN" b="1" dirty="0"/>
          </a:p>
          <a:p>
            <a:pPr marL="139700" indent="0" algn="just">
              <a:buNone/>
            </a:pPr>
            <a:r>
              <a:rPr lang="en-IN"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 get the specific numeric data using conditions like greater than equal or less than equal use the </a:t>
            </a:r>
            <a:r>
              <a:rPr lang="en-IN" u="sng"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r>
              <a:rPr lang="en-IN" u="sng" spc="1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gte</a:t>
            </a:r>
            <a:r>
              <a:rPr lang="en-IN"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u="sng"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t>
            </a:r>
            <a:r>
              <a:rPr lang="en-IN" u="sng" spc="1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lte</a:t>
            </a:r>
            <a:r>
              <a:rPr lang="en-IN"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operator in the find() method. </a:t>
            </a:r>
            <a:endPar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dirty="0">
              <a:solidFill>
                <a:schemeClr val="tx1"/>
              </a:solidFill>
              <a:effectLst/>
              <a:latin typeface="Times New Roman" panose="02020603050405020304" pitchFamily="18" charset="0"/>
            </a:endParaRPr>
          </a:p>
          <a:p>
            <a:pPr marL="139700" indent="0" algn="just">
              <a:buNone/>
            </a:pPr>
            <a:r>
              <a:rPr lang="en-IN" b="1" dirty="0">
                <a:latin typeface="Times New Roman" panose="02020603050405020304" pitchFamily="18" charset="0"/>
                <a:cs typeface="Times New Roman" panose="02020603050405020304" pitchFamily="18" charset="0"/>
              </a:rPr>
              <a:t>Syntax</a:t>
            </a:r>
            <a:r>
              <a:rPr lang="en-IN" dirty="0">
                <a:latin typeface="Times New Roman" panose="02020603050405020304" pitchFamily="18" charset="0"/>
                <a:cs typeface="Times New Roman" panose="02020603050405020304" pitchFamily="18" charset="0"/>
              </a:rPr>
              <a:t>: </a:t>
            </a:r>
            <a:r>
              <a:rPr lang="en-IN" i="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db.collection_name.find</a:t>
            </a:r>
            <a:r>
              <a:rPr lang="en-IN"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({&lt; key &gt; : {$</a:t>
            </a:r>
            <a:r>
              <a:rPr lang="en-IN" i="1" spc="10" dirty="0" err="1">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rPr>
              <a:t>gte</a:t>
            </a:r>
            <a:r>
              <a:rPr lang="en-IN"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 &lt; value &gt;}}) </a:t>
            </a:r>
          </a:p>
          <a:p>
            <a:pPr marL="139700" indent="0" algn="just">
              <a:buNone/>
            </a:pPr>
            <a:r>
              <a:rPr lang="en-IN" b="1" i="1" spc="10" dirty="0">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rPr>
              <a:t>OR</a:t>
            </a:r>
          </a:p>
          <a:p>
            <a:pPr marL="139700" indent="0" algn="just">
              <a:buNone/>
            </a:pPr>
            <a:r>
              <a:rPr lang="en-IN" i="1" spc="10" dirty="0" err="1">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db.collection_name.find</a:t>
            </a:r>
            <a:r>
              <a:rPr lang="en-IN"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({&lt; key &gt; : {$</a:t>
            </a:r>
            <a:r>
              <a:rPr lang="en-IN" i="1" spc="10" dirty="0" err="1">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rPr>
              <a:t>lte</a:t>
            </a:r>
            <a:r>
              <a:rPr lang="en-IN" i="1" spc="10" dirty="0">
                <a:solidFill>
                  <a:srgbClr val="273239"/>
                </a:solidFill>
                <a:effectLst/>
                <a:latin typeface="Times New Roman" panose="02020603050405020304" pitchFamily="18" charset="0"/>
                <a:ea typeface="Times New Roman" panose="02020603050405020304" pitchFamily="18" charset="0"/>
                <a:cs typeface="Times New Roman" panose="02020603050405020304" pitchFamily="18" charset="0"/>
              </a:rPr>
              <a:t> : &lt; value &gt;}}) </a:t>
            </a:r>
            <a:endParaRPr lang="en-IN" b="1" i="1" spc="10" dirty="0">
              <a:solidFill>
                <a:srgbClr val="273239"/>
              </a:solidFill>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39700" indent="0" algn="just">
              <a:buNone/>
            </a:pPr>
            <a:endParaRPr lang="en-IN" sz="1800" dirty="0">
              <a:effectLst/>
              <a:latin typeface="Times New Roman" panose="02020603050405020304" pitchFamily="18" charset="0"/>
              <a:ea typeface="Times New Roman" panose="02020603050405020304" pitchFamily="18" charset="0"/>
            </a:endParaRPr>
          </a:p>
          <a:p>
            <a:pPr marL="139700" indent="0" algn="just">
              <a:buNone/>
            </a:pPr>
            <a:endParaRPr lang="en-IN" dirty="0"/>
          </a:p>
          <a:p>
            <a:pPr marL="139700" indent="0" algn="just">
              <a:buNone/>
            </a:pPr>
            <a:endParaRPr lang="en-IN" b="1" dirty="0"/>
          </a:p>
          <a:p>
            <a:pPr marL="457200" lvl="0" indent="-317500" algn="just" rtl="0">
              <a:spcBef>
                <a:spcPts val="0"/>
              </a:spcBef>
              <a:spcAft>
                <a:spcPts val="0"/>
              </a:spcAft>
              <a:buSzPts val="1400"/>
              <a:buChar char="●"/>
            </a:pPr>
            <a:endParaRPr dirty="0"/>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5"/>
              </a:rPr>
              <a:t>https://www.geeksforgeeks.org/mongodb-an-introduction/</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0BA695A9-B3A4-499B-B2DA-5DB8AF30985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243334"/>
            <a:ext cx="4239698" cy="3121342"/>
          </a:xfrm>
          <a:prstGeom prst="rect">
            <a:avLst/>
          </a:prstGeom>
          <a:noFill/>
          <a:ln>
            <a:noFill/>
          </a:ln>
        </p:spPr>
      </p:pic>
    </p:spTree>
    <p:extLst>
      <p:ext uri="{BB962C8B-B14F-4D97-AF65-F5344CB8AC3E}">
        <p14:creationId xmlns:p14="http://schemas.microsoft.com/office/powerpoint/2010/main" val="12537693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4974</Words>
  <Application>Microsoft Office PowerPoint</Application>
  <PresentationFormat>On-screen Show (16:9)</PresentationFormat>
  <Paragraphs>1062</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Symbol</vt:lpstr>
      <vt:lpstr>Times New Roman</vt:lpstr>
      <vt:lpstr>Simple Light</vt:lpstr>
      <vt:lpstr>Basic Concepts of MongoDB and Big Data</vt:lpstr>
      <vt:lpstr>In this section, we will discuss:</vt:lpstr>
      <vt:lpstr>MongoDB queries</vt:lpstr>
      <vt:lpstr>MongoDB queries</vt:lpstr>
      <vt:lpstr>MongoDB queries</vt:lpstr>
      <vt:lpstr>MongoDB queries</vt:lpstr>
      <vt:lpstr>MongoDB queries</vt:lpstr>
      <vt:lpstr>MongoDB Filter queries</vt:lpstr>
      <vt:lpstr>MongoDB Filter queries</vt:lpstr>
      <vt:lpstr>MongoDB Filter queries</vt:lpstr>
      <vt:lpstr>MongoDB Filter queries</vt:lpstr>
      <vt:lpstr>MongoDB limit queries</vt:lpstr>
      <vt:lpstr>Manage Multimedia Data</vt:lpstr>
      <vt:lpstr>Manage Multimedia Data</vt:lpstr>
      <vt:lpstr>Manage Multimedia Data</vt:lpstr>
      <vt:lpstr>Manage Multimedia Data</vt:lpstr>
      <vt:lpstr>Manage Multimedia Data</vt:lpstr>
      <vt:lpstr>Manage Multimedia Data</vt:lpstr>
      <vt:lpstr>Manage Multimedia Data</vt:lpstr>
      <vt:lpstr>Manage Multimedia Data</vt:lpstr>
      <vt:lpstr>Manage Multimedia Data</vt:lpstr>
      <vt:lpstr>Fundamental of Big Data</vt:lpstr>
      <vt:lpstr>Fundamental of Big Data</vt:lpstr>
      <vt:lpstr>Fundamental of Big Data</vt:lpstr>
      <vt:lpstr>Fundamental of Big Data</vt:lpstr>
      <vt:lpstr>Managing Big Data</vt:lpstr>
      <vt:lpstr>Big Data Tools and Technologies</vt:lpstr>
      <vt:lpstr>Big Data Tools and Technologies</vt:lpstr>
      <vt:lpstr>Big Data Tools and Technologies</vt:lpstr>
      <vt:lpstr>Big Data Tools and Technologies</vt:lpstr>
      <vt:lpstr>Big Data Tools and Technologies</vt:lpstr>
      <vt:lpstr>Big Data Tools and Technologies</vt:lpstr>
      <vt:lpstr>Big Data in Cloud</vt:lpstr>
      <vt:lpstr>Big Data in Cloud</vt:lpstr>
      <vt:lpstr>Big Data in Cloud</vt:lpstr>
      <vt:lpstr>Big Data in Cloud</vt:lpstr>
      <vt:lpstr>Big Data in Cloud</vt:lpstr>
      <vt:lpstr>Big Data Analytics</vt:lpstr>
      <vt:lpstr>Big Data Analytics</vt:lpstr>
      <vt:lpstr>Big Data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MySQL and MongoDB</dc:title>
  <cp:lastModifiedBy>Pravin Prajapati</cp:lastModifiedBy>
  <cp:revision>280</cp:revision>
  <dcterms:modified xsi:type="dcterms:W3CDTF">2022-03-14T12:10:39Z</dcterms:modified>
</cp:coreProperties>
</file>