
<file path=[Content_Types].xml><?xml version="1.0" encoding="utf-8"?>
<Types xmlns="http://schemas.openxmlformats.org/package/2006/content-types">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61" r:id="rId5"/>
    <p:sldId id="262" r:id="rId6"/>
    <p:sldId id="326" r:id="rId7"/>
    <p:sldId id="327" r:id="rId8"/>
    <p:sldId id="328" r:id="rId9"/>
    <p:sldId id="329" r:id="rId10"/>
    <p:sldId id="330" r:id="rId11"/>
    <p:sldId id="331" r:id="rId12"/>
    <p:sldId id="332" r:id="rId13"/>
    <p:sldId id="263" r:id="rId14"/>
    <p:sldId id="333" r:id="rId15"/>
    <p:sldId id="334" r:id="rId16"/>
    <p:sldId id="335" r:id="rId17"/>
    <p:sldId id="337" r:id="rId18"/>
    <p:sldId id="336"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p:scale>
          <a:sx n="154" d="100"/>
          <a:sy n="154" d="100"/>
        </p:scale>
        <p:origin x="440"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B7AE05-9FFD-EA47-B01B-CC81A25E2E47}" type="doc">
      <dgm:prSet loTypeId="urn:microsoft.com/office/officeart/2008/layout/HorizontalMultiLevelHierarchy" loCatId="" qsTypeId="urn:microsoft.com/office/officeart/2005/8/quickstyle/3d7" qsCatId="3D" csTypeId="urn:microsoft.com/office/officeart/2005/8/colors/accent1_2" csCatId="accent1" phldr="1"/>
      <dgm:spPr/>
      <dgm:t>
        <a:bodyPr/>
        <a:lstStyle/>
        <a:p>
          <a:endParaRPr lang="en-GB"/>
        </a:p>
      </dgm:t>
    </dgm:pt>
    <dgm:pt modelId="{A23C651B-5DC7-E942-8E07-496DD1EDC334}">
      <dgm:prSet phldrT="[Text]"/>
      <dgm:spPr/>
      <dgm:t>
        <a:bodyPr/>
        <a:lstStyle/>
        <a:p>
          <a:r>
            <a:rPr lang="en-GB" dirty="0"/>
            <a:t>Types of keys</a:t>
          </a:r>
        </a:p>
      </dgm:t>
    </dgm:pt>
    <dgm:pt modelId="{2590EC4C-3120-A949-BAC2-0F17B913358F}" type="parTrans" cxnId="{1165687B-A68D-5344-993A-4C11D8AB124B}">
      <dgm:prSet/>
      <dgm:spPr/>
      <dgm:t>
        <a:bodyPr/>
        <a:lstStyle/>
        <a:p>
          <a:endParaRPr lang="en-GB"/>
        </a:p>
      </dgm:t>
    </dgm:pt>
    <dgm:pt modelId="{642049C9-C200-B949-BBC8-B7FC682EF8B7}" type="sibTrans" cxnId="{1165687B-A68D-5344-993A-4C11D8AB124B}">
      <dgm:prSet/>
      <dgm:spPr/>
      <dgm:t>
        <a:bodyPr/>
        <a:lstStyle/>
        <a:p>
          <a:endParaRPr lang="en-GB"/>
        </a:p>
      </dgm:t>
    </dgm:pt>
    <dgm:pt modelId="{4D3E90C0-96D8-8A48-963A-F9E61FFEC79B}">
      <dgm:prSet phldrT="[Text]"/>
      <dgm:spPr/>
      <dgm:t>
        <a:bodyPr/>
        <a:lstStyle/>
        <a:p>
          <a:r>
            <a:rPr lang="en-GB" dirty="0"/>
            <a:t>Primary</a:t>
          </a:r>
        </a:p>
      </dgm:t>
    </dgm:pt>
    <dgm:pt modelId="{46158444-6D9E-AF48-81B9-F31B9C407F80}" type="parTrans" cxnId="{6F91F1F0-822A-944B-90B3-718F1DA111C7}">
      <dgm:prSet/>
      <dgm:spPr/>
      <dgm:t>
        <a:bodyPr/>
        <a:lstStyle/>
        <a:p>
          <a:endParaRPr lang="en-GB"/>
        </a:p>
      </dgm:t>
    </dgm:pt>
    <dgm:pt modelId="{88356503-3803-D44F-AAE5-E591B7573D85}" type="sibTrans" cxnId="{6F91F1F0-822A-944B-90B3-718F1DA111C7}">
      <dgm:prSet/>
      <dgm:spPr/>
      <dgm:t>
        <a:bodyPr/>
        <a:lstStyle/>
        <a:p>
          <a:endParaRPr lang="en-GB"/>
        </a:p>
      </dgm:t>
    </dgm:pt>
    <dgm:pt modelId="{FB414775-6272-BC40-89BA-BCA681AA2E71}">
      <dgm:prSet phldrT="[Text]"/>
      <dgm:spPr/>
      <dgm:t>
        <a:bodyPr/>
        <a:lstStyle/>
        <a:p>
          <a:r>
            <a:rPr lang="en-GB" dirty="0"/>
            <a:t>Foreign</a:t>
          </a:r>
        </a:p>
      </dgm:t>
    </dgm:pt>
    <dgm:pt modelId="{8D39E775-4DA8-0842-AC8D-32BC2BF87857}" type="parTrans" cxnId="{1A753CB4-68DA-BA4C-A716-0144762A23F6}">
      <dgm:prSet/>
      <dgm:spPr/>
      <dgm:t>
        <a:bodyPr/>
        <a:lstStyle/>
        <a:p>
          <a:endParaRPr lang="en-GB"/>
        </a:p>
      </dgm:t>
    </dgm:pt>
    <dgm:pt modelId="{4D9EB6DE-0E22-6941-B2BE-37AC29F483C9}" type="sibTrans" cxnId="{1A753CB4-68DA-BA4C-A716-0144762A23F6}">
      <dgm:prSet/>
      <dgm:spPr/>
      <dgm:t>
        <a:bodyPr/>
        <a:lstStyle/>
        <a:p>
          <a:endParaRPr lang="en-GB"/>
        </a:p>
      </dgm:t>
    </dgm:pt>
    <dgm:pt modelId="{A28712BA-AD8D-3A45-B6AE-B6EDBCD8FEC5}">
      <dgm:prSet phldrT="[Text]"/>
      <dgm:spPr/>
      <dgm:t>
        <a:bodyPr/>
        <a:lstStyle/>
        <a:p>
          <a:r>
            <a:rPr lang="en-GB" dirty="0"/>
            <a:t>Super</a:t>
          </a:r>
        </a:p>
      </dgm:t>
    </dgm:pt>
    <dgm:pt modelId="{AA7227C3-C263-D94B-9A9C-115C876BE345}" type="parTrans" cxnId="{D10BA48F-1A27-714C-9931-FEA3861CD2A7}">
      <dgm:prSet/>
      <dgm:spPr/>
      <dgm:t>
        <a:bodyPr/>
        <a:lstStyle/>
        <a:p>
          <a:endParaRPr lang="en-GB"/>
        </a:p>
      </dgm:t>
    </dgm:pt>
    <dgm:pt modelId="{8C2445F5-D122-EA4A-B595-83CE8392C3F3}" type="sibTrans" cxnId="{D10BA48F-1A27-714C-9931-FEA3861CD2A7}">
      <dgm:prSet/>
      <dgm:spPr/>
      <dgm:t>
        <a:bodyPr/>
        <a:lstStyle/>
        <a:p>
          <a:endParaRPr lang="en-GB"/>
        </a:p>
      </dgm:t>
    </dgm:pt>
    <dgm:pt modelId="{3F337BE4-FFAC-3443-B87A-65A6AC6B7237}">
      <dgm:prSet phldrT="[Text]"/>
      <dgm:spPr/>
      <dgm:t>
        <a:bodyPr/>
        <a:lstStyle/>
        <a:p>
          <a:r>
            <a:rPr lang="en-GB" dirty="0"/>
            <a:t>Candidate</a:t>
          </a:r>
        </a:p>
      </dgm:t>
    </dgm:pt>
    <dgm:pt modelId="{7BEB114B-9DFA-6D41-AFA0-AF69ADF1C042}" type="parTrans" cxnId="{31818AE0-4E94-0443-A74A-CF58E36679BB}">
      <dgm:prSet/>
      <dgm:spPr/>
      <dgm:t>
        <a:bodyPr/>
        <a:lstStyle/>
        <a:p>
          <a:endParaRPr lang="en-GB"/>
        </a:p>
      </dgm:t>
    </dgm:pt>
    <dgm:pt modelId="{92461D68-F830-C146-95D5-42AB2C305261}" type="sibTrans" cxnId="{31818AE0-4E94-0443-A74A-CF58E36679BB}">
      <dgm:prSet/>
      <dgm:spPr/>
      <dgm:t>
        <a:bodyPr/>
        <a:lstStyle/>
        <a:p>
          <a:endParaRPr lang="en-GB"/>
        </a:p>
      </dgm:t>
    </dgm:pt>
    <dgm:pt modelId="{0A2FD8CE-A80C-FC44-9DBA-800C1C3268D2}">
      <dgm:prSet phldrT="[Text]"/>
      <dgm:spPr/>
      <dgm:t>
        <a:bodyPr/>
        <a:lstStyle/>
        <a:p>
          <a:r>
            <a:rPr lang="en-GB" dirty="0"/>
            <a:t>Unique</a:t>
          </a:r>
        </a:p>
      </dgm:t>
    </dgm:pt>
    <dgm:pt modelId="{0C124CAE-A397-114A-A57A-6F360B78E78D}" type="parTrans" cxnId="{DF1F8A71-A12D-E74D-BD68-625770995E8F}">
      <dgm:prSet/>
      <dgm:spPr/>
      <dgm:t>
        <a:bodyPr/>
        <a:lstStyle/>
        <a:p>
          <a:endParaRPr lang="en-GB"/>
        </a:p>
      </dgm:t>
    </dgm:pt>
    <dgm:pt modelId="{237C0797-96D3-E84D-B0F5-82F4016E2642}" type="sibTrans" cxnId="{DF1F8A71-A12D-E74D-BD68-625770995E8F}">
      <dgm:prSet/>
      <dgm:spPr/>
      <dgm:t>
        <a:bodyPr/>
        <a:lstStyle/>
        <a:p>
          <a:endParaRPr lang="en-GB"/>
        </a:p>
      </dgm:t>
    </dgm:pt>
    <dgm:pt modelId="{FD13B008-C524-8747-A367-F2F6F02D1D87}" type="pres">
      <dgm:prSet presAssocID="{E0B7AE05-9FFD-EA47-B01B-CC81A25E2E47}" presName="Name0" presStyleCnt="0">
        <dgm:presLayoutVars>
          <dgm:chPref val="1"/>
          <dgm:dir/>
          <dgm:animOne val="branch"/>
          <dgm:animLvl val="lvl"/>
          <dgm:resizeHandles val="exact"/>
        </dgm:presLayoutVars>
      </dgm:prSet>
      <dgm:spPr/>
    </dgm:pt>
    <dgm:pt modelId="{86CA126C-493B-6C42-830D-BC191EA26AF5}" type="pres">
      <dgm:prSet presAssocID="{A23C651B-5DC7-E942-8E07-496DD1EDC334}" presName="root1" presStyleCnt="0"/>
      <dgm:spPr/>
    </dgm:pt>
    <dgm:pt modelId="{B59043CA-DF56-C54A-A3E3-6E005D8AB06E}" type="pres">
      <dgm:prSet presAssocID="{A23C651B-5DC7-E942-8E07-496DD1EDC334}" presName="LevelOneTextNode" presStyleLbl="node0" presStyleIdx="0" presStyleCnt="1">
        <dgm:presLayoutVars>
          <dgm:chPref val="3"/>
        </dgm:presLayoutVars>
      </dgm:prSet>
      <dgm:spPr/>
    </dgm:pt>
    <dgm:pt modelId="{135777F7-0A6B-1240-B91B-4AAB5FE1F122}" type="pres">
      <dgm:prSet presAssocID="{A23C651B-5DC7-E942-8E07-496DD1EDC334}" presName="level2hierChild" presStyleCnt="0"/>
      <dgm:spPr/>
    </dgm:pt>
    <dgm:pt modelId="{D934E44F-44F5-7643-AEC0-3B91F6C039AE}" type="pres">
      <dgm:prSet presAssocID="{46158444-6D9E-AF48-81B9-F31B9C407F80}" presName="conn2-1" presStyleLbl="parChTrans1D2" presStyleIdx="0" presStyleCnt="5"/>
      <dgm:spPr/>
    </dgm:pt>
    <dgm:pt modelId="{B5E98432-CB8E-734F-A8E4-168CB5501325}" type="pres">
      <dgm:prSet presAssocID="{46158444-6D9E-AF48-81B9-F31B9C407F80}" presName="connTx" presStyleLbl="parChTrans1D2" presStyleIdx="0" presStyleCnt="5"/>
      <dgm:spPr/>
    </dgm:pt>
    <dgm:pt modelId="{91C165BD-49A0-6B44-A50F-E1D8B3821BF7}" type="pres">
      <dgm:prSet presAssocID="{4D3E90C0-96D8-8A48-963A-F9E61FFEC79B}" presName="root2" presStyleCnt="0"/>
      <dgm:spPr/>
    </dgm:pt>
    <dgm:pt modelId="{E8A4139A-1DE6-B94C-8D5B-FC8267A2CCBE}" type="pres">
      <dgm:prSet presAssocID="{4D3E90C0-96D8-8A48-963A-F9E61FFEC79B}" presName="LevelTwoTextNode" presStyleLbl="node2" presStyleIdx="0" presStyleCnt="5">
        <dgm:presLayoutVars>
          <dgm:chPref val="3"/>
        </dgm:presLayoutVars>
      </dgm:prSet>
      <dgm:spPr/>
    </dgm:pt>
    <dgm:pt modelId="{A9A06C3C-0E85-5C44-9778-07F303A3D1EF}" type="pres">
      <dgm:prSet presAssocID="{4D3E90C0-96D8-8A48-963A-F9E61FFEC79B}" presName="level3hierChild" presStyleCnt="0"/>
      <dgm:spPr/>
    </dgm:pt>
    <dgm:pt modelId="{1C542355-6778-DC40-88AA-66D01E65C9D2}" type="pres">
      <dgm:prSet presAssocID="{8D39E775-4DA8-0842-AC8D-32BC2BF87857}" presName="conn2-1" presStyleLbl="parChTrans1D2" presStyleIdx="1" presStyleCnt="5"/>
      <dgm:spPr/>
    </dgm:pt>
    <dgm:pt modelId="{272DF8F0-2E9C-C748-9240-667BA872F504}" type="pres">
      <dgm:prSet presAssocID="{8D39E775-4DA8-0842-AC8D-32BC2BF87857}" presName="connTx" presStyleLbl="parChTrans1D2" presStyleIdx="1" presStyleCnt="5"/>
      <dgm:spPr/>
    </dgm:pt>
    <dgm:pt modelId="{5AC2A280-8C35-5249-8427-7C94FCE5CA10}" type="pres">
      <dgm:prSet presAssocID="{FB414775-6272-BC40-89BA-BCA681AA2E71}" presName="root2" presStyleCnt="0"/>
      <dgm:spPr/>
    </dgm:pt>
    <dgm:pt modelId="{3EB2475D-B4FB-FC43-A8C7-9FFD99EF99A4}" type="pres">
      <dgm:prSet presAssocID="{FB414775-6272-BC40-89BA-BCA681AA2E71}" presName="LevelTwoTextNode" presStyleLbl="node2" presStyleIdx="1" presStyleCnt="5">
        <dgm:presLayoutVars>
          <dgm:chPref val="3"/>
        </dgm:presLayoutVars>
      </dgm:prSet>
      <dgm:spPr/>
    </dgm:pt>
    <dgm:pt modelId="{2F2963AD-6D37-9147-924E-54B2103E9EF4}" type="pres">
      <dgm:prSet presAssocID="{FB414775-6272-BC40-89BA-BCA681AA2E71}" presName="level3hierChild" presStyleCnt="0"/>
      <dgm:spPr/>
    </dgm:pt>
    <dgm:pt modelId="{2288C9C6-A781-834E-BAFC-1B6F0D757274}" type="pres">
      <dgm:prSet presAssocID="{AA7227C3-C263-D94B-9A9C-115C876BE345}" presName="conn2-1" presStyleLbl="parChTrans1D2" presStyleIdx="2" presStyleCnt="5"/>
      <dgm:spPr/>
    </dgm:pt>
    <dgm:pt modelId="{FCC69CC3-B0AE-9242-91C6-E4F925625E14}" type="pres">
      <dgm:prSet presAssocID="{AA7227C3-C263-D94B-9A9C-115C876BE345}" presName="connTx" presStyleLbl="parChTrans1D2" presStyleIdx="2" presStyleCnt="5"/>
      <dgm:spPr/>
    </dgm:pt>
    <dgm:pt modelId="{AF2974D8-44D8-7A4C-9C83-47A3287E9FA8}" type="pres">
      <dgm:prSet presAssocID="{A28712BA-AD8D-3A45-B6AE-B6EDBCD8FEC5}" presName="root2" presStyleCnt="0"/>
      <dgm:spPr/>
    </dgm:pt>
    <dgm:pt modelId="{B02B7850-647E-354A-9BF1-7281F7168B37}" type="pres">
      <dgm:prSet presAssocID="{A28712BA-AD8D-3A45-B6AE-B6EDBCD8FEC5}" presName="LevelTwoTextNode" presStyleLbl="node2" presStyleIdx="2" presStyleCnt="5">
        <dgm:presLayoutVars>
          <dgm:chPref val="3"/>
        </dgm:presLayoutVars>
      </dgm:prSet>
      <dgm:spPr/>
    </dgm:pt>
    <dgm:pt modelId="{AA084770-A156-B146-8589-54C4120E1490}" type="pres">
      <dgm:prSet presAssocID="{A28712BA-AD8D-3A45-B6AE-B6EDBCD8FEC5}" presName="level3hierChild" presStyleCnt="0"/>
      <dgm:spPr/>
    </dgm:pt>
    <dgm:pt modelId="{C1A5817B-20EC-3746-A20A-0DCC5E38D8BA}" type="pres">
      <dgm:prSet presAssocID="{7BEB114B-9DFA-6D41-AFA0-AF69ADF1C042}" presName="conn2-1" presStyleLbl="parChTrans1D2" presStyleIdx="3" presStyleCnt="5"/>
      <dgm:spPr/>
    </dgm:pt>
    <dgm:pt modelId="{F39B96C7-37CE-9541-9F29-75937FF4E54B}" type="pres">
      <dgm:prSet presAssocID="{7BEB114B-9DFA-6D41-AFA0-AF69ADF1C042}" presName="connTx" presStyleLbl="parChTrans1D2" presStyleIdx="3" presStyleCnt="5"/>
      <dgm:spPr/>
    </dgm:pt>
    <dgm:pt modelId="{7D3F64AC-D3D8-DC4D-8B1A-E976CB1E88AA}" type="pres">
      <dgm:prSet presAssocID="{3F337BE4-FFAC-3443-B87A-65A6AC6B7237}" presName="root2" presStyleCnt="0"/>
      <dgm:spPr/>
    </dgm:pt>
    <dgm:pt modelId="{B8E6F4BF-1CBF-CA4F-BCD6-A0648AB0852E}" type="pres">
      <dgm:prSet presAssocID="{3F337BE4-FFAC-3443-B87A-65A6AC6B7237}" presName="LevelTwoTextNode" presStyleLbl="node2" presStyleIdx="3" presStyleCnt="5">
        <dgm:presLayoutVars>
          <dgm:chPref val="3"/>
        </dgm:presLayoutVars>
      </dgm:prSet>
      <dgm:spPr/>
    </dgm:pt>
    <dgm:pt modelId="{D9FC300E-CC52-0E46-B106-E28E867746A9}" type="pres">
      <dgm:prSet presAssocID="{3F337BE4-FFAC-3443-B87A-65A6AC6B7237}" presName="level3hierChild" presStyleCnt="0"/>
      <dgm:spPr/>
    </dgm:pt>
    <dgm:pt modelId="{B7D0D128-42DF-784E-AD23-70C4A58F8AC7}" type="pres">
      <dgm:prSet presAssocID="{0C124CAE-A397-114A-A57A-6F360B78E78D}" presName="conn2-1" presStyleLbl="parChTrans1D2" presStyleIdx="4" presStyleCnt="5"/>
      <dgm:spPr/>
    </dgm:pt>
    <dgm:pt modelId="{85EB9009-5AFC-3D43-9199-45729E8CAC62}" type="pres">
      <dgm:prSet presAssocID="{0C124CAE-A397-114A-A57A-6F360B78E78D}" presName="connTx" presStyleLbl="parChTrans1D2" presStyleIdx="4" presStyleCnt="5"/>
      <dgm:spPr/>
    </dgm:pt>
    <dgm:pt modelId="{A57657A5-FA73-5B4E-8D91-C9577315CB0D}" type="pres">
      <dgm:prSet presAssocID="{0A2FD8CE-A80C-FC44-9DBA-800C1C3268D2}" presName="root2" presStyleCnt="0"/>
      <dgm:spPr/>
    </dgm:pt>
    <dgm:pt modelId="{A12FF797-8F50-B643-B4D3-69E5BA64DE98}" type="pres">
      <dgm:prSet presAssocID="{0A2FD8CE-A80C-FC44-9DBA-800C1C3268D2}" presName="LevelTwoTextNode" presStyleLbl="node2" presStyleIdx="4" presStyleCnt="5">
        <dgm:presLayoutVars>
          <dgm:chPref val="3"/>
        </dgm:presLayoutVars>
      </dgm:prSet>
      <dgm:spPr/>
    </dgm:pt>
    <dgm:pt modelId="{0E971287-C4DB-904C-8644-18CBFD1152B2}" type="pres">
      <dgm:prSet presAssocID="{0A2FD8CE-A80C-FC44-9DBA-800C1C3268D2}" presName="level3hierChild" presStyleCnt="0"/>
      <dgm:spPr/>
    </dgm:pt>
  </dgm:ptLst>
  <dgm:cxnLst>
    <dgm:cxn modelId="{20FE310D-8B5D-2E49-B923-0C74D2F0A1DC}" type="presOf" srcId="{A23C651B-5DC7-E942-8E07-496DD1EDC334}" destId="{B59043CA-DF56-C54A-A3E3-6E005D8AB06E}" srcOrd="0" destOrd="0" presId="urn:microsoft.com/office/officeart/2008/layout/HorizontalMultiLevelHierarchy"/>
    <dgm:cxn modelId="{657C8D24-3A7B-614B-917E-AA60467F1F84}" type="presOf" srcId="{8D39E775-4DA8-0842-AC8D-32BC2BF87857}" destId="{1C542355-6778-DC40-88AA-66D01E65C9D2}" srcOrd="0" destOrd="0" presId="urn:microsoft.com/office/officeart/2008/layout/HorizontalMultiLevelHierarchy"/>
    <dgm:cxn modelId="{1334E034-6AAB-D549-BB2E-44296B0E43AD}" type="presOf" srcId="{0C124CAE-A397-114A-A57A-6F360B78E78D}" destId="{85EB9009-5AFC-3D43-9199-45729E8CAC62}" srcOrd="1" destOrd="0" presId="urn:microsoft.com/office/officeart/2008/layout/HorizontalMultiLevelHierarchy"/>
    <dgm:cxn modelId="{025D0841-C17D-4540-9DF5-417B44647511}" type="presOf" srcId="{E0B7AE05-9FFD-EA47-B01B-CC81A25E2E47}" destId="{FD13B008-C524-8747-A367-F2F6F02D1D87}" srcOrd="0" destOrd="0" presId="urn:microsoft.com/office/officeart/2008/layout/HorizontalMultiLevelHierarchy"/>
    <dgm:cxn modelId="{DF1F8A71-A12D-E74D-BD68-625770995E8F}" srcId="{A23C651B-5DC7-E942-8E07-496DD1EDC334}" destId="{0A2FD8CE-A80C-FC44-9DBA-800C1C3268D2}" srcOrd="4" destOrd="0" parTransId="{0C124CAE-A397-114A-A57A-6F360B78E78D}" sibTransId="{237C0797-96D3-E84D-B0F5-82F4016E2642}"/>
    <dgm:cxn modelId="{2CF29676-B3E6-BD45-BB77-CA3502EE33EE}" type="presOf" srcId="{7BEB114B-9DFA-6D41-AFA0-AF69ADF1C042}" destId="{F39B96C7-37CE-9541-9F29-75937FF4E54B}" srcOrd="1" destOrd="0" presId="urn:microsoft.com/office/officeart/2008/layout/HorizontalMultiLevelHierarchy"/>
    <dgm:cxn modelId="{1165687B-A68D-5344-993A-4C11D8AB124B}" srcId="{E0B7AE05-9FFD-EA47-B01B-CC81A25E2E47}" destId="{A23C651B-5DC7-E942-8E07-496DD1EDC334}" srcOrd="0" destOrd="0" parTransId="{2590EC4C-3120-A949-BAC2-0F17B913358F}" sibTransId="{642049C9-C200-B949-BBC8-B7FC682EF8B7}"/>
    <dgm:cxn modelId="{0A8A7D81-099A-584C-AEEC-ABE7D8A8151E}" type="presOf" srcId="{3F337BE4-FFAC-3443-B87A-65A6AC6B7237}" destId="{B8E6F4BF-1CBF-CA4F-BCD6-A0648AB0852E}" srcOrd="0" destOrd="0" presId="urn:microsoft.com/office/officeart/2008/layout/HorizontalMultiLevelHierarchy"/>
    <dgm:cxn modelId="{201F8085-6B79-1C42-B2C5-B69809354031}" type="presOf" srcId="{A28712BA-AD8D-3A45-B6AE-B6EDBCD8FEC5}" destId="{B02B7850-647E-354A-9BF1-7281F7168B37}" srcOrd="0" destOrd="0" presId="urn:microsoft.com/office/officeart/2008/layout/HorizontalMultiLevelHierarchy"/>
    <dgm:cxn modelId="{7B3D9086-9CAB-6D43-8CD2-F6E72AAE854F}" type="presOf" srcId="{0A2FD8CE-A80C-FC44-9DBA-800C1C3268D2}" destId="{A12FF797-8F50-B643-B4D3-69E5BA64DE98}" srcOrd="0" destOrd="0" presId="urn:microsoft.com/office/officeart/2008/layout/HorizontalMultiLevelHierarchy"/>
    <dgm:cxn modelId="{DB964F87-D7D5-2745-A20F-2D32BF03A651}" type="presOf" srcId="{FB414775-6272-BC40-89BA-BCA681AA2E71}" destId="{3EB2475D-B4FB-FC43-A8C7-9FFD99EF99A4}" srcOrd="0" destOrd="0" presId="urn:microsoft.com/office/officeart/2008/layout/HorizontalMultiLevelHierarchy"/>
    <dgm:cxn modelId="{03118D89-FF51-094B-BBBB-0B7D00CD5C67}" type="presOf" srcId="{4D3E90C0-96D8-8A48-963A-F9E61FFEC79B}" destId="{E8A4139A-1DE6-B94C-8D5B-FC8267A2CCBE}" srcOrd="0" destOrd="0" presId="urn:microsoft.com/office/officeart/2008/layout/HorizontalMultiLevelHierarchy"/>
    <dgm:cxn modelId="{D10BA48F-1A27-714C-9931-FEA3861CD2A7}" srcId="{A23C651B-5DC7-E942-8E07-496DD1EDC334}" destId="{A28712BA-AD8D-3A45-B6AE-B6EDBCD8FEC5}" srcOrd="2" destOrd="0" parTransId="{AA7227C3-C263-D94B-9A9C-115C876BE345}" sibTransId="{8C2445F5-D122-EA4A-B595-83CE8392C3F3}"/>
    <dgm:cxn modelId="{1A753CB4-68DA-BA4C-A716-0144762A23F6}" srcId="{A23C651B-5DC7-E942-8E07-496DD1EDC334}" destId="{FB414775-6272-BC40-89BA-BCA681AA2E71}" srcOrd="1" destOrd="0" parTransId="{8D39E775-4DA8-0842-AC8D-32BC2BF87857}" sibTransId="{4D9EB6DE-0E22-6941-B2BE-37AC29F483C9}"/>
    <dgm:cxn modelId="{C36F68CD-7577-9642-9E2A-EDFFFC696DE6}" type="presOf" srcId="{46158444-6D9E-AF48-81B9-F31B9C407F80}" destId="{B5E98432-CB8E-734F-A8E4-168CB5501325}" srcOrd="1" destOrd="0" presId="urn:microsoft.com/office/officeart/2008/layout/HorizontalMultiLevelHierarchy"/>
    <dgm:cxn modelId="{510B33CE-0878-3549-A556-BD1BE5C1D864}" type="presOf" srcId="{0C124CAE-A397-114A-A57A-6F360B78E78D}" destId="{B7D0D128-42DF-784E-AD23-70C4A58F8AC7}" srcOrd="0" destOrd="0" presId="urn:microsoft.com/office/officeart/2008/layout/HorizontalMultiLevelHierarchy"/>
    <dgm:cxn modelId="{FB738BD2-0627-F54E-AED6-6997C7D52626}" type="presOf" srcId="{AA7227C3-C263-D94B-9A9C-115C876BE345}" destId="{2288C9C6-A781-834E-BAFC-1B6F0D757274}" srcOrd="0" destOrd="0" presId="urn:microsoft.com/office/officeart/2008/layout/HorizontalMultiLevelHierarchy"/>
    <dgm:cxn modelId="{31818AE0-4E94-0443-A74A-CF58E36679BB}" srcId="{A23C651B-5DC7-E942-8E07-496DD1EDC334}" destId="{3F337BE4-FFAC-3443-B87A-65A6AC6B7237}" srcOrd="3" destOrd="0" parTransId="{7BEB114B-9DFA-6D41-AFA0-AF69ADF1C042}" sibTransId="{92461D68-F830-C146-95D5-42AB2C305261}"/>
    <dgm:cxn modelId="{6C354FE7-F53D-284B-9C93-2631AA8232EA}" type="presOf" srcId="{46158444-6D9E-AF48-81B9-F31B9C407F80}" destId="{D934E44F-44F5-7643-AEC0-3B91F6C039AE}" srcOrd="0" destOrd="0" presId="urn:microsoft.com/office/officeart/2008/layout/HorizontalMultiLevelHierarchy"/>
    <dgm:cxn modelId="{160064E8-4A72-6A4C-BA99-573063908E91}" type="presOf" srcId="{7BEB114B-9DFA-6D41-AFA0-AF69ADF1C042}" destId="{C1A5817B-20EC-3746-A20A-0DCC5E38D8BA}" srcOrd="0" destOrd="0" presId="urn:microsoft.com/office/officeart/2008/layout/HorizontalMultiLevelHierarchy"/>
    <dgm:cxn modelId="{6F91F1F0-822A-944B-90B3-718F1DA111C7}" srcId="{A23C651B-5DC7-E942-8E07-496DD1EDC334}" destId="{4D3E90C0-96D8-8A48-963A-F9E61FFEC79B}" srcOrd="0" destOrd="0" parTransId="{46158444-6D9E-AF48-81B9-F31B9C407F80}" sibTransId="{88356503-3803-D44F-AAE5-E591B7573D85}"/>
    <dgm:cxn modelId="{8BCC83F1-7F02-374B-91D4-6FAF70D7BC47}" type="presOf" srcId="{AA7227C3-C263-D94B-9A9C-115C876BE345}" destId="{FCC69CC3-B0AE-9242-91C6-E4F925625E14}" srcOrd="1" destOrd="0" presId="urn:microsoft.com/office/officeart/2008/layout/HorizontalMultiLevelHierarchy"/>
    <dgm:cxn modelId="{2433F5F3-84E8-A34E-8368-B167BC14403D}" type="presOf" srcId="{8D39E775-4DA8-0842-AC8D-32BC2BF87857}" destId="{272DF8F0-2E9C-C748-9240-667BA872F504}" srcOrd="1" destOrd="0" presId="urn:microsoft.com/office/officeart/2008/layout/HorizontalMultiLevelHierarchy"/>
    <dgm:cxn modelId="{46882E77-858B-7F4D-925E-316E6A48DCF8}" type="presParOf" srcId="{FD13B008-C524-8747-A367-F2F6F02D1D87}" destId="{86CA126C-493B-6C42-830D-BC191EA26AF5}" srcOrd="0" destOrd="0" presId="urn:microsoft.com/office/officeart/2008/layout/HorizontalMultiLevelHierarchy"/>
    <dgm:cxn modelId="{471A4F75-BC4B-B04D-B5BE-2036B23840D8}" type="presParOf" srcId="{86CA126C-493B-6C42-830D-BC191EA26AF5}" destId="{B59043CA-DF56-C54A-A3E3-6E005D8AB06E}" srcOrd="0" destOrd="0" presId="urn:microsoft.com/office/officeart/2008/layout/HorizontalMultiLevelHierarchy"/>
    <dgm:cxn modelId="{6606CEC6-2B65-4D42-B98F-585E988E3419}" type="presParOf" srcId="{86CA126C-493B-6C42-830D-BC191EA26AF5}" destId="{135777F7-0A6B-1240-B91B-4AAB5FE1F122}" srcOrd="1" destOrd="0" presId="urn:microsoft.com/office/officeart/2008/layout/HorizontalMultiLevelHierarchy"/>
    <dgm:cxn modelId="{0C0E53F8-6C5D-C544-A893-3DEF1F7CF887}" type="presParOf" srcId="{135777F7-0A6B-1240-B91B-4AAB5FE1F122}" destId="{D934E44F-44F5-7643-AEC0-3B91F6C039AE}" srcOrd="0" destOrd="0" presId="urn:microsoft.com/office/officeart/2008/layout/HorizontalMultiLevelHierarchy"/>
    <dgm:cxn modelId="{70811B46-5AA3-E64B-BE24-35C685F3B181}" type="presParOf" srcId="{D934E44F-44F5-7643-AEC0-3B91F6C039AE}" destId="{B5E98432-CB8E-734F-A8E4-168CB5501325}" srcOrd="0" destOrd="0" presId="urn:microsoft.com/office/officeart/2008/layout/HorizontalMultiLevelHierarchy"/>
    <dgm:cxn modelId="{14F1061B-BF20-9640-85C1-862594365047}" type="presParOf" srcId="{135777F7-0A6B-1240-B91B-4AAB5FE1F122}" destId="{91C165BD-49A0-6B44-A50F-E1D8B3821BF7}" srcOrd="1" destOrd="0" presId="urn:microsoft.com/office/officeart/2008/layout/HorizontalMultiLevelHierarchy"/>
    <dgm:cxn modelId="{2A11DF80-DA4B-5748-BB35-EA2AAC702B64}" type="presParOf" srcId="{91C165BD-49A0-6B44-A50F-E1D8B3821BF7}" destId="{E8A4139A-1DE6-B94C-8D5B-FC8267A2CCBE}" srcOrd="0" destOrd="0" presId="urn:microsoft.com/office/officeart/2008/layout/HorizontalMultiLevelHierarchy"/>
    <dgm:cxn modelId="{CEE4F47E-5600-1D46-879F-797BD26EAC94}" type="presParOf" srcId="{91C165BD-49A0-6B44-A50F-E1D8B3821BF7}" destId="{A9A06C3C-0E85-5C44-9778-07F303A3D1EF}" srcOrd="1" destOrd="0" presId="urn:microsoft.com/office/officeart/2008/layout/HorizontalMultiLevelHierarchy"/>
    <dgm:cxn modelId="{8A641773-694E-5142-B010-19C15DE39D83}" type="presParOf" srcId="{135777F7-0A6B-1240-B91B-4AAB5FE1F122}" destId="{1C542355-6778-DC40-88AA-66D01E65C9D2}" srcOrd="2" destOrd="0" presId="urn:microsoft.com/office/officeart/2008/layout/HorizontalMultiLevelHierarchy"/>
    <dgm:cxn modelId="{4F72458D-2417-E74F-8E33-FA4035D764C1}" type="presParOf" srcId="{1C542355-6778-DC40-88AA-66D01E65C9D2}" destId="{272DF8F0-2E9C-C748-9240-667BA872F504}" srcOrd="0" destOrd="0" presId="urn:microsoft.com/office/officeart/2008/layout/HorizontalMultiLevelHierarchy"/>
    <dgm:cxn modelId="{3C5801F0-684A-8D4D-BD47-E2F5ABD750D5}" type="presParOf" srcId="{135777F7-0A6B-1240-B91B-4AAB5FE1F122}" destId="{5AC2A280-8C35-5249-8427-7C94FCE5CA10}" srcOrd="3" destOrd="0" presId="urn:microsoft.com/office/officeart/2008/layout/HorizontalMultiLevelHierarchy"/>
    <dgm:cxn modelId="{853C0EAE-F2BE-1547-8EE1-84118DC8B39A}" type="presParOf" srcId="{5AC2A280-8C35-5249-8427-7C94FCE5CA10}" destId="{3EB2475D-B4FB-FC43-A8C7-9FFD99EF99A4}" srcOrd="0" destOrd="0" presId="urn:microsoft.com/office/officeart/2008/layout/HorizontalMultiLevelHierarchy"/>
    <dgm:cxn modelId="{88ED7256-94CE-F349-B7BF-22FD0C6C8324}" type="presParOf" srcId="{5AC2A280-8C35-5249-8427-7C94FCE5CA10}" destId="{2F2963AD-6D37-9147-924E-54B2103E9EF4}" srcOrd="1" destOrd="0" presId="urn:microsoft.com/office/officeart/2008/layout/HorizontalMultiLevelHierarchy"/>
    <dgm:cxn modelId="{11A55799-4E9A-284F-8EE4-73150C936ED6}" type="presParOf" srcId="{135777F7-0A6B-1240-B91B-4AAB5FE1F122}" destId="{2288C9C6-A781-834E-BAFC-1B6F0D757274}" srcOrd="4" destOrd="0" presId="urn:microsoft.com/office/officeart/2008/layout/HorizontalMultiLevelHierarchy"/>
    <dgm:cxn modelId="{EE234338-EFF6-8D4B-B9D0-7BD49F552D24}" type="presParOf" srcId="{2288C9C6-A781-834E-BAFC-1B6F0D757274}" destId="{FCC69CC3-B0AE-9242-91C6-E4F925625E14}" srcOrd="0" destOrd="0" presId="urn:microsoft.com/office/officeart/2008/layout/HorizontalMultiLevelHierarchy"/>
    <dgm:cxn modelId="{7067BF83-7D31-B345-83AD-9DABBBAC2FEF}" type="presParOf" srcId="{135777F7-0A6B-1240-B91B-4AAB5FE1F122}" destId="{AF2974D8-44D8-7A4C-9C83-47A3287E9FA8}" srcOrd="5" destOrd="0" presId="urn:microsoft.com/office/officeart/2008/layout/HorizontalMultiLevelHierarchy"/>
    <dgm:cxn modelId="{1D26650F-835F-5841-BDB7-C16AB376D9E8}" type="presParOf" srcId="{AF2974D8-44D8-7A4C-9C83-47A3287E9FA8}" destId="{B02B7850-647E-354A-9BF1-7281F7168B37}" srcOrd="0" destOrd="0" presId="urn:microsoft.com/office/officeart/2008/layout/HorizontalMultiLevelHierarchy"/>
    <dgm:cxn modelId="{8133500B-90A5-6A4A-B980-7CC823FB8645}" type="presParOf" srcId="{AF2974D8-44D8-7A4C-9C83-47A3287E9FA8}" destId="{AA084770-A156-B146-8589-54C4120E1490}" srcOrd="1" destOrd="0" presId="urn:microsoft.com/office/officeart/2008/layout/HorizontalMultiLevelHierarchy"/>
    <dgm:cxn modelId="{95322012-1611-6340-A4E5-A70523573654}" type="presParOf" srcId="{135777F7-0A6B-1240-B91B-4AAB5FE1F122}" destId="{C1A5817B-20EC-3746-A20A-0DCC5E38D8BA}" srcOrd="6" destOrd="0" presId="urn:microsoft.com/office/officeart/2008/layout/HorizontalMultiLevelHierarchy"/>
    <dgm:cxn modelId="{2FC7A5B1-F615-B443-8444-39BB3F776FDC}" type="presParOf" srcId="{C1A5817B-20EC-3746-A20A-0DCC5E38D8BA}" destId="{F39B96C7-37CE-9541-9F29-75937FF4E54B}" srcOrd="0" destOrd="0" presId="urn:microsoft.com/office/officeart/2008/layout/HorizontalMultiLevelHierarchy"/>
    <dgm:cxn modelId="{95D95801-C0FA-3241-93CD-319A8AA1491E}" type="presParOf" srcId="{135777F7-0A6B-1240-B91B-4AAB5FE1F122}" destId="{7D3F64AC-D3D8-DC4D-8B1A-E976CB1E88AA}" srcOrd="7" destOrd="0" presId="urn:microsoft.com/office/officeart/2008/layout/HorizontalMultiLevelHierarchy"/>
    <dgm:cxn modelId="{6BC0F8AB-72DF-774C-9295-B5A9BF6961CE}" type="presParOf" srcId="{7D3F64AC-D3D8-DC4D-8B1A-E976CB1E88AA}" destId="{B8E6F4BF-1CBF-CA4F-BCD6-A0648AB0852E}" srcOrd="0" destOrd="0" presId="urn:microsoft.com/office/officeart/2008/layout/HorizontalMultiLevelHierarchy"/>
    <dgm:cxn modelId="{16C7E5D5-539B-FD46-B01C-5054341B025E}" type="presParOf" srcId="{7D3F64AC-D3D8-DC4D-8B1A-E976CB1E88AA}" destId="{D9FC300E-CC52-0E46-B106-E28E867746A9}" srcOrd="1" destOrd="0" presId="urn:microsoft.com/office/officeart/2008/layout/HorizontalMultiLevelHierarchy"/>
    <dgm:cxn modelId="{9FE3236E-E6C1-1D49-8809-3CADB0AAC6E6}" type="presParOf" srcId="{135777F7-0A6B-1240-B91B-4AAB5FE1F122}" destId="{B7D0D128-42DF-784E-AD23-70C4A58F8AC7}" srcOrd="8" destOrd="0" presId="urn:microsoft.com/office/officeart/2008/layout/HorizontalMultiLevelHierarchy"/>
    <dgm:cxn modelId="{C0E2B603-E6FC-9749-AC0B-7984B8659EE2}" type="presParOf" srcId="{B7D0D128-42DF-784E-AD23-70C4A58F8AC7}" destId="{85EB9009-5AFC-3D43-9199-45729E8CAC62}" srcOrd="0" destOrd="0" presId="urn:microsoft.com/office/officeart/2008/layout/HorizontalMultiLevelHierarchy"/>
    <dgm:cxn modelId="{702EBD28-652B-9D48-A4DB-DA2AFA6014A3}" type="presParOf" srcId="{135777F7-0A6B-1240-B91B-4AAB5FE1F122}" destId="{A57657A5-FA73-5B4E-8D91-C9577315CB0D}" srcOrd="9" destOrd="0" presId="urn:microsoft.com/office/officeart/2008/layout/HorizontalMultiLevelHierarchy"/>
    <dgm:cxn modelId="{A0CC2B73-E2FE-EA48-A308-04738724C718}" type="presParOf" srcId="{A57657A5-FA73-5B4E-8D91-C9577315CB0D}" destId="{A12FF797-8F50-B643-B4D3-69E5BA64DE98}" srcOrd="0" destOrd="0" presId="urn:microsoft.com/office/officeart/2008/layout/HorizontalMultiLevelHierarchy"/>
    <dgm:cxn modelId="{9D8C58A5-ACD4-D54F-AD68-E3EC670A1A0A}" type="presParOf" srcId="{A57657A5-FA73-5B4E-8D91-C9577315CB0D}" destId="{0E971287-C4DB-904C-8644-18CBFD1152B2}"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0D128-42DF-784E-AD23-70C4A58F8AC7}">
      <dsp:nvSpPr>
        <dsp:cNvPr id="0" name=""/>
        <dsp:cNvSpPr/>
      </dsp:nvSpPr>
      <dsp:spPr>
        <a:xfrm>
          <a:off x="2053946" y="2032000"/>
          <a:ext cx="444209" cy="1692870"/>
        </a:xfrm>
        <a:custGeom>
          <a:avLst/>
          <a:gdLst/>
          <a:ahLst/>
          <a:cxnLst/>
          <a:rect l="0" t="0" r="0" b="0"/>
          <a:pathLst>
            <a:path>
              <a:moveTo>
                <a:pt x="0" y="0"/>
              </a:moveTo>
              <a:lnTo>
                <a:pt x="222104" y="0"/>
              </a:lnTo>
              <a:lnTo>
                <a:pt x="222104" y="1692870"/>
              </a:lnTo>
              <a:lnTo>
                <a:pt x="444209" y="169287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232296" y="2834680"/>
        <a:ext cx="87509" cy="87509"/>
      </dsp:txXfrm>
    </dsp:sp>
    <dsp:sp modelId="{C1A5817B-20EC-3746-A20A-0DCC5E38D8BA}">
      <dsp:nvSpPr>
        <dsp:cNvPr id="0" name=""/>
        <dsp:cNvSpPr/>
      </dsp:nvSpPr>
      <dsp:spPr>
        <a:xfrm>
          <a:off x="2053946" y="2032000"/>
          <a:ext cx="444209" cy="846435"/>
        </a:xfrm>
        <a:custGeom>
          <a:avLst/>
          <a:gdLst/>
          <a:ahLst/>
          <a:cxnLst/>
          <a:rect l="0" t="0" r="0" b="0"/>
          <a:pathLst>
            <a:path>
              <a:moveTo>
                <a:pt x="0" y="0"/>
              </a:moveTo>
              <a:lnTo>
                <a:pt x="222104" y="0"/>
              </a:lnTo>
              <a:lnTo>
                <a:pt x="222104" y="846435"/>
              </a:lnTo>
              <a:lnTo>
                <a:pt x="444209" y="846435"/>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52153" y="2431319"/>
        <a:ext cx="47795" cy="47795"/>
      </dsp:txXfrm>
    </dsp:sp>
    <dsp:sp modelId="{2288C9C6-A781-834E-BAFC-1B6F0D757274}">
      <dsp:nvSpPr>
        <dsp:cNvPr id="0" name=""/>
        <dsp:cNvSpPr/>
      </dsp:nvSpPr>
      <dsp:spPr>
        <a:xfrm>
          <a:off x="2053946" y="1986280"/>
          <a:ext cx="444209" cy="91440"/>
        </a:xfrm>
        <a:custGeom>
          <a:avLst/>
          <a:gdLst/>
          <a:ahLst/>
          <a:cxnLst/>
          <a:rect l="0" t="0" r="0" b="0"/>
          <a:pathLst>
            <a:path>
              <a:moveTo>
                <a:pt x="0" y="45720"/>
              </a:moveTo>
              <a:lnTo>
                <a:pt x="444209" y="4572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64945" y="2020894"/>
        <a:ext cx="22210" cy="22210"/>
      </dsp:txXfrm>
    </dsp:sp>
    <dsp:sp modelId="{1C542355-6778-DC40-88AA-66D01E65C9D2}">
      <dsp:nvSpPr>
        <dsp:cNvPr id="0" name=""/>
        <dsp:cNvSpPr/>
      </dsp:nvSpPr>
      <dsp:spPr>
        <a:xfrm>
          <a:off x="2053946" y="1185564"/>
          <a:ext cx="444209" cy="846435"/>
        </a:xfrm>
        <a:custGeom>
          <a:avLst/>
          <a:gdLst/>
          <a:ahLst/>
          <a:cxnLst/>
          <a:rect l="0" t="0" r="0" b="0"/>
          <a:pathLst>
            <a:path>
              <a:moveTo>
                <a:pt x="0" y="846435"/>
              </a:moveTo>
              <a:lnTo>
                <a:pt x="222104" y="846435"/>
              </a:lnTo>
              <a:lnTo>
                <a:pt x="222104" y="0"/>
              </a:lnTo>
              <a:lnTo>
                <a:pt x="444209" y="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52153" y="1584884"/>
        <a:ext cx="47795" cy="47795"/>
      </dsp:txXfrm>
    </dsp:sp>
    <dsp:sp modelId="{D934E44F-44F5-7643-AEC0-3B91F6C039AE}">
      <dsp:nvSpPr>
        <dsp:cNvPr id="0" name=""/>
        <dsp:cNvSpPr/>
      </dsp:nvSpPr>
      <dsp:spPr>
        <a:xfrm>
          <a:off x="2053946" y="339129"/>
          <a:ext cx="444209" cy="1692870"/>
        </a:xfrm>
        <a:custGeom>
          <a:avLst/>
          <a:gdLst/>
          <a:ahLst/>
          <a:cxnLst/>
          <a:rect l="0" t="0" r="0" b="0"/>
          <a:pathLst>
            <a:path>
              <a:moveTo>
                <a:pt x="0" y="1692870"/>
              </a:moveTo>
              <a:lnTo>
                <a:pt x="222104" y="1692870"/>
              </a:lnTo>
              <a:lnTo>
                <a:pt x="222104" y="0"/>
              </a:lnTo>
              <a:lnTo>
                <a:pt x="444209" y="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232296" y="1141810"/>
        <a:ext cx="87509" cy="87509"/>
      </dsp:txXfrm>
    </dsp:sp>
    <dsp:sp modelId="{B59043CA-DF56-C54A-A3E3-6E005D8AB06E}">
      <dsp:nvSpPr>
        <dsp:cNvPr id="0" name=""/>
        <dsp:cNvSpPr/>
      </dsp:nvSpPr>
      <dsp:spPr>
        <a:xfrm rot="16200000">
          <a:off x="-66596" y="1693425"/>
          <a:ext cx="3563937"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GB" sz="4500" kern="1200" dirty="0"/>
            <a:t>Types of keys</a:t>
          </a:r>
        </a:p>
      </dsp:txBody>
      <dsp:txXfrm>
        <a:off x="-66596" y="1693425"/>
        <a:ext cx="3563937" cy="677148"/>
      </dsp:txXfrm>
    </dsp:sp>
    <dsp:sp modelId="{E8A4139A-1DE6-B94C-8D5B-FC8267A2CCBE}">
      <dsp:nvSpPr>
        <dsp:cNvPr id="0" name=""/>
        <dsp:cNvSpPr/>
      </dsp:nvSpPr>
      <dsp:spPr>
        <a:xfrm>
          <a:off x="2498155" y="555"/>
          <a:ext cx="2221045"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Primary</a:t>
          </a:r>
        </a:p>
      </dsp:txBody>
      <dsp:txXfrm>
        <a:off x="2498155" y="555"/>
        <a:ext cx="2221045" cy="677148"/>
      </dsp:txXfrm>
    </dsp:sp>
    <dsp:sp modelId="{3EB2475D-B4FB-FC43-A8C7-9FFD99EF99A4}">
      <dsp:nvSpPr>
        <dsp:cNvPr id="0" name=""/>
        <dsp:cNvSpPr/>
      </dsp:nvSpPr>
      <dsp:spPr>
        <a:xfrm>
          <a:off x="2498155" y="846990"/>
          <a:ext cx="2221045"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Foreign</a:t>
          </a:r>
        </a:p>
      </dsp:txBody>
      <dsp:txXfrm>
        <a:off x="2498155" y="846990"/>
        <a:ext cx="2221045" cy="677148"/>
      </dsp:txXfrm>
    </dsp:sp>
    <dsp:sp modelId="{B02B7850-647E-354A-9BF1-7281F7168B37}">
      <dsp:nvSpPr>
        <dsp:cNvPr id="0" name=""/>
        <dsp:cNvSpPr/>
      </dsp:nvSpPr>
      <dsp:spPr>
        <a:xfrm>
          <a:off x="2498155" y="1693425"/>
          <a:ext cx="2221045"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Super</a:t>
          </a:r>
        </a:p>
      </dsp:txBody>
      <dsp:txXfrm>
        <a:off x="2498155" y="1693425"/>
        <a:ext cx="2221045" cy="677148"/>
      </dsp:txXfrm>
    </dsp:sp>
    <dsp:sp modelId="{B8E6F4BF-1CBF-CA4F-BCD6-A0648AB0852E}">
      <dsp:nvSpPr>
        <dsp:cNvPr id="0" name=""/>
        <dsp:cNvSpPr/>
      </dsp:nvSpPr>
      <dsp:spPr>
        <a:xfrm>
          <a:off x="2498155" y="2539861"/>
          <a:ext cx="2221045"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Candidate</a:t>
          </a:r>
        </a:p>
      </dsp:txBody>
      <dsp:txXfrm>
        <a:off x="2498155" y="2539861"/>
        <a:ext cx="2221045" cy="677148"/>
      </dsp:txXfrm>
    </dsp:sp>
    <dsp:sp modelId="{A12FF797-8F50-B643-B4D3-69E5BA64DE98}">
      <dsp:nvSpPr>
        <dsp:cNvPr id="0" name=""/>
        <dsp:cNvSpPr/>
      </dsp:nvSpPr>
      <dsp:spPr>
        <a:xfrm>
          <a:off x="2498155" y="3386296"/>
          <a:ext cx="2221045" cy="67714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Unique</a:t>
          </a:r>
        </a:p>
      </dsp:txBody>
      <dsp:txXfrm>
        <a:off x="2498155" y="3386296"/>
        <a:ext cx="2221045" cy="67714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256163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311315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extLst>
      <p:ext uri="{BB962C8B-B14F-4D97-AF65-F5344CB8AC3E}">
        <p14:creationId xmlns:p14="http://schemas.microsoft.com/office/powerpoint/2010/main" val="3011018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92977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82186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182243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0946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51775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4794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572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51579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215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93507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287412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05945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84760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14954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82526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97885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3302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863981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68745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05024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59065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56720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673602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28455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094258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406445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6710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38237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236799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913728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73200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298764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96890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074128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8809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155224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184070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68176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379270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1128059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edureka.co/blog/sql-joins-types#INNER%20JOIN" TargetMode="External"/><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hyperlink" Target="https://www.edureka.co/blog/sql-joins-types#RIGHT%20JOIN" TargetMode="External"/><Relationship Id="rId11" Type="http://schemas.openxmlformats.org/officeDocument/2006/relationships/image" Target="../media/image24.png"/><Relationship Id="rId5" Type="http://schemas.openxmlformats.org/officeDocument/2006/relationships/hyperlink" Target="https://www.edureka.co/blog/sql-joins-types#LEFT%20JOIN" TargetMode="External"/><Relationship Id="rId10" Type="http://schemas.openxmlformats.org/officeDocument/2006/relationships/image" Target="../media/image19.png"/><Relationship Id="rId4" Type="http://schemas.openxmlformats.org/officeDocument/2006/relationships/hyperlink" Target="https://www.edureka.co/blog/sql-joins-types#FULL%20JOIN" TargetMode="External"/><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edureka.co/blog/sql-joins-types#INNER%20JOIN" TargetMode="External"/><Relationship Id="rId7"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s://www.edureka.co/blog/sql-joins-types#RIGHT%20JOIN" TargetMode="External"/><Relationship Id="rId11" Type="http://schemas.openxmlformats.org/officeDocument/2006/relationships/image" Target="../media/image24.png"/><Relationship Id="rId5" Type="http://schemas.openxmlformats.org/officeDocument/2006/relationships/hyperlink" Target="https://www.edureka.co/blog/sql-joins-types#LEFT%20JOIN" TargetMode="External"/><Relationship Id="rId10" Type="http://schemas.openxmlformats.org/officeDocument/2006/relationships/image" Target="../media/image19.png"/><Relationship Id="rId4" Type="http://schemas.openxmlformats.org/officeDocument/2006/relationships/hyperlink" Target="https://www.edureka.co/blog/sql-joins-types#FULL%20JOIN"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hyperlink" Target="https://www.edureka.co/mysql-dba" TargetMode="External"/><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hyperlink" Target="https://www.edureka.co/mysql-dba" TargetMode="External"/><Relationship Id="rId7"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hyperlink" Target="https://www.edureka.co/mysql-dba" TargetMode="External"/><Relationship Id="rId7"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Basic Concepts of MySQL</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(15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358174" y="2739029"/>
            <a:ext cx="3837000" cy="1753800"/>
          </a:xfrm>
          <a:prstGeom prst="rect">
            <a:avLst/>
          </a:prstGeom>
        </p:spPr>
        <p:txBody>
          <a:bodyPr spcFirstLastPara="1" wrap="square" lIns="91425" tIns="91425" rIns="91425" bIns="91425" anchor="ctr" anchorCtr="0">
            <a:noAutofit/>
          </a:bodyPr>
          <a:lstStyle/>
          <a:p>
            <a:r>
              <a:rPr lang="en-IN" dirty="0"/>
              <a:t>Few relational databases have limits on field lengths which can't be exceeded. </a:t>
            </a:r>
          </a:p>
          <a:p>
            <a:r>
              <a:rPr lang="en-IN" dirty="0"/>
              <a:t>Can sometimes become complex as the amount of data grows, and the relations between pieces of data become more complicated. </a:t>
            </a: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695911" y="1598212"/>
            <a:ext cx="316152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buClrTx/>
            </a:pPr>
            <a:r>
              <a:rPr lang="en-IN" dirty="0">
                <a:solidFill>
                  <a:schemeClr val="bg1">
                    <a:lumMod val="50000"/>
                  </a:schemeClr>
                </a:solidFill>
              </a:rPr>
              <a:t>Relational Integrity constraint </a:t>
            </a:r>
            <a:endParaRPr lang="en-IN" sz="1800" dirty="0">
              <a:solidFill>
                <a:schemeClr val="bg1">
                  <a:lumMod val="50000"/>
                </a:schemeClr>
              </a:solidFill>
            </a:endParaRPr>
          </a:p>
          <a:p>
            <a:pPr algn="ctr" eaLnBrk="0" fontAlgn="base" hangingPunct="0">
              <a:spcBef>
                <a:spcPct val="0"/>
              </a:spcBef>
              <a:spcAft>
                <a:spcPct val="0"/>
              </a:spcAft>
              <a:buClrTx/>
            </a:pPr>
            <a:r>
              <a:rPr lang="en-IN" dirty="0">
                <a:solidFill>
                  <a:schemeClr val="bg1">
                    <a:lumMod val="50000"/>
                  </a:schemeClr>
                </a:solidFill>
              </a:rPr>
              <a:t>Disadvantages </a:t>
            </a:r>
            <a:r>
              <a:rPr kumimoji="0" lang="en-US" altLang="en-US" sz="1800" b="0" i="0" u="none" strike="noStrike" cap="none" normalizeH="0" baseline="0" dirty="0">
                <a:ln>
                  <a:noFill/>
                </a:ln>
                <a:solidFill>
                  <a:schemeClr val="bg1">
                    <a:lumMod val="50000"/>
                  </a:schemeClr>
                </a:solidFill>
                <a:effectLst/>
                <a:latin typeface="ArialMT"/>
              </a:rPr>
              <a:t> </a:t>
            </a:r>
            <a:endParaRPr kumimoji="0" lang="en-US" altLang="en-US" sz="800" b="0" i="0" u="none" strike="noStrike" cap="none" normalizeH="0" baseline="0" dirty="0">
              <a:ln>
                <a:noFill/>
              </a:ln>
              <a:solidFill>
                <a:schemeClr val="bg1">
                  <a:lumMod val="50000"/>
                </a:schemeClr>
              </a:solidFill>
              <a:effectLst/>
            </a:endParaRPr>
          </a:p>
        </p:txBody>
      </p:sp>
      <p:pic>
        <p:nvPicPr>
          <p:cNvPr id="5121" name="Picture 1" descr="page385image11291792">
            <a:extLst>
              <a:ext uri="{FF2B5EF4-FFF2-40B4-BE49-F238E27FC236}">
                <a16:creationId xmlns:a16="http://schemas.microsoft.com/office/drawing/2014/main" id="{316892AB-77D8-8E48-8602-E8DBD7389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819150"/>
            <a:ext cx="41783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358174" y="2739029"/>
            <a:ext cx="3837000" cy="1753800"/>
          </a:xfrm>
          <a:prstGeom prst="rect">
            <a:avLst/>
          </a:prstGeom>
        </p:spPr>
        <p:txBody>
          <a:bodyPr spcFirstLastPara="1" wrap="square" lIns="91425" tIns="91425" rIns="91425" bIns="91425" anchor="ctr" anchorCtr="0">
            <a:noAutofit/>
          </a:bodyPr>
          <a:lstStyle/>
          <a:p>
            <a:r>
              <a:rPr lang="en-IN" dirty="0"/>
              <a:t>Complex relational database systems may lead to isolated databases where the information cannot be shared from one system to another. </a:t>
            </a: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695911" y="1598212"/>
            <a:ext cx="316152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buClrTx/>
            </a:pPr>
            <a:r>
              <a:rPr lang="en-IN" dirty="0">
                <a:solidFill>
                  <a:schemeClr val="bg1">
                    <a:lumMod val="50000"/>
                  </a:schemeClr>
                </a:solidFill>
              </a:rPr>
              <a:t>Relational Integrity constraint </a:t>
            </a:r>
            <a:endParaRPr lang="en-IN" sz="1800" dirty="0">
              <a:solidFill>
                <a:schemeClr val="bg1">
                  <a:lumMod val="50000"/>
                </a:schemeClr>
              </a:solidFill>
            </a:endParaRPr>
          </a:p>
          <a:p>
            <a:pPr algn="ctr" eaLnBrk="0" fontAlgn="base" hangingPunct="0">
              <a:spcBef>
                <a:spcPct val="0"/>
              </a:spcBef>
              <a:spcAft>
                <a:spcPct val="0"/>
              </a:spcAft>
              <a:buClrTx/>
            </a:pPr>
            <a:r>
              <a:rPr lang="en-IN" dirty="0">
                <a:solidFill>
                  <a:schemeClr val="bg1">
                    <a:lumMod val="50000"/>
                  </a:schemeClr>
                </a:solidFill>
              </a:rPr>
              <a:t>Disadvantages </a:t>
            </a:r>
            <a:r>
              <a:rPr kumimoji="0" lang="en-US" altLang="en-US" sz="1800" b="0" i="0" u="none" strike="noStrike" cap="none" normalizeH="0" baseline="0" dirty="0">
                <a:ln>
                  <a:noFill/>
                </a:ln>
                <a:solidFill>
                  <a:schemeClr val="bg1">
                    <a:lumMod val="50000"/>
                  </a:schemeClr>
                </a:solidFill>
                <a:effectLst/>
                <a:latin typeface="ArialMT"/>
              </a:rPr>
              <a:t> </a:t>
            </a:r>
            <a:endParaRPr kumimoji="0" lang="en-US" altLang="en-US" sz="800" b="0" i="0" u="none" strike="noStrike" cap="none" normalizeH="0" baseline="0" dirty="0">
              <a:ln>
                <a:noFill/>
              </a:ln>
              <a:solidFill>
                <a:schemeClr val="bg1">
                  <a:lumMod val="50000"/>
                </a:schemeClr>
              </a:solidFill>
              <a:effectLst/>
            </a:endParaRPr>
          </a:p>
        </p:txBody>
      </p:sp>
      <p:pic>
        <p:nvPicPr>
          <p:cNvPr id="5121" name="Picture 1" descr="page385image11291792">
            <a:extLst>
              <a:ext uri="{FF2B5EF4-FFF2-40B4-BE49-F238E27FC236}">
                <a16:creationId xmlns:a16="http://schemas.microsoft.com/office/drawing/2014/main" id="{316892AB-77D8-8E48-8602-E8DBD7389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819150"/>
            <a:ext cx="41783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1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356826"/>
            <a:ext cx="8520600" cy="2052600"/>
          </a:xfrm>
          <a:prstGeom prst="rect">
            <a:avLst/>
          </a:prstGeom>
        </p:spPr>
        <p:txBody>
          <a:bodyPr spcFirstLastPara="1" wrap="square" lIns="91425" tIns="91425" rIns="91425" bIns="91425" anchor="b" anchorCtr="0">
            <a:noAutofit/>
          </a:bodyPr>
          <a:lstStyle/>
          <a:p>
            <a:r>
              <a:rPr lang="en-IN" dirty="0"/>
              <a:t>Keys and Relational Data Manipulation </a:t>
            </a:r>
            <a:endParaRPr lang="en-IN" dirty="0">
              <a:effectLst/>
            </a:endParaRPr>
          </a:p>
        </p:txBody>
      </p:sp>
    </p:spTree>
    <p:extLst>
      <p:ext uri="{BB962C8B-B14F-4D97-AF65-F5344CB8AC3E}">
        <p14:creationId xmlns:p14="http://schemas.microsoft.com/office/powerpoint/2010/main" val="106824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r>
              <a:rPr lang="en-IN" dirty="0"/>
              <a:t>Key is an attribute or set of an attribute which helps to identify a row in a relation </a:t>
            </a:r>
          </a:p>
          <a:p>
            <a:r>
              <a:rPr lang="en-IN" dirty="0"/>
              <a:t>Allows to find the relation between two tables. </a:t>
            </a:r>
          </a:p>
          <a:p>
            <a:r>
              <a:rPr lang="en-IN" dirty="0"/>
              <a:t>Keys help you uniquely identify a row in a table </a:t>
            </a:r>
          </a:p>
          <a:p>
            <a:r>
              <a:rPr lang="en-IN" dirty="0"/>
              <a:t>Used to establish and identify relationships between tables.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a:t>https://cdn.ttgtmedia.com/rms/onlineImages/business_analytics-unstructured_data_mobile.png</a:t>
            </a:r>
            <a:endParaRPr dirty="0"/>
          </a:p>
        </p:txBody>
      </p:sp>
      <p:graphicFrame>
        <p:nvGraphicFramePr>
          <p:cNvPr id="3" name="Diagram 2">
            <a:extLst>
              <a:ext uri="{FF2B5EF4-FFF2-40B4-BE49-F238E27FC236}">
                <a16:creationId xmlns:a16="http://schemas.microsoft.com/office/drawing/2014/main" id="{786BE5EC-7A78-1F48-90BB-CF539BFF9513}"/>
              </a:ext>
            </a:extLst>
          </p:cNvPr>
          <p:cNvGraphicFramePr/>
          <p:nvPr>
            <p:extLst>
              <p:ext uri="{D42A27DB-BD31-4B8C-83A1-F6EECF244321}">
                <p14:modId xmlns:p14="http://schemas.microsoft.com/office/powerpoint/2010/main" val="1265769356"/>
              </p:ext>
            </p:extLst>
          </p:nvPr>
        </p:nvGraphicFramePr>
        <p:xfrm>
          <a:off x="3725700" y="5271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392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Super key </a:t>
            </a:r>
          </a:p>
          <a:p>
            <a:pPr marL="139700" indent="0">
              <a:buNone/>
            </a:pPr>
            <a:endParaRPr lang="en-IN" dirty="0"/>
          </a:p>
          <a:p>
            <a:r>
              <a:rPr lang="en-IN" dirty="0"/>
              <a:t>A Super key is a group of single or multiple keys which identifies rows in a table. </a:t>
            </a:r>
          </a:p>
          <a:p>
            <a:r>
              <a:rPr lang="en-IN" dirty="0"/>
              <a:t>A Super key may have additional attributes that are not needed for unique identification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t>https://</a:t>
            </a:r>
            <a:r>
              <a:rPr lang="en-IN" dirty="0" err="1"/>
              <a:t>www.slideshare.net</a:t>
            </a:r>
            <a:r>
              <a:rPr lang="en-IN" dirty="0"/>
              <a:t>/</a:t>
            </a:r>
            <a:r>
              <a:rPr lang="en-IN" dirty="0" err="1"/>
              <a:t>TechtudNetwork</a:t>
            </a:r>
            <a:r>
              <a:rPr lang="en-IN" dirty="0"/>
              <a:t>/relation-between-super-key-candidate-key-and-primary . All rights reserved. </a:t>
            </a:r>
          </a:p>
        </p:txBody>
      </p:sp>
      <p:pic>
        <p:nvPicPr>
          <p:cNvPr id="10243" name="Picture 3" descr="page392image9257248">
            <a:extLst>
              <a:ext uri="{FF2B5EF4-FFF2-40B4-BE49-F238E27FC236}">
                <a16:creationId xmlns:a16="http://schemas.microsoft.com/office/drawing/2014/main" id="{7AFA3D74-1950-C849-926D-B602E1507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125" y="652513"/>
            <a:ext cx="4114800"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944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Primary Key: </a:t>
            </a:r>
          </a:p>
          <a:p>
            <a:r>
              <a:rPr lang="en-IN" dirty="0"/>
              <a:t>Is a column or group of columns in a table that uniquely identify every row in that table. </a:t>
            </a:r>
          </a:p>
          <a:p>
            <a:r>
              <a:rPr lang="en-IN" dirty="0"/>
              <a:t>Can't be a duplicate. </a:t>
            </a:r>
          </a:p>
          <a:p>
            <a:r>
              <a:rPr lang="en-IN" dirty="0"/>
              <a:t>A table cannot have more than one primary key.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t>https://www.guru99.com/</a:t>
            </a:r>
            <a:r>
              <a:rPr lang="en-IN" dirty="0" err="1"/>
              <a:t>dbms-keys.htm</a:t>
            </a:r>
            <a:r>
              <a:rPr lang="en-IN" dirty="0"/>
              <a:t> </a:t>
            </a:r>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5" name="Picture 1" descr="page393image9187696">
            <a:extLst>
              <a:ext uri="{FF2B5EF4-FFF2-40B4-BE49-F238E27FC236}">
                <a16:creationId xmlns:a16="http://schemas.microsoft.com/office/drawing/2014/main" id="{9FBB1293-3348-064C-B924-E9702B6DF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00" y="1303338"/>
            <a:ext cx="42926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0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Alternate key: </a:t>
            </a:r>
          </a:p>
          <a:p>
            <a:r>
              <a:rPr lang="en-IN" dirty="0"/>
              <a:t>Is a column or group of columns in a table that uniquely identify every row in that table. </a:t>
            </a:r>
          </a:p>
          <a:p>
            <a:r>
              <a:rPr lang="en-IN" dirty="0"/>
              <a:t>A table can have multiple choices for a primary key but only one can be set as the primary key. </a:t>
            </a:r>
          </a:p>
          <a:p>
            <a:r>
              <a:rPr lang="en-IN" dirty="0"/>
              <a:t>All the keys which are not primary key are called an Alternate Key.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t>https://www.guru99.com/</a:t>
            </a:r>
            <a:r>
              <a:rPr lang="en-IN" dirty="0" err="1"/>
              <a:t>dbms-keys.htm</a:t>
            </a:r>
            <a:r>
              <a:rPr lang="en-IN" dirty="0"/>
              <a:t> </a:t>
            </a:r>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5" name="Picture 1" descr="page393image9187696">
            <a:extLst>
              <a:ext uri="{FF2B5EF4-FFF2-40B4-BE49-F238E27FC236}">
                <a16:creationId xmlns:a16="http://schemas.microsoft.com/office/drawing/2014/main" id="{9FBB1293-3348-064C-B924-E9702B6DF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00" y="1303338"/>
            <a:ext cx="42926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Candidate Key: </a:t>
            </a:r>
          </a:p>
          <a:p>
            <a:r>
              <a:rPr lang="en-IN" dirty="0"/>
              <a:t>Is a set of attributes that uniquely identify tuples in a table. </a:t>
            </a:r>
          </a:p>
          <a:p>
            <a:r>
              <a:rPr lang="en-IN" dirty="0"/>
              <a:t>Is a super key with no repeated attributes. </a:t>
            </a:r>
          </a:p>
          <a:p>
            <a:r>
              <a:rPr lang="en-IN" dirty="0"/>
              <a:t>The Primary key should be selected from the candidate keys. </a:t>
            </a:r>
          </a:p>
          <a:p>
            <a:r>
              <a:rPr lang="en-IN" dirty="0"/>
              <a:t>Every table must have at least a single candidate key.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t>https://www.guru99.com/</a:t>
            </a:r>
            <a:r>
              <a:rPr lang="en-IN" dirty="0" err="1"/>
              <a:t>dbms-keys.htm</a:t>
            </a:r>
            <a:r>
              <a:rPr lang="en-IN" dirty="0"/>
              <a:t> </a:t>
            </a:r>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5" name="Picture 1" descr="page393image9187696">
            <a:extLst>
              <a:ext uri="{FF2B5EF4-FFF2-40B4-BE49-F238E27FC236}">
                <a16:creationId xmlns:a16="http://schemas.microsoft.com/office/drawing/2014/main" id="{9FBB1293-3348-064C-B924-E9702B6DF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00" y="1303338"/>
            <a:ext cx="42926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9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Foreign key: </a:t>
            </a:r>
          </a:p>
          <a:p>
            <a:r>
              <a:rPr lang="en-IN" dirty="0"/>
              <a:t>Is a column that creates a relationship between two tables. </a:t>
            </a:r>
          </a:p>
          <a:p>
            <a:r>
              <a:rPr lang="en-IN" dirty="0"/>
              <a:t>The purpose of Foreign keys is to maintain data integrity </a:t>
            </a:r>
          </a:p>
          <a:p>
            <a:r>
              <a:rPr lang="en-IN" dirty="0"/>
              <a:t>And allow navigation between two different instances of an entity. </a:t>
            </a:r>
          </a:p>
          <a:p>
            <a:r>
              <a:rPr lang="en-IN" dirty="0"/>
              <a:t>It acts as a cross-reference between two tables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a:t>
            </a:r>
            <a:r>
              <a:rPr lang="en-US" altLang="en-US" dirty="0" err="1">
                <a:solidFill>
                  <a:srgbClr val="0096A5"/>
                </a:solidFill>
                <a:latin typeface="ArialMT"/>
              </a:rPr>
              <a:t>etutorials.org</a:t>
            </a:r>
            <a:r>
              <a:rPr lang="en-US" altLang="en-US" dirty="0">
                <a:solidFill>
                  <a:srgbClr val="0096A5"/>
                </a:solidFill>
                <a:latin typeface="ArialMT"/>
              </a:rPr>
              <a:t>/SQL/</a:t>
            </a:r>
            <a:r>
              <a:rPr lang="en-US" altLang="en-US" dirty="0" err="1">
                <a:solidFill>
                  <a:srgbClr val="0096A5"/>
                </a:solidFill>
                <a:latin typeface="ArialMT"/>
              </a:rPr>
              <a:t>Database+design+for+mere+mortals</a:t>
            </a:r>
            <a:r>
              <a:rPr lang="en-US" altLang="en-US" dirty="0">
                <a:solidFill>
                  <a:srgbClr val="0096A5"/>
                </a:solidFill>
                <a:latin typeface="ArialMT"/>
              </a:rPr>
              <a:t>/</a:t>
            </a:r>
            <a:r>
              <a:rPr lang="en-US" altLang="en-US" dirty="0" err="1">
                <a:solidFill>
                  <a:srgbClr val="0096A5"/>
                </a:solidFill>
                <a:latin typeface="ArialMT"/>
              </a:rPr>
              <a:t>Part+I+Relational+Database+Design</a:t>
            </a:r>
            <a:r>
              <a:rPr lang="en-US" altLang="en-US" dirty="0">
                <a:solidFill>
                  <a:srgbClr val="0096A5"/>
                </a:solidFill>
                <a:latin typeface="ArialMT"/>
              </a:rPr>
              <a:t>/</a:t>
            </a:r>
            <a:r>
              <a:rPr lang="en-US" altLang="en-US" dirty="0" err="1">
                <a:solidFill>
                  <a:srgbClr val="0096A5"/>
                </a:solidFill>
                <a:latin typeface="ArialMT"/>
              </a:rPr>
              <a:t>Chapte</a:t>
            </a:r>
            <a:r>
              <a:rPr lang="en-IN" dirty="0"/>
              <a:t> </a:t>
            </a:r>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3" name="Picture 1" descr="page396image11327072">
            <a:extLst>
              <a:ext uri="{FF2B5EF4-FFF2-40B4-BE49-F238E27FC236}">
                <a16:creationId xmlns:a16="http://schemas.microsoft.com/office/drawing/2014/main" id="{3576028C-6762-9742-A32B-62F358E90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350" y="1150938"/>
            <a:ext cx="4076700" cy="30988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56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Compound key: </a:t>
            </a:r>
          </a:p>
          <a:p>
            <a:r>
              <a:rPr lang="en-IN" dirty="0"/>
              <a:t>Has two or more attributes that allow you to uniquely recognize a specific record. </a:t>
            </a:r>
          </a:p>
          <a:p>
            <a:r>
              <a:rPr lang="en-IN" dirty="0"/>
              <a:t>The purpose of compound key is to uniquely identify each record in the table.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t>https://</a:t>
            </a:r>
            <a:r>
              <a:rPr lang="en-IN" dirty="0" err="1"/>
              <a:t>www.slideshare.net</a:t>
            </a:r>
            <a:r>
              <a:rPr lang="en-IN" dirty="0"/>
              <a:t>/</a:t>
            </a:r>
            <a:r>
              <a:rPr lang="en-IN" dirty="0" err="1"/>
              <a:t>cunniman</a:t>
            </a:r>
            <a:r>
              <a:rPr lang="en-IN" dirty="0"/>
              <a:t>/database-keys </a:t>
            </a:r>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1" descr="page397image11378592">
            <a:extLst>
              <a:ext uri="{FF2B5EF4-FFF2-40B4-BE49-F238E27FC236}">
                <a16:creationId xmlns:a16="http://schemas.microsoft.com/office/drawing/2014/main" id="{A8D590E1-65F1-E241-ACC2-DB9481445E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350" y="520700"/>
            <a:ext cx="4330700"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41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r>
              <a:rPr lang="en-IN" dirty="0"/>
              <a:t>Understanding MySQL database</a:t>
            </a:r>
          </a:p>
          <a:p>
            <a:r>
              <a:rPr lang="en-IN" dirty="0"/>
              <a:t>MySQL syntax and semantics</a:t>
            </a:r>
          </a:p>
          <a:p>
            <a:r>
              <a:rPr lang="en-IN" dirty="0"/>
              <a:t>MySQL DDL</a:t>
            </a:r>
          </a:p>
          <a:p>
            <a:r>
              <a:rPr lang="en-IN" dirty="0"/>
              <a:t>MySQL DML</a:t>
            </a:r>
          </a:p>
          <a:p>
            <a:r>
              <a:rPr lang="en-IN" dirty="0"/>
              <a:t>MySQL Transaction Control</a:t>
            </a:r>
          </a:p>
          <a:p>
            <a:r>
              <a:rPr lang="en-IN" dirty="0"/>
              <a:t>MySQL User Management</a:t>
            </a:r>
          </a:p>
          <a:p>
            <a:r>
              <a:rPr lang="en-IN" dirty="0"/>
              <a:t>MySQL Security aspects</a:t>
            </a:r>
          </a:p>
          <a:p>
            <a:r>
              <a:rPr lang="en-IN" dirty="0"/>
              <a:t>MySQL Query execution </a:t>
            </a:r>
          </a:p>
          <a:p>
            <a:r>
              <a:rPr lang="en-IN" dirty="0"/>
              <a:t>MySQL query optimization</a:t>
            </a:r>
          </a:p>
          <a:p>
            <a:r>
              <a:rPr lang="en-IN" dirty="0"/>
              <a:t>•MySQL Complex queries</a:t>
            </a:r>
            <a:br>
              <a:rPr lang="en-IN" dirty="0"/>
            </a:br>
            <a:endParaRPr lang="en-IN" dirty="0"/>
          </a:p>
          <a:p>
            <a:pPr marL="457200" lvl="0" indent="-342900" algn="l" rtl="0">
              <a:spcBef>
                <a:spcPts val="0"/>
              </a:spcBef>
              <a:spcAft>
                <a:spcPts val="0"/>
              </a:spcAft>
              <a:buSzPts val="180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Composite key: </a:t>
            </a:r>
          </a:p>
          <a:p>
            <a:r>
              <a:rPr lang="en-IN" dirty="0"/>
              <a:t>Is a combination of two or more columns that uniquely identify rows in a table. </a:t>
            </a:r>
          </a:p>
          <a:p>
            <a:r>
              <a:rPr lang="en-IN" dirty="0"/>
              <a:t>The combination of columns guarantees uniqueness, though individually uniqueness is not guaranteed. </a:t>
            </a:r>
          </a:p>
          <a:p>
            <a:r>
              <a:rPr lang="en-IN" dirty="0"/>
              <a:t>Hence, they are combined to uniquely identify records in a table</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whatisdbms.com</a:t>
            </a:r>
            <a:r>
              <a:rPr lang="en-US" altLang="en-US" dirty="0">
                <a:solidFill>
                  <a:srgbClr val="0096A5"/>
                </a:solidFill>
                <a:latin typeface="ArialMT"/>
              </a:rPr>
              <a:t>/wp-content/uploads/2016/06/Candidate-</a:t>
            </a:r>
            <a:r>
              <a:rPr lang="en-US" altLang="en-US" dirty="0" err="1">
                <a:solidFill>
                  <a:srgbClr val="0096A5"/>
                </a:solidFill>
                <a:latin typeface="ArialMT"/>
              </a:rPr>
              <a:t>Key.jpg</a:t>
            </a:r>
            <a:r>
              <a:rPr lang="en-US" altLang="en-US" dirty="0">
                <a:solidFill>
                  <a:srgbClr val="0096A5"/>
                </a:solidFill>
                <a:latin typeface="ArialMT"/>
              </a:rPr>
              <a:t> </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descr="page398image11279360">
            <a:extLst>
              <a:ext uri="{FF2B5EF4-FFF2-40B4-BE49-F238E27FC236}">
                <a16:creationId xmlns:a16="http://schemas.microsoft.com/office/drawing/2014/main" id="{DC8A49CC-8754-EB4F-8784-51ECC60435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4727" y="1340094"/>
            <a:ext cx="41529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955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Compound v/s composite key</a:t>
            </a:r>
          </a:p>
          <a:p>
            <a:pPr marL="139700" indent="0">
              <a:buNone/>
            </a:pPr>
            <a:br>
              <a:rPr lang="en-IN" dirty="0"/>
            </a:br>
            <a:r>
              <a:rPr lang="en-IN" dirty="0"/>
              <a:t>The difference between compound and the composite key is that any part of the compound key can be a foreign key, but the composite key may or maybe not a part of the foreign key.</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whatisdbms.com</a:t>
            </a:r>
            <a:r>
              <a:rPr lang="en-US" altLang="en-US" dirty="0">
                <a:solidFill>
                  <a:srgbClr val="0096A5"/>
                </a:solidFill>
                <a:latin typeface="ArialMT"/>
              </a:rPr>
              <a:t>/wp-content/uploads/2016/06/Candidate-</a:t>
            </a:r>
            <a:r>
              <a:rPr lang="en-US" altLang="en-US" dirty="0" err="1">
                <a:solidFill>
                  <a:srgbClr val="0096A5"/>
                </a:solidFill>
                <a:latin typeface="ArialMT"/>
              </a:rPr>
              <a:t>Key.jpg</a:t>
            </a:r>
            <a:r>
              <a:rPr lang="en-US" altLang="en-US" dirty="0">
                <a:solidFill>
                  <a:srgbClr val="0096A5"/>
                </a:solidFill>
                <a:latin typeface="ArialMT"/>
              </a:rPr>
              <a:t> </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descr="page398image11279360">
            <a:extLst>
              <a:ext uri="{FF2B5EF4-FFF2-40B4-BE49-F238E27FC236}">
                <a16:creationId xmlns:a16="http://schemas.microsoft.com/office/drawing/2014/main" id="{DC8A49CC-8754-EB4F-8784-51ECC60435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4727" y="1340094"/>
            <a:ext cx="41529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3968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Keys in Database</a:t>
            </a: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Keys</a:t>
            </a:r>
            <a:endParaRPr dirty="0"/>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Surrogate Key: </a:t>
            </a:r>
          </a:p>
          <a:p>
            <a:r>
              <a:rPr lang="en-IN" dirty="0"/>
              <a:t>An artificial key which aims to uniquely identify each record is called a surrogate key. </a:t>
            </a:r>
          </a:p>
          <a:p>
            <a:r>
              <a:rPr lang="en-IN" dirty="0"/>
              <a:t>These kind of key are unique because they are created when you don't have any natural primary key </a:t>
            </a:r>
          </a:p>
          <a:p>
            <a:r>
              <a:rPr lang="en-IN" dirty="0"/>
              <a:t>They do not lend any meaning to the data in the table. </a:t>
            </a:r>
          </a:p>
          <a:p>
            <a:r>
              <a:rPr lang="en-IN" dirty="0"/>
              <a:t>Surrogate key is usually an integer.</a:t>
            </a:r>
            <a:br>
              <a:rPr lang="en-IN" dirty="0"/>
            </a:b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7" name="Picture 1" descr="page400image9252432">
            <a:extLst>
              <a:ext uri="{FF2B5EF4-FFF2-40B4-BE49-F238E27FC236}">
                <a16:creationId xmlns:a16="http://schemas.microsoft.com/office/drawing/2014/main" id="{22139142-701F-174C-AC45-77F676FEEF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650" y="1340094"/>
            <a:ext cx="41021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47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Manipulation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Data Manipulation Language (DML)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r>
              <a:rPr lang="en-IN" dirty="0"/>
              <a:t>DML stands for Data </a:t>
            </a:r>
            <a:r>
              <a:rPr lang="en-IN" dirty="0" err="1"/>
              <a:t>Manipution</a:t>
            </a:r>
            <a:r>
              <a:rPr lang="en-IN" dirty="0"/>
              <a:t> Language. It is used for accessing and manipulating data in a database. </a:t>
            </a:r>
          </a:p>
          <a:p>
            <a:r>
              <a:rPr lang="en-IN" dirty="0"/>
              <a:t>It handles user requests.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1" name="Picture 1" descr="page401image7135904">
            <a:extLst>
              <a:ext uri="{FF2B5EF4-FFF2-40B4-BE49-F238E27FC236}">
                <a16:creationId xmlns:a16="http://schemas.microsoft.com/office/drawing/2014/main" id="{A6A7324A-6825-B74B-9372-87976EB3D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00" y="1256306"/>
            <a:ext cx="1625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42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Manipulation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Data Manipulation Language (DML)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Here are some tasks that come under DML: </a:t>
            </a:r>
          </a:p>
          <a:p>
            <a:r>
              <a:rPr lang="en-IN" dirty="0"/>
              <a:t>Select: It is used to retrieve data from a database. </a:t>
            </a:r>
          </a:p>
          <a:p>
            <a:r>
              <a:rPr lang="en-IN" dirty="0"/>
              <a:t>Insert: It is used to insert data into a table.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1" name="Picture 1" descr="page401image7135904">
            <a:extLst>
              <a:ext uri="{FF2B5EF4-FFF2-40B4-BE49-F238E27FC236}">
                <a16:creationId xmlns:a16="http://schemas.microsoft.com/office/drawing/2014/main" id="{A6A7324A-6825-B74B-9372-87976EB3D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00" y="1256306"/>
            <a:ext cx="1625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27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Manipulation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Data Manipulation Language (DML)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Here are some tasks that come under DML: </a:t>
            </a:r>
          </a:p>
          <a:p>
            <a:r>
              <a:rPr lang="en-IN" dirty="0"/>
              <a:t>Update: It is used to update existing data within a table. </a:t>
            </a:r>
          </a:p>
          <a:p>
            <a:r>
              <a:rPr lang="en-IN" dirty="0"/>
              <a:t>Delete: It is used to delete all records from a table. </a:t>
            </a:r>
          </a:p>
          <a:p>
            <a:r>
              <a:rPr lang="en-IN" dirty="0"/>
              <a:t>Merge: It performs UPSERT operation, i.e., insert or update operations.</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1" name="Picture 1" descr="page401image7135904">
            <a:extLst>
              <a:ext uri="{FF2B5EF4-FFF2-40B4-BE49-F238E27FC236}">
                <a16:creationId xmlns:a16="http://schemas.microsoft.com/office/drawing/2014/main" id="{A6A7324A-6825-B74B-9372-87976EB3D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00" y="1256306"/>
            <a:ext cx="1625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06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Manipulation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Data Manipulation Language (DML)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Here are some tasks that come under DML: </a:t>
            </a:r>
          </a:p>
          <a:p>
            <a:pPr marL="139700" indent="0">
              <a:buNone/>
            </a:pPr>
            <a:endParaRPr lang="en-IN" dirty="0"/>
          </a:p>
          <a:p>
            <a:r>
              <a:rPr lang="en-IN" dirty="0"/>
              <a:t>Call: It is used to call a structured query language or a Java subprogram. </a:t>
            </a:r>
          </a:p>
          <a:p>
            <a:r>
              <a:rPr lang="en-IN" dirty="0"/>
              <a:t>Explain Plan: It has the parameter of explaining data. </a:t>
            </a:r>
          </a:p>
          <a:p>
            <a:r>
              <a:rPr lang="en-IN" dirty="0"/>
              <a:t>Lock Table: It controls concurrency.</a:t>
            </a:r>
            <a:br>
              <a:rPr lang="en-IN" dirty="0"/>
            </a:b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1" name="Picture 1" descr="page401image7135904">
            <a:extLst>
              <a:ext uri="{FF2B5EF4-FFF2-40B4-BE49-F238E27FC236}">
                <a16:creationId xmlns:a16="http://schemas.microsoft.com/office/drawing/2014/main" id="{A6A7324A-6825-B74B-9372-87976EB3D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00" y="1256306"/>
            <a:ext cx="1625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Definition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DDL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r>
              <a:rPr lang="en-IN" dirty="0"/>
              <a:t>DDL actually consists of the SQL commands that can be used to define the database schema. </a:t>
            </a:r>
          </a:p>
          <a:p>
            <a:r>
              <a:rPr lang="en-IN" dirty="0"/>
              <a:t>It simply deals with descriptions of the database schema. </a:t>
            </a:r>
          </a:p>
          <a:p>
            <a:r>
              <a:rPr lang="en-IN" dirty="0"/>
              <a:t>And is used to create and modify the structure of database objects in the database.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7" name="Picture 1" descr="page443image7098048">
            <a:extLst>
              <a:ext uri="{FF2B5EF4-FFF2-40B4-BE49-F238E27FC236}">
                <a16:creationId xmlns:a16="http://schemas.microsoft.com/office/drawing/2014/main" id="{D68C3CBF-B34D-6048-9863-114824F85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186" y="1447800"/>
            <a:ext cx="16891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62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Definition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DDL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b="1" dirty="0"/>
              <a:t>Examples of DDL commands </a:t>
            </a:r>
          </a:p>
          <a:p>
            <a:pPr marL="139700" indent="0">
              <a:buNone/>
            </a:pPr>
            <a:endParaRPr lang="en-IN" dirty="0"/>
          </a:p>
          <a:p>
            <a:r>
              <a:rPr lang="en-IN" b="1" dirty="0"/>
              <a:t>CREATE </a:t>
            </a:r>
            <a:r>
              <a:rPr lang="en-IN" dirty="0"/>
              <a:t>– is used to create the database or its objects </a:t>
            </a:r>
          </a:p>
          <a:p>
            <a:r>
              <a:rPr lang="en-IN" b="1" dirty="0"/>
              <a:t>DROP </a:t>
            </a:r>
            <a:r>
              <a:rPr lang="en-IN" dirty="0"/>
              <a:t>– is used to delete objects from the database. </a:t>
            </a:r>
          </a:p>
          <a:p>
            <a:r>
              <a:rPr lang="en-IN" b="1" dirty="0"/>
              <a:t>ALTER </a:t>
            </a:r>
            <a:r>
              <a:rPr lang="en-IN" dirty="0"/>
              <a:t>-is used to alter the structure of the database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7" name="Picture 1" descr="page443image7098048">
            <a:extLst>
              <a:ext uri="{FF2B5EF4-FFF2-40B4-BE49-F238E27FC236}">
                <a16:creationId xmlns:a16="http://schemas.microsoft.com/office/drawing/2014/main" id="{D68C3CBF-B34D-6048-9863-114824F85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186" y="1447800"/>
            <a:ext cx="16891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98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Definition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DDL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Examples of DDL commands</a:t>
            </a:r>
          </a:p>
          <a:p>
            <a:pPr marL="139700" indent="0">
              <a:buNone/>
            </a:pPr>
            <a:r>
              <a:rPr lang="en-IN" dirty="0"/>
              <a:t> </a:t>
            </a:r>
          </a:p>
          <a:p>
            <a:r>
              <a:rPr lang="en-IN" dirty="0"/>
              <a:t>TRUNCATE –is used to remove all records from a table, including all spaces allocated for the records are removed. </a:t>
            </a:r>
          </a:p>
          <a:p>
            <a:r>
              <a:rPr lang="en-IN" dirty="0"/>
              <a:t>COMMENT –is used to add comments to the data dictionary. </a:t>
            </a:r>
          </a:p>
          <a:p>
            <a:r>
              <a:rPr lang="en-IN" dirty="0"/>
              <a:t>RENAME –is used to rename an object existing in the database.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www.studytonight.com</a:t>
            </a:r>
            <a:r>
              <a:rPr lang="en-US" altLang="en-US" dirty="0">
                <a:solidFill>
                  <a:srgbClr val="0096A5"/>
                </a:solidFill>
                <a:latin typeface="ArialMT"/>
              </a:rPr>
              <a:t>/</a:t>
            </a:r>
            <a:r>
              <a:rPr lang="en-US" altLang="en-US" dirty="0" err="1">
                <a:solidFill>
                  <a:srgbClr val="0096A5"/>
                </a:solidFill>
                <a:latin typeface="ArialMT"/>
              </a:rPr>
              <a:t>dbms</a:t>
            </a:r>
            <a:r>
              <a:rPr lang="en-US" altLang="en-US" dirty="0">
                <a:solidFill>
                  <a:srgbClr val="0096A5"/>
                </a:solidFill>
                <a:latin typeface="ArialMT"/>
              </a:rPr>
              <a:t>/database-</a:t>
            </a:r>
            <a:r>
              <a:rPr lang="en-US" altLang="en-US" dirty="0" err="1">
                <a:solidFill>
                  <a:srgbClr val="0096A5"/>
                </a:solidFill>
                <a:latin typeface="ArialMT"/>
              </a:rPr>
              <a:t>key.php</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7" name="Picture 1" descr="page443image7098048">
            <a:extLst>
              <a:ext uri="{FF2B5EF4-FFF2-40B4-BE49-F238E27FC236}">
                <a16:creationId xmlns:a16="http://schemas.microsoft.com/office/drawing/2014/main" id="{D68C3CBF-B34D-6048-9863-114824F85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186" y="1447800"/>
            <a:ext cx="16891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3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Understanding MySQL database</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What is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In simple words, data can be facts related to any object in consideration. For example, your name, age, height, weight, etc. are some data related to you. A picture, image, file, pdf, etc. can also be considered data.</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https://cdn1.byjus.com/</a:t>
            </a:r>
            <a:r>
              <a:rPr lang="en-IN" dirty="0" err="1"/>
              <a:t>wp</a:t>
            </a:r>
            <a:r>
              <a:rPr lang="en-IN" dirty="0"/>
              <a:t>-content/uploads/2018/12/Difference-between-data-and-</a:t>
            </a:r>
            <a:r>
              <a:rPr lang="en-IN" dirty="0" err="1"/>
              <a:t>information.png</a:t>
            </a:r>
            <a:endParaRPr lang="en-IN" dirty="0"/>
          </a:p>
        </p:txBody>
      </p:sp>
      <p:pic>
        <p:nvPicPr>
          <p:cNvPr id="8" name="Picture 7" descr="Diagram&#10;&#10;Description automatically generated">
            <a:extLst>
              <a:ext uri="{FF2B5EF4-FFF2-40B4-BE49-F238E27FC236}">
                <a16:creationId xmlns:a16="http://schemas.microsoft.com/office/drawing/2014/main" id="{F1320E50-1569-E149-A195-33BB1DC5AA22}"/>
              </a:ext>
            </a:extLst>
          </p:cNvPr>
          <p:cNvPicPr>
            <a:picLocks noChangeAspect="1"/>
          </p:cNvPicPr>
          <p:nvPr/>
        </p:nvPicPr>
        <p:blipFill rotWithShape="1">
          <a:blip r:embed="rId3"/>
          <a:srcRect t="10642" r="5350"/>
          <a:stretch/>
        </p:blipFill>
        <p:spPr>
          <a:xfrm>
            <a:off x="4579951" y="1622067"/>
            <a:ext cx="4516341" cy="25103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Control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DCL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dirty="0"/>
              <a:t>DCL commands are used to grant and take back authority from any database user.</a:t>
            </a:r>
          </a:p>
          <a:p>
            <a:pPr marL="139700" indent="0">
              <a:buNone/>
            </a:pPr>
            <a:endParaRPr lang="en-IN" dirty="0"/>
          </a:p>
          <a:p>
            <a:pPr marL="139700" indent="0">
              <a:buNone/>
            </a:pPr>
            <a:r>
              <a:rPr lang="en-IN" dirty="0"/>
              <a:t>Here are some commands that come under DCL:</a:t>
            </a:r>
          </a:p>
          <a:p>
            <a:r>
              <a:rPr lang="en-IN" dirty="0"/>
              <a:t>Grant</a:t>
            </a:r>
          </a:p>
          <a:p>
            <a:r>
              <a:rPr lang="en-IN" dirty="0"/>
              <a:t>Revoke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3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Control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DCL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b="1" dirty="0"/>
              <a:t>Grant:</a:t>
            </a:r>
            <a:r>
              <a:rPr lang="en-IN" dirty="0"/>
              <a:t> It is used to give user access privileges to a database.</a:t>
            </a:r>
          </a:p>
          <a:p>
            <a:pPr marL="139700" indent="0">
              <a:buNone/>
            </a:pPr>
            <a:endParaRPr lang="en-IN" b="1" dirty="0"/>
          </a:p>
          <a:p>
            <a:pPr marL="139700" indent="0">
              <a:buNone/>
            </a:pPr>
            <a:r>
              <a:rPr lang="en-IN" b="1" dirty="0"/>
              <a:t>Example</a:t>
            </a:r>
            <a:endParaRPr lang="en-IN" dirty="0"/>
          </a:p>
          <a:p>
            <a:pPr marL="139700" indent="0">
              <a:buNone/>
            </a:pPr>
            <a:r>
              <a:rPr lang="en-IN" dirty="0"/>
              <a:t>GRANT SELECT, UPDATE ON MY_TABLE TO SOME_USER, ANOTHER_USER;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6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Data Control Language </a:t>
            </a:r>
            <a:endParaRPr lang="en-IN" dirty="0">
              <a:effectLst/>
            </a:endParaRPr>
          </a:p>
        </p:txBody>
      </p:sp>
      <p:sp>
        <p:nvSpPr>
          <p:cNvPr id="74" name="Google Shape;74;p15"/>
          <p:cNvSpPr txBox="1">
            <a:spLocks noGrp="1"/>
          </p:cNvSpPr>
          <p:nvPr>
            <p:ph type="subTitle" idx="1"/>
          </p:nvPr>
        </p:nvSpPr>
        <p:spPr>
          <a:xfrm>
            <a:off x="224000" y="1340094"/>
            <a:ext cx="4045200" cy="641400"/>
          </a:xfrm>
          <a:prstGeom prst="rect">
            <a:avLst/>
          </a:prstGeom>
        </p:spPr>
        <p:txBody>
          <a:bodyPr spcFirstLastPara="1" wrap="square" lIns="91425" tIns="91425" rIns="91425" bIns="91425" anchor="ctr" anchorCtr="0">
            <a:noAutofit/>
          </a:bodyPr>
          <a:lstStyle/>
          <a:p>
            <a:r>
              <a:rPr lang="en-IN" dirty="0"/>
              <a:t>DCL</a:t>
            </a:r>
            <a:endParaRPr lang="en-IN" dirty="0">
              <a:effectLst/>
            </a:endParaRPr>
          </a:p>
        </p:txBody>
      </p:sp>
      <p:sp>
        <p:nvSpPr>
          <p:cNvPr id="75" name="Google Shape;75;p15"/>
          <p:cNvSpPr txBox="1">
            <a:spLocks noGrp="1"/>
          </p:cNvSpPr>
          <p:nvPr>
            <p:ph type="body" idx="2"/>
          </p:nvPr>
        </p:nvSpPr>
        <p:spPr>
          <a:xfrm>
            <a:off x="462275" y="2344882"/>
            <a:ext cx="3837000" cy="1753800"/>
          </a:xfrm>
          <a:prstGeom prst="rect">
            <a:avLst/>
          </a:prstGeom>
        </p:spPr>
        <p:txBody>
          <a:bodyPr spcFirstLastPara="1" wrap="square" lIns="91425" tIns="91425" rIns="91425" bIns="91425" anchor="ctr" anchorCtr="0">
            <a:noAutofit/>
          </a:bodyPr>
          <a:lstStyle/>
          <a:p>
            <a:pPr marL="139700" indent="0">
              <a:buNone/>
            </a:pPr>
            <a:r>
              <a:rPr lang="en-IN" b="1" dirty="0"/>
              <a:t>Revoke:</a:t>
            </a:r>
            <a:r>
              <a:rPr lang="en-IN" dirty="0"/>
              <a:t> It is used to take back permissions from the user.</a:t>
            </a:r>
          </a:p>
          <a:p>
            <a:pPr marL="139700" indent="0">
              <a:buNone/>
            </a:pPr>
            <a:endParaRPr lang="en-IN" b="1" dirty="0"/>
          </a:p>
          <a:p>
            <a:pPr marL="139700" indent="0">
              <a:buNone/>
            </a:pPr>
            <a:r>
              <a:rPr lang="en-IN" b="1" dirty="0"/>
              <a:t>Example</a:t>
            </a:r>
            <a:endParaRPr lang="en-IN" dirty="0"/>
          </a:p>
          <a:p>
            <a:pPr marL="139700" indent="0">
              <a:buNone/>
            </a:pPr>
            <a:r>
              <a:rPr lang="en-IN" dirty="0"/>
              <a:t>REVOKE SELECT, UPDATE ON MY_TABLE FROM USER1, USER2;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77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Transaction Control Language </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TCL</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sz="1200" dirty="0"/>
              <a:t>TCL commands can only use with DML commands like INSERT, DELETE and UPDATE only.</a:t>
            </a:r>
          </a:p>
          <a:p>
            <a:pPr marL="139700" indent="0">
              <a:buNone/>
            </a:pPr>
            <a:endParaRPr lang="en-IN" sz="1200" dirty="0"/>
          </a:p>
          <a:p>
            <a:pPr marL="139700" indent="0">
              <a:buNone/>
            </a:pPr>
            <a:r>
              <a:rPr lang="en-IN" sz="1200" dirty="0"/>
              <a:t>These operations are automatically committed in the database that's why they cannot be used while creating tables or dropping them.</a:t>
            </a:r>
          </a:p>
          <a:p>
            <a:pPr marL="139700" indent="0">
              <a:buNone/>
            </a:pPr>
            <a:endParaRPr lang="en-IN" sz="1200" dirty="0"/>
          </a:p>
          <a:p>
            <a:pPr marL="139700" indent="0">
              <a:buNone/>
            </a:pPr>
            <a:r>
              <a:rPr lang="en-IN" sz="1200" dirty="0"/>
              <a:t>Here are some commands that come under TCL:</a:t>
            </a:r>
          </a:p>
          <a:p>
            <a:r>
              <a:rPr lang="en-IN" sz="1200" dirty="0"/>
              <a:t>COMMIT</a:t>
            </a:r>
          </a:p>
          <a:p>
            <a:r>
              <a:rPr lang="en-IN" sz="1200" dirty="0"/>
              <a:t>ROLLBACK</a:t>
            </a:r>
          </a:p>
          <a:p>
            <a:r>
              <a:rPr lang="en-IN" sz="1200" dirty="0"/>
              <a:t>SAVEPOINT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4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Transaction Control Language </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TCL</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b="1" dirty="0"/>
              <a:t>Commit:</a:t>
            </a:r>
            <a:r>
              <a:rPr lang="en-IN" dirty="0"/>
              <a:t> Commit command is used to save all the transactions to the database.</a:t>
            </a:r>
          </a:p>
          <a:p>
            <a:pPr marL="139700" indent="0">
              <a:buNone/>
            </a:pPr>
            <a:endParaRPr lang="en-IN" b="1" dirty="0"/>
          </a:p>
          <a:p>
            <a:pPr marL="139700" indent="0">
              <a:buNone/>
            </a:pPr>
            <a:r>
              <a:rPr lang="en-IN" b="1" dirty="0"/>
              <a:t>Syntax:</a:t>
            </a:r>
            <a:endParaRPr lang="en-IN" dirty="0"/>
          </a:p>
          <a:p>
            <a:pPr marL="139700" indent="0">
              <a:buNone/>
            </a:pPr>
            <a:r>
              <a:rPr lang="en-IN" dirty="0"/>
              <a:t>	COMMIT;  </a:t>
            </a:r>
          </a:p>
          <a:p>
            <a:pPr marL="139700" indent="0">
              <a:buNone/>
            </a:pPr>
            <a:endParaRPr lang="en-IN" dirty="0"/>
          </a:p>
          <a:p>
            <a:pPr marL="139700" indent="0">
              <a:buNone/>
            </a:pPr>
            <a:r>
              <a:rPr lang="en-IN" b="1" dirty="0"/>
              <a:t>Example:</a:t>
            </a:r>
            <a:endParaRPr lang="en-IN" dirty="0"/>
          </a:p>
          <a:p>
            <a:pPr marL="139700" indent="0">
              <a:buNone/>
            </a:pPr>
            <a:r>
              <a:rPr lang="en-IN" dirty="0"/>
              <a:t>DELETE FROM CUSTOMERS  </a:t>
            </a:r>
          </a:p>
          <a:p>
            <a:pPr marL="139700" indent="0">
              <a:buNone/>
            </a:pPr>
            <a:r>
              <a:rPr lang="en-IN" dirty="0"/>
              <a:t>WHERE AGE = 25;  </a:t>
            </a:r>
          </a:p>
          <a:p>
            <a:pPr marL="139700" indent="0">
              <a:buNone/>
            </a:pPr>
            <a:r>
              <a:rPr lang="en-IN" dirty="0"/>
              <a:t>COMMIT;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526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Transaction Control Language </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TCL</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b="1" dirty="0"/>
              <a:t>Rollback:</a:t>
            </a:r>
            <a:r>
              <a:rPr lang="en-IN" dirty="0"/>
              <a:t> Rollback command is used to undo transactions that have not already been saved to the database.</a:t>
            </a:r>
          </a:p>
          <a:p>
            <a:pPr marL="139700" indent="0">
              <a:buNone/>
            </a:pPr>
            <a:endParaRPr lang="en-IN" b="1" dirty="0"/>
          </a:p>
          <a:p>
            <a:pPr marL="139700" indent="0">
              <a:buNone/>
            </a:pPr>
            <a:r>
              <a:rPr lang="en-IN" b="1" dirty="0"/>
              <a:t>Syntax:</a:t>
            </a:r>
            <a:endParaRPr lang="en-IN" dirty="0"/>
          </a:p>
          <a:p>
            <a:pPr marL="139700" indent="0">
              <a:buNone/>
            </a:pPr>
            <a:r>
              <a:rPr lang="en-IN" dirty="0"/>
              <a:t>	ROLLBACK;  </a:t>
            </a:r>
          </a:p>
          <a:p>
            <a:pPr marL="139700" indent="0">
              <a:buNone/>
            </a:pPr>
            <a:r>
              <a:rPr lang="en-IN" b="1" dirty="0"/>
              <a:t>Example:</a:t>
            </a:r>
            <a:endParaRPr lang="en-IN" dirty="0"/>
          </a:p>
          <a:p>
            <a:pPr marL="139700" indent="0">
              <a:buNone/>
            </a:pPr>
            <a:r>
              <a:rPr lang="en-IN" dirty="0"/>
              <a:t>DELETE FROM CUSTOMERS  </a:t>
            </a:r>
          </a:p>
          <a:p>
            <a:pPr marL="139700" indent="0">
              <a:buNone/>
            </a:pPr>
            <a:r>
              <a:rPr lang="en-IN" dirty="0"/>
              <a:t>WHERE AGE = 25;  </a:t>
            </a:r>
          </a:p>
          <a:p>
            <a:pPr marL="139700" indent="0">
              <a:buNone/>
            </a:pPr>
            <a:r>
              <a:rPr lang="en-IN" dirty="0"/>
              <a:t>ROLLBACK;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15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Transaction Control Language </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TCL</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b="1" dirty="0"/>
              <a:t>SAVEPOINT:</a:t>
            </a:r>
            <a:r>
              <a:rPr lang="en-IN" dirty="0"/>
              <a:t> It is used to roll the transaction back to a certain point without rolling back the entire transaction.</a:t>
            </a:r>
          </a:p>
          <a:p>
            <a:pPr marL="139700" indent="0">
              <a:buNone/>
            </a:pPr>
            <a:endParaRPr lang="en-IN" b="1" dirty="0"/>
          </a:p>
          <a:p>
            <a:pPr marL="139700" indent="0">
              <a:buNone/>
            </a:pPr>
            <a:r>
              <a:rPr lang="en-IN" b="1" dirty="0"/>
              <a:t>Syntax:</a:t>
            </a:r>
            <a:endParaRPr lang="en-IN" dirty="0"/>
          </a:p>
          <a:p>
            <a:pPr marL="139700" indent="0">
              <a:buNone/>
            </a:pPr>
            <a:r>
              <a:rPr lang="en-IN" dirty="0"/>
              <a:t>SAVEPOINT SAVEPOINT_NAME;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static.javatpoint.com</a:t>
            </a:r>
            <a:r>
              <a:rPr lang="en-US" altLang="en-US" dirty="0">
                <a:solidFill>
                  <a:srgbClr val="0096A5"/>
                </a:solidFill>
                <a:latin typeface="ArialMT"/>
              </a:rPr>
              <a:t>/</a:t>
            </a:r>
            <a:r>
              <a:rPr lang="en-US" altLang="en-US" dirty="0" err="1">
                <a:solidFill>
                  <a:srgbClr val="0096A5"/>
                </a:solidFill>
                <a:latin typeface="ArialMT"/>
              </a:rPr>
              <a:t>sqlpages</a:t>
            </a:r>
            <a:r>
              <a:rPr lang="en-US" altLang="en-US" dirty="0">
                <a:solidFill>
                  <a:srgbClr val="0096A5"/>
                </a:solidFill>
                <a:latin typeface="ArialMT"/>
              </a:rPr>
              <a:t>/images/types-of-</a:t>
            </a:r>
            <a:r>
              <a:rPr lang="en-US" altLang="en-US" dirty="0" err="1">
                <a:solidFill>
                  <a:srgbClr val="0096A5"/>
                </a:solidFill>
                <a:latin typeface="ArialMT"/>
              </a:rPr>
              <a:t>sql</a:t>
            </a:r>
            <a:r>
              <a:rPr lang="en-US" altLang="en-US" dirty="0">
                <a:solidFill>
                  <a:srgbClr val="0096A5"/>
                </a:solidFill>
                <a:latin typeface="ArialMT"/>
              </a:rPr>
              <a:t>-</a:t>
            </a:r>
            <a:r>
              <a:rPr lang="en-US" altLang="en-US" dirty="0" err="1">
                <a:solidFill>
                  <a:srgbClr val="0096A5"/>
                </a:solidFill>
                <a:latin typeface="ArialMT"/>
              </a:rPr>
              <a:t>commands.png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0" name="Picture 2" descr="Types of SQL Commands - javatpoint">
            <a:extLst>
              <a:ext uri="{FF2B5EF4-FFF2-40B4-BE49-F238E27FC236}">
                <a16:creationId xmlns:a16="http://schemas.microsoft.com/office/drawing/2014/main" id="{D70F1C55-EAD2-FA46-8B3C-8F20E6D37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6797" y="1493550"/>
            <a:ext cx="4256053" cy="2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31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Join</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dirty="0"/>
              <a:t>JOINS in SQL are commands which are used to combine rows from two or more tables, based on a related column between those tables.  There are predominantly used when a user is trying to extract data from tables which have one-to-many or many-to-many relationships between them.</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846" name="Picture 6" descr="How to Learn SQL JOINs | LearnSQL.com">
            <a:extLst>
              <a:ext uri="{FF2B5EF4-FFF2-40B4-BE49-F238E27FC236}">
                <a16:creationId xmlns:a16="http://schemas.microsoft.com/office/drawing/2014/main" id="{F81555A1-530B-BA42-908E-9CD7C39F236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076"/>
          <a:stretch/>
        </p:blipFill>
        <p:spPr bwMode="auto">
          <a:xfrm>
            <a:off x="4572000" y="1040234"/>
            <a:ext cx="4569985" cy="306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056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Types of Joins</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r>
              <a:rPr lang="en-IN" dirty="0"/>
              <a:t>There are mainly four types of joins that you need to understand. They are:</a:t>
            </a:r>
          </a:p>
          <a:p>
            <a:pPr marL="139700" indent="0">
              <a:buNone/>
            </a:pPr>
            <a:endParaRPr lang="en-IN" dirty="0"/>
          </a:p>
          <a:p>
            <a:r>
              <a:rPr lang="en-IN" dirty="0">
                <a:hlinkClick r:id="rId3"/>
              </a:rPr>
              <a:t>INNER JOIN</a:t>
            </a:r>
            <a:endParaRPr lang="en-IN" dirty="0"/>
          </a:p>
          <a:p>
            <a:r>
              <a:rPr lang="en-IN" dirty="0">
                <a:hlinkClick r:id="rId4"/>
              </a:rPr>
              <a:t>FULL JOIN</a:t>
            </a:r>
            <a:endParaRPr lang="en-IN" dirty="0"/>
          </a:p>
          <a:p>
            <a:r>
              <a:rPr lang="en-IN" dirty="0">
                <a:hlinkClick r:id="rId5"/>
              </a:rPr>
              <a:t>LEFT JOIN</a:t>
            </a:r>
            <a:endParaRPr lang="en-IN" dirty="0"/>
          </a:p>
          <a:p>
            <a:r>
              <a:rPr lang="en-IN" dirty="0">
                <a:hlinkClick r:id="rId6"/>
              </a:rPr>
              <a:t>RIGHT JOIN</a:t>
            </a:r>
            <a:endParaRPr lang="en-IN"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846" name="Picture 6" descr="How to Learn SQL JOINs | LearnSQL.com">
            <a:extLst>
              <a:ext uri="{FF2B5EF4-FFF2-40B4-BE49-F238E27FC236}">
                <a16:creationId xmlns:a16="http://schemas.microsoft.com/office/drawing/2014/main" id="{F81555A1-530B-BA42-908E-9CD7C39F236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076"/>
          <a:stretch/>
        </p:blipFill>
        <p:spPr bwMode="auto">
          <a:xfrm>
            <a:off x="4572000" y="1040234"/>
            <a:ext cx="4569985" cy="306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23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24000" y="1419606"/>
            <a:ext cx="4045200" cy="641400"/>
          </a:xfrm>
          <a:prstGeom prst="rect">
            <a:avLst/>
          </a:prstGeom>
        </p:spPr>
        <p:txBody>
          <a:bodyPr spcFirstLastPara="1" wrap="square" lIns="91425" tIns="91425" rIns="91425" bIns="91425" anchor="ctr" anchorCtr="0">
            <a:noAutofit/>
          </a:bodyPr>
          <a:lstStyle/>
          <a:p>
            <a:r>
              <a:rPr lang="en-IN" dirty="0"/>
              <a:t>Types of Joins</a:t>
            </a:r>
            <a:endParaRPr lang="en-IN" dirty="0">
              <a:effectLst/>
            </a:endParaRPr>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r>
              <a:rPr lang="en-IN" dirty="0"/>
              <a:t>There are mainly four types of joins that you need to understand. They are:</a:t>
            </a:r>
          </a:p>
          <a:p>
            <a:pPr marL="139700" indent="0">
              <a:buNone/>
            </a:pPr>
            <a:endParaRPr lang="en-IN" dirty="0"/>
          </a:p>
          <a:p>
            <a:r>
              <a:rPr lang="en-IN" dirty="0">
                <a:hlinkClick r:id="rId3"/>
              </a:rPr>
              <a:t>INNER JOIN</a:t>
            </a:r>
            <a:endParaRPr lang="en-IN" dirty="0"/>
          </a:p>
          <a:p>
            <a:r>
              <a:rPr lang="en-IN" dirty="0">
                <a:hlinkClick r:id="rId4"/>
              </a:rPr>
              <a:t>FULL JOIN</a:t>
            </a:r>
            <a:endParaRPr lang="en-IN" dirty="0"/>
          </a:p>
          <a:p>
            <a:r>
              <a:rPr lang="en-IN" dirty="0">
                <a:hlinkClick r:id="rId5"/>
              </a:rPr>
              <a:t>LEFT JOIN</a:t>
            </a:r>
            <a:endParaRPr lang="en-IN" dirty="0"/>
          </a:p>
          <a:p>
            <a:r>
              <a:rPr lang="en-IN" dirty="0">
                <a:hlinkClick r:id="rId6"/>
              </a:rPr>
              <a:t>RIGHT JOIN</a:t>
            </a:r>
            <a:endParaRPr lang="en-IN"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6" descr="How to Learn SQL JOINs | LearnSQL.com">
            <a:extLst>
              <a:ext uri="{FF2B5EF4-FFF2-40B4-BE49-F238E27FC236}">
                <a16:creationId xmlns:a16="http://schemas.microsoft.com/office/drawing/2014/main" id="{ED93CAD3-CD00-544A-B257-938A5572E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076"/>
          <a:stretch/>
        </p:blipFill>
        <p:spPr bwMode="auto">
          <a:xfrm>
            <a:off x="4572000" y="1040234"/>
            <a:ext cx="4569985" cy="306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758204"/>
            <a:ext cx="4045200" cy="641400"/>
          </a:xfrm>
          <a:prstGeom prst="rect">
            <a:avLst/>
          </a:prstGeom>
        </p:spPr>
        <p:txBody>
          <a:bodyPr spcFirstLastPara="1" wrap="square" lIns="91425" tIns="91425" rIns="91425" bIns="91425" anchor="ctr" anchorCtr="0">
            <a:noAutofit/>
          </a:bodyPr>
          <a:lstStyle/>
          <a:p>
            <a:r>
              <a:rPr lang="en-IN" b="1" dirty="0"/>
              <a:t>What is Database?</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A database is a systematic collection of data. They support electronic storage and manipulation of data. Databases make data management easy.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spcAft>
                <a:spcPts val="1600"/>
              </a:spcAft>
              <a:buNone/>
            </a:pPr>
            <a:r>
              <a:rPr lang="en" dirty="0"/>
              <a:t>Image Source: </a:t>
            </a:r>
            <a:r>
              <a:rPr lang="en-IN" dirty="0"/>
              <a:t>https://</a:t>
            </a:r>
            <a:r>
              <a:rPr lang="en-IN" dirty="0" err="1"/>
              <a:t>thehackernews.com</a:t>
            </a:r>
            <a:r>
              <a:rPr lang="en-IN" dirty="0"/>
              <a:t>/images/-OcSr8sT_hgU/YW2Z63xmaXI/</a:t>
            </a:r>
            <a:r>
              <a:rPr lang="en-IN" dirty="0" err="1"/>
              <a:t>AAAAAAAABSw</a:t>
            </a:r>
            <a:r>
              <a:rPr lang="en-IN" dirty="0"/>
              <a:t>/m1tSHwEr1gkl6UDNOIrSGYIgL1pwToyQgCLcBGAsYHQ/s0/</a:t>
            </a:r>
            <a:r>
              <a:rPr lang="en-IN" dirty="0" err="1"/>
              <a:t>patch.png</a:t>
            </a:r>
            <a:endParaRPr dirty="0"/>
          </a:p>
        </p:txBody>
      </p:sp>
      <p:pic>
        <p:nvPicPr>
          <p:cNvPr id="3" name="Picture 2">
            <a:extLst>
              <a:ext uri="{FF2B5EF4-FFF2-40B4-BE49-F238E27FC236}">
                <a16:creationId xmlns:a16="http://schemas.microsoft.com/office/drawing/2014/main" id="{CD36D055-B227-E64A-9C2D-890E5C90529E}"/>
              </a:ext>
            </a:extLst>
          </p:cNvPr>
          <p:cNvPicPr>
            <a:picLocks noChangeAspect="1"/>
          </p:cNvPicPr>
          <p:nvPr/>
        </p:nvPicPr>
        <p:blipFill>
          <a:blip r:embed="rId3"/>
          <a:srcRect l="3046" r="3046"/>
          <a:stretch/>
        </p:blipFill>
        <p:spPr>
          <a:xfrm>
            <a:off x="4579951" y="1622067"/>
            <a:ext cx="4516341" cy="2510338"/>
          </a:xfrm>
          <a:prstGeom prst="rect">
            <a:avLst/>
          </a:prstGeom>
        </p:spPr>
      </p:pic>
    </p:spTree>
    <p:extLst>
      <p:ext uri="{BB962C8B-B14F-4D97-AF65-F5344CB8AC3E}">
        <p14:creationId xmlns:p14="http://schemas.microsoft.com/office/powerpoint/2010/main" val="410393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gn="l"/>
            <a:r>
              <a:rPr lang="en-IN" dirty="0"/>
              <a:t>Employee Table</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a:extLst>
              <a:ext uri="{FF2B5EF4-FFF2-40B4-BE49-F238E27FC236}">
                <a16:creationId xmlns:a16="http://schemas.microsoft.com/office/drawing/2014/main" id="{E40F6F41-CC34-E842-87D6-B3F0E018D938}"/>
              </a:ext>
            </a:extLst>
          </p:cNvPr>
          <p:cNvGraphicFramePr>
            <a:graphicFrameLocks noGrp="1"/>
          </p:cNvGraphicFramePr>
          <p:nvPr>
            <p:extLst>
              <p:ext uri="{D42A27DB-BD31-4B8C-83A1-F6EECF244321}">
                <p14:modId xmlns:p14="http://schemas.microsoft.com/office/powerpoint/2010/main" val="3096863874"/>
              </p:ext>
            </p:extLst>
          </p:nvPr>
        </p:nvGraphicFramePr>
        <p:xfrm>
          <a:off x="311150" y="1306194"/>
          <a:ext cx="8521700" cy="3123804"/>
        </p:xfrm>
        <a:graphic>
          <a:graphicData uri="http://schemas.openxmlformats.org/drawingml/2006/table">
            <a:tbl>
              <a:tblPr/>
              <a:tblGrid>
                <a:gridCol w="870450">
                  <a:extLst>
                    <a:ext uri="{9D8B030D-6E8A-4147-A177-3AD203B41FA5}">
                      <a16:colId xmlns:a16="http://schemas.microsoft.com/office/drawing/2014/main" val="3822358386"/>
                    </a:ext>
                  </a:extLst>
                </a:gridCol>
                <a:gridCol w="1192516">
                  <a:extLst>
                    <a:ext uri="{9D8B030D-6E8A-4147-A177-3AD203B41FA5}">
                      <a16:colId xmlns:a16="http://schemas.microsoft.com/office/drawing/2014/main" val="1502562117"/>
                    </a:ext>
                  </a:extLst>
                </a:gridCol>
                <a:gridCol w="1401423">
                  <a:extLst>
                    <a:ext uri="{9D8B030D-6E8A-4147-A177-3AD203B41FA5}">
                      <a16:colId xmlns:a16="http://schemas.microsoft.com/office/drawing/2014/main" val="1348133903"/>
                    </a:ext>
                  </a:extLst>
                </a:gridCol>
                <a:gridCol w="574496">
                  <a:extLst>
                    <a:ext uri="{9D8B030D-6E8A-4147-A177-3AD203B41FA5}">
                      <a16:colId xmlns:a16="http://schemas.microsoft.com/office/drawing/2014/main" val="3370804156"/>
                    </a:ext>
                  </a:extLst>
                </a:gridCol>
                <a:gridCol w="1958511">
                  <a:extLst>
                    <a:ext uri="{9D8B030D-6E8A-4147-A177-3AD203B41FA5}">
                      <a16:colId xmlns:a16="http://schemas.microsoft.com/office/drawing/2014/main" val="2404263419"/>
                    </a:ext>
                  </a:extLst>
                </a:gridCol>
                <a:gridCol w="1088063">
                  <a:extLst>
                    <a:ext uri="{9D8B030D-6E8A-4147-A177-3AD203B41FA5}">
                      <a16:colId xmlns:a16="http://schemas.microsoft.com/office/drawing/2014/main" val="484197090"/>
                    </a:ext>
                  </a:extLst>
                </a:gridCol>
                <a:gridCol w="1436241">
                  <a:extLst>
                    <a:ext uri="{9D8B030D-6E8A-4147-A177-3AD203B41FA5}">
                      <a16:colId xmlns:a16="http://schemas.microsoft.com/office/drawing/2014/main" val="3368662074"/>
                    </a:ext>
                  </a:extLst>
                </a:gridCol>
              </a:tblGrid>
              <a:tr h="520634">
                <a:tc>
                  <a:txBody>
                    <a:bodyPr/>
                    <a:lstStyle/>
                    <a:p>
                      <a:pPr algn="ctr"/>
                      <a:r>
                        <a:rPr lang="en-IN" b="1">
                          <a:effectLst/>
                        </a:rPr>
                        <a:t>EmpID</a:t>
                      </a:r>
                      <a:endParaRPr lang="en-IN">
                        <a:effectLst/>
                      </a:endParaRPr>
                    </a:p>
                  </a:txBody>
                  <a:tcPr marL="47625" anchor="ctr">
                    <a:lnL>
                      <a:noFill/>
                    </a:lnL>
                    <a:lnR>
                      <a:noFill/>
                    </a:lnR>
                    <a:lnT>
                      <a:noFill/>
                    </a:lnT>
                    <a:lnB>
                      <a:noFill/>
                    </a:lnB>
                    <a:solidFill>
                      <a:srgbClr val="008DD9"/>
                    </a:solidFill>
                  </a:tcPr>
                </a:tc>
                <a:tc>
                  <a:txBody>
                    <a:bodyPr/>
                    <a:lstStyle/>
                    <a:p>
                      <a:pPr algn="ctr"/>
                      <a:r>
                        <a:rPr lang="en-IN" b="1" dirty="0" err="1">
                          <a:effectLst/>
                        </a:rPr>
                        <a:t>EmpFname</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a:effectLst/>
                        </a:rPr>
                        <a:t>EmpLname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Age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EmailID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PhoneNo</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Address</a:t>
                      </a:r>
                      <a:endParaRPr lang="en-IN">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322080609"/>
                  </a:ext>
                </a:extLst>
              </a:tr>
              <a:tr h="520634">
                <a:tc>
                  <a:txBody>
                    <a:bodyPr/>
                    <a:lstStyle/>
                    <a:p>
                      <a:pPr algn="ctr"/>
                      <a:r>
                        <a:rPr lang="en-IN">
                          <a:effectLst/>
                        </a:rPr>
                        <a:t>1</a:t>
                      </a:r>
                    </a:p>
                  </a:txBody>
                  <a:tcPr marL="47625" anchor="ctr">
                    <a:lnL>
                      <a:noFill/>
                    </a:lnL>
                    <a:lnR>
                      <a:noFill/>
                    </a:lnR>
                    <a:lnT>
                      <a:noFill/>
                    </a:lnT>
                    <a:lnB>
                      <a:noFill/>
                    </a:lnB>
                  </a:tcPr>
                </a:tc>
                <a:tc>
                  <a:txBody>
                    <a:bodyPr/>
                    <a:lstStyle/>
                    <a:p>
                      <a:pPr algn="ctr"/>
                      <a:r>
                        <a:rPr lang="en-IN">
                          <a:effectLst/>
                        </a:rPr>
                        <a:t>Vardhan</a:t>
                      </a:r>
                    </a:p>
                  </a:txBody>
                  <a:tcPr marL="47625" anchor="ctr">
                    <a:lnL>
                      <a:noFill/>
                    </a:lnL>
                    <a:lnR>
                      <a:noFill/>
                    </a:lnR>
                    <a:lnT>
                      <a:noFill/>
                    </a:lnT>
                    <a:lnB>
                      <a:noFill/>
                    </a:lnB>
                  </a:tcPr>
                </a:tc>
                <a:tc>
                  <a:txBody>
                    <a:bodyPr/>
                    <a:lstStyle/>
                    <a:p>
                      <a:pPr algn="ctr"/>
                      <a:r>
                        <a:rPr lang="en-IN">
                          <a:effectLst/>
                        </a:rPr>
                        <a:t>Kumar</a:t>
                      </a:r>
                    </a:p>
                  </a:txBody>
                  <a:tcPr marL="47625" anchor="ctr">
                    <a:lnL>
                      <a:noFill/>
                    </a:lnL>
                    <a:lnR>
                      <a:noFill/>
                    </a:lnR>
                    <a:lnT>
                      <a:noFill/>
                    </a:lnT>
                    <a:lnB>
                      <a:noFill/>
                    </a:lnB>
                  </a:tcPr>
                </a:tc>
                <a:tc>
                  <a:txBody>
                    <a:bodyPr/>
                    <a:lstStyle/>
                    <a:p>
                      <a:pPr algn="ctr"/>
                      <a:r>
                        <a:rPr lang="en-IN">
                          <a:effectLst/>
                        </a:rPr>
                        <a:t>22</a:t>
                      </a:r>
                    </a:p>
                  </a:txBody>
                  <a:tcPr marL="47625" anchor="ctr">
                    <a:lnL>
                      <a:noFill/>
                    </a:lnL>
                    <a:lnR>
                      <a:noFill/>
                    </a:lnR>
                    <a:lnT>
                      <a:noFill/>
                    </a:lnT>
                    <a:lnB>
                      <a:noFill/>
                    </a:lnB>
                  </a:tcPr>
                </a:tc>
                <a:tc>
                  <a:txBody>
                    <a:bodyPr/>
                    <a:lstStyle/>
                    <a:p>
                      <a:pPr algn="ctr"/>
                      <a:r>
                        <a:rPr lang="en-IN">
                          <a:effectLst/>
                        </a:rPr>
                        <a:t>vardy@abc.com</a:t>
                      </a:r>
                    </a:p>
                  </a:txBody>
                  <a:tcPr marL="47625" anchor="ctr">
                    <a:lnL>
                      <a:noFill/>
                    </a:lnL>
                    <a:lnR>
                      <a:noFill/>
                    </a:lnR>
                    <a:lnT>
                      <a:noFill/>
                    </a:lnT>
                    <a:lnB>
                      <a:noFill/>
                    </a:lnB>
                  </a:tcPr>
                </a:tc>
                <a:tc>
                  <a:txBody>
                    <a:bodyPr/>
                    <a:lstStyle/>
                    <a:p>
                      <a:pPr algn="ctr"/>
                      <a:r>
                        <a:rPr lang="en-IN">
                          <a:effectLst/>
                        </a:rPr>
                        <a:t>9876543210</a:t>
                      </a:r>
                    </a:p>
                  </a:txBody>
                  <a:tcPr marL="47625" anchor="ctr">
                    <a:lnL>
                      <a:noFill/>
                    </a:lnL>
                    <a:lnR>
                      <a:noFill/>
                    </a:lnR>
                    <a:lnT>
                      <a:noFill/>
                    </a:lnT>
                    <a:lnB>
                      <a:noFill/>
                    </a:lnB>
                  </a:tcPr>
                </a:tc>
                <a:tc>
                  <a:txBody>
                    <a:bodyPr/>
                    <a:lstStyle/>
                    <a:p>
                      <a:pPr algn="ctr"/>
                      <a:r>
                        <a:rPr lang="en-IN">
                          <a:effectLst/>
                        </a:rPr>
                        <a:t>Delhi</a:t>
                      </a:r>
                    </a:p>
                  </a:txBody>
                  <a:tcPr marL="47625" anchor="ctr">
                    <a:lnL>
                      <a:noFill/>
                    </a:lnL>
                    <a:lnR>
                      <a:noFill/>
                    </a:lnR>
                    <a:lnT>
                      <a:noFill/>
                    </a:lnT>
                    <a:lnB>
                      <a:noFill/>
                    </a:lnB>
                  </a:tcPr>
                </a:tc>
                <a:extLst>
                  <a:ext uri="{0D108BD9-81ED-4DB2-BD59-A6C34878D82A}">
                    <a16:rowId xmlns:a16="http://schemas.microsoft.com/office/drawing/2014/main" val="4265674077"/>
                  </a:ext>
                </a:extLst>
              </a:tr>
              <a:tr h="520634">
                <a:tc>
                  <a:txBody>
                    <a:bodyPr/>
                    <a:lstStyle/>
                    <a:p>
                      <a:pPr algn="ctr"/>
                      <a:r>
                        <a:rPr lang="en-IN">
                          <a:effectLst/>
                        </a:rPr>
                        <a:t>2</a:t>
                      </a:r>
                    </a:p>
                  </a:txBody>
                  <a:tcPr marL="47625" anchor="ctr">
                    <a:lnL>
                      <a:noFill/>
                    </a:lnL>
                    <a:lnR>
                      <a:noFill/>
                    </a:lnR>
                    <a:lnT>
                      <a:noFill/>
                    </a:lnT>
                    <a:lnB>
                      <a:noFill/>
                    </a:lnB>
                  </a:tcPr>
                </a:tc>
                <a:tc>
                  <a:txBody>
                    <a:bodyPr/>
                    <a:lstStyle/>
                    <a:p>
                      <a:pPr algn="ctr"/>
                      <a:r>
                        <a:rPr lang="en-IN">
                          <a:effectLst/>
                        </a:rPr>
                        <a:t>Himani</a:t>
                      </a:r>
                    </a:p>
                  </a:txBody>
                  <a:tcPr marL="47625" anchor="ctr">
                    <a:lnL>
                      <a:noFill/>
                    </a:lnL>
                    <a:lnR>
                      <a:noFill/>
                    </a:lnR>
                    <a:lnT>
                      <a:noFill/>
                    </a:lnT>
                    <a:lnB>
                      <a:noFill/>
                    </a:lnB>
                  </a:tcPr>
                </a:tc>
                <a:tc>
                  <a:txBody>
                    <a:bodyPr/>
                    <a:lstStyle/>
                    <a:p>
                      <a:pPr algn="ctr"/>
                      <a:r>
                        <a:rPr lang="en-IN">
                          <a:effectLst/>
                        </a:rPr>
                        <a:t>Sharma</a:t>
                      </a:r>
                    </a:p>
                  </a:txBody>
                  <a:tcPr marL="47625" anchor="ctr">
                    <a:lnL>
                      <a:noFill/>
                    </a:lnL>
                    <a:lnR>
                      <a:noFill/>
                    </a:lnR>
                    <a:lnT>
                      <a:noFill/>
                    </a:lnT>
                    <a:lnB>
                      <a:noFill/>
                    </a:lnB>
                  </a:tcPr>
                </a:tc>
                <a:tc>
                  <a:txBody>
                    <a:bodyPr/>
                    <a:lstStyle/>
                    <a:p>
                      <a:pPr algn="ctr"/>
                      <a:r>
                        <a:rPr lang="en-IN">
                          <a:effectLst/>
                        </a:rPr>
                        <a:t>32</a:t>
                      </a:r>
                    </a:p>
                  </a:txBody>
                  <a:tcPr marL="47625" anchor="ctr">
                    <a:lnL>
                      <a:noFill/>
                    </a:lnL>
                    <a:lnR>
                      <a:noFill/>
                    </a:lnR>
                    <a:lnT>
                      <a:noFill/>
                    </a:lnT>
                    <a:lnB>
                      <a:noFill/>
                    </a:lnB>
                  </a:tcPr>
                </a:tc>
                <a:tc>
                  <a:txBody>
                    <a:bodyPr/>
                    <a:lstStyle/>
                    <a:p>
                      <a:pPr algn="ctr"/>
                      <a:r>
                        <a:rPr lang="en-IN">
                          <a:effectLst/>
                        </a:rPr>
                        <a:t>himani@abc.com</a:t>
                      </a:r>
                    </a:p>
                  </a:txBody>
                  <a:tcPr marL="47625" anchor="ctr">
                    <a:lnL>
                      <a:noFill/>
                    </a:lnL>
                    <a:lnR>
                      <a:noFill/>
                    </a:lnR>
                    <a:lnT>
                      <a:noFill/>
                    </a:lnT>
                    <a:lnB>
                      <a:noFill/>
                    </a:lnB>
                  </a:tcPr>
                </a:tc>
                <a:tc>
                  <a:txBody>
                    <a:bodyPr/>
                    <a:lstStyle/>
                    <a:p>
                      <a:pPr algn="ctr"/>
                      <a:r>
                        <a:rPr lang="en-IN">
                          <a:effectLst/>
                        </a:rPr>
                        <a:t>9977554422</a:t>
                      </a:r>
                    </a:p>
                  </a:txBody>
                  <a:tcPr marL="47625" anchor="ctr">
                    <a:lnL>
                      <a:noFill/>
                    </a:lnL>
                    <a:lnR>
                      <a:noFill/>
                    </a:lnR>
                    <a:lnT>
                      <a:noFill/>
                    </a:lnT>
                    <a:lnB>
                      <a:noFill/>
                    </a:lnB>
                  </a:tcPr>
                </a:tc>
                <a:tc>
                  <a:txBody>
                    <a:bodyPr/>
                    <a:lstStyle/>
                    <a:p>
                      <a:pPr algn="ctr"/>
                      <a:r>
                        <a:rPr lang="en-IN">
                          <a:effectLst/>
                        </a:rPr>
                        <a:t>Mumbai</a:t>
                      </a:r>
                    </a:p>
                  </a:txBody>
                  <a:tcPr marL="47625" anchor="ctr">
                    <a:lnL>
                      <a:noFill/>
                    </a:lnL>
                    <a:lnR>
                      <a:noFill/>
                    </a:lnR>
                    <a:lnT>
                      <a:noFill/>
                    </a:lnT>
                    <a:lnB>
                      <a:noFill/>
                    </a:lnB>
                  </a:tcPr>
                </a:tc>
                <a:extLst>
                  <a:ext uri="{0D108BD9-81ED-4DB2-BD59-A6C34878D82A}">
                    <a16:rowId xmlns:a16="http://schemas.microsoft.com/office/drawing/2014/main" val="1450702402"/>
                  </a:ext>
                </a:extLst>
              </a:tr>
              <a:tr h="520634">
                <a:tc>
                  <a:txBody>
                    <a:bodyPr/>
                    <a:lstStyle/>
                    <a:p>
                      <a:pPr algn="ctr"/>
                      <a:r>
                        <a:rPr lang="en-IN">
                          <a:effectLst/>
                        </a:rPr>
                        <a:t>3</a:t>
                      </a:r>
                    </a:p>
                  </a:txBody>
                  <a:tcPr marL="47625" anchor="ctr">
                    <a:lnL>
                      <a:noFill/>
                    </a:lnL>
                    <a:lnR>
                      <a:noFill/>
                    </a:lnR>
                    <a:lnT>
                      <a:noFill/>
                    </a:lnT>
                    <a:lnB>
                      <a:noFill/>
                    </a:lnB>
                  </a:tcPr>
                </a:tc>
                <a:tc>
                  <a:txBody>
                    <a:bodyPr/>
                    <a:lstStyle/>
                    <a:p>
                      <a:pPr algn="ctr"/>
                      <a:r>
                        <a:rPr lang="en-IN">
                          <a:effectLst/>
                        </a:rPr>
                        <a:t>Aayushi</a:t>
                      </a:r>
                    </a:p>
                  </a:txBody>
                  <a:tcPr marL="47625" anchor="ctr">
                    <a:lnL>
                      <a:noFill/>
                    </a:lnL>
                    <a:lnR>
                      <a:noFill/>
                    </a:lnR>
                    <a:lnT>
                      <a:noFill/>
                    </a:lnT>
                    <a:lnB>
                      <a:noFill/>
                    </a:lnB>
                  </a:tcPr>
                </a:tc>
                <a:tc>
                  <a:txBody>
                    <a:bodyPr/>
                    <a:lstStyle/>
                    <a:p>
                      <a:pPr algn="ctr"/>
                      <a:r>
                        <a:rPr lang="en-IN">
                          <a:effectLst/>
                        </a:rPr>
                        <a:t>Shreshth</a:t>
                      </a:r>
                    </a:p>
                  </a:txBody>
                  <a:tcPr marL="47625" anchor="ctr">
                    <a:lnL>
                      <a:noFill/>
                    </a:lnL>
                    <a:lnR>
                      <a:noFill/>
                    </a:lnR>
                    <a:lnT>
                      <a:noFill/>
                    </a:lnT>
                    <a:lnB>
                      <a:noFill/>
                    </a:lnB>
                  </a:tcPr>
                </a:tc>
                <a:tc>
                  <a:txBody>
                    <a:bodyPr/>
                    <a:lstStyle/>
                    <a:p>
                      <a:pPr algn="ctr"/>
                      <a:r>
                        <a:rPr lang="en-IN">
                          <a:effectLst/>
                        </a:rPr>
                        <a:t>24</a:t>
                      </a:r>
                    </a:p>
                  </a:txBody>
                  <a:tcPr marL="47625" anchor="ctr">
                    <a:lnL>
                      <a:noFill/>
                    </a:lnL>
                    <a:lnR>
                      <a:noFill/>
                    </a:lnR>
                    <a:lnT>
                      <a:noFill/>
                    </a:lnT>
                    <a:lnB>
                      <a:noFill/>
                    </a:lnB>
                  </a:tcPr>
                </a:tc>
                <a:tc>
                  <a:txBody>
                    <a:bodyPr/>
                    <a:lstStyle/>
                    <a:p>
                      <a:pPr algn="ctr"/>
                      <a:r>
                        <a:rPr lang="en-IN">
                          <a:effectLst/>
                        </a:rPr>
                        <a:t>aayushi@abc.com</a:t>
                      </a:r>
                    </a:p>
                  </a:txBody>
                  <a:tcPr marL="47625" anchor="ctr">
                    <a:lnL>
                      <a:noFill/>
                    </a:lnL>
                    <a:lnR>
                      <a:noFill/>
                    </a:lnR>
                    <a:lnT>
                      <a:noFill/>
                    </a:lnT>
                    <a:lnB>
                      <a:noFill/>
                    </a:lnB>
                  </a:tcPr>
                </a:tc>
                <a:tc>
                  <a:txBody>
                    <a:bodyPr/>
                    <a:lstStyle/>
                    <a:p>
                      <a:pPr algn="ctr"/>
                      <a:r>
                        <a:rPr lang="en-IN">
                          <a:effectLst/>
                        </a:rPr>
                        <a:t>9977555121</a:t>
                      </a:r>
                    </a:p>
                  </a:txBody>
                  <a:tcPr marL="47625" anchor="ctr">
                    <a:lnL>
                      <a:noFill/>
                    </a:lnL>
                    <a:lnR>
                      <a:noFill/>
                    </a:lnR>
                    <a:lnT>
                      <a:noFill/>
                    </a:lnT>
                    <a:lnB>
                      <a:noFill/>
                    </a:lnB>
                  </a:tcPr>
                </a:tc>
                <a:tc>
                  <a:txBody>
                    <a:bodyPr/>
                    <a:lstStyle/>
                    <a:p>
                      <a:pPr algn="ctr"/>
                      <a:r>
                        <a:rPr lang="en-IN">
                          <a:effectLst/>
                        </a:rPr>
                        <a:t>Kolkata</a:t>
                      </a:r>
                    </a:p>
                  </a:txBody>
                  <a:tcPr marL="47625" anchor="ctr">
                    <a:lnL>
                      <a:noFill/>
                    </a:lnL>
                    <a:lnR>
                      <a:noFill/>
                    </a:lnR>
                    <a:lnT>
                      <a:noFill/>
                    </a:lnT>
                    <a:lnB>
                      <a:noFill/>
                    </a:lnB>
                  </a:tcPr>
                </a:tc>
                <a:extLst>
                  <a:ext uri="{0D108BD9-81ED-4DB2-BD59-A6C34878D82A}">
                    <a16:rowId xmlns:a16="http://schemas.microsoft.com/office/drawing/2014/main" val="3295425967"/>
                  </a:ext>
                </a:extLst>
              </a:tr>
              <a:tr h="520634">
                <a:tc>
                  <a:txBody>
                    <a:bodyPr/>
                    <a:lstStyle/>
                    <a:p>
                      <a:pPr algn="ctr"/>
                      <a:r>
                        <a:rPr lang="en-IN">
                          <a:effectLst/>
                        </a:rPr>
                        <a:t>4</a:t>
                      </a:r>
                    </a:p>
                  </a:txBody>
                  <a:tcPr marL="47625" anchor="ctr">
                    <a:lnL>
                      <a:noFill/>
                    </a:lnL>
                    <a:lnR>
                      <a:noFill/>
                    </a:lnR>
                    <a:lnT>
                      <a:noFill/>
                    </a:lnT>
                    <a:lnB>
                      <a:noFill/>
                    </a:lnB>
                  </a:tcPr>
                </a:tc>
                <a:tc>
                  <a:txBody>
                    <a:bodyPr/>
                    <a:lstStyle/>
                    <a:p>
                      <a:pPr algn="ctr"/>
                      <a:r>
                        <a:rPr lang="en-IN">
                          <a:effectLst/>
                        </a:rPr>
                        <a:t>Hemanth</a:t>
                      </a:r>
                    </a:p>
                  </a:txBody>
                  <a:tcPr marL="47625" anchor="ctr">
                    <a:lnL>
                      <a:noFill/>
                    </a:lnL>
                    <a:lnR>
                      <a:noFill/>
                    </a:lnR>
                    <a:lnT>
                      <a:noFill/>
                    </a:lnT>
                    <a:lnB>
                      <a:noFill/>
                    </a:lnB>
                  </a:tcPr>
                </a:tc>
                <a:tc>
                  <a:txBody>
                    <a:bodyPr/>
                    <a:lstStyle/>
                    <a:p>
                      <a:pPr algn="ctr"/>
                      <a:r>
                        <a:rPr lang="en-IN">
                          <a:effectLst/>
                        </a:rPr>
                        <a:t>Sharma</a:t>
                      </a:r>
                    </a:p>
                  </a:txBody>
                  <a:tcPr marL="47625" anchor="ctr">
                    <a:lnL>
                      <a:noFill/>
                    </a:lnL>
                    <a:lnR>
                      <a:noFill/>
                    </a:lnR>
                    <a:lnT>
                      <a:noFill/>
                    </a:lnT>
                    <a:lnB>
                      <a:noFill/>
                    </a:lnB>
                  </a:tcPr>
                </a:tc>
                <a:tc>
                  <a:txBody>
                    <a:bodyPr/>
                    <a:lstStyle/>
                    <a:p>
                      <a:pPr algn="ctr"/>
                      <a:r>
                        <a:rPr lang="en-IN">
                          <a:effectLst/>
                        </a:rPr>
                        <a:t>25</a:t>
                      </a:r>
                    </a:p>
                  </a:txBody>
                  <a:tcPr marL="47625" anchor="ctr">
                    <a:lnL>
                      <a:noFill/>
                    </a:lnL>
                    <a:lnR>
                      <a:noFill/>
                    </a:lnR>
                    <a:lnT>
                      <a:noFill/>
                    </a:lnT>
                    <a:lnB>
                      <a:noFill/>
                    </a:lnB>
                  </a:tcPr>
                </a:tc>
                <a:tc>
                  <a:txBody>
                    <a:bodyPr/>
                    <a:lstStyle/>
                    <a:p>
                      <a:pPr algn="ctr"/>
                      <a:r>
                        <a:rPr lang="en-IN">
                          <a:effectLst/>
                        </a:rPr>
                        <a:t>hemanth@abc.com</a:t>
                      </a:r>
                    </a:p>
                  </a:txBody>
                  <a:tcPr marL="47625" anchor="ctr">
                    <a:lnL>
                      <a:noFill/>
                    </a:lnL>
                    <a:lnR>
                      <a:noFill/>
                    </a:lnR>
                    <a:lnT>
                      <a:noFill/>
                    </a:lnT>
                    <a:lnB>
                      <a:noFill/>
                    </a:lnB>
                  </a:tcPr>
                </a:tc>
                <a:tc>
                  <a:txBody>
                    <a:bodyPr/>
                    <a:lstStyle/>
                    <a:p>
                      <a:pPr algn="ctr"/>
                      <a:r>
                        <a:rPr lang="en-IN">
                          <a:effectLst/>
                        </a:rPr>
                        <a:t>9876545666</a:t>
                      </a:r>
                    </a:p>
                  </a:txBody>
                  <a:tcPr marL="47625" anchor="ctr">
                    <a:lnL>
                      <a:noFill/>
                    </a:lnL>
                    <a:lnR>
                      <a:noFill/>
                    </a:lnR>
                    <a:lnT>
                      <a:noFill/>
                    </a:lnT>
                    <a:lnB>
                      <a:noFill/>
                    </a:lnB>
                  </a:tcPr>
                </a:tc>
                <a:tc>
                  <a:txBody>
                    <a:bodyPr/>
                    <a:lstStyle/>
                    <a:p>
                      <a:pPr algn="ctr"/>
                      <a:r>
                        <a:rPr lang="en-IN">
                          <a:effectLst/>
                        </a:rPr>
                        <a:t>Bengaluru</a:t>
                      </a:r>
                    </a:p>
                  </a:txBody>
                  <a:tcPr marL="47625" anchor="ctr">
                    <a:lnL>
                      <a:noFill/>
                    </a:lnL>
                    <a:lnR>
                      <a:noFill/>
                    </a:lnR>
                    <a:lnT>
                      <a:noFill/>
                    </a:lnT>
                    <a:lnB>
                      <a:noFill/>
                    </a:lnB>
                  </a:tcPr>
                </a:tc>
                <a:extLst>
                  <a:ext uri="{0D108BD9-81ED-4DB2-BD59-A6C34878D82A}">
                    <a16:rowId xmlns:a16="http://schemas.microsoft.com/office/drawing/2014/main" val="730580511"/>
                  </a:ext>
                </a:extLst>
              </a:tr>
              <a:tr h="520634">
                <a:tc>
                  <a:txBody>
                    <a:bodyPr/>
                    <a:lstStyle/>
                    <a:p>
                      <a:pPr algn="ctr"/>
                      <a:r>
                        <a:rPr lang="en-IN">
                          <a:effectLst/>
                        </a:rPr>
                        <a:t>5</a:t>
                      </a:r>
                    </a:p>
                  </a:txBody>
                  <a:tcPr marL="47625" anchor="ctr">
                    <a:lnL>
                      <a:noFill/>
                    </a:lnL>
                    <a:lnR>
                      <a:noFill/>
                    </a:lnR>
                    <a:lnT>
                      <a:noFill/>
                    </a:lnT>
                    <a:lnB>
                      <a:noFill/>
                    </a:lnB>
                  </a:tcPr>
                </a:tc>
                <a:tc>
                  <a:txBody>
                    <a:bodyPr/>
                    <a:lstStyle/>
                    <a:p>
                      <a:pPr algn="ctr"/>
                      <a:r>
                        <a:rPr lang="en-IN">
                          <a:effectLst/>
                        </a:rPr>
                        <a:t>Swatee</a:t>
                      </a:r>
                    </a:p>
                  </a:txBody>
                  <a:tcPr marL="47625" anchor="ctr">
                    <a:lnL>
                      <a:noFill/>
                    </a:lnL>
                    <a:lnR>
                      <a:noFill/>
                    </a:lnR>
                    <a:lnT>
                      <a:noFill/>
                    </a:lnT>
                    <a:lnB>
                      <a:noFill/>
                    </a:lnB>
                  </a:tcPr>
                </a:tc>
                <a:tc>
                  <a:txBody>
                    <a:bodyPr/>
                    <a:lstStyle/>
                    <a:p>
                      <a:pPr algn="ctr"/>
                      <a:r>
                        <a:rPr lang="en-IN">
                          <a:effectLst/>
                        </a:rPr>
                        <a:t>Kapoor</a:t>
                      </a:r>
                    </a:p>
                  </a:txBody>
                  <a:tcPr marL="47625" anchor="ctr">
                    <a:lnL>
                      <a:noFill/>
                    </a:lnL>
                    <a:lnR>
                      <a:noFill/>
                    </a:lnR>
                    <a:lnT>
                      <a:noFill/>
                    </a:lnT>
                    <a:lnB>
                      <a:noFill/>
                    </a:lnB>
                  </a:tcPr>
                </a:tc>
                <a:tc>
                  <a:txBody>
                    <a:bodyPr/>
                    <a:lstStyle/>
                    <a:p>
                      <a:pPr algn="ctr"/>
                      <a:r>
                        <a:rPr lang="en-IN">
                          <a:effectLst/>
                        </a:rPr>
                        <a:t>26</a:t>
                      </a:r>
                    </a:p>
                  </a:txBody>
                  <a:tcPr marL="47625" anchor="ctr">
                    <a:lnL>
                      <a:noFill/>
                    </a:lnL>
                    <a:lnR>
                      <a:noFill/>
                    </a:lnR>
                    <a:lnT>
                      <a:noFill/>
                    </a:lnT>
                    <a:lnB>
                      <a:noFill/>
                    </a:lnB>
                  </a:tcPr>
                </a:tc>
                <a:tc>
                  <a:txBody>
                    <a:bodyPr/>
                    <a:lstStyle/>
                    <a:p>
                      <a:pPr algn="ctr"/>
                      <a:r>
                        <a:rPr lang="en-IN">
                          <a:effectLst/>
                        </a:rPr>
                        <a:t>swatee@abc.com</a:t>
                      </a:r>
                    </a:p>
                  </a:txBody>
                  <a:tcPr marL="47625" anchor="ctr">
                    <a:lnL>
                      <a:noFill/>
                    </a:lnL>
                    <a:lnR>
                      <a:noFill/>
                    </a:lnR>
                    <a:lnT>
                      <a:noFill/>
                    </a:lnT>
                    <a:lnB>
                      <a:noFill/>
                    </a:lnB>
                  </a:tcPr>
                </a:tc>
                <a:tc>
                  <a:txBody>
                    <a:bodyPr/>
                    <a:lstStyle/>
                    <a:p>
                      <a:pPr algn="ctr"/>
                      <a:r>
                        <a:rPr lang="en-IN">
                          <a:effectLst/>
                        </a:rPr>
                        <a:t>9544567777</a:t>
                      </a:r>
                    </a:p>
                  </a:txBody>
                  <a:tcPr marL="47625" anchor="ctr">
                    <a:lnL>
                      <a:noFill/>
                    </a:lnL>
                    <a:lnR>
                      <a:noFill/>
                    </a:lnR>
                    <a:lnT>
                      <a:noFill/>
                    </a:lnT>
                    <a:lnB>
                      <a:noFill/>
                    </a:lnB>
                  </a:tcPr>
                </a:tc>
                <a:tc>
                  <a:txBody>
                    <a:bodyPr/>
                    <a:lstStyle/>
                    <a:p>
                      <a:pPr algn="ctr"/>
                      <a:r>
                        <a:rPr lang="en-IN" dirty="0">
                          <a:effectLst/>
                        </a:rPr>
                        <a:t>Hyderabad</a:t>
                      </a:r>
                    </a:p>
                  </a:txBody>
                  <a:tcPr marL="47625" anchor="ctr">
                    <a:lnL>
                      <a:noFill/>
                    </a:lnL>
                    <a:lnR>
                      <a:noFill/>
                    </a:lnR>
                    <a:lnT>
                      <a:noFill/>
                    </a:lnT>
                    <a:lnB>
                      <a:noFill/>
                    </a:lnB>
                  </a:tcPr>
                </a:tc>
                <a:extLst>
                  <a:ext uri="{0D108BD9-81ED-4DB2-BD59-A6C34878D82A}">
                    <a16:rowId xmlns:a16="http://schemas.microsoft.com/office/drawing/2014/main" val="3642525333"/>
                  </a:ext>
                </a:extLst>
              </a:tr>
            </a:tbl>
          </a:graphicData>
        </a:graphic>
      </p:graphicFrame>
    </p:spTree>
    <p:extLst>
      <p:ext uri="{BB962C8B-B14F-4D97-AF65-F5344CB8AC3E}">
        <p14:creationId xmlns:p14="http://schemas.microsoft.com/office/powerpoint/2010/main" val="2576917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gn="l"/>
            <a:r>
              <a:rPr lang="en-IN" dirty="0"/>
              <a:t>Project Table</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72351AA4-BBB2-C142-A4C1-C17B7566FDE7}"/>
              </a:ext>
            </a:extLst>
          </p:cNvPr>
          <p:cNvGraphicFramePr>
            <a:graphicFrameLocks noGrp="1"/>
          </p:cNvGraphicFramePr>
          <p:nvPr>
            <p:extLst>
              <p:ext uri="{D42A27DB-BD31-4B8C-83A1-F6EECF244321}">
                <p14:modId xmlns:p14="http://schemas.microsoft.com/office/powerpoint/2010/main" val="1906412311"/>
              </p:ext>
            </p:extLst>
          </p:nvPr>
        </p:nvGraphicFramePr>
        <p:xfrm>
          <a:off x="311150" y="1382395"/>
          <a:ext cx="8521701" cy="2955597"/>
        </p:xfrm>
        <a:graphic>
          <a:graphicData uri="http://schemas.openxmlformats.org/drawingml/2006/table">
            <a:tbl>
              <a:tblPr/>
              <a:tblGrid>
                <a:gridCol w="1228810">
                  <a:extLst>
                    <a:ext uri="{9D8B030D-6E8A-4147-A177-3AD203B41FA5}">
                      <a16:colId xmlns:a16="http://schemas.microsoft.com/office/drawing/2014/main" val="3659167738"/>
                    </a:ext>
                  </a:extLst>
                </a:gridCol>
                <a:gridCol w="1487918">
                  <a:extLst>
                    <a:ext uri="{9D8B030D-6E8A-4147-A177-3AD203B41FA5}">
                      <a16:colId xmlns:a16="http://schemas.microsoft.com/office/drawing/2014/main" val="3086433011"/>
                    </a:ext>
                  </a:extLst>
                </a:gridCol>
                <a:gridCol w="1807983">
                  <a:extLst>
                    <a:ext uri="{9D8B030D-6E8A-4147-A177-3AD203B41FA5}">
                      <a16:colId xmlns:a16="http://schemas.microsoft.com/office/drawing/2014/main" val="3533949267"/>
                    </a:ext>
                  </a:extLst>
                </a:gridCol>
                <a:gridCol w="1503157">
                  <a:extLst>
                    <a:ext uri="{9D8B030D-6E8A-4147-A177-3AD203B41FA5}">
                      <a16:colId xmlns:a16="http://schemas.microsoft.com/office/drawing/2014/main" val="493171338"/>
                    </a:ext>
                  </a:extLst>
                </a:gridCol>
                <a:gridCol w="2493833">
                  <a:extLst>
                    <a:ext uri="{9D8B030D-6E8A-4147-A177-3AD203B41FA5}">
                      <a16:colId xmlns:a16="http://schemas.microsoft.com/office/drawing/2014/main" val="491883586"/>
                    </a:ext>
                  </a:extLst>
                </a:gridCol>
              </a:tblGrid>
              <a:tr h="517197">
                <a:tc>
                  <a:txBody>
                    <a:bodyPr/>
                    <a:lstStyle/>
                    <a:p>
                      <a:pPr algn="ctr"/>
                      <a:r>
                        <a:rPr lang="en-IN" b="1">
                          <a:effectLst/>
                        </a:rPr>
                        <a:t>ProjectID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EmpID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ClientID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ProjectName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ProjectStartDate</a:t>
                      </a:r>
                      <a:endParaRPr lang="en-IN">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3213468336"/>
                  </a:ext>
                </a:extLst>
              </a:tr>
              <a:tr h="304234">
                <a:tc>
                  <a:txBody>
                    <a:bodyPr/>
                    <a:lstStyle/>
                    <a:p>
                      <a:pPr algn="ctr"/>
                      <a:r>
                        <a:rPr lang="en-IN">
                          <a:effectLst/>
                        </a:rPr>
                        <a:t>111</a:t>
                      </a:r>
                    </a:p>
                  </a:txBody>
                  <a:tcPr marL="47625" anchor="ctr">
                    <a:lnL>
                      <a:noFill/>
                    </a:lnL>
                    <a:lnR>
                      <a:noFill/>
                    </a:lnR>
                    <a:lnT>
                      <a:noFill/>
                    </a:lnT>
                    <a:lnB>
                      <a:noFill/>
                    </a:lnB>
                  </a:tcPr>
                </a:tc>
                <a:tc>
                  <a:txBody>
                    <a:bodyPr/>
                    <a:lstStyle/>
                    <a:p>
                      <a:pPr algn="ctr"/>
                      <a:r>
                        <a:rPr lang="en-IN">
                          <a:effectLst/>
                        </a:rPr>
                        <a:t>1</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tc>
                  <a:txBody>
                    <a:bodyPr/>
                    <a:lstStyle/>
                    <a:p>
                      <a:pPr algn="ctr"/>
                      <a:r>
                        <a:rPr lang="en-IN" dirty="0">
                          <a:effectLst/>
                        </a:rPr>
                        <a:t>Project1</a:t>
                      </a:r>
                    </a:p>
                  </a:txBody>
                  <a:tcPr marL="47625" anchor="ctr">
                    <a:lnL>
                      <a:noFill/>
                    </a:lnL>
                    <a:lnR>
                      <a:noFill/>
                    </a:lnR>
                    <a:lnT>
                      <a:noFill/>
                    </a:lnT>
                    <a:lnB>
                      <a:noFill/>
                    </a:lnB>
                  </a:tcPr>
                </a:tc>
                <a:tc>
                  <a:txBody>
                    <a:bodyPr/>
                    <a:lstStyle/>
                    <a:p>
                      <a:pPr algn="ctr"/>
                      <a:r>
                        <a:rPr lang="en-IN">
                          <a:effectLst/>
                        </a:rPr>
                        <a:t>2019-04-21</a:t>
                      </a:r>
                    </a:p>
                  </a:txBody>
                  <a:tcPr marL="47625" anchor="ctr">
                    <a:lnL>
                      <a:noFill/>
                    </a:lnL>
                    <a:lnR>
                      <a:noFill/>
                    </a:lnR>
                    <a:lnT>
                      <a:noFill/>
                    </a:lnT>
                    <a:lnB>
                      <a:noFill/>
                    </a:lnB>
                  </a:tcPr>
                </a:tc>
                <a:extLst>
                  <a:ext uri="{0D108BD9-81ED-4DB2-BD59-A6C34878D82A}">
                    <a16:rowId xmlns:a16="http://schemas.microsoft.com/office/drawing/2014/main" val="1489685774"/>
                  </a:ext>
                </a:extLst>
              </a:tr>
              <a:tr h="304234">
                <a:tc>
                  <a:txBody>
                    <a:bodyPr/>
                    <a:lstStyle/>
                    <a:p>
                      <a:pPr algn="ctr"/>
                      <a:r>
                        <a:rPr lang="en-IN">
                          <a:effectLst/>
                        </a:rPr>
                        <a:t>222</a:t>
                      </a:r>
                    </a:p>
                  </a:txBody>
                  <a:tcPr marL="47625" anchor="ctr">
                    <a:lnL>
                      <a:noFill/>
                    </a:lnL>
                    <a:lnR>
                      <a:noFill/>
                    </a:lnR>
                    <a:lnT>
                      <a:noFill/>
                    </a:lnT>
                    <a:lnB>
                      <a:noFill/>
                    </a:lnB>
                  </a:tcPr>
                </a:tc>
                <a:tc>
                  <a:txBody>
                    <a:bodyPr/>
                    <a:lstStyle/>
                    <a:p>
                      <a:pPr algn="ctr"/>
                      <a:r>
                        <a:rPr lang="en-IN">
                          <a:effectLst/>
                        </a:rPr>
                        <a:t>2</a:t>
                      </a:r>
                    </a:p>
                  </a:txBody>
                  <a:tcPr marL="47625" anchor="ctr">
                    <a:lnL>
                      <a:noFill/>
                    </a:lnL>
                    <a:lnR>
                      <a:noFill/>
                    </a:lnR>
                    <a:lnT>
                      <a:noFill/>
                    </a:lnT>
                    <a:lnB>
                      <a:noFill/>
                    </a:lnB>
                  </a:tcPr>
                </a:tc>
                <a:tc>
                  <a:txBody>
                    <a:bodyPr/>
                    <a:lstStyle/>
                    <a:p>
                      <a:pPr algn="ctr"/>
                      <a:r>
                        <a:rPr lang="en-IN">
                          <a:effectLst/>
                        </a:rPr>
                        <a:t>1</a:t>
                      </a:r>
                    </a:p>
                  </a:txBody>
                  <a:tcPr marL="47625" anchor="ctr">
                    <a:lnL>
                      <a:noFill/>
                    </a:lnL>
                    <a:lnR>
                      <a:noFill/>
                    </a:lnR>
                    <a:lnT>
                      <a:noFill/>
                    </a:lnT>
                    <a:lnB>
                      <a:noFill/>
                    </a:lnB>
                  </a:tcPr>
                </a:tc>
                <a:tc>
                  <a:txBody>
                    <a:bodyPr/>
                    <a:lstStyle/>
                    <a:p>
                      <a:pPr algn="ctr"/>
                      <a:r>
                        <a:rPr lang="en-IN">
                          <a:effectLst/>
                        </a:rPr>
                        <a:t>Project2</a:t>
                      </a:r>
                    </a:p>
                  </a:txBody>
                  <a:tcPr marL="47625" anchor="ctr">
                    <a:lnL>
                      <a:noFill/>
                    </a:lnL>
                    <a:lnR>
                      <a:noFill/>
                    </a:lnR>
                    <a:lnT>
                      <a:noFill/>
                    </a:lnT>
                    <a:lnB>
                      <a:noFill/>
                    </a:lnB>
                  </a:tcPr>
                </a:tc>
                <a:tc>
                  <a:txBody>
                    <a:bodyPr/>
                    <a:lstStyle/>
                    <a:p>
                      <a:pPr algn="ctr"/>
                      <a:r>
                        <a:rPr lang="en-IN">
                          <a:effectLst/>
                        </a:rPr>
                        <a:t>2019-02-12</a:t>
                      </a:r>
                    </a:p>
                  </a:txBody>
                  <a:tcPr marL="47625" anchor="ctr">
                    <a:lnL>
                      <a:noFill/>
                    </a:lnL>
                    <a:lnR>
                      <a:noFill/>
                    </a:lnR>
                    <a:lnT>
                      <a:noFill/>
                    </a:lnT>
                    <a:lnB>
                      <a:noFill/>
                    </a:lnB>
                  </a:tcPr>
                </a:tc>
                <a:extLst>
                  <a:ext uri="{0D108BD9-81ED-4DB2-BD59-A6C34878D82A}">
                    <a16:rowId xmlns:a16="http://schemas.microsoft.com/office/drawing/2014/main" val="257551793"/>
                  </a:ext>
                </a:extLst>
              </a:tr>
              <a:tr h="304234">
                <a:tc>
                  <a:txBody>
                    <a:bodyPr/>
                    <a:lstStyle/>
                    <a:p>
                      <a:pPr algn="ctr"/>
                      <a:r>
                        <a:rPr lang="en-IN">
                          <a:effectLst/>
                        </a:rPr>
                        <a:t>333</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tc>
                  <a:txBody>
                    <a:bodyPr/>
                    <a:lstStyle/>
                    <a:p>
                      <a:pPr algn="ctr"/>
                      <a:r>
                        <a:rPr lang="en-IN">
                          <a:effectLst/>
                        </a:rPr>
                        <a:t>5</a:t>
                      </a:r>
                    </a:p>
                  </a:txBody>
                  <a:tcPr marL="47625" anchor="ctr">
                    <a:lnL>
                      <a:noFill/>
                    </a:lnL>
                    <a:lnR>
                      <a:noFill/>
                    </a:lnR>
                    <a:lnT>
                      <a:noFill/>
                    </a:lnT>
                    <a:lnB>
                      <a:noFill/>
                    </a:lnB>
                  </a:tcPr>
                </a:tc>
                <a:tc>
                  <a:txBody>
                    <a:bodyPr/>
                    <a:lstStyle/>
                    <a:p>
                      <a:pPr algn="ctr"/>
                      <a:r>
                        <a:rPr lang="en-IN">
                          <a:effectLst/>
                        </a:rPr>
                        <a:t>Project3</a:t>
                      </a:r>
                    </a:p>
                  </a:txBody>
                  <a:tcPr marL="47625" anchor="ctr">
                    <a:lnL>
                      <a:noFill/>
                    </a:lnL>
                    <a:lnR>
                      <a:noFill/>
                    </a:lnR>
                    <a:lnT>
                      <a:noFill/>
                    </a:lnT>
                    <a:lnB>
                      <a:noFill/>
                    </a:lnB>
                  </a:tcPr>
                </a:tc>
                <a:tc>
                  <a:txBody>
                    <a:bodyPr/>
                    <a:lstStyle/>
                    <a:p>
                      <a:pPr algn="ctr"/>
                      <a:r>
                        <a:rPr lang="en-IN">
                          <a:effectLst/>
                        </a:rPr>
                        <a:t>2019-01-10</a:t>
                      </a:r>
                    </a:p>
                  </a:txBody>
                  <a:tcPr marL="47625" anchor="ctr">
                    <a:lnL>
                      <a:noFill/>
                    </a:lnL>
                    <a:lnR>
                      <a:noFill/>
                    </a:lnR>
                    <a:lnT>
                      <a:noFill/>
                    </a:lnT>
                    <a:lnB>
                      <a:noFill/>
                    </a:lnB>
                  </a:tcPr>
                </a:tc>
                <a:extLst>
                  <a:ext uri="{0D108BD9-81ED-4DB2-BD59-A6C34878D82A}">
                    <a16:rowId xmlns:a16="http://schemas.microsoft.com/office/drawing/2014/main" val="337971991"/>
                  </a:ext>
                </a:extLst>
              </a:tr>
              <a:tr h="304234">
                <a:tc>
                  <a:txBody>
                    <a:bodyPr/>
                    <a:lstStyle/>
                    <a:p>
                      <a:pPr algn="ctr"/>
                      <a:r>
                        <a:rPr lang="en-IN">
                          <a:effectLst/>
                        </a:rPr>
                        <a:t>444</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tc>
                  <a:txBody>
                    <a:bodyPr/>
                    <a:lstStyle/>
                    <a:p>
                      <a:pPr algn="ctr"/>
                      <a:r>
                        <a:rPr lang="en-IN">
                          <a:effectLst/>
                        </a:rPr>
                        <a:t>2</a:t>
                      </a:r>
                    </a:p>
                  </a:txBody>
                  <a:tcPr marL="47625" anchor="ctr">
                    <a:lnL>
                      <a:noFill/>
                    </a:lnL>
                    <a:lnR>
                      <a:noFill/>
                    </a:lnR>
                    <a:lnT>
                      <a:noFill/>
                    </a:lnT>
                    <a:lnB>
                      <a:noFill/>
                    </a:lnB>
                  </a:tcPr>
                </a:tc>
                <a:tc>
                  <a:txBody>
                    <a:bodyPr/>
                    <a:lstStyle/>
                    <a:p>
                      <a:pPr algn="ctr"/>
                      <a:r>
                        <a:rPr lang="en-IN">
                          <a:effectLst/>
                        </a:rPr>
                        <a:t>Project4</a:t>
                      </a:r>
                    </a:p>
                  </a:txBody>
                  <a:tcPr marL="47625" anchor="ctr">
                    <a:lnL>
                      <a:noFill/>
                    </a:lnL>
                    <a:lnR>
                      <a:noFill/>
                    </a:lnR>
                    <a:lnT>
                      <a:noFill/>
                    </a:lnT>
                    <a:lnB>
                      <a:noFill/>
                    </a:lnB>
                  </a:tcPr>
                </a:tc>
                <a:tc>
                  <a:txBody>
                    <a:bodyPr/>
                    <a:lstStyle/>
                    <a:p>
                      <a:pPr algn="ctr"/>
                      <a:r>
                        <a:rPr lang="en-IN">
                          <a:effectLst/>
                        </a:rPr>
                        <a:t>2019-04-16</a:t>
                      </a:r>
                    </a:p>
                  </a:txBody>
                  <a:tcPr marL="47625" anchor="ctr">
                    <a:lnL>
                      <a:noFill/>
                    </a:lnL>
                    <a:lnR>
                      <a:noFill/>
                    </a:lnR>
                    <a:lnT>
                      <a:noFill/>
                    </a:lnT>
                    <a:lnB>
                      <a:noFill/>
                    </a:lnB>
                  </a:tcPr>
                </a:tc>
                <a:extLst>
                  <a:ext uri="{0D108BD9-81ED-4DB2-BD59-A6C34878D82A}">
                    <a16:rowId xmlns:a16="http://schemas.microsoft.com/office/drawing/2014/main" val="2053411060"/>
                  </a:ext>
                </a:extLst>
              </a:tr>
              <a:tr h="304234">
                <a:tc>
                  <a:txBody>
                    <a:bodyPr/>
                    <a:lstStyle/>
                    <a:p>
                      <a:pPr algn="ctr"/>
                      <a:r>
                        <a:rPr lang="en-IN">
                          <a:effectLst/>
                        </a:rPr>
                        <a:t>555</a:t>
                      </a:r>
                    </a:p>
                  </a:txBody>
                  <a:tcPr marL="47625" anchor="ctr">
                    <a:lnL>
                      <a:noFill/>
                    </a:lnL>
                    <a:lnR>
                      <a:noFill/>
                    </a:lnR>
                    <a:lnT>
                      <a:noFill/>
                    </a:lnT>
                    <a:lnB>
                      <a:noFill/>
                    </a:lnB>
                  </a:tcPr>
                </a:tc>
                <a:tc>
                  <a:txBody>
                    <a:bodyPr/>
                    <a:lstStyle/>
                    <a:p>
                      <a:pPr algn="ctr"/>
                      <a:r>
                        <a:rPr lang="en-IN">
                          <a:effectLst/>
                        </a:rPr>
                        <a:t>5</a:t>
                      </a:r>
                    </a:p>
                  </a:txBody>
                  <a:tcPr marL="47625" anchor="ctr">
                    <a:lnL>
                      <a:noFill/>
                    </a:lnL>
                    <a:lnR>
                      <a:noFill/>
                    </a:lnR>
                    <a:lnT>
                      <a:noFill/>
                    </a:lnT>
                    <a:lnB>
                      <a:noFill/>
                    </a:lnB>
                  </a:tcPr>
                </a:tc>
                <a:tc>
                  <a:txBody>
                    <a:bodyPr/>
                    <a:lstStyle/>
                    <a:p>
                      <a:pPr algn="ctr"/>
                      <a:r>
                        <a:rPr lang="en-IN">
                          <a:effectLst/>
                        </a:rPr>
                        <a:t>4</a:t>
                      </a:r>
                    </a:p>
                  </a:txBody>
                  <a:tcPr marL="47625" anchor="ctr">
                    <a:lnL>
                      <a:noFill/>
                    </a:lnL>
                    <a:lnR>
                      <a:noFill/>
                    </a:lnR>
                    <a:lnT>
                      <a:noFill/>
                    </a:lnT>
                    <a:lnB>
                      <a:noFill/>
                    </a:lnB>
                  </a:tcPr>
                </a:tc>
                <a:tc>
                  <a:txBody>
                    <a:bodyPr/>
                    <a:lstStyle/>
                    <a:p>
                      <a:pPr algn="ctr"/>
                      <a:r>
                        <a:rPr lang="en-IN">
                          <a:effectLst/>
                        </a:rPr>
                        <a:t>Project5</a:t>
                      </a:r>
                    </a:p>
                  </a:txBody>
                  <a:tcPr marL="47625" anchor="ctr">
                    <a:lnL>
                      <a:noFill/>
                    </a:lnL>
                    <a:lnR>
                      <a:noFill/>
                    </a:lnR>
                    <a:lnT>
                      <a:noFill/>
                    </a:lnT>
                    <a:lnB>
                      <a:noFill/>
                    </a:lnB>
                  </a:tcPr>
                </a:tc>
                <a:tc>
                  <a:txBody>
                    <a:bodyPr/>
                    <a:lstStyle/>
                    <a:p>
                      <a:pPr algn="ctr"/>
                      <a:r>
                        <a:rPr lang="en-IN">
                          <a:effectLst/>
                        </a:rPr>
                        <a:t>2019-05-23</a:t>
                      </a:r>
                    </a:p>
                  </a:txBody>
                  <a:tcPr marL="47625" anchor="ctr">
                    <a:lnL>
                      <a:noFill/>
                    </a:lnL>
                    <a:lnR>
                      <a:noFill/>
                    </a:lnR>
                    <a:lnT>
                      <a:noFill/>
                    </a:lnT>
                    <a:lnB>
                      <a:noFill/>
                    </a:lnB>
                  </a:tcPr>
                </a:tc>
                <a:extLst>
                  <a:ext uri="{0D108BD9-81ED-4DB2-BD59-A6C34878D82A}">
                    <a16:rowId xmlns:a16="http://schemas.microsoft.com/office/drawing/2014/main" val="163178805"/>
                  </a:ext>
                </a:extLst>
              </a:tr>
              <a:tr h="304234">
                <a:tc>
                  <a:txBody>
                    <a:bodyPr/>
                    <a:lstStyle/>
                    <a:p>
                      <a:pPr algn="ctr"/>
                      <a:r>
                        <a:rPr lang="en-IN">
                          <a:effectLst/>
                        </a:rPr>
                        <a:t>666</a:t>
                      </a:r>
                    </a:p>
                  </a:txBody>
                  <a:tcPr marL="47625" anchor="ctr">
                    <a:lnL>
                      <a:noFill/>
                    </a:lnL>
                    <a:lnR>
                      <a:noFill/>
                    </a:lnR>
                    <a:lnT>
                      <a:noFill/>
                    </a:lnT>
                    <a:lnB>
                      <a:noFill/>
                    </a:lnB>
                  </a:tcPr>
                </a:tc>
                <a:tc>
                  <a:txBody>
                    <a:bodyPr/>
                    <a:lstStyle/>
                    <a:p>
                      <a:pPr algn="ctr"/>
                      <a:r>
                        <a:rPr lang="en-IN">
                          <a:effectLst/>
                        </a:rPr>
                        <a:t>9</a:t>
                      </a:r>
                    </a:p>
                  </a:txBody>
                  <a:tcPr marL="47625" anchor="ctr">
                    <a:lnL>
                      <a:noFill/>
                    </a:lnL>
                    <a:lnR>
                      <a:noFill/>
                    </a:lnR>
                    <a:lnT>
                      <a:noFill/>
                    </a:lnT>
                    <a:lnB>
                      <a:noFill/>
                    </a:lnB>
                  </a:tcPr>
                </a:tc>
                <a:tc>
                  <a:txBody>
                    <a:bodyPr/>
                    <a:lstStyle/>
                    <a:p>
                      <a:pPr algn="ctr"/>
                      <a:r>
                        <a:rPr lang="en-IN">
                          <a:effectLst/>
                        </a:rPr>
                        <a:t>1</a:t>
                      </a:r>
                    </a:p>
                  </a:txBody>
                  <a:tcPr marL="47625" anchor="ctr">
                    <a:lnL>
                      <a:noFill/>
                    </a:lnL>
                    <a:lnR>
                      <a:noFill/>
                    </a:lnR>
                    <a:lnT>
                      <a:noFill/>
                    </a:lnT>
                    <a:lnB>
                      <a:noFill/>
                    </a:lnB>
                  </a:tcPr>
                </a:tc>
                <a:tc>
                  <a:txBody>
                    <a:bodyPr/>
                    <a:lstStyle/>
                    <a:p>
                      <a:pPr algn="ctr"/>
                      <a:r>
                        <a:rPr lang="en-IN">
                          <a:effectLst/>
                        </a:rPr>
                        <a:t>Project6</a:t>
                      </a:r>
                    </a:p>
                  </a:txBody>
                  <a:tcPr marL="47625" anchor="ctr">
                    <a:lnL>
                      <a:noFill/>
                    </a:lnL>
                    <a:lnR>
                      <a:noFill/>
                    </a:lnR>
                    <a:lnT>
                      <a:noFill/>
                    </a:lnT>
                    <a:lnB>
                      <a:noFill/>
                    </a:lnB>
                  </a:tcPr>
                </a:tc>
                <a:tc>
                  <a:txBody>
                    <a:bodyPr/>
                    <a:lstStyle/>
                    <a:p>
                      <a:pPr algn="ctr"/>
                      <a:r>
                        <a:rPr lang="en-IN">
                          <a:effectLst/>
                        </a:rPr>
                        <a:t>2019-01-12</a:t>
                      </a:r>
                    </a:p>
                  </a:txBody>
                  <a:tcPr marL="47625" anchor="ctr">
                    <a:lnL>
                      <a:noFill/>
                    </a:lnL>
                    <a:lnR>
                      <a:noFill/>
                    </a:lnR>
                    <a:lnT>
                      <a:noFill/>
                    </a:lnT>
                    <a:lnB>
                      <a:noFill/>
                    </a:lnB>
                  </a:tcPr>
                </a:tc>
                <a:extLst>
                  <a:ext uri="{0D108BD9-81ED-4DB2-BD59-A6C34878D82A}">
                    <a16:rowId xmlns:a16="http://schemas.microsoft.com/office/drawing/2014/main" val="2910887209"/>
                  </a:ext>
                </a:extLst>
              </a:tr>
              <a:tr h="304234">
                <a:tc>
                  <a:txBody>
                    <a:bodyPr/>
                    <a:lstStyle/>
                    <a:p>
                      <a:pPr algn="ctr"/>
                      <a:r>
                        <a:rPr lang="en-IN">
                          <a:effectLst/>
                        </a:rPr>
                        <a:t>777</a:t>
                      </a:r>
                    </a:p>
                  </a:txBody>
                  <a:tcPr marL="47625" anchor="ctr">
                    <a:lnL>
                      <a:noFill/>
                    </a:lnL>
                    <a:lnR>
                      <a:noFill/>
                    </a:lnR>
                    <a:lnT>
                      <a:noFill/>
                    </a:lnT>
                    <a:lnB>
                      <a:noFill/>
                    </a:lnB>
                  </a:tcPr>
                </a:tc>
                <a:tc>
                  <a:txBody>
                    <a:bodyPr/>
                    <a:lstStyle/>
                    <a:p>
                      <a:pPr algn="ctr"/>
                      <a:r>
                        <a:rPr lang="en-IN">
                          <a:effectLst/>
                        </a:rPr>
                        <a:t>7</a:t>
                      </a:r>
                    </a:p>
                  </a:txBody>
                  <a:tcPr marL="47625" anchor="ctr">
                    <a:lnL>
                      <a:noFill/>
                    </a:lnL>
                    <a:lnR>
                      <a:noFill/>
                    </a:lnR>
                    <a:lnT>
                      <a:noFill/>
                    </a:lnT>
                    <a:lnB>
                      <a:noFill/>
                    </a:lnB>
                  </a:tcPr>
                </a:tc>
                <a:tc>
                  <a:txBody>
                    <a:bodyPr/>
                    <a:lstStyle/>
                    <a:p>
                      <a:pPr algn="ctr"/>
                      <a:r>
                        <a:rPr lang="en-IN">
                          <a:effectLst/>
                        </a:rPr>
                        <a:t>2</a:t>
                      </a:r>
                    </a:p>
                  </a:txBody>
                  <a:tcPr marL="47625" anchor="ctr">
                    <a:lnL>
                      <a:noFill/>
                    </a:lnL>
                    <a:lnR>
                      <a:noFill/>
                    </a:lnR>
                    <a:lnT>
                      <a:noFill/>
                    </a:lnT>
                    <a:lnB>
                      <a:noFill/>
                    </a:lnB>
                  </a:tcPr>
                </a:tc>
                <a:tc>
                  <a:txBody>
                    <a:bodyPr/>
                    <a:lstStyle/>
                    <a:p>
                      <a:pPr algn="ctr"/>
                      <a:r>
                        <a:rPr lang="en-IN">
                          <a:effectLst/>
                        </a:rPr>
                        <a:t>Project7</a:t>
                      </a:r>
                    </a:p>
                  </a:txBody>
                  <a:tcPr marL="47625" anchor="ctr">
                    <a:lnL>
                      <a:noFill/>
                    </a:lnL>
                    <a:lnR>
                      <a:noFill/>
                    </a:lnR>
                    <a:lnT>
                      <a:noFill/>
                    </a:lnT>
                    <a:lnB>
                      <a:noFill/>
                    </a:lnB>
                  </a:tcPr>
                </a:tc>
                <a:tc>
                  <a:txBody>
                    <a:bodyPr/>
                    <a:lstStyle/>
                    <a:p>
                      <a:pPr algn="ctr"/>
                      <a:r>
                        <a:rPr lang="en-IN">
                          <a:effectLst/>
                        </a:rPr>
                        <a:t>2019-07-25</a:t>
                      </a:r>
                    </a:p>
                  </a:txBody>
                  <a:tcPr marL="47625" anchor="ctr">
                    <a:lnL>
                      <a:noFill/>
                    </a:lnL>
                    <a:lnR>
                      <a:noFill/>
                    </a:lnR>
                    <a:lnT>
                      <a:noFill/>
                    </a:lnT>
                    <a:lnB>
                      <a:noFill/>
                    </a:lnB>
                  </a:tcPr>
                </a:tc>
                <a:extLst>
                  <a:ext uri="{0D108BD9-81ED-4DB2-BD59-A6C34878D82A}">
                    <a16:rowId xmlns:a16="http://schemas.microsoft.com/office/drawing/2014/main" val="2977054563"/>
                  </a:ext>
                </a:extLst>
              </a:tr>
              <a:tr h="304234">
                <a:tc>
                  <a:txBody>
                    <a:bodyPr/>
                    <a:lstStyle/>
                    <a:p>
                      <a:pPr algn="ctr"/>
                      <a:r>
                        <a:rPr lang="en-IN">
                          <a:effectLst/>
                        </a:rPr>
                        <a:t>888</a:t>
                      </a:r>
                    </a:p>
                  </a:txBody>
                  <a:tcPr marL="47625" anchor="ctr">
                    <a:lnL>
                      <a:noFill/>
                    </a:lnL>
                    <a:lnR>
                      <a:noFill/>
                    </a:lnR>
                    <a:lnT>
                      <a:noFill/>
                    </a:lnT>
                    <a:lnB>
                      <a:noFill/>
                    </a:lnB>
                  </a:tcPr>
                </a:tc>
                <a:tc>
                  <a:txBody>
                    <a:bodyPr/>
                    <a:lstStyle/>
                    <a:p>
                      <a:pPr algn="ctr"/>
                      <a:r>
                        <a:rPr lang="en-IN">
                          <a:effectLst/>
                        </a:rPr>
                        <a:t>8</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tc>
                  <a:txBody>
                    <a:bodyPr/>
                    <a:lstStyle/>
                    <a:p>
                      <a:pPr algn="ctr"/>
                      <a:r>
                        <a:rPr lang="en-IN">
                          <a:effectLst/>
                        </a:rPr>
                        <a:t>Project8</a:t>
                      </a:r>
                    </a:p>
                  </a:txBody>
                  <a:tcPr marL="47625" anchor="ctr">
                    <a:lnL>
                      <a:noFill/>
                    </a:lnL>
                    <a:lnR>
                      <a:noFill/>
                    </a:lnR>
                    <a:lnT>
                      <a:noFill/>
                    </a:lnT>
                    <a:lnB>
                      <a:noFill/>
                    </a:lnB>
                  </a:tcPr>
                </a:tc>
                <a:tc>
                  <a:txBody>
                    <a:bodyPr/>
                    <a:lstStyle/>
                    <a:p>
                      <a:pPr algn="ctr"/>
                      <a:r>
                        <a:rPr lang="en-IN" dirty="0">
                          <a:effectLst/>
                        </a:rPr>
                        <a:t>2019-08-20</a:t>
                      </a:r>
                    </a:p>
                  </a:txBody>
                  <a:tcPr marL="47625" anchor="ctr">
                    <a:lnL>
                      <a:noFill/>
                    </a:lnL>
                    <a:lnR>
                      <a:noFill/>
                    </a:lnR>
                    <a:lnT>
                      <a:noFill/>
                    </a:lnT>
                    <a:lnB>
                      <a:noFill/>
                    </a:lnB>
                  </a:tcPr>
                </a:tc>
                <a:extLst>
                  <a:ext uri="{0D108BD9-81ED-4DB2-BD59-A6C34878D82A}">
                    <a16:rowId xmlns:a16="http://schemas.microsoft.com/office/drawing/2014/main" val="439916051"/>
                  </a:ext>
                </a:extLst>
              </a:tr>
            </a:tbl>
          </a:graphicData>
        </a:graphic>
      </p:graphicFrame>
    </p:spTree>
    <p:extLst>
      <p:ext uri="{BB962C8B-B14F-4D97-AF65-F5344CB8AC3E}">
        <p14:creationId xmlns:p14="http://schemas.microsoft.com/office/powerpoint/2010/main" val="3766011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gn="l"/>
            <a:r>
              <a:rPr lang="en-IN" dirty="0"/>
              <a:t>Client Table</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learnsql.com</a:t>
            </a:r>
            <a:r>
              <a:rPr lang="en-US" altLang="en-US" dirty="0">
                <a:solidFill>
                  <a:srgbClr val="0096A5"/>
                </a:solidFill>
                <a:latin typeface="ArialMT"/>
              </a:rPr>
              <a:t>/blog/learn-and-practice-</a:t>
            </a:r>
            <a:r>
              <a:rPr lang="en-US" altLang="en-US" dirty="0" err="1">
                <a:solidFill>
                  <a:srgbClr val="0096A5"/>
                </a:solidFill>
                <a:latin typeface="ArialMT"/>
              </a:rPr>
              <a:t>sql</a:t>
            </a:r>
            <a:r>
              <a:rPr lang="en-US" altLang="en-US" dirty="0">
                <a:solidFill>
                  <a:srgbClr val="0096A5"/>
                </a:solidFill>
                <a:latin typeface="ArialMT"/>
              </a:rPr>
              <a:t>-joins/2.png</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6DE95DB1-E487-D941-B03C-BC8031DB1D17}"/>
              </a:ext>
            </a:extLst>
          </p:cNvPr>
          <p:cNvGraphicFramePr>
            <a:graphicFrameLocks noGrp="1"/>
          </p:cNvGraphicFramePr>
          <p:nvPr>
            <p:extLst>
              <p:ext uri="{D42A27DB-BD31-4B8C-83A1-F6EECF244321}">
                <p14:modId xmlns:p14="http://schemas.microsoft.com/office/powerpoint/2010/main" val="2368389710"/>
              </p:ext>
            </p:extLst>
          </p:nvPr>
        </p:nvGraphicFramePr>
        <p:xfrm>
          <a:off x="311151" y="1306195"/>
          <a:ext cx="8578774" cy="3108960"/>
        </p:xfrm>
        <a:graphic>
          <a:graphicData uri="http://schemas.openxmlformats.org/drawingml/2006/table">
            <a:tbl>
              <a:tblPr/>
              <a:tblGrid>
                <a:gridCol w="746524">
                  <a:extLst>
                    <a:ext uri="{9D8B030D-6E8A-4147-A177-3AD203B41FA5}">
                      <a16:colId xmlns:a16="http://schemas.microsoft.com/office/drawing/2014/main" val="3704226730"/>
                    </a:ext>
                  </a:extLst>
                </a:gridCol>
                <a:gridCol w="1112361">
                  <a:extLst>
                    <a:ext uri="{9D8B030D-6E8A-4147-A177-3AD203B41FA5}">
                      <a16:colId xmlns:a16="http://schemas.microsoft.com/office/drawing/2014/main" val="1752955191"/>
                    </a:ext>
                  </a:extLst>
                </a:gridCol>
                <a:gridCol w="1020901">
                  <a:extLst>
                    <a:ext uri="{9D8B030D-6E8A-4147-A177-3AD203B41FA5}">
                      <a16:colId xmlns:a16="http://schemas.microsoft.com/office/drawing/2014/main" val="636214245"/>
                    </a:ext>
                  </a:extLst>
                </a:gridCol>
                <a:gridCol w="682499">
                  <a:extLst>
                    <a:ext uri="{9D8B030D-6E8A-4147-A177-3AD203B41FA5}">
                      <a16:colId xmlns:a16="http://schemas.microsoft.com/office/drawing/2014/main" val="3212892022"/>
                    </a:ext>
                  </a:extLst>
                </a:gridCol>
                <a:gridCol w="1633672">
                  <a:extLst>
                    <a:ext uri="{9D8B030D-6E8A-4147-A177-3AD203B41FA5}">
                      <a16:colId xmlns:a16="http://schemas.microsoft.com/office/drawing/2014/main" val="2548363892"/>
                    </a:ext>
                  </a:extLst>
                </a:gridCol>
                <a:gridCol w="1066636">
                  <a:extLst>
                    <a:ext uri="{9D8B030D-6E8A-4147-A177-3AD203B41FA5}">
                      <a16:colId xmlns:a16="http://schemas.microsoft.com/office/drawing/2014/main" val="2239179183"/>
                    </a:ext>
                  </a:extLst>
                </a:gridCol>
                <a:gridCol w="1203820">
                  <a:extLst>
                    <a:ext uri="{9D8B030D-6E8A-4147-A177-3AD203B41FA5}">
                      <a16:colId xmlns:a16="http://schemas.microsoft.com/office/drawing/2014/main" val="2333359279"/>
                    </a:ext>
                  </a:extLst>
                </a:gridCol>
                <a:gridCol w="1112361">
                  <a:extLst>
                    <a:ext uri="{9D8B030D-6E8A-4147-A177-3AD203B41FA5}">
                      <a16:colId xmlns:a16="http://schemas.microsoft.com/office/drawing/2014/main" val="3751659653"/>
                    </a:ext>
                  </a:extLst>
                </a:gridCol>
              </a:tblGrid>
              <a:tr h="219075">
                <a:tc>
                  <a:txBody>
                    <a:bodyPr/>
                    <a:lstStyle/>
                    <a:p>
                      <a:pPr algn="ctr"/>
                      <a:r>
                        <a:rPr lang="en-IN" b="1">
                          <a:effectLst/>
                        </a:rPr>
                        <a:t>ClientID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ClientFname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ClientLname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Age</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ClientEmailID</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PhoneNo</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Address</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EmpID </a:t>
                      </a:r>
                      <a:endParaRPr lang="en-IN">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2611075249"/>
                  </a:ext>
                </a:extLst>
              </a:tr>
              <a:tr h="219075">
                <a:tc>
                  <a:txBody>
                    <a:bodyPr/>
                    <a:lstStyle/>
                    <a:p>
                      <a:pPr algn="ctr"/>
                      <a:r>
                        <a:rPr lang="en-IN">
                          <a:effectLst/>
                        </a:rPr>
                        <a:t>1</a:t>
                      </a:r>
                    </a:p>
                  </a:txBody>
                  <a:tcPr marL="47625" anchor="ctr">
                    <a:lnL>
                      <a:noFill/>
                    </a:lnL>
                    <a:lnR>
                      <a:noFill/>
                    </a:lnR>
                    <a:lnT>
                      <a:noFill/>
                    </a:lnT>
                    <a:lnB>
                      <a:noFill/>
                    </a:lnB>
                  </a:tcPr>
                </a:tc>
                <a:tc>
                  <a:txBody>
                    <a:bodyPr/>
                    <a:lstStyle/>
                    <a:p>
                      <a:pPr algn="ctr"/>
                      <a:r>
                        <a:rPr lang="en-IN">
                          <a:effectLst/>
                        </a:rPr>
                        <a:t>Susan</a:t>
                      </a:r>
                    </a:p>
                  </a:txBody>
                  <a:tcPr marL="47625" anchor="ctr">
                    <a:lnL>
                      <a:noFill/>
                    </a:lnL>
                    <a:lnR>
                      <a:noFill/>
                    </a:lnR>
                    <a:lnT>
                      <a:noFill/>
                    </a:lnT>
                    <a:lnB>
                      <a:noFill/>
                    </a:lnB>
                  </a:tcPr>
                </a:tc>
                <a:tc>
                  <a:txBody>
                    <a:bodyPr/>
                    <a:lstStyle/>
                    <a:p>
                      <a:pPr algn="ctr"/>
                      <a:r>
                        <a:rPr lang="en-IN">
                          <a:effectLst/>
                        </a:rPr>
                        <a:t>Smith</a:t>
                      </a:r>
                    </a:p>
                  </a:txBody>
                  <a:tcPr marL="47625" anchor="ctr">
                    <a:lnL>
                      <a:noFill/>
                    </a:lnL>
                    <a:lnR>
                      <a:noFill/>
                    </a:lnR>
                    <a:lnT>
                      <a:noFill/>
                    </a:lnT>
                    <a:lnB>
                      <a:noFill/>
                    </a:lnB>
                  </a:tcPr>
                </a:tc>
                <a:tc>
                  <a:txBody>
                    <a:bodyPr/>
                    <a:lstStyle/>
                    <a:p>
                      <a:pPr algn="ctr"/>
                      <a:r>
                        <a:rPr lang="en-IN">
                          <a:effectLst/>
                        </a:rPr>
                        <a:t>30</a:t>
                      </a:r>
                    </a:p>
                  </a:txBody>
                  <a:tcPr marL="47625" anchor="ctr">
                    <a:lnL>
                      <a:noFill/>
                    </a:lnL>
                    <a:lnR>
                      <a:noFill/>
                    </a:lnR>
                    <a:lnT>
                      <a:noFill/>
                    </a:lnT>
                    <a:lnB>
                      <a:noFill/>
                    </a:lnB>
                  </a:tcPr>
                </a:tc>
                <a:tc>
                  <a:txBody>
                    <a:bodyPr/>
                    <a:lstStyle/>
                    <a:p>
                      <a:pPr algn="ctr"/>
                      <a:r>
                        <a:rPr lang="en-IN">
                          <a:effectLst/>
                        </a:rPr>
                        <a:t>susan@adn.com</a:t>
                      </a:r>
                    </a:p>
                  </a:txBody>
                  <a:tcPr marL="47625" anchor="ctr">
                    <a:lnL>
                      <a:noFill/>
                    </a:lnL>
                    <a:lnR>
                      <a:noFill/>
                    </a:lnR>
                    <a:lnT>
                      <a:noFill/>
                    </a:lnT>
                    <a:lnB>
                      <a:noFill/>
                    </a:lnB>
                  </a:tcPr>
                </a:tc>
                <a:tc>
                  <a:txBody>
                    <a:bodyPr/>
                    <a:lstStyle/>
                    <a:p>
                      <a:pPr algn="ctr"/>
                      <a:r>
                        <a:rPr lang="en-IN">
                          <a:effectLst/>
                        </a:rPr>
                        <a:t>9765411231</a:t>
                      </a:r>
                    </a:p>
                  </a:txBody>
                  <a:tcPr marL="47625" anchor="ctr">
                    <a:lnL>
                      <a:noFill/>
                    </a:lnL>
                    <a:lnR>
                      <a:noFill/>
                    </a:lnR>
                    <a:lnT>
                      <a:noFill/>
                    </a:lnT>
                    <a:lnB>
                      <a:noFill/>
                    </a:lnB>
                  </a:tcPr>
                </a:tc>
                <a:tc>
                  <a:txBody>
                    <a:bodyPr/>
                    <a:lstStyle/>
                    <a:p>
                      <a:pPr algn="ctr"/>
                      <a:r>
                        <a:rPr lang="en-IN" dirty="0">
                          <a:effectLst/>
                        </a:rPr>
                        <a:t>Kolkata</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extLst>
                  <a:ext uri="{0D108BD9-81ED-4DB2-BD59-A6C34878D82A}">
                    <a16:rowId xmlns:a16="http://schemas.microsoft.com/office/drawing/2014/main" val="3838255735"/>
                  </a:ext>
                </a:extLst>
              </a:tr>
              <a:tr h="219075">
                <a:tc>
                  <a:txBody>
                    <a:bodyPr/>
                    <a:lstStyle/>
                    <a:p>
                      <a:pPr algn="ctr"/>
                      <a:r>
                        <a:rPr lang="en-IN">
                          <a:effectLst/>
                        </a:rPr>
                        <a:t>2</a:t>
                      </a:r>
                    </a:p>
                  </a:txBody>
                  <a:tcPr marL="47625" anchor="ctr">
                    <a:lnL>
                      <a:noFill/>
                    </a:lnL>
                    <a:lnR>
                      <a:noFill/>
                    </a:lnR>
                    <a:lnT>
                      <a:noFill/>
                    </a:lnT>
                    <a:lnB>
                      <a:noFill/>
                    </a:lnB>
                  </a:tcPr>
                </a:tc>
                <a:tc>
                  <a:txBody>
                    <a:bodyPr/>
                    <a:lstStyle/>
                    <a:p>
                      <a:pPr algn="ctr"/>
                      <a:r>
                        <a:rPr lang="en-IN">
                          <a:effectLst/>
                        </a:rPr>
                        <a:t>Mois</a:t>
                      </a:r>
                    </a:p>
                  </a:txBody>
                  <a:tcPr marL="47625" anchor="ctr">
                    <a:lnL>
                      <a:noFill/>
                    </a:lnL>
                    <a:lnR>
                      <a:noFill/>
                    </a:lnR>
                    <a:lnT>
                      <a:noFill/>
                    </a:lnT>
                    <a:lnB>
                      <a:noFill/>
                    </a:lnB>
                  </a:tcPr>
                </a:tc>
                <a:tc>
                  <a:txBody>
                    <a:bodyPr/>
                    <a:lstStyle/>
                    <a:p>
                      <a:pPr algn="ctr"/>
                      <a:r>
                        <a:rPr lang="en-IN">
                          <a:effectLst/>
                        </a:rPr>
                        <a:t>Ali</a:t>
                      </a:r>
                    </a:p>
                  </a:txBody>
                  <a:tcPr marL="47625" anchor="ctr">
                    <a:lnL>
                      <a:noFill/>
                    </a:lnL>
                    <a:lnR>
                      <a:noFill/>
                    </a:lnR>
                    <a:lnT>
                      <a:noFill/>
                    </a:lnT>
                    <a:lnB>
                      <a:noFill/>
                    </a:lnB>
                  </a:tcPr>
                </a:tc>
                <a:tc>
                  <a:txBody>
                    <a:bodyPr/>
                    <a:lstStyle/>
                    <a:p>
                      <a:pPr algn="ctr"/>
                      <a:r>
                        <a:rPr lang="en-IN">
                          <a:effectLst/>
                        </a:rPr>
                        <a:t>27</a:t>
                      </a:r>
                    </a:p>
                  </a:txBody>
                  <a:tcPr marL="47625" anchor="ctr">
                    <a:lnL>
                      <a:noFill/>
                    </a:lnL>
                    <a:lnR>
                      <a:noFill/>
                    </a:lnR>
                    <a:lnT>
                      <a:noFill/>
                    </a:lnT>
                    <a:lnB>
                      <a:noFill/>
                    </a:lnB>
                  </a:tcPr>
                </a:tc>
                <a:tc>
                  <a:txBody>
                    <a:bodyPr/>
                    <a:lstStyle/>
                    <a:p>
                      <a:pPr algn="ctr"/>
                      <a:r>
                        <a:rPr lang="en-IN">
                          <a:effectLst/>
                        </a:rPr>
                        <a:t>mois@jsq.com</a:t>
                      </a:r>
                    </a:p>
                  </a:txBody>
                  <a:tcPr marL="47625" anchor="ctr">
                    <a:lnL>
                      <a:noFill/>
                    </a:lnL>
                    <a:lnR>
                      <a:noFill/>
                    </a:lnR>
                    <a:lnT>
                      <a:noFill/>
                    </a:lnT>
                    <a:lnB>
                      <a:noFill/>
                    </a:lnB>
                  </a:tcPr>
                </a:tc>
                <a:tc>
                  <a:txBody>
                    <a:bodyPr/>
                    <a:lstStyle/>
                    <a:p>
                      <a:pPr algn="ctr"/>
                      <a:r>
                        <a:rPr lang="en-IN">
                          <a:effectLst/>
                        </a:rPr>
                        <a:t>9876543561</a:t>
                      </a:r>
                    </a:p>
                  </a:txBody>
                  <a:tcPr marL="47625" anchor="ctr">
                    <a:lnL>
                      <a:noFill/>
                    </a:lnL>
                    <a:lnR>
                      <a:noFill/>
                    </a:lnR>
                    <a:lnT>
                      <a:noFill/>
                    </a:lnT>
                    <a:lnB>
                      <a:noFill/>
                    </a:lnB>
                  </a:tcPr>
                </a:tc>
                <a:tc>
                  <a:txBody>
                    <a:bodyPr/>
                    <a:lstStyle/>
                    <a:p>
                      <a:pPr algn="ctr"/>
                      <a:r>
                        <a:rPr lang="en-IN">
                          <a:effectLst/>
                        </a:rPr>
                        <a:t>Kolkata</a:t>
                      </a:r>
                    </a:p>
                  </a:txBody>
                  <a:tcPr marL="47625" anchor="ctr">
                    <a:lnL>
                      <a:noFill/>
                    </a:lnL>
                    <a:lnR>
                      <a:noFill/>
                    </a:lnR>
                    <a:lnT>
                      <a:noFill/>
                    </a:lnT>
                    <a:lnB>
                      <a:noFill/>
                    </a:lnB>
                  </a:tcPr>
                </a:tc>
                <a:tc>
                  <a:txBody>
                    <a:bodyPr/>
                    <a:lstStyle/>
                    <a:p>
                      <a:pPr algn="ctr"/>
                      <a:r>
                        <a:rPr lang="en-IN">
                          <a:effectLst/>
                        </a:rPr>
                        <a:t>3</a:t>
                      </a:r>
                    </a:p>
                  </a:txBody>
                  <a:tcPr marL="47625" anchor="ctr">
                    <a:lnL>
                      <a:noFill/>
                    </a:lnL>
                    <a:lnR>
                      <a:noFill/>
                    </a:lnR>
                    <a:lnT>
                      <a:noFill/>
                    </a:lnT>
                    <a:lnB>
                      <a:noFill/>
                    </a:lnB>
                  </a:tcPr>
                </a:tc>
                <a:extLst>
                  <a:ext uri="{0D108BD9-81ED-4DB2-BD59-A6C34878D82A}">
                    <a16:rowId xmlns:a16="http://schemas.microsoft.com/office/drawing/2014/main" val="2739608820"/>
                  </a:ext>
                </a:extLst>
              </a:tr>
              <a:tr h="219075">
                <a:tc>
                  <a:txBody>
                    <a:bodyPr/>
                    <a:lstStyle/>
                    <a:p>
                      <a:pPr algn="ctr"/>
                      <a:r>
                        <a:rPr lang="en-IN">
                          <a:effectLst/>
                        </a:rPr>
                        <a:t>3</a:t>
                      </a:r>
                    </a:p>
                  </a:txBody>
                  <a:tcPr marL="47625" anchor="ctr">
                    <a:lnL>
                      <a:noFill/>
                    </a:lnL>
                    <a:lnR>
                      <a:noFill/>
                    </a:lnR>
                    <a:lnT>
                      <a:noFill/>
                    </a:lnT>
                    <a:lnB>
                      <a:noFill/>
                    </a:lnB>
                  </a:tcPr>
                </a:tc>
                <a:tc>
                  <a:txBody>
                    <a:bodyPr/>
                    <a:lstStyle/>
                    <a:p>
                      <a:pPr algn="ctr"/>
                      <a:r>
                        <a:rPr lang="en-IN">
                          <a:effectLst/>
                        </a:rPr>
                        <a:t>Soma</a:t>
                      </a:r>
                    </a:p>
                  </a:txBody>
                  <a:tcPr marL="47625" anchor="ctr">
                    <a:lnL>
                      <a:noFill/>
                    </a:lnL>
                    <a:lnR>
                      <a:noFill/>
                    </a:lnR>
                    <a:lnT>
                      <a:noFill/>
                    </a:lnT>
                    <a:lnB>
                      <a:noFill/>
                    </a:lnB>
                  </a:tcPr>
                </a:tc>
                <a:tc>
                  <a:txBody>
                    <a:bodyPr/>
                    <a:lstStyle/>
                    <a:p>
                      <a:pPr algn="ctr"/>
                      <a:r>
                        <a:rPr lang="en-IN">
                          <a:effectLst/>
                        </a:rPr>
                        <a:t>Paul</a:t>
                      </a:r>
                    </a:p>
                  </a:txBody>
                  <a:tcPr marL="47625" anchor="ctr">
                    <a:lnL>
                      <a:noFill/>
                    </a:lnL>
                    <a:lnR>
                      <a:noFill/>
                    </a:lnR>
                    <a:lnT>
                      <a:noFill/>
                    </a:lnT>
                    <a:lnB>
                      <a:noFill/>
                    </a:lnB>
                  </a:tcPr>
                </a:tc>
                <a:tc>
                  <a:txBody>
                    <a:bodyPr/>
                    <a:lstStyle/>
                    <a:p>
                      <a:pPr algn="ctr"/>
                      <a:r>
                        <a:rPr lang="en-IN">
                          <a:effectLst/>
                        </a:rPr>
                        <a:t>22</a:t>
                      </a:r>
                    </a:p>
                  </a:txBody>
                  <a:tcPr marL="47625" anchor="ctr">
                    <a:lnL>
                      <a:noFill/>
                    </a:lnL>
                    <a:lnR>
                      <a:noFill/>
                    </a:lnR>
                    <a:lnT>
                      <a:noFill/>
                    </a:lnT>
                    <a:lnB>
                      <a:noFill/>
                    </a:lnB>
                  </a:tcPr>
                </a:tc>
                <a:tc>
                  <a:txBody>
                    <a:bodyPr/>
                    <a:lstStyle/>
                    <a:p>
                      <a:pPr algn="ctr"/>
                      <a:r>
                        <a:rPr lang="en-IN">
                          <a:effectLst/>
                        </a:rPr>
                        <a:t>soma@wja.com</a:t>
                      </a:r>
                    </a:p>
                  </a:txBody>
                  <a:tcPr marL="47625" anchor="ctr">
                    <a:lnL>
                      <a:noFill/>
                    </a:lnL>
                    <a:lnR>
                      <a:noFill/>
                    </a:lnR>
                    <a:lnT>
                      <a:noFill/>
                    </a:lnT>
                    <a:lnB>
                      <a:noFill/>
                    </a:lnB>
                  </a:tcPr>
                </a:tc>
                <a:tc>
                  <a:txBody>
                    <a:bodyPr/>
                    <a:lstStyle/>
                    <a:p>
                      <a:pPr algn="ctr"/>
                      <a:r>
                        <a:rPr lang="en-IN">
                          <a:effectLst/>
                        </a:rPr>
                        <a:t>9966332211</a:t>
                      </a:r>
                    </a:p>
                  </a:txBody>
                  <a:tcPr marL="47625" anchor="ctr">
                    <a:lnL>
                      <a:noFill/>
                    </a:lnL>
                    <a:lnR>
                      <a:noFill/>
                    </a:lnR>
                    <a:lnT>
                      <a:noFill/>
                    </a:lnT>
                    <a:lnB>
                      <a:noFill/>
                    </a:lnB>
                  </a:tcPr>
                </a:tc>
                <a:tc>
                  <a:txBody>
                    <a:bodyPr/>
                    <a:lstStyle/>
                    <a:p>
                      <a:pPr algn="ctr"/>
                      <a:r>
                        <a:rPr lang="en-IN">
                          <a:effectLst/>
                        </a:rPr>
                        <a:t>Delhi</a:t>
                      </a:r>
                    </a:p>
                  </a:txBody>
                  <a:tcPr marL="47625" anchor="ctr">
                    <a:lnL>
                      <a:noFill/>
                    </a:lnL>
                    <a:lnR>
                      <a:noFill/>
                    </a:lnR>
                    <a:lnT>
                      <a:noFill/>
                    </a:lnT>
                    <a:lnB>
                      <a:noFill/>
                    </a:lnB>
                  </a:tcPr>
                </a:tc>
                <a:tc>
                  <a:txBody>
                    <a:bodyPr/>
                    <a:lstStyle/>
                    <a:p>
                      <a:pPr algn="ctr"/>
                      <a:r>
                        <a:rPr lang="en-IN">
                          <a:effectLst/>
                        </a:rPr>
                        <a:t>1</a:t>
                      </a:r>
                    </a:p>
                  </a:txBody>
                  <a:tcPr marL="47625" anchor="ctr">
                    <a:lnL>
                      <a:noFill/>
                    </a:lnL>
                    <a:lnR>
                      <a:noFill/>
                    </a:lnR>
                    <a:lnT>
                      <a:noFill/>
                    </a:lnT>
                    <a:lnB>
                      <a:noFill/>
                    </a:lnB>
                  </a:tcPr>
                </a:tc>
                <a:extLst>
                  <a:ext uri="{0D108BD9-81ED-4DB2-BD59-A6C34878D82A}">
                    <a16:rowId xmlns:a16="http://schemas.microsoft.com/office/drawing/2014/main" val="3127699591"/>
                  </a:ext>
                </a:extLst>
              </a:tr>
              <a:tr h="219075">
                <a:tc>
                  <a:txBody>
                    <a:bodyPr/>
                    <a:lstStyle/>
                    <a:p>
                      <a:pPr algn="ctr"/>
                      <a:r>
                        <a:rPr lang="en-IN">
                          <a:effectLst/>
                        </a:rPr>
                        <a:t>4</a:t>
                      </a:r>
                    </a:p>
                  </a:txBody>
                  <a:tcPr marL="47625" anchor="ctr">
                    <a:lnL>
                      <a:noFill/>
                    </a:lnL>
                    <a:lnR>
                      <a:noFill/>
                    </a:lnR>
                    <a:lnT>
                      <a:noFill/>
                    </a:lnT>
                    <a:lnB>
                      <a:noFill/>
                    </a:lnB>
                  </a:tcPr>
                </a:tc>
                <a:tc>
                  <a:txBody>
                    <a:bodyPr/>
                    <a:lstStyle/>
                    <a:p>
                      <a:pPr algn="ctr"/>
                      <a:r>
                        <a:rPr lang="en-IN">
                          <a:effectLst/>
                        </a:rPr>
                        <a:t>Zainab</a:t>
                      </a:r>
                    </a:p>
                  </a:txBody>
                  <a:tcPr marL="47625" anchor="ctr">
                    <a:lnL>
                      <a:noFill/>
                    </a:lnL>
                    <a:lnR>
                      <a:noFill/>
                    </a:lnR>
                    <a:lnT>
                      <a:noFill/>
                    </a:lnT>
                    <a:lnB>
                      <a:noFill/>
                    </a:lnB>
                  </a:tcPr>
                </a:tc>
                <a:tc>
                  <a:txBody>
                    <a:bodyPr/>
                    <a:lstStyle/>
                    <a:p>
                      <a:pPr algn="ctr"/>
                      <a:r>
                        <a:rPr lang="en-IN">
                          <a:effectLst/>
                        </a:rPr>
                        <a:t>Daginawala</a:t>
                      </a:r>
                    </a:p>
                  </a:txBody>
                  <a:tcPr marL="47625" anchor="ctr">
                    <a:lnL>
                      <a:noFill/>
                    </a:lnL>
                    <a:lnR>
                      <a:noFill/>
                    </a:lnR>
                    <a:lnT>
                      <a:noFill/>
                    </a:lnT>
                    <a:lnB>
                      <a:noFill/>
                    </a:lnB>
                  </a:tcPr>
                </a:tc>
                <a:tc>
                  <a:txBody>
                    <a:bodyPr/>
                    <a:lstStyle/>
                    <a:p>
                      <a:pPr algn="ctr"/>
                      <a:r>
                        <a:rPr lang="en-IN">
                          <a:effectLst/>
                        </a:rPr>
                        <a:t>40</a:t>
                      </a:r>
                    </a:p>
                  </a:txBody>
                  <a:tcPr marL="47625" anchor="ctr">
                    <a:lnL>
                      <a:noFill/>
                    </a:lnL>
                    <a:lnR>
                      <a:noFill/>
                    </a:lnR>
                    <a:lnT>
                      <a:noFill/>
                    </a:lnT>
                    <a:lnB>
                      <a:noFill/>
                    </a:lnB>
                  </a:tcPr>
                </a:tc>
                <a:tc>
                  <a:txBody>
                    <a:bodyPr/>
                    <a:lstStyle/>
                    <a:p>
                      <a:pPr algn="ctr"/>
                      <a:r>
                        <a:rPr lang="en-IN">
                          <a:effectLst/>
                        </a:rPr>
                        <a:t>zainab@qkq.com</a:t>
                      </a:r>
                    </a:p>
                  </a:txBody>
                  <a:tcPr marL="47625" anchor="ctr">
                    <a:lnL>
                      <a:noFill/>
                    </a:lnL>
                    <a:lnR>
                      <a:noFill/>
                    </a:lnR>
                    <a:lnT>
                      <a:noFill/>
                    </a:lnT>
                    <a:lnB>
                      <a:noFill/>
                    </a:lnB>
                  </a:tcPr>
                </a:tc>
                <a:tc>
                  <a:txBody>
                    <a:bodyPr/>
                    <a:lstStyle/>
                    <a:p>
                      <a:pPr algn="ctr"/>
                      <a:r>
                        <a:rPr lang="en-IN">
                          <a:effectLst/>
                        </a:rPr>
                        <a:t>9955884422</a:t>
                      </a:r>
                    </a:p>
                  </a:txBody>
                  <a:tcPr marL="47625" anchor="ctr">
                    <a:lnL>
                      <a:noFill/>
                    </a:lnL>
                    <a:lnR>
                      <a:noFill/>
                    </a:lnR>
                    <a:lnT>
                      <a:noFill/>
                    </a:lnT>
                    <a:lnB>
                      <a:noFill/>
                    </a:lnB>
                  </a:tcPr>
                </a:tc>
                <a:tc>
                  <a:txBody>
                    <a:bodyPr/>
                    <a:lstStyle/>
                    <a:p>
                      <a:pPr algn="ctr"/>
                      <a:r>
                        <a:rPr lang="en-IN">
                          <a:effectLst/>
                        </a:rPr>
                        <a:t>Hyderabad</a:t>
                      </a:r>
                    </a:p>
                  </a:txBody>
                  <a:tcPr marL="47625" anchor="ctr">
                    <a:lnL>
                      <a:noFill/>
                    </a:lnL>
                    <a:lnR>
                      <a:noFill/>
                    </a:lnR>
                    <a:lnT>
                      <a:noFill/>
                    </a:lnT>
                    <a:lnB>
                      <a:noFill/>
                    </a:lnB>
                  </a:tcPr>
                </a:tc>
                <a:tc>
                  <a:txBody>
                    <a:bodyPr/>
                    <a:lstStyle/>
                    <a:p>
                      <a:pPr algn="ctr"/>
                      <a:r>
                        <a:rPr lang="en-IN">
                          <a:effectLst/>
                        </a:rPr>
                        <a:t>5</a:t>
                      </a:r>
                    </a:p>
                  </a:txBody>
                  <a:tcPr marL="47625" anchor="ctr">
                    <a:lnL>
                      <a:noFill/>
                    </a:lnL>
                    <a:lnR>
                      <a:noFill/>
                    </a:lnR>
                    <a:lnT>
                      <a:noFill/>
                    </a:lnT>
                    <a:lnB>
                      <a:noFill/>
                    </a:lnB>
                  </a:tcPr>
                </a:tc>
                <a:extLst>
                  <a:ext uri="{0D108BD9-81ED-4DB2-BD59-A6C34878D82A}">
                    <a16:rowId xmlns:a16="http://schemas.microsoft.com/office/drawing/2014/main" val="1672119843"/>
                  </a:ext>
                </a:extLst>
              </a:tr>
              <a:tr h="219075">
                <a:tc>
                  <a:txBody>
                    <a:bodyPr/>
                    <a:lstStyle/>
                    <a:p>
                      <a:pPr algn="ctr"/>
                      <a:r>
                        <a:rPr lang="en-IN">
                          <a:effectLst/>
                        </a:rPr>
                        <a:t>5</a:t>
                      </a:r>
                    </a:p>
                  </a:txBody>
                  <a:tcPr marL="47625" anchor="ctr">
                    <a:lnL>
                      <a:noFill/>
                    </a:lnL>
                    <a:lnR>
                      <a:noFill/>
                    </a:lnR>
                    <a:lnT>
                      <a:noFill/>
                    </a:lnT>
                    <a:lnB>
                      <a:noFill/>
                    </a:lnB>
                  </a:tcPr>
                </a:tc>
                <a:tc>
                  <a:txBody>
                    <a:bodyPr/>
                    <a:lstStyle/>
                    <a:p>
                      <a:pPr algn="ctr"/>
                      <a:r>
                        <a:rPr lang="en-IN">
                          <a:effectLst/>
                        </a:rPr>
                        <a:t>Bhaskar</a:t>
                      </a:r>
                    </a:p>
                  </a:txBody>
                  <a:tcPr marL="47625" anchor="ctr">
                    <a:lnL>
                      <a:noFill/>
                    </a:lnL>
                    <a:lnR>
                      <a:noFill/>
                    </a:lnR>
                    <a:lnT>
                      <a:noFill/>
                    </a:lnT>
                    <a:lnB>
                      <a:noFill/>
                    </a:lnB>
                  </a:tcPr>
                </a:tc>
                <a:tc>
                  <a:txBody>
                    <a:bodyPr/>
                    <a:lstStyle/>
                    <a:p>
                      <a:pPr algn="ctr"/>
                      <a:r>
                        <a:rPr lang="en-IN">
                          <a:effectLst/>
                        </a:rPr>
                        <a:t>Reddy</a:t>
                      </a:r>
                    </a:p>
                  </a:txBody>
                  <a:tcPr marL="47625" anchor="ctr">
                    <a:lnL>
                      <a:noFill/>
                    </a:lnL>
                    <a:lnR>
                      <a:noFill/>
                    </a:lnR>
                    <a:lnT>
                      <a:noFill/>
                    </a:lnT>
                    <a:lnB>
                      <a:noFill/>
                    </a:lnB>
                  </a:tcPr>
                </a:tc>
                <a:tc>
                  <a:txBody>
                    <a:bodyPr/>
                    <a:lstStyle/>
                    <a:p>
                      <a:pPr algn="ctr"/>
                      <a:r>
                        <a:rPr lang="en-IN">
                          <a:effectLst/>
                        </a:rPr>
                        <a:t>32</a:t>
                      </a:r>
                    </a:p>
                  </a:txBody>
                  <a:tcPr marL="47625" anchor="ctr">
                    <a:lnL>
                      <a:noFill/>
                    </a:lnL>
                    <a:lnR>
                      <a:noFill/>
                    </a:lnR>
                    <a:lnT>
                      <a:noFill/>
                    </a:lnT>
                    <a:lnB>
                      <a:noFill/>
                    </a:lnB>
                  </a:tcPr>
                </a:tc>
                <a:tc>
                  <a:txBody>
                    <a:bodyPr/>
                    <a:lstStyle/>
                    <a:p>
                      <a:pPr algn="ctr"/>
                      <a:r>
                        <a:rPr lang="en-IN">
                          <a:effectLst/>
                        </a:rPr>
                        <a:t>bhaskar@xyz.com</a:t>
                      </a:r>
                    </a:p>
                  </a:txBody>
                  <a:tcPr marL="47625" anchor="ctr">
                    <a:lnL>
                      <a:noFill/>
                    </a:lnL>
                    <a:lnR>
                      <a:noFill/>
                    </a:lnR>
                    <a:lnT>
                      <a:noFill/>
                    </a:lnT>
                    <a:lnB>
                      <a:noFill/>
                    </a:lnB>
                  </a:tcPr>
                </a:tc>
                <a:tc>
                  <a:txBody>
                    <a:bodyPr/>
                    <a:lstStyle/>
                    <a:p>
                      <a:pPr algn="ctr"/>
                      <a:r>
                        <a:rPr lang="en-IN">
                          <a:effectLst/>
                        </a:rPr>
                        <a:t>9636963269</a:t>
                      </a:r>
                    </a:p>
                  </a:txBody>
                  <a:tcPr marL="47625" anchor="ctr">
                    <a:lnL>
                      <a:noFill/>
                    </a:lnL>
                    <a:lnR>
                      <a:noFill/>
                    </a:lnR>
                    <a:lnT>
                      <a:noFill/>
                    </a:lnT>
                    <a:lnB>
                      <a:noFill/>
                    </a:lnB>
                  </a:tcPr>
                </a:tc>
                <a:tc>
                  <a:txBody>
                    <a:bodyPr/>
                    <a:lstStyle/>
                    <a:p>
                      <a:pPr algn="ctr"/>
                      <a:r>
                        <a:rPr lang="en-IN">
                          <a:effectLst/>
                        </a:rPr>
                        <a:t>Mumbai</a:t>
                      </a:r>
                    </a:p>
                  </a:txBody>
                  <a:tcPr marL="47625" anchor="ctr">
                    <a:lnL>
                      <a:noFill/>
                    </a:lnL>
                    <a:lnR>
                      <a:noFill/>
                    </a:lnR>
                    <a:lnT>
                      <a:noFill/>
                    </a:lnT>
                    <a:lnB>
                      <a:noFill/>
                    </a:lnB>
                  </a:tcPr>
                </a:tc>
                <a:tc>
                  <a:txBody>
                    <a:bodyPr/>
                    <a:lstStyle/>
                    <a:p>
                      <a:pPr algn="ctr"/>
                      <a:r>
                        <a:rPr lang="en-IN" dirty="0">
                          <a:effectLst/>
                        </a:rPr>
                        <a:t>2</a:t>
                      </a:r>
                    </a:p>
                  </a:txBody>
                  <a:tcPr marL="47625" anchor="ctr">
                    <a:lnL>
                      <a:noFill/>
                    </a:lnL>
                    <a:lnR>
                      <a:noFill/>
                    </a:lnR>
                    <a:lnT>
                      <a:noFill/>
                    </a:lnT>
                    <a:lnB>
                      <a:noFill/>
                    </a:lnB>
                  </a:tcPr>
                </a:tc>
                <a:extLst>
                  <a:ext uri="{0D108BD9-81ED-4DB2-BD59-A6C34878D82A}">
                    <a16:rowId xmlns:a16="http://schemas.microsoft.com/office/drawing/2014/main" val="3702624245"/>
                  </a:ext>
                </a:extLst>
              </a:tr>
            </a:tbl>
          </a:graphicData>
        </a:graphic>
      </p:graphicFrame>
    </p:spTree>
    <p:extLst>
      <p:ext uri="{BB962C8B-B14F-4D97-AF65-F5344CB8AC3E}">
        <p14:creationId xmlns:p14="http://schemas.microsoft.com/office/powerpoint/2010/main" val="94283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08098" y="1093602"/>
            <a:ext cx="4045200" cy="641400"/>
          </a:xfrm>
          <a:prstGeom prst="rect">
            <a:avLst/>
          </a:prstGeom>
        </p:spPr>
        <p:txBody>
          <a:bodyPr spcFirstLastPara="1" wrap="square" lIns="91425" tIns="91425" rIns="91425" bIns="91425" anchor="ctr" anchorCtr="0">
            <a:noAutofit/>
          </a:bodyPr>
          <a:lstStyle/>
          <a:p>
            <a:r>
              <a:rPr lang="en-IN" b="1" dirty="0"/>
              <a:t>INNER JOIN</a:t>
            </a:r>
            <a:endParaRPr lang="en-IN" dirty="0"/>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sz="1200" dirty="0"/>
              <a:t>This type of join returns those records which have matching values in both tables. So, if you perform an INNER join operation between the Employee table and the Projects table, all the tuples which have matching values in both the tables will be given as output.</a:t>
            </a:r>
          </a:p>
          <a:p>
            <a:pPr marL="139700" indent="0">
              <a:buNone/>
            </a:pPr>
            <a:endParaRPr lang="en-IN" sz="1200" dirty="0"/>
          </a:p>
          <a:p>
            <a:pPr marL="139700" indent="0">
              <a:buNone/>
            </a:pPr>
            <a:r>
              <a:rPr lang="en-IN" sz="1200" b="1" dirty="0"/>
              <a:t>Syntax:</a:t>
            </a:r>
            <a:endParaRPr lang="en-IN" sz="1200" dirty="0"/>
          </a:p>
          <a:p>
            <a:pPr marL="139700" indent="0">
              <a:buNone/>
            </a:pPr>
            <a:r>
              <a:rPr lang="en-IN" sz="1200" dirty="0"/>
              <a:t>SELECT Table1.Column1,Table1.Column2,Table2.Column1,.... FROM Table1 INNER JOIN Table2 ON Table1.MatchingColumnName = Table2.MatchingColumnName;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www.edureka.co</a:t>
            </a:r>
            <a:r>
              <a:rPr lang="en-US" altLang="en-US" dirty="0">
                <a:solidFill>
                  <a:srgbClr val="0096A5"/>
                </a:solidFill>
                <a:latin typeface="ArialMT"/>
              </a:rPr>
              <a:t>/blog/</a:t>
            </a:r>
            <a:r>
              <a:rPr lang="en-US" altLang="en-US" dirty="0" err="1">
                <a:solidFill>
                  <a:srgbClr val="0096A5"/>
                </a:solidFill>
                <a:latin typeface="ArialMT"/>
              </a:rPr>
              <a:t>sql</a:t>
            </a:r>
            <a:r>
              <a:rPr lang="en-US" altLang="en-US" dirty="0">
                <a:solidFill>
                  <a:srgbClr val="0096A5"/>
                </a:solidFill>
                <a:latin typeface="ArialMT"/>
              </a:rPr>
              <a:t>-joins-types</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65AD777-2492-5441-AA8E-EF5C3F56C5B2}"/>
              </a:ext>
            </a:extLst>
          </p:cNvPr>
          <p:cNvSpPr txBox="1"/>
          <p:nvPr/>
        </p:nvSpPr>
        <p:spPr>
          <a:xfrm>
            <a:off x="4572000" y="557146"/>
            <a:ext cx="4317925" cy="1061829"/>
          </a:xfrm>
          <a:prstGeom prst="rect">
            <a:avLst/>
          </a:prstGeom>
          <a:noFill/>
        </p:spPr>
        <p:txBody>
          <a:bodyPr wrap="square" rtlCol="0">
            <a:spAutoFit/>
          </a:bodyPr>
          <a:lstStyle/>
          <a:p>
            <a:pPr fontAlgn="base"/>
            <a:r>
              <a:rPr lang="en-IN" sz="1050" dirty="0"/>
              <a:t>SELECT </a:t>
            </a:r>
            <a:r>
              <a:rPr lang="en-IN" sz="1050" dirty="0" err="1"/>
              <a:t>Employee.EmpID</a:t>
            </a:r>
            <a:r>
              <a:rPr lang="en-IN" sz="1050" dirty="0"/>
              <a:t>, </a:t>
            </a:r>
            <a:r>
              <a:rPr lang="en-IN" sz="1050" dirty="0" err="1"/>
              <a:t>Employee.EmpFname</a:t>
            </a:r>
            <a:r>
              <a:rPr lang="en-IN" sz="1050" dirty="0"/>
              <a:t>, </a:t>
            </a:r>
            <a:r>
              <a:rPr lang="en-IN" sz="1050" dirty="0" err="1"/>
              <a:t>Employee.EmpLname</a:t>
            </a:r>
            <a:r>
              <a:rPr lang="en-IN" sz="1050" dirty="0"/>
              <a:t>, </a:t>
            </a:r>
            <a:r>
              <a:rPr lang="en-IN" sz="1050" dirty="0" err="1"/>
              <a:t>Projects.ProjectID</a:t>
            </a:r>
            <a:r>
              <a:rPr lang="en-IN" sz="1050" dirty="0"/>
              <a:t>, </a:t>
            </a:r>
            <a:r>
              <a:rPr lang="en-IN" sz="1050" dirty="0" err="1"/>
              <a:t>Projects.ProjectName</a:t>
            </a:r>
            <a:endParaRPr lang="en-IN" sz="1050" dirty="0"/>
          </a:p>
          <a:p>
            <a:pPr fontAlgn="base"/>
            <a:r>
              <a:rPr lang="en-IN" sz="1050" dirty="0"/>
              <a:t>FROM Employee</a:t>
            </a:r>
          </a:p>
          <a:p>
            <a:pPr fontAlgn="base"/>
            <a:r>
              <a:rPr lang="en-IN" sz="1050" dirty="0"/>
              <a:t>INNER JOIN Projects ON </a:t>
            </a:r>
            <a:r>
              <a:rPr lang="en-IN" sz="1050" dirty="0" err="1"/>
              <a:t>Employee.EmpID</a:t>
            </a:r>
            <a:r>
              <a:rPr lang="en-IN" sz="1050" dirty="0"/>
              <a:t>=</a:t>
            </a:r>
            <a:r>
              <a:rPr lang="en-IN" sz="1050" dirty="0" err="1"/>
              <a:t>Projects.EmpID</a:t>
            </a:r>
            <a:r>
              <a:rPr lang="en-IN" sz="1050" dirty="0"/>
              <a:t>;</a:t>
            </a:r>
          </a:p>
          <a:p>
            <a:endParaRPr lang="en-US" sz="1050" dirty="0"/>
          </a:p>
          <a:p>
            <a:r>
              <a:rPr lang="en-US" sz="1050" b="1" dirty="0"/>
              <a:t>OUTPUT</a:t>
            </a:r>
          </a:p>
        </p:txBody>
      </p:sp>
      <p:graphicFrame>
        <p:nvGraphicFramePr>
          <p:cNvPr id="7" name="Table 6">
            <a:extLst>
              <a:ext uri="{FF2B5EF4-FFF2-40B4-BE49-F238E27FC236}">
                <a16:creationId xmlns:a16="http://schemas.microsoft.com/office/drawing/2014/main" id="{F0481A2B-EF54-9748-8AA9-7C55FD87635F}"/>
              </a:ext>
            </a:extLst>
          </p:cNvPr>
          <p:cNvGraphicFramePr>
            <a:graphicFrameLocks noGrp="1"/>
          </p:cNvGraphicFramePr>
          <p:nvPr>
            <p:extLst>
              <p:ext uri="{D42A27DB-BD31-4B8C-83A1-F6EECF244321}">
                <p14:modId xmlns:p14="http://schemas.microsoft.com/office/powerpoint/2010/main" val="94473750"/>
              </p:ext>
            </p:extLst>
          </p:nvPr>
        </p:nvGraphicFramePr>
        <p:xfrm>
          <a:off x="4572000" y="1963989"/>
          <a:ext cx="4570113" cy="1722120"/>
        </p:xfrm>
        <a:graphic>
          <a:graphicData uri="http://schemas.openxmlformats.org/drawingml/2006/table">
            <a:tbl>
              <a:tblPr/>
              <a:tblGrid>
                <a:gridCol w="892618">
                  <a:extLst>
                    <a:ext uri="{9D8B030D-6E8A-4147-A177-3AD203B41FA5}">
                      <a16:colId xmlns:a16="http://schemas.microsoft.com/office/drawing/2014/main" val="2888142913"/>
                    </a:ext>
                  </a:extLst>
                </a:gridCol>
                <a:gridCol w="909470">
                  <a:extLst>
                    <a:ext uri="{9D8B030D-6E8A-4147-A177-3AD203B41FA5}">
                      <a16:colId xmlns:a16="http://schemas.microsoft.com/office/drawing/2014/main" val="2794092846"/>
                    </a:ext>
                  </a:extLst>
                </a:gridCol>
                <a:gridCol w="926322">
                  <a:extLst>
                    <a:ext uri="{9D8B030D-6E8A-4147-A177-3AD203B41FA5}">
                      <a16:colId xmlns:a16="http://schemas.microsoft.com/office/drawing/2014/main" val="1501451197"/>
                    </a:ext>
                  </a:extLst>
                </a:gridCol>
                <a:gridCol w="909470">
                  <a:extLst>
                    <a:ext uri="{9D8B030D-6E8A-4147-A177-3AD203B41FA5}">
                      <a16:colId xmlns:a16="http://schemas.microsoft.com/office/drawing/2014/main" val="445622193"/>
                    </a:ext>
                  </a:extLst>
                </a:gridCol>
                <a:gridCol w="932233">
                  <a:extLst>
                    <a:ext uri="{9D8B030D-6E8A-4147-A177-3AD203B41FA5}">
                      <a16:colId xmlns:a16="http://schemas.microsoft.com/office/drawing/2014/main" val="1834566195"/>
                    </a:ext>
                  </a:extLst>
                </a:gridCol>
              </a:tblGrid>
              <a:tr h="255395">
                <a:tc>
                  <a:txBody>
                    <a:bodyPr/>
                    <a:lstStyle/>
                    <a:p>
                      <a:pPr algn="ctr"/>
                      <a:r>
                        <a:rPr lang="en-IN" sz="1100" b="1">
                          <a:effectLst/>
                        </a:rPr>
                        <a:t>EmpID</a:t>
                      </a:r>
                      <a:endParaRPr lang="en-IN" sz="1100">
                        <a:effectLst/>
                      </a:endParaRPr>
                    </a:p>
                  </a:txBody>
                  <a:tcPr marL="47625" anchor="ctr">
                    <a:lnL>
                      <a:noFill/>
                    </a:lnL>
                    <a:lnR>
                      <a:noFill/>
                    </a:lnR>
                    <a:lnT>
                      <a:noFill/>
                    </a:lnT>
                    <a:lnB>
                      <a:noFill/>
                    </a:lnB>
                    <a:solidFill>
                      <a:srgbClr val="008DD9"/>
                    </a:solidFill>
                  </a:tcPr>
                </a:tc>
                <a:tc>
                  <a:txBody>
                    <a:bodyPr/>
                    <a:lstStyle/>
                    <a:p>
                      <a:pPr algn="ctr"/>
                      <a:r>
                        <a:rPr lang="en-IN" sz="1100" b="1">
                          <a:effectLst/>
                        </a:rPr>
                        <a:t>EmpFname</a:t>
                      </a:r>
                      <a:endParaRPr lang="en-IN" sz="1100">
                        <a:effectLst/>
                      </a:endParaRPr>
                    </a:p>
                  </a:txBody>
                  <a:tcPr marL="47625" anchor="ctr">
                    <a:lnL>
                      <a:noFill/>
                    </a:lnL>
                    <a:lnR>
                      <a:noFill/>
                    </a:lnR>
                    <a:lnT>
                      <a:noFill/>
                    </a:lnT>
                    <a:lnB>
                      <a:noFill/>
                    </a:lnB>
                    <a:solidFill>
                      <a:srgbClr val="008DD9"/>
                    </a:solidFill>
                  </a:tcPr>
                </a:tc>
                <a:tc>
                  <a:txBody>
                    <a:bodyPr/>
                    <a:lstStyle/>
                    <a:p>
                      <a:pPr algn="ctr"/>
                      <a:r>
                        <a:rPr lang="en-IN" sz="1100" b="1">
                          <a:effectLst/>
                        </a:rPr>
                        <a:t>EmpLname</a:t>
                      </a:r>
                      <a:endParaRPr lang="en-IN" sz="1100">
                        <a:effectLst/>
                      </a:endParaRPr>
                    </a:p>
                  </a:txBody>
                  <a:tcPr marL="47625" anchor="ctr">
                    <a:lnL>
                      <a:noFill/>
                    </a:lnL>
                    <a:lnR>
                      <a:noFill/>
                    </a:lnR>
                    <a:lnT>
                      <a:noFill/>
                    </a:lnT>
                    <a:lnB>
                      <a:noFill/>
                    </a:lnB>
                    <a:solidFill>
                      <a:srgbClr val="008DD9"/>
                    </a:solidFill>
                  </a:tcPr>
                </a:tc>
                <a:tc>
                  <a:txBody>
                    <a:bodyPr/>
                    <a:lstStyle/>
                    <a:p>
                      <a:pPr algn="ctr"/>
                      <a:r>
                        <a:rPr lang="en-IN" sz="1100" b="1">
                          <a:effectLst/>
                        </a:rPr>
                        <a:t>ProjectID</a:t>
                      </a:r>
                      <a:endParaRPr lang="en-IN" sz="1100">
                        <a:effectLst/>
                      </a:endParaRPr>
                    </a:p>
                  </a:txBody>
                  <a:tcPr marL="47625" anchor="ctr">
                    <a:lnL>
                      <a:noFill/>
                    </a:lnL>
                    <a:lnR>
                      <a:noFill/>
                    </a:lnR>
                    <a:lnT>
                      <a:noFill/>
                    </a:lnT>
                    <a:lnB>
                      <a:noFill/>
                    </a:lnB>
                    <a:solidFill>
                      <a:srgbClr val="008DD9"/>
                    </a:solidFill>
                  </a:tcPr>
                </a:tc>
                <a:tc>
                  <a:txBody>
                    <a:bodyPr/>
                    <a:lstStyle/>
                    <a:p>
                      <a:pPr algn="ctr"/>
                      <a:r>
                        <a:rPr lang="en-IN" sz="1100" b="1" dirty="0" err="1">
                          <a:effectLst/>
                        </a:rPr>
                        <a:t>ProjectName</a:t>
                      </a:r>
                      <a:endParaRPr lang="en-IN" sz="1100" dirty="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3416438761"/>
                  </a:ext>
                </a:extLst>
              </a:tr>
              <a:tr h="255395">
                <a:tc>
                  <a:txBody>
                    <a:bodyPr/>
                    <a:lstStyle/>
                    <a:p>
                      <a:pPr algn="ctr"/>
                      <a:r>
                        <a:rPr lang="en-IN" sz="1100">
                          <a:effectLst/>
                        </a:rPr>
                        <a:t>1</a:t>
                      </a:r>
                    </a:p>
                  </a:txBody>
                  <a:tcPr marL="47625" anchor="ctr">
                    <a:lnL>
                      <a:noFill/>
                    </a:lnL>
                    <a:lnR>
                      <a:noFill/>
                    </a:lnR>
                    <a:lnT>
                      <a:noFill/>
                    </a:lnT>
                    <a:lnB>
                      <a:noFill/>
                    </a:lnB>
                  </a:tcPr>
                </a:tc>
                <a:tc>
                  <a:txBody>
                    <a:bodyPr/>
                    <a:lstStyle/>
                    <a:p>
                      <a:pPr algn="ctr"/>
                      <a:r>
                        <a:rPr lang="en-IN" sz="1100">
                          <a:effectLst/>
                        </a:rPr>
                        <a:t>Vardhan</a:t>
                      </a:r>
                    </a:p>
                  </a:txBody>
                  <a:tcPr marL="47625" anchor="ctr">
                    <a:lnL>
                      <a:noFill/>
                    </a:lnL>
                    <a:lnR>
                      <a:noFill/>
                    </a:lnR>
                    <a:lnT>
                      <a:noFill/>
                    </a:lnT>
                    <a:lnB>
                      <a:noFill/>
                    </a:lnB>
                  </a:tcPr>
                </a:tc>
                <a:tc>
                  <a:txBody>
                    <a:bodyPr/>
                    <a:lstStyle/>
                    <a:p>
                      <a:pPr algn="ctr"/>
                      <a:r>
                        <a:rPr lang="en-IN" sz="1100">
                          <a:effectLst/>
                        </a:rPr>
                        <a:t>Kumar</a:t>
                      </a:r>
                    </a:p>
                  </a:txBody>
                  <a:tcPr marL="47625" anchor="ctr">
                    <a:lnL>
                      <a:noFill/>
                    </a:lnL>
                    <a:lnR>
                      <a:noFill/>
                    </a:lnR>
                    <a:lnT>
                      <a:noFill/>
                    </a:lnT>
                    <a:lnB>
                      <a:noFill/>
                    </a:lnB>
                  </a:tcPr>
                </a:tc>
                <a:tc>
                  <a:txBody>
                    <a:bodyPr/>
                    <a:lstStyle/>
                    <a:p>
                      <a:pPr algn="ctr"/>
                      <a:r>
                        <a:rPr lang="en-IN" sz="1100">
                          <a:effectLst/>
                        </a:rPr>
                        <a:t>111</a:t>
                      </a:r>
                    </a:p>
                  </a:txBody>
                  <a:tcPr marL="47625" anchor="ctr">
                    <a:lnL>
                      <a:noFill/>
                    </a:lnL>
                    <a:lnR>
                      <a:noFill/>
                    </a:lnR>
                    <a:lnT>
                      <a:noFill/>
                    </a:lnT>
                    <a:lnB>
                      <a:noFill/>
                    </a:lnB>
                  </a:tcPr>
                </a:tc>
                <a:tc>
                  <a:txBody>
                    <a:bodyPr/>
                    <a:lstStyle/>
                    <a:p>
                      <a:pPr algn="ctr"/>
                      <a:r>
                        <a:rPr lang="en-IN" sz="1100">
                          <a:effectLst/>
                        </a:rPr>
                        <a:t>Project1</a:t>
                      </a:r>
                    </a:p>
                  </a:txBody>
                  <a:tcPr marL="47625" anchor="ctr">
                    <a:lnL>
                      <a:noFill/>
                    </a:lnL>
                    <a:lnR>
                      <a:noFill/>
                    </a:lnR>
                    <a:lnT>
                      <a:noFill/>
                    </a:lnT>
                    <a:lnB>
                      <a:noFill/>
                    </a:lnB>
                  </a:tcPr>
                </a:tc>
                <a:extLst>
                  <a:ext uri="{0D108BD9-81ED-4DB2-BD59-A6C34878D82A}">
                    <a16:rowId xmlns:a16="http://schemas.microsoft.com/office/drawing/2014/main" val="2966001179"/>
                  </a:ext>
                </a:extLst>
              </a:tr>
              <a:tr h="255395">
                <a:tc>
                  <a:txBody>
                    <a:bodyPr/>
                    <a:lstStyle/>
                    <a:p>
                      <a:pPr algn="ctr"/>
                      <a:r>
                        <a:rPr lang="en-IN" sz="1100">
                          <a:effectLst/>
                        </a:rPr>
                        <a:t>2</a:t>
                      </a:r>
                    </a:p>
                  </a:txBody>
                  <a:tcPr marL="47625" anchor="ctr">
                    <a:lnL>
                      <a:noFill/>
                    </a:lnL>
                    <a:lnR>
                      <a:noFill/>
                    </a:lnR>
                    <a:lnT>
                      <a:noFill/>
                    </a:lnT>
                    <a:lnB>
                      <a:noFill/>
                    </a:lnB>
                  </a:tcPr>
                </a:tc>
                <a:tc>
                  <a:txBody>
                    <a:bodyPr/>
                    <a:lstStyle/>
                    <a:p>
                      <a:pPr algn="ctr"/>
                      <a:r>
                        <a:rPr lang="en-IN" sz="1100">
                          <a:effectLst/>
                        </a:rPr>
                        <a:t>Himani</a:t>
                      </a:r>
                    </a:p>
                  </a:txBody>
                  <a:tcPr marL="47625" anchor="ctr">
                    <a:lnL>
                      <a:noFill/>
                    </a:lnL>
                    <a:lnR>
                      <a:noFill/>
                    </a:lnR>
                    <a:lnT>
                      <a:noFill/>
                    </a:lnT>
                    <a:lnB>
                      <a:noFill/>
                    </a:lnB>
                  </a:tcPr>
                </a:tc>
                <a:tc>
                  <a:txBody>
                    <a:bodyPr/>
                    <a:lstStyle/>
                    <a:p>
                      <a:pPr algn="ctr"/>
                      <a:r>
                        <a:rPr lang="en-IN" sz="1100">
                          <a:effectLst/>
                        </a:rPr>
                        <a:t>Sharma</a:t>
                      </a:r>
                    </a:p>
                  </a:txBody>
                  <a:tcPr marL="47625" anchor="ctr">
                    <a:lnL>
                      <a:noFill/>
                    </a:lnL>
                    <a:lnR>
                      <a:noFill/>
                    </a:lnR>
                    <a:lnT>
                      <a:noFill/>
                    </a:lnT>
                    <a:lnB>
                      <a:noFill/>
                    </a:lnB>
                  </a:tcPr>
                </a:tc>
                <a:tc>
                  <a:txBody>
                    <a:bodyPr/>
                    <a:lstStyle/>
                    <a:p>
                      <a:pPr algn="ctr"/>
                      <a:r>
                        <a:rPr lang="en-IN" sz="1100">
                          <a:effectLst/>
                        </a:rPr>
                        <a:t>222</a:t>
                      </a:r>
                    </a:p>
                  </a:txBody>
                  <a:tcPr marL="47625" anchor="ctr">
                    <a:lnL>
                      <a:noFill/>
                    </a:lnL>
                    <a:lnR>
                      <a:noFill/>
                    </a:lnR>
                    <a:lnT>
                      <a:noFill/>
                    </a:lnT>
                    <a:lnB>
                      <a:noFill/>
                    </a:lnB>
                  </a:tcPr>
                </a:tc>
                <a:tc>
                  <a:txBody>
                    <a:bodyPr/>
                    <a:lstStyle/>
                    <a:p>
                      <a:pPr algn="ctr"/>
                      <a:r>
                        <a:rPr lang="en-IN" sz="1100">
                          <a:effectLst/>
                        </a:rPr>
                        <a:t>Project2</a:t>
                      </a:r>
                    </a:p>
                  </a:txBody>
                  <a:tcPr marL="47625" anchor="ctr">
                    <a:lnL>
                      <a:noFill/>
                    </a:lnL>
                    <a:lnR>
                      <a:noFill/>
                    </a:lnR>
                    <a:lnT>
                      <a:noFill/>
                    </a:lnT>
                    <a:lnB>
                      <a:noFill/>
                    </a:lnB>
                  </a:tcPr>
                </a:tc>
                <a:extLst>
                  <a:ext uri="{0D108BD9-81ED-4DB2-BD59-A6C34878D82A}">
                    <a16:rowId xmlns:a16="http://schemas.microsoft.com/office/drawing/2014/main" val="1815983183"/>
                  </a:ext>
                </a:extLst>
              </a:tr>
              <a:tr h="255395">
                <a:tc>
                  <a:txBody>
                    <a:bodyPr/>
                    <a:lstStyle/>
                    <a:p>
                      <a:pPr algn="ctr"/>
                      <a:r>
                        <a:rPr lang="en-IN" sz="1100">
                          <a:effectLst/>
                        </a:rPr>
                        <a:t>3</a:t>
                      </a:r>
                    </a:p>
                  </a:txBody>
                  <a:tcPr marL="47625" anchor="ctr">
                    <a:lnL>
                      <a:noFill/>
                    </a:lnL>
                    <a:lnR>
                      <a:noFill/>
                    </a:lnR>
                    <a:lnT>
                      <a:noFill/>
                    </a:lnT>
                    <a:lnB>
                      <a:noFill/>
                    </a:lnB>
                  </a:tcPr>
                </a:tc>
                <a:tc>
                  <a:txBody>
                    <a:bodyPr/>
                    <a:lstStyle/>
                    <a:p>
                      <a:pPr algn="ctr"/>
                      <a:r>
                        <a:rPr lang="en-IN" sz="1100">
                          <a:effectLst/>
                        </a:rPr>
                        <a:t>Aayushi</a:t>
                      </a:r>
                    </a:p>
                  </a:txBody>
                  <a:tcPr marL="47625" anchor="ctr">
                    <a:lnL>
                      <a:noFill/>
                    </a:lnL>
                    <a:lnR>
                      <a:noFill/>
                    </a:lnR>
                    <a:lnT>
                      <a:noFill/>
                    </a:lnT>
                    <a:lnB>
                      <a:noFill/>
                    </a:lnB>
                  </a:tcPr>
                </a:tc>
                <a:tc>
                  <a:txBody>
                    <a:bodyPr/>
                    <a:lstStyle/>
                    <a:p>
                      <a:pPr algn="ctr"/>
                      <a:r>
                        <a:rPr lang="en-IN" sz="1100">
                          <a:effectLst/>
                        </a:rPr>
                        <a:t>Shreshth</a:t>
                      </a:r>
                    </a:p>
                  </a:txBody>
                  <a:tcPr marL="47625" anchor="ctr">
                    <a:lnL>
                      <a:noFill/>
                    </a:lnL>
                    <a:lnR>
                      <a:noFill/>
                    </a:lnR>
                    <a:lnT>
                      <a:noFill/>
                    </a:lnT>
                    <a:lnB>
                      <a:noFill/>
                    </a:lnB>
                  </a:tcPr>
                </a:tc>
                <a:tc>
                  <a:txBody>
                    <a:bodyPr/>
                    <a:lstStyle/>
                    <a:p>
                      <a:pPr algn="ctr"/>
                      <a:r>
                        <a:rPr lang="en-IN" sz="1100">
                          <a:effectLst/>
                        </a:rPr>
                        <a:t>333</a:t>
                      </a:r>
                    </a:p>
                  </a:txBody>
                  <a:tcPr marL="47625" anchor="ctr">
                    <a:lnL>
                      <a:noFill/>
                    </a:lnL>
                    <a:lnR>
                      <a:noFill/>
                    </a:lnR>
                    <a:lnT>
                      <a:noFill/>
                    </a:lnT>
                    <a:lnB>
                      <a:noFill/>
                    </a:lnB>
                  </a:tcPr>
                </a:tc>
                <a:tc>
                  <a:txBody>
                    <a:bodyPr/>
                    <a:lstStyle/>
                    <a:p>
                      <a:pPr algn="ctr"/>
                      <a:r>
                        <a:rPr lang="en-IN" sz="1100">
                          <a:effectLst/>
                        </a:rPr>
                        <a:t>Project3</a:t>
                      </a:r>
                    </a:p>
                  </a:txBody>
                  <a:tcPr marL="47625" anchor="ctr">
                    <a:lnL>
                      <a:noFill/>
                    </a:lnL>
                    <a:lnR>
                      <a:noFill/>
                    </a:lnR>
                    <a:lnT>
                      <a:noFill/>
                    </a:lnT>
                    <a:lnB>
                      <a:noFill/>
                    </a:lnB>
                  </a:tcPr>
                </a:tc>
                <a:extLst>
                  <a:ext uri="{0D108BD9-81ED-4DB2-BD59-A6C34878D82A}">
                    <a16:rowId xmlns:a16="http://schemas.microsoft.com/office/drawing/2014/main" val="2471808012"/>
                  </a:ext>
                </a:extLst>
              </a:tr>
              <a:tr h="255395">
                <a:tc>
                  <a:txBody>
                    <a:bodyPr/>
                    <a:lstStyle/>
                    <a:p>
                      <a:pPr algn="ctr"/>
                      <a:r>
                        <a:rPr lang="en-IN" sz="1100">
                          <a:effectLst/>
                        </a:rPr>
                        <a:t>3</a:t>
                      </a:r>
                    </a:p>
                  </a:txBody>
                  <a:tcPr marL="47625" anchor="ctr">
                    <a:lnL>
                      <a:noFill/>
                    </a:lnL>
                    <a:lnR>
                      <a:noFill/>
                    </a:lnR>
                    <a:lnT>
                      <a:noFill/>
                    </a:lnT>
                    <a:lnB>
                      <a:noFill/>
                    </a:lnB>
                  </a:tcPr>
                </a:tc>
                <a:tc>
                  <a:txBody>
                    <a:bodyPr/>
                    <a:lstStyle/>
                    <a:p>
                      <a:pPr algn="ctr"/>
                      <a:r>
                        <a:rPr lang="en-IN" sz="1100">
                          <a:effectLst/>
                        </a:rPr>
                        <a:t>Aayushi</a:t>
                      </a:r>
                    </a:p>
                  </a:txBody>
                  <a:tcPr marL="47625" anchor="ctr">
                    <a:lnL>
                      <a:noFill/>
                    </a:lnL>
                    <a:lnR>
                      <a:noFill/>
                    </a:lnR>
                    <a:lnT>
                      <a:noFill/>
                    </a:lnT>
                    <a:lnB>
                      <a:noFill/>
                    </a:lnB>
                  </a:tcPr>
                </a:tc>
                <a:tc>
                  <a:txBody>
                    <a:bodyPr/>
                    <a:lstStyle/>
                    <a:p>
                      <a:pPr algn="ctr"/>
                      <a:r>
                        <a:rPr lang="en-IN" sz="1100">
                          <a:effectLst/>
                        </a:rPr>
                        <a:t>Shreshth</a:t>
                      </a:r>
                    </a:p>
                  </a:txBody>
                  <a:tcPr marL="47625" anchor="ctr">
                    <a:lnL>
                      <a:noFill/>
                    </a:lnL>
                    <a:lnR>
                      <a:noFill/>
                    </a:lnR>
                    <a:lnT>
                      <a:noFill/>
                    </a:lnT>
                    <a:lnB>
                      <a:noFill/>
                    </a:lnB>
                  </a:tcPr>
                </a:tc>
                <a:tc>
                  <a:txBody>
                    <a:bodyPr/>
                    <a:lstStyle/>
                    <a:p>
                      <a:pPr algn="ctr"/>
                      <a:r>
                        <a:rPr lang="en-IN" sz="1100">
                          <a:effectLst/>
                        </a:rPr>
                        <a:t>444</a:t>
                      </a:r>
                    </a:p>
                  </a:txBody>
                  <a:tcPr marL="47625" anchor="ctr">
                    <a:lnL>
                      <a:noFill/>
                    </a:lnL>
                    <a:lnR>
                      <a:noFill/>
                    </a:lnR>
                    <a:lnT>
                      <a:noFill/>
                    </a:lnT>
                    <a:lnB>
                      <a:noFill/>
                    </a:lnB>
                  </a:tcPr>
                </a:tc>
                <a:tc>
                  <a:txBody>
                    <a:bodyPr/>
                    <a:lstStyle/>
                    <a:p>
                      <a:pPr algn="ctr"/>
                      <a:r>
                        <a:rPr lang="en-IN" sz="1100">
                          <a:effectLst/>
                        </a:rPr>
                        <a:t>Project4</a:t>
                      </a:r>
                    </a:p>
                  </a:txBody>
                  <a:tcPr marL="47625" anchor="ctr">
                    <a:lnL>
                      <a:noFill/>
                    </a:lnL>
                    <a:lnR>
                      <a:noFill/>
                    </a:lnR>
                    <a:lnT>
                      <a:noFill/>
                    </a:lnT>
                    <a:lnB>
                      <a:noFill/>
                    </a:lnB>
                  </a:tcPr>
                </a:tc>
                <a:extLst>
                  <a:ext uri="{0D108BD9-81ED-4DB2-BD59-A6C34878D82A}">
                    <a16:rowId xmlns:a16="http://schemas.microsoft.com/office/drawing/2014/main" val="563435829"/>
                  </a:ext>
                </a:extLst>
              </a:tr>
              <a:tr h="255395">
                <a:tc>
                  <a:txBody>
                    <a:bodyPr/>
                    <a:lstStyle/>
                    <a:p>
                      <a:pPr algn="ctr"/>
                      <a:r>
                        <a:rPr lang="en-IN" sz="1100">
                          <a:effectLst/>
                        </a:rPr>
                        <a:t>5</a:t>
                      </a:r>
                    </a:p>
                  </a:txBody>
                  <a:tcPr marL="47625" anchor="ctr">
                    <a:lnL>
                      <a:noFill/>
                    </a:lnL>
                    <a:lnR>
                      <a:noFill/>
                    </a:lnR>
                    <a:lnT>
                      <a:noFill/>
                    </a:lnT>
                    <a:lnB>
                      <a:noFill/>
                    </a:lnB>
                  </a:tcPr>
                </a:tc>
                <a:tc>
                  <a:txBody>
                    <a:bodyPr/>
                    <a:lstStyle/>
                    <a:p>
                      <a:pPr algn="ctr"/>
                      <a:r>
                        <a:rPr lang="en-IN" sz="1100">
                          <a:effectLst/>
                        </a:rPr>
                        <a:t>Swatee</a:t>
                      </a:r>
                    </a:p>
                  </a:txBody>
                  <a:tcPr marL="47625" anchor="ctr">
                    <a:lnL>
                      <a:noFill/>
                    </a:lnL>
                    <a:lnR>
                      <a:noFill/>
                    </a:lnR>
                    <a:lnT>
                      <a:noFill/>
                    </a:lnT>
                    <a:lnB>
                      <a:noFill/>
                    </a:lnB>
                  </a:tcPr>
                </a:tc>
                <a:tc>
                  <a:txBody>
                    <a:bodyPr/>
                    <a:lstStyle/>
                    <a:p>
                      <a:pPr algn="ctr"/>
                      <a:r>
                        <a:rPr lang="en-IN" sz="1100">
                          <a:effectLst/>
                        </a:rPr>
                        <a:t>Kapoor</a:t>
                      </a:r>
                    </a:p>
                  </a:txBody>
                  <a:tcPr marL="47625" anchor="ctr">
                    <a:lnL>
                      <a:noFill/>
                    </a:lnL>
                    <a:lnR>
                      <a:noFill/>
                    </a:lnR>
                    <a:lnT>
                      <a:noFill/>
                    </a:lnT>
                    <a:lnB>
                      <a:noFill/>
                    </a:lnB>
                  </a:tcPr>
                </a:tc>
                <a:tc>
                  <a:txBody>
                    <a:bodyPr/>
                    <a:lstStyle/>
                    <a:p>
                      <a:pPr algn="ctr"/>
                      <a:r>
                        <a:rPr lang="en-IN" sz="1100">
                          <a:effectLst/>
                        </a:rPr>
                        <a:t>555</a:t>
                      </a:r>
                    </a:p>
                  </a:txBody>
                  <a:tcPr marL="47625" anchor="ctr">
                    <a:lnL>
                      <a:noFill/>
                    </a:lnL>
                    <a:lnR>
                      <a:noFill/>
                    </a:lnR>
                    <a:lnT>
                      <a:noFill/>
                    </a:lnT>
                    <a:lnB>
                      <a:noFill/>
                    </a:lnB>
                  </a:tcPr>
                </a:tc>
                <a:tc>
                  <a:txBody>
                    <a:bodyPr/>
                    <a:lstStyle/>
                    <a:p>
                      <a:pPr algn="ctr"/>
                      <a:r>
                        <a:rPr lang="en-IN" sz="1100" dirty="0">
                          <a:effectLst/>
                        </a:rPr>
                        <a:t>Project5</a:t>
                      </a:r>
                    </a:p>
                  </a:txBody>
                  <a:tcPr marL="47625" anchor="ctr">
                    <a:lnL>
                      <a:noFill/>
                    </a:lnL>
                    <a:lnR>
                      <a:noFill/>
                    </a:lnR>
                    <a:lnT>
                      <a:noFill/>
                    </a:lnT>
                    <a:lnB>
                      <a:noFill/>
                    </a:lnB>
                  </a:tcPr>
                </a:tc>
                <a:extLst>
                  <a:ext uri="{0D108BD9-81ED-4DB2-BD59-A6C34878D82A}">
                    <a16:rowId xmlns:a16="http://schemas.microsoft.com/office/drawing/2014/main" val="2381528014"/>
                  </a:ext>
                </a:extLst>
              </a:tr>
            </a:tbl>
          </a:graphicData>
        </a:graphic>
      </p:graphicFrame>
    </p:spTree>
    <p:extLst>
      <p:ext uri="{BB962C8B-B14F-4D97-AF65-F5344CB8AC3E}">
        <p14:creationId xmlns:p14="http://schemas.microsoft.com/office/powerpoint/2010/main" val="1202624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08098" y="1093602"/>
            <a:ext cx="4045200" cy="641400"/>
          </a:xfrm>
          <a:prstGeom prst="rect">
            <a:avLst/>
          </a:prstGeom>
        </p:spPr>
        <p:txBody>
          <a:bodyPr spcFirstLastPara="1" wrap="square" lIns="91425" tIns="91425" rIns="91425" bIns="91425" anchor="ctr" anchorCtr="0">
            <a:noAutofit/>
          </a:bodyPr>
          <a:lstStyle/>
          <a:p>
            <a:r>
              <a:rPr lang="en-IN" b="1" dirty="0"/>
              <a:t>FULL JOIN</a:t>
            </a:r>
            <a:endParaRPr lang="en-IN" dirty="0"/>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dirty="0"/>
              <a:t>Full Join or the Full Outer Join returns all those records which either have a match in the left(Table1) or the right(Table2) table.</a:t>
            </a:r>
          </a:p>
          <a:p>
            <a:pPr marL="139700" indent="0">
              <a:buNone/>
            </a:pPr>
            <a:endParaRPr lang="en-IN" b="1" dirty="0"/>
          </a:p>
          <a:p>
            <a:pPr marL="139700" indent="0">
              <a:buNone/>
            </a:pPr>
            <a:r>
              <a:rPr lang="en-IN" b="1" dirty="0"/>
              <a:t>Syntax:</a:t>
            </a:r>
            <a:endParaRPr lang="en-IN" dirty="0"/>
          </a:p>
          <a:p>
            <a:pPr marL="139700" indent="0">
              <a:buNone/>
            </a:pPr>
            <a:r>
              <a:rPr lang="en-IN" dirty="0"/>
              <a:t>SELECT Table1.Column1,Table1.Column2,Table2.Column1,.... FROM Table1 FULL JOIN Table2 ON Table1.MatchingColumnName = Table2.MatchingColumnName;</a:t>
            </a:r>
            <a:endParaRPr lang="en-IN" dirty="0">
              <a:hlinkClick r:id="rId3"/>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www.edureka.co</a:t>
            </a:r>
            <a:r>
              <a:rPr lang="en-US" altLang="en-US" dirty="0">
                <a:solidFill>
                  <a:srgbClr val="0096A5"/>
                </a:solidFill>
                <a:latin typeface="ArialMT"/>
              </a:rPr>
              <a:t>/blog/</a:t>
            </a:r>
            <a:r>
              <a:rPr lang="en-US" altLang="en-US" dirty="0" err="1">
                <a:solidFill>
                  <a:srgbClr val="0096A5"/>
                </a:solidFill>
                <a:latin typeface="ArialMT"/>
              </a:rPr>
              <a:t>sql</a:t>
            </a:r>
            <a:r>
              <a:rPr lang="en-US" altLang="en-US" dirty="0">
                <a:solidFill>
                  <a:srgbClr val="0096A5"/>
                </a:solidFill>
                <a:latin typeface="ArialMT"/>
              </a:rPr>
              <a:t>-joins-types</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65AD777-2492-5441-AA8E-EF5C3F56C5B2}"/>
              </a:ext>
            </a:extLst>
          </p:cNvPr>
          <p:cNvSpPr txBox="1"/>
          <p:nvPr/>
        </p:nvSpPr>
        <p:spPr>
          <a:xfrm>
            <a:off x="4572000" y="557146"/>
            <a:ext cx="4317925" cy="1177245"/>
          </a:xfrm>
          <a:prstGeom prst="rect">
            <a:avLst/>
          </a:prstGeom>
          <a:noFill/>
        </p:spPr>
        <p:txBody>
          <a:bodyPr wrap="square" rtlCol="0">
            <a:spAutoFit/>
          </a:bodyPr>
          <a:lstStyle/>
          <a:p>
            <a:pPr fontAlgn="base"/>
            <a:r>
              <a:rPr lang="en-IN" sz="1050" dirty="0"/>
              <a:t>SELECT </a:t>
            </a:r>
            <a:r>
              <a:rPr lang="en-IN" sz="1050" dirty="0" err="1"/>
              <a:t>Employee.EmpFname</a:t>
            </a:r>
            <a:r>
              <a:rPr lang="en-IN" sz="1050" dirty="0"/>
              <a:t>, </a:t>
            </a:r>
            <a:r>
              <a:rPr lang="en-IN" sz="1050" dirty="0" err="1"/>
              <a:t>Employee.EmpLname</a:t>
            </a:r>
            <a:r>
              <a:rPr lang="en-IN" sz="1050" dirty="0"/>
              <a:t>, </a:t>
            </a:r>
            <a:r>
              <a:rPr lang="en-IN" sz="1050" dirty="0" err="1"/>
              <a:t>Projects.ProjectID</a:t>
            </a:r>
            <a:endParaRPr lang="en-IN" sz="1050" dirty="0"/>
          </a:p>
          <a:p>
            <a:pPr fontAlgn="base"/>
            <a:r>
              <a:rPr lang="en-IN" sz="1050" dirty="0"/>
              <a:t>FROM Employee</a:t>
            </a:r>
          </a:p>
          <a:p>
            <a:pPr fontAlgn="base"/>
            <a:r>
              <a:rPr lang="en-IN" sz="1050" dirty="0"/>
              <a:t>FULL JOIN Projects</a:t>
            </a:r>
          </a:p>
          <a:p>
            <a:pPr fontAlgn="base"/>
            <a:r>
              <a:rPr lang="en-IN" sz="1050" dirty="0"/>
              <a:t>ON </a:t>
            </a:r>
            <a:r>
              <a:rPr lang="en-IN" sz="1050" dirty="0" err="1"/>
              <a:t>Employee.EmpID</a:t>
            </a:r>
            <a:r>
              <a:rPr lang="en-IN" sz="1050" dirty="0"/>
              <a:t> = </a:t>
            </a:r>
            <a:r>
              <a:rPr lang="en-IN" sz="1050" dirty="0" err="1"/>
              <a:t>Projects.EmpID</a:t>
            </a:r>
            <a:r>
              <a:rPr lang="en-IN" sz="1050" dirty="0"/>
              <a:t>;</a:t>
            </a:r>
          </a:p>
          <a:p>
            <a:endParaRPr lang="en-US" sz="800" dirty="0"/>
          </a:p>
          <a:p>
            <a:r>
              <a:rPr lang="en-US" sz="800" b="1" dirty="0"/>
              <a:t>OUTPUT</a:t>
            </a:r>
          </a:p>
        </p:txBody>
      </p:sp>
      <p:graphicFrame>
        <p:nvGraphicFramePr>
          <p:cNvPr id="3" name="Table 2">
            <a:extLst>
              <a:ext uri="{FF2B5EF4-FFF2-40B4-BE49-F238E27FC236}">
                <a16:creationId xmlns:a16="http://schemas.microsoft.com/office/drawing/2014/main" id="{8D4D1620-8291-B741-A724-FC00C616D635}"/>
              </a:ext>
            </a:extLst>
          </p:cNvPr>
          <p:cNvGraphicFramePr>
            <a:graphicFrameLocks noGrp="1"/>
          </p:cNvGraphicFramePr>
          <p:nvPr>
            <p:extLst>
              <p:ext uri="{D42A27DB-BD31-4B8C-83A1-F6EECF244321}">
                <p14:modId xmlns:p14="http://schemas.microsoft.com/office/powerpoint/2010/main" val="2647132779"/>
              </p:ext>
            </p:extLst>
          </p:nvPr>
        </p:nvGraphicFramePr>
        <p:xfrm>
          <a:off x="4572000" y="1755694"/>
          <a:ext cx="4497999" cy="2438400"/>
        </p:xfrm>
        <a:graphic>
          <a:graphicData uri="http://schemas.openxmlformats.org/drawingml/2006/table">
            <a:tbl>
              <a:tblPr/>
              <a:tblGrid>
                <a:gridCol w="1467163">
                  <a:extLst>
                    <a:ext uri="{9D8B030D-6E8A-4147-A177-3AD203B41FA5}">
                      <a16:colId xmlns:a16="http://schemas.microsoft.com/office/drawing/2014/main" val="242287637"/>
                    </a:ext>
                  </a:extLst>
                </a:gridCol>
                <a:gridCol w="1483247">
                  <a:extLst>
                    <a:ext uri="{9D8B030D-6E8A-4147-A177-3AD203B41FA5}">
                      <a16:colId xmlns:a16="http://schemas.microsoft.com/office/drawing/2014/main" val="3113019110"/>
                    </a:ext>
                  </a:extLst>
                </a:gridCol>
                <a:gridCol w="1547589">
                  <a:extLst>
                    <a:ext uri="{9D8B030D-6E8A-4147-A177-3AD203B41FA5}">
                      <a16:colId xmlns:a16="http://schemas.microsoft.com/office/drawing/2014/main" val="1648563238"/>
                    </a:ext>
                  </a:extLst>
                </a:gridCol>
              </a:tblGrid>
              <a:tr h="219075">
                <a:tc>
                  <a:txBody>
                    <a:bodyPr/>
                    <a:lstStyle/>
                    <a:p>
                      <a:pPr algn="ctr"/>
                      <a:r>
                        <a:rPr lang="en-IN" sz="1000" b="1">
                          <a:effectLst/>
                        </a:rPr>
                        <a:t>EmpFname</a:t>
                      </a:r>
                      <a:endParaRPr lang="en-IN" sz="1000">
                        <a:effectLst/>
                      </a:endParaRPr>
                    </a:p>
                  </a:txBody>
                  <a:tcPr marL="47625" anchor="ctr">
                    <a:lnL>
                      <a:noFill/>
                    </a:lnL>
                    <a:lnR>
                      <a:noFill/>
                    </a:lnR>
                    <a:lnT>
                      <a:noFill/>
                    </a:lnT>
                    <a:lnB>
                      <a:noFill/>
                    </a:lnB>
                    <a:solidFill>
                      <a:srgbClr val="008DD9"/>
                    </a:solidFill>
                  </a:tcPr>
                </a:tc>
                <a:tc>
                  <a:txBody>
                    <a:bodyPr/>
                    <a:lstStyle/>
                    <a:p>
                      <a:pPr algn="ctr"/>
                      <a:r>
                        <a:rPr lang="en-IN" sz="1000" b="1">
                          <a:effectLst/>
                        </a:rPr>
                        <a:t>EmpLname</a:t>
                      </a:r>
                      <a:endParaRPr lang="en-IN" sz="1000">
                        <a:effectLst/>
                      </a:endParaRPr>
                    </a:p>
                  </a:txBody>
                  <a:tcPr marL="47625" anchor="ctr">
                    <a:lnL>
                      <a:noFill/>
                    </a:lnL>
                    <a:lnR>
                      <a:noFill/>
                    </a:lnR>
                    <a:lnT>
                      <a:noFill/>
                    </a:lnT>
                    <a:lnB>
                      <a:noFill/>
                    </a:lnB>
                    <a:solidFill>
                      <a:srgbClr val="008DD9"/>
                    </a:solidFill>
                  </a:tcPr>
                </a:tc>
                <a:tc>
                  <a:txBody>
                    <a:bodyPr/>
                    <a:lstStyle/>
                    <a:p>
                      <a:pPr algn="ctr"/>
                      <a:r>
                        <a:rPr lang="en-IN" sz="1000" b="1">
                          <a:effectLst/>
                        </a:rPr>
                        <a:t>ProjectID</a:t>
                      </a:r>
                      <a:endParaRPr lang="en-IN" sz="100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081756233"/>
                  </a:ext>
                </a:extLst>
              </a:tr>
              <a:tr h="228600">
                <a:tc>
                  <a:txBody>
                    <a:bodyPr/>
                    <a:lstStyle/>
                    <a:p>
                      <a:pPr algn="ctr"/>
                      <a:r>
                        <a:rPr lang="en-IN" sz="1000">
                          <a:effectLst/>
                        </a:rPr>
                        <a:t>Vardhan</a:t>
                      </a:r>
                    </a:p>
                  </a:txBody>
                  <a:tcPr marL="47625" anchor="ctr">
                    <a:lnL>
                      <a:noFill/>
                    </a:lnL>
                    <a:lnR>
                      <a:noFill/>
                    </a:lnR>
                    <a:lnT>
                      <a:noFill/>
                    </a:lnT>
                    <a:lnB>
                      <a:noFill/>
                    </a:lnB>
                  </a:tcPr>
                </a:tc>
                <a:tc>
                  <a:txBody>
                    <a:bodyPr/>
                    <a:lstStyle/>
                    <a:p>
                      <a:pPr algn="ctr"/>
                      <a:r>
                        <a:rPr lang="en-IN" sz="1000">
                          <a:effectLst/>
                        </a:rPr>
                        <a:t>Kumar</a:t>
                      </a:r>
                    </a:p>
                  </a:txBody>
                  <a:tcPr marL="47625" anchor="ctr">
                    <a:lnL>
                      <a:noFill/>
                    </a:lnL>
                    <a:lnR>
                      <a:noFill/>
                    </a:lnR>
                    <a:lnT>
                      <a:noFill/>
                    </a:lnT>
                    <a:lnB>
                      <a:noFill/>
                    </a:lnB>
                  </a:tcPr>
                </a:tc>
                <a:tc>
                  <a:txBody>
                    <a:bodyPr/>
                    <a:lstStyle/>
                    <a:p>
                      <a:pPr algn="ctr"/>
                      <a:r>
                        <a:rPr lang="en-IN" sz="1000">
                          <a:effectLst/>
                        </a:rPr>
                        <a:t>111</a:t>
                      </a:r>
                    </a:p>
                  </a:txBody>
                  <a:tcPr marL="47625" anchor="ctr">
                    <a:lnL>
                      <a:noFill/>
                    </a:lnL>
                    <a:lnR>
                      <a:noFill/>
                    </a:lnR>
                    <a:lnT>
                      <a:noFill/>
                    </a:lnT>
                    <a:lnB>
                      <a:noFill/>
                    </a:lnB>
                  </a:tcPr>
                </a:tc>
                <a:extLst>
                  <a:ext uri="{0D108BD9-81ED-4DB2-BD59-A6C34878D82A}">
                    <a16:rowId xmlns:a16="http://schemas.microsoft.com/office/drawing/2014/main" val="1370071560"/>
                  </a:ext>
                </a:extLst>
              </a:tr>
              <a:tr h="238125">
                <a:tc>
                  <a:txBody>
                    <a:bodyPr/>
                    <a:lstStyle/>
                    <a:p>
                      <a:pPr algn="ctr"/>
                      <a:r>
                        <a:rPr lang="en-IN" sz="1000">
                          <a:effectLst/>
                        </a:rPr>
                        <a:t> Himani</a:t>
                      </a:r>
                    </a:p>
                  </a:txBody>
                  <a:tcPr marL="47625" anchor="ctr">
                    <a:lnL>
                      <a:noFill/>
                    </a:lnL>
                    <a:lnR>
                      <a:noFill/>
                    </a:lnR>
                    <a:lnT>
                      <a:noFill/>
                    </a:lnT>
                    <a:lnB>
                      <a:noFill/>
                    </a:lnB>
                  </a:tcPr>
                </a:tc>
                <a:tc>
                  <a:txBody>
                    <a:bodyPr/>
                    <a:lstStyle/>
                    <a:p>
                      <a:pPr algn="ctr"/>
                      <a:r>
                        <a:rPr lang="en-IN" sz="1000">
                          <a:effectLst/>
                        </a:rPr>
                        <a:t>Sharma</a:t>
                      </a:r>
                    </a:p>
                  </a:txBody>
                  <a:tcPr marL="47625" anchor="ctr">
                    <a:lnL>
                      <a:noFill/>
                    </a:lnL>
                    <a:lnR>
                      <a:noFill/>
                    </a:lnR>
                    <a:lnT>
                      <a:noFill/>
                    </a:lnT>
                    <a:lnB>
                      <a:noFill/>
                    </a:lnB>
                  </a:tcPr>
                </a:tc>
                <a:tc>
                  <a:txBody>
                    <a:bodyPr/>
                    <a:lstStyle/>
                    <a:p>
                      <a:pPr algn="ctr"/>
                      <a:r>
                        <a:rPr lang="en-IN" sz="1000">
                          <a:effectLst/>
                        </a:rPr>
                        <a:t>222</a:t>
                      </a:r>
                    </a:p>
                  </a:txBody>
                  <a:tcPr marL="47625" anchor="ctr">
                    <a:lnL>
                      <a:noFill/>
                    </a:lnL>
                    <a:lnR>
                      <a:noFill/>
                    </a:lnR>
                    <a:lnT>
                      <a:noFill/>
                    </a:lnT>
                    <a:lnB>
                      <a:noFill/>
                    </a:lnB>
                  </a:tcPr>
                </a:tc>
                <a:extLst>
                  <a:ext uri="{0D108BD9-81ED-4DB2-BD59-A6C34878D82A}">
                    <a16:rowId xmlns:a16="http://schemas.microsoft.com/office/drawing/2014/main" val="1451525520"/>
                  </a:ext>
                </a:extLst>
              </a:tr>
              <a:tr h="219075">
                <a:tc>
                  <a:txBody>
                    <a:bodyPr/>
                    <a:lstStyle/>
                    <a:p>
                      <a:pPr algn="ctr"/>
                      <a:r>
                        <a:rPr lang="en-IN" sz="1000">
                          <a:effectLst/>
                        </a:rPr>
                        <a:t>Aayushi</a:t>
                      </a:r>
                    </a:p>
                  </a:txBody>
                  <a:tcPr marL="47625" anchor="ctr">
                    <a:lnL>
                      <a:noFill/>
                    </a:lnL>
                    <a:lnR>
                      <a:noFill/>
                    </a:lnR>
                    <a:lnT>
                      <a:noFill/>
                    </a:lnT>
                    <a:lnB>
                      <a:noFill/>
                    </a:lnB>
                  </a:tcPr>
                </a:tc>
                <a:tc>
                  <a:txBody>
                    <a:bodyPr/>
                    <a:lstStyle/>
                    <a:p>
                      <a:pPr algn="ctr"/>
                      <a:r>
                        <a:rPr lang="en-IN" sz="1000">
                          <a:effectLst/>
                        </a:rPr>
                        <a:t>Shreshth</a:t>
                      </a:r>
                    </a:p>
                  </a:txBody>
                  <a:tcPr marL="47625" anchor="ctr">
                    <a:lnL>
                      <a:noFill/>
                    </a:lnL>
                    <a:lnR>
                      <a:noFill/>
                    </a:lnR>
                    <a:lnT>
                      <a:noFill/>
                    </a:lnT>
                    <a:lnB>
                      <a:noFill/>
                    </a:lnB>
                  </a:tcPr>
                </a:tc>
                <a:tc>
                  <a:txBody>
                    <a:bodyPr/>
                    <a:lstStyle/>
                    <a:p>
                      <a:pPr algn="ctr"/>
                      <a:r>
                        <a:rPr lang="en-IN" sz="1000" dirty="0">
                          <a:effectLst/>
                        </a:rPr>
                        <a:t>333</a:t>
                      </a:r>
                    </a:p>
                  </a:txBody>
                  <a:tcPr marL="47625" anchor="ctr">
                    <a:lnL>
                      <a:noFill/>
                    </a:lnL>
                    <a:lnR>
                      <a:noFill/>
                    </a:lnR>
                    <a:lnT>
                      <a:noFill/>
                    </a:lnT>
                    <a:lnB>
                      <a:noFill/>
                    </a:lnB>
                  </a:tcPr>
                </a:tc>
                <a:extLst>
                  <a:ext uri="{0D108BD9-81ED-4DB2-BD59-A6C34878D82A}">
                    <a16:rowId xmlns:a16="http://schemas.microsoft.com/office/drawing/2014/main" val="2329320481"/>
                  </a:ext>
                </a:extLst>
              </a:tr>
              <a:tr h="219075">
                <a:tc>
                  <a:txBody>
                    <a:bodyPr/>
                    <a:lstStyle/>
                    <a:p>
                      <a:pPr algn="ctr"/>
                      <a:r>
                        <a:rPr lang="en-IN" sz="1000">
                          <a:effectLst/>
                        </a:rPr>
                        <a:t>Aayushi</a:t>
                      </a:r>
                    </a:p>
                  </a:txBody>
                  <a:tcPr marL="47625" anchor="ctr">
                    <a:lnL>
                      <a:noFill/>
                    </a:lnL>
                    <a:lnR>
                      <a:noFill/>
                    </a:lnR>
                    <a:lnT>
                      <a:noFill/>
                    </a:lnT>
                    <a:lnB>
                      <a:noFill/>
                    </a:lnB>
                  </a:tcPr>
                </a:tc>
                <a:tc>
                  <a:txBody>
                    <a:bodyPr/>
                    <a:lstStyle/>
                    <a:p>
                      <a:pPr algn="ctr"/>
                      <a:r>
                        <a:rPr lang="en-IN" sz="1000">
                          <a:effectLst/>
                        </a:rPr>
                        <a:t>Shreshth</a:t>
                      </a:r>
                    </a:p>
                  </a:txBody>
                  <a:tcPr marL="47625" anchor="ctr">
                    <a:lnL>
                      <a:noFill/>
                    </a:lnL>
                    <a:lnR>
                      <a:noFill/>
                    </a:lnR>
                    <a:lnT>
                      <a:noFill/>
                    </a:lnT>
                    <a:lnB>
                      <a:noFill/>
                    </a:lnB>
                  </a:tcPr>
                </a:tc>
                <a:tc>
                  <a:txBody>
                    <a:bodyPr/>
                    <a:lstStyle/>
                    <a:p>
                      <a:pPr algn="ctr"/>
                      <a:r>
                        <a:rPr lang="en-IN" sz="1000">
                          <a:effectLst/>
                        </a:rPr>
                        <a:t>444</a:t>
                      </a:r>
                    </a:p>
                  </a:txBody>
                  <a:tcPr marL="47625" anchor="ctr">
                    <a:lnL>
                      <a:noFill/>
                    </a:lnL>
                    <a:lnR>
                      <a:noFill/>
                    </a:lnR>
                    <a:lnT>
                      <a:noFill/>
                    </a:lnT>
                    <a:lnB>
                      <a:noFill/>
                    </a:lnB>
                  </a:tcPr>
                </a:tc>
                <a:extLst>
                  <a:ext uri="{0D108BD9-81ED-4DB2-BD59-A6C34878D82A}">
                    <a16:rowId xmlns:a16="http://schemas.microsoft.com/office/drawing/2014/main" val="2444016386"/>
                  </a:ext>
                </a:extLst>
              </a:tr>
              <a:tr h="219075">
                <a:tc>
                  <a:txBody>
                    <a:bodyPr/>
                    <a:lstStyle/>
                    <a:p>
                      <a:pPr algn="ctr"/>
                      <a:r>
                        <a:rPr lang="en-IN" sz="1000">
                          <a:effectLst/>
                        </a:rPr>
                        <a:t>Hemanth</a:t>
                      </a:r>
                    </a:p>
                  </a:txBody>
                  <a:tcPr marL="47625" anchor="ctr">
                    <a:lnL>
                      <a:noFill/>
                    </a:lnL>
                    <a:lnR>
                      <a:noFill/>
                    </a:lnR>
                    <a:lnT>
                      <a:noFill/>
                    </a:lnT>
                    <a:lnB>
                      <a:noFill/>
                    </a:lnB>
                  </a:tcPr>
                </a:tc>
                <a:tc>
                  <a:txBody>
                    <a:bodyPr/>
                    <a:lstStyle/>
                    <a:p>
                      <a:pPr algn="ctr"/>
                      <a:r>
                        <a:rPr lang="en-IN" sz="1000">
                          <a:effectLst/>
                        </a:rPr>
                        <a:t>Sharma</a:t>
                      </a:r>
                    </a:p>
                  </a:txBody>
                  <a:tcPr marL="47625" anchor="ctr">
                    <a:lnL>
                      <a:noFill/>
                    </a:lnL>
                    <a:lnR>
                      <a:noFill/>
                    </a:lnR>
                    <a:lnT>
                      <a:noFill/>
                    </a:lnT>
                    <a:lnB>
                      <a:noFill/>
                    </a:lnB>
                  </a:tcPr>
                </a:tc>
                <a:tc>
                  <a:txBody>
                    <a:bodyPr/>
                    <a:lstStyle/>
                    <a:p>
                      <a:pPr algn="ctr"/>
                      <a:r>
                        <a:rPr lang="en-IN" sz="1000">
                          <a:effectLst/>
                        </a:rPr>
                        <a:t>NULL</a:t>
                      </a:r>
                    </a:p>
                  </a:txBody>
                  <a:tcPr marL="47625" anchor="ctr">
                    <a:lnL>
                      <a:noFill/>
                    </a:lnL>
                    <a:lnR>
                      <a:noFill/>
                    </a:lnR>
                    <a:lnT>
                      <a:noFill/>
                    </a:lnT>
                    <a:lnB>
                      <a:noFill/>
                    </a:lnB>
                  </a:tcPr>
                </a:tc>
                <a:extLst>
                  <a:ext uri="{0D108BD9-81ED-4DB2-BD59-A6C34878D82A}">
                    <a16:rowId xmlns:a16="http://schemas.microsoft.com/office/drawing/2014/main" val="116394101"/>
                  </a:ext>
                </a:extLst>
              </a:tr>
              <a:tr h="219075">
                <a:tc>
                  <a:txBody>
                    <a:bodyPr/>
                    <a:lstStyle/>
                    <a:p>
                      <a:pPr algn="ctr"/>
                      <a:r>
                        <a:rPr lang="en-IN" sz="1000">
                          <a:effectLst/>
                        </a:rPr>
                        <a:t>Swatee</a:t>
                      </a:r>
                    </a:p>
                  </a:txBody>
                  <a:tcPr marL="47625" anchor="ctr">
                    <a:lnL>
                      <a:noFill/>
                    </a:lnL>
                    <a:lnR>
                      <a:noFill/>
                    </a:lnR>
                    <a:lnT>
                      <a:noFill/>
                    </a:lnT>
                    <a:lnB>
                      <a:noFill/>
                    </a:lnB>
                  </a:tcPr>
                </a:tc>
                <a:tc>
                  <a:txBody>
                    <a:bodyPr/>
                    <a:lstStyle/>
                    <a:p>
                      <a:pPr algn="ctr"/>
                      <a:r>
                        <a:rPr lang="en-IN" sz="1000">
                          <a:effectLst/>
                        </a:rPr>
                        <a:t>Kapoor</a:t>
                      </a:r>
                    </a:p>
                  </a:txBody>
                  <a:tcPr marL="47625" anchor="ctr">
                    <a:lnL>
                      <a:noFill/>
                    </a:lnL>
                    <a:lnR>
                      <a:noFill/>
                    </a:lnR>
                    <a:lnT>
                      <a:noFill/>
                    </a:lnT>
                    <a:lnB>
                      <a:noFill/>
                    </a:lnB>
                  </a:tcPr>
                </a:tc>
                <a:tc>
                  <a:txBody>
                    <a:bodyPr/>
                    <a:lstStyle/>
                    <a:p>
                      <a:pPr algn="ctr"/>
                      <a:r>
                        <a:rPr lang="en-IN" sz="1000">
                          <a:effectLst/>
                        </a:rPr>
                        <a:t>555</a:t>
                      </a:r>
                    </a:p>
                  </a:txBody>
                  <a:tcPr marL="47625" anchor="ctr">
                    <a:lnL>
                      <a:noFill/>
                    </a:lnL>
                    <a:lnR>
                      <a:noFill/>
                    </a:lnR>
                    <a:lnT>
                      <a:noFill/>
                    </a:lnT>
                    <a:lnB>
                      <a:noFill/>
                    </a:lnB>
                  </a:tcPr>
                </a:tc>
                <a:extLst>
                  <a:ext uri="{0D108BD9-81ED-4DB2-BD59-A6C34878D82A}">
                    <a16:rowId xmlns:a16="http://schemas.microsoft.com/office/drawing/2014/main" val="2661653887"/>
                  </a:ext>
                </a:extLst>
              </a:tr>
              <a:tr h="219075">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a:effectLst/>
                        </a:rPr>
                        <a:t>666</a:t>
                      </a:r>
                    </a:p>
                  </a:txBody>
                  <a:tcPr marL="47625" anchor="ctr">
                    <a:lnL>
                      <a:noFill/>
                    </a:lnL>
                    <a:lnR>
                      <a:noFill/>
                    </a:lnR>
                    <a:lnT>
                      <a:noFill/>
                    </a:lnT>
                    <a:lnB>
                      <a:noFill/>
                    </a:lnB>
                  </a:tcPr>
                </a:tc>
                <a:extLst>
                  <a:ext uri="{0D108BD9-81ED-4DB2-BD59-A6C34878D82A}">
                    <a16:rowId xmlns:a16="http://schemas.microsoft.com/office/drawing/2014/main" val="2557515304"/>
                  </a:ext>
                </a:extLst>
              </a:tr>
              <a:tr h="219075">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a:effectLst/>
                        </a:rPr>
                        <a:t>777</a:t>
                      </a:r>
                    </a:p>
                  </a:txBody>
                  <a:tcPr marL="47625" anchor="ctr">
                    <a:lnL>
                      <a:noFill/>
                    </a:lnL>
                    <a:lnR>
                      <a:noFill/>
                    </a:lnR>
                    <a:lnT>
                      <a:noFill/>
                    </a:lnT>
                    <a:lnB>
                      <a:noFill/>
                    </a:lnB>
                  </a:tcPr>
                </a:tc>
                <a:extLst>
                  <a:ext uri="{0D108BD9-81ED-4DB2-BD59-A6C34878D82A}">
                    <a16:rowId xmlns:a16="http://schemas.microsoft.com/office/drawing/2014/main" val="3371062666"/>
                  </a:ext>
                </a:extLst>
              </a:tr>
              <a:tr h="219075">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a:effectLst/>
                        </a:rPr>
                        <a:t>NULL</a:t>
                      </a:r>
                    </a:p>
                  </a:txBody>
                  <a:tcPr marL="47625" anchor="ctr">
                    <a:lnL>
                      <a:noFill/>
                    </a:lnL>
                    <a:lnR>
                      <a:noFill/>
                    </a:lnR>
                    <a:lnT>
                      <a:noFill/>
                    </a:lnT>
                    <a:lnB>
                      <a:noFill/>
                    </a:lnB>
                  </a:tcPr>
                </a:tc>
                <a:tc>
                  <a:txBody>
                    <a:bodyPr/>
                    <a:lstStyle/>
                    <a:p>
                      <a:pPr algn="ctr"/>
                      <a:r>
                        <a:rPr lang="en-IN" sz="1000" dirty="0">
                          <a:effectLst/>
                        </a:rPr>
                        <a:t>888</a:t>
                      </a:r>
                    </a:p>
                  </a:txBody>
                  <a:tcPr marL="47625" anchor="ctr">
                    <a:lnL>
                      <a:noFill/>
                    </a:lnL>
                    <a:lnR>
                      <a:noFill/>
                    </a:lnR>
                    <a:lnT>
                      <a:noFill/>
                    </a:lnT>
                    <a:lnB>
                      <a:noFill/>
                    </a:lnB>
                  </a:tcPr>
                </a:tc>
                <a:extLst>
                  <a:ext uri="{0D108BD9-81ED-4DB2-BD59-A6C34878D82A}">
                    <a16:rowId xmlns:a16="http://schemas.microsoft.com/office/drawing/2014/main" val="3927764658"/>
                  </a:ext>
                </a:extLst>
              </a:tr>
            </a:tbl>
          </a:graphicData>
        </a:graphic>
      </p:graphicFrame>
    </p:spTree>
    <p:extLst>
      <p:ext uri="{BB962C8B-B14F-4D97-AF65-F5344CB8AC3E}">
        <p14:creationId xmlns:p14="http://schemas.microsoft.com/office/powerpoint/2010/main" val="9451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08098" y="1093602"/>
            <a:ext cx="4045200" cy="641400"/>
          </a:xfrm>
          <a:prstGeom prst="rect">
            <a:avLst/>
          </a:prstGeom>
        </p:spPr>
        <p:txBody>
          <a:bodyPr spcFirstLastPara="1" wrap="square" lIns="91425" tIns="91425" rIns="91425" bIns="91425" anchor="ctr" anchorCtr="0">
            <a:noAutofit/>
          </a:bodyPr>
          <a:lstStyle/>
          <a:p>
            <a:r>
              <a:rPr lang="en-IN" b="1" dirty="0"/>
              <a:t>LEFT JOIN</a:t>
            </a:r>
            <a:endParaRPr lang="en-IN" dirty="0"/>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sz="1200" dirty="0"/>
              <a:t>The LEFT JOIN or the LEFT OUTER JOIN  returns all the records from the left table and also those records which satisfy a condition from the right table. Also, for the records having no matching values in the right table, the output or the result-set will contain the NULL values.</a:t>
            </a:r>
          </a:p>
          <a:p>
            <a:pPr marL="139700" indent="0">
              <a:buNone/>
            </a:pPr>
            <a:endParaRPr lang="en-IN" sz="1200" b="1" dirty="0"/>
          </a:p>
          <a:p>
            <a:pPr marL="139700" indent="0">
              <a:buNone/>
            </a:pPr>
            <a:r>
              <a:rPr lang="en-IN" sz="1200" b="1" dirty="0"/>
              <a:t>Syntax:</a:t>
            </a:r>
            <a:endParaRPr lang="en-IN" sz="1200" dirty="0"/>
          </a:p>
          <a:p>
            <a:pPr marL="139700" indent="0">
              <a:buNone/>
            </a:pPr>
            <a:r>
              <a:rPr lang="en-IN" sz="1200" dirty="0"/>
              <a:t>SELECT Table1.Column1,Table1.Column2,Table2.Column1,.... FROM Table1 LEFT JOIN Table2 ON Table1.MatchingColumnName = Table2.MatchingColumnName;</a:t>
            </a:r>
            <a:endParaRPr lang="en-IN" sz="1200" dirty="0">
              <a:hlinkClick r:id="rId3"/>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www.edureka.co</a:t>
            </a:r>
            <a:r>
              <a:rPr lang="en-US" altLang="en-US" dirty="0">
                <a:solidFill>
                  <a:srgbClr val="0096A5"/>
                </a:solidFill>
                <a:latin typeface="ArialMT"/>
              </a:rPr>
              <a:t>/blog/</a:t>
            </a:r>
            <a:r>
              <a:rPr lang="en-US" altLang="en-US" dirty="0" err="1">
                <a:solidFill>
                  <a:srgbClr val="0096A5"/>
                </a:solidFill>
                <a:latin typeface="ArialMT"/>
              </a:rPr>
              <a:t>sql</a:t>
            </a:r>
            <a:r>
              <a:rPr lang="en-US" altLang="en-US" dirty="0">
                <a:solidFill>
                  <a:srgbClr val="0096A5"/>
                </a:solidFill>
                <a:latin typeface="ArialMT"/>
              </a:rPr>
              <a:t>-joins-types</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65AD777-2492-5441-AA8E-EF5C3F56C5B2}"/>
              </a:ext>
            </a:extLst>
          </p:cNvPr>
          <p:cNvSpPr txBox="1"/>
          <p:nvPr/>
        </p:nvSpPr>
        <p:spPr>
          <a:xfrm>
            <a:off x="4572000" y="557146"/>
            <a:ext cx="4317925" cy="1023357"/>
          </a:xfrm>
          <a:prstGeom prst="rect">
            <a:avLst/>
          </a:prstGeom>
          <a:noFill/>
        </p:spPr>
        <p:txBody>
          <a:bodyPr wrap="square" rtlCol="0">
            <a:spAutoFit/>
          </a:bodyPr>
          <a:lstStyle/>
          <a:p>
            <a:pPr fontAlgn="base"/>
            <a:r>
              <a:rPr lang="en-IN" sz="900" dirty="0"/>
              <a:t>SELECT </a:t>
            </a:r>
            <a:r>
              <a:rPr lang="en-IN" sz="900" dirty="0" err="1"/>
              <a:t>Employee.EmpFname</a:t>
            </a:r>
            <a:r>
              <a:rPr lang="en-IN" sz="900" dirty="0"/>
              <a:t>, </a:t>
            </a:r>
            <a:r>
              <a:rPr lang="en-IN" sz="900" dirty="0" err="1"/>
              <a:t>Employee.EmpLname</a:t>
            </a:r>
            <a:r>
              <a:rPr lang="en-IN" sz="900" dirty="0"/>
              <a:t>, </a:t>
            </a:r>
            <a:r>
              <a:rPr lang="en-IN" sz="900" dirty="0" err="1"/>
              <a:t>Projects.ProjectID</a:t>
            </a:r>
            <a:r>
              <a:rPr lang="en-IN" sz="900" dirty="0"/>
              <a:t>, </a:t>
            </a:r>
            <a:r>
              <a:rPr lang="en-IN" sz="900" dirty="0" err="1"/>
              <a:t>Projects.ProjectName</a:t>
            </a:r>
            <a:endParaRPr lang="en-IN" sz="900" dirty="0"/>
          </a:p>
          <a:p>
            <a:pPr fontAlgn="base"/>
            <a:r>
              <a:rPr lang="en-IN" sz="900" dirty="0"/>
              <a:t>FROM Employee</a:t>
            </a:r>
          </a:p>
          <a:p>
            <a:pPr fontAlgn="base"/>
            <a:r>
              <a:rPr lang="en-IN" sz="900" dirty="0"/>
              <a:t>LEFT JOIN</a:t>
            </a:r>
          </a:p>
          <a:p>
            <a:pPr fontAlgn="base"/>
            <a:r>
              <a:rPr lang="en-IN" sz="900" dirty="0"/>
              <a:t>ON </a:t>
            </a:r>
            <a:r>
              <a:rPr lang="en-IN" sz="900" dirty="0" err="1"/>
              <a:t>Employee.EmpID</a:t>
            </a:r>
            <a:r>
              <a:rPr lang="en-IN" sz="900" dirty="0"/>
              <a:t> = </a:t>
            </a:r>
            <a:r>
              <a:rPr lang="en-IN" sz="900" dirty="0" err="1"/>
              <a:t>Projects.EmpID</a:t>
            </a:r>
            <a:r>
              <a:rPr lang="en-IN" sz="900" dirty="0"/>
              <a:t> ;</a:t>
            </a:r>
          </a:p>
          <a:p>
            <a:endParaRPr lang="en-US" sz="500" dirty="0"/>
          </a:p>
          <a:p>
            <a:r>
              <a:rPr lang="en-US" sz="1050" b="1" dirty="0"/>
              <a:t>OUTPUT</a:t>
            </a:r>
          </a:p>
        </p:txBody>
      </p:sp>
      <p:graphicFrame>
        <p:nvGraphicFramePr>
          <p:cNvPr id="4" name="Table 3">
            <a:extLst>
              <a:ext uri="{FF2B5EF4-FFF2-40B4-BE49-F238E27FC236}">
                <a16:creationId xmlns:a16="http://schemas.microsoft.com/office/drawing/2014/main" id="{A9CB86F0-138D-9B4A-82A2-4A57F2CDF33A}"/>
              </a:ext>
            </a:extLst>
          </p:cNvPr>
          <p:cNvGraphicFramePr>
            <a:graphicFrameLocks noGrp="1"/>
          </p:cNvGraphicFramePr>
          <p:nvPr>
            <p:extLst>
              <p:ext uri="{D42A27DB-BD31-4B8C-83A1-F6EECF244321}">
                <p14:modId xmlns:p14="http://schemas.microsoft.com/office/powerpoint/2010/main" val="4001350631"/>
              </p:ext>
            </p:extLst>
          </p:nvPr>
        </p:nvGraphicFramePr>
        <p:xfrm>
          <a:off x="4572274" y="1821193"/>
          <a:ext cx="4466526" cy="1920240"/>
        </p:xfrm>
        <a:graphic>
          <a:graphicData uri="http://schemas.openxmlformats.org/drawingml/2006/table">
            <a:tbl>
              <a:tblPr/>
              <a:tblGrid>
                <a:gridCol w="1103741">
                  <a:extLst>
                    <a:ext uri="{9D8B030D-6E8A-4147-A177-3AD203B41FA5}">
                      <a16:colId xmlns:a16="http://schemas.microsoft.com/office/drawing/2014/main" val="3297155392"/>
                    </a:ext>
                  </a:extLst>
                </a:gridCol>
                <a:gridCol w="1115199">
                  <a:extLst>
                    <a:ext uri="{9D8B030D-6E8A-4147-A177-3AD203B41FA5}">
                      <a16:colId xmlns:a16="http://schemas.microsoft.com/office/drawing/2014/main" val="3821112438"/>
                    </a:ext>
                  </a:extLst>
                </a:gridCol>
                <a:gridCol w="1115199">
                  <a:extLst>
                    <a:ext uri="{9D8B030D-6E8A-4147-A177-3AD203B41FA5}">
                      <a16:colId xmlns:a16="http://schemas.microsoft.com/office/drawing/2014/main" val="309693122"/>
                    </a:ext>
                  </a:extLst>
                </a:gridCol>
                <a:gridCol w="1132387">
                  <a:extLst>
                    <a:ext uri="{9D8B030D-6E8A-4147-A177-3AD203B41FA5}">
                      <a16:colId xmlns:a16="http://schemas.microsoft.com/office/drawing/2014/main" val="2569126385"/>
                    </a:ext>
                  </a:extLst>
                </a:gridCol>
              </a:tblGrid>
              <a:tr h="219075">
                <a:tc>
                  <a:txBody>
                    <a:bodyPr/>
                    <a:lstStyle/>
                    <a:p>
                      <a:pPr algn="ctr"/>
                      <a:r>
                        <a:rPr lang="en-IN" sz="1200" b="1">
                          <a:effectLst/>
                        </a:rPr>
                        <a:t>EmpFname</a:t>
                      </a:r>
                      <a:endParaRPr lang="en-IN" sz="1200">
                        <a:effectLst/>
                      </a:endParaRPr>
                    </a:p>
                  </a:txBody>
                  <a:tcPr marL="47625" anchor="ctr">
                    <a:lnL>
                      <a:noFill/>
                    </a:lnL>
                    <a:lnR>
                      <a:noFill/>
                    </a:lnR>
                    <a:lnT>
                      <a:noFill/>
                    </a:lnT>
                    <a:lnB>
                      <a:noFill/>
                    </a:lnB>
                    <a:solidFill>
                      <a:srgbClr val="008DD9"/>
                    </a:solidFill>
                  </a:tcPr>
                </a:tc>
                <a:tc>
                  <a:txBody>
                    <a:bodyPr/>
                    <a:lstStyle/>
                    <a:p>
                      <a:pPr algn="ctr"/>
                      <a:r>
                        <a:rPr lang="en-IN" sz="1200" b="1">
                          <a:effectLst/>
                        </a:rPr>
                        <a:t>EmpLname</a:t>
                      </a:r>
                      <a:endParaRPr lang="en-IN" sz="1200">
                        <a:effectLst/>
                      </a:endParaRPr>
                    </a:p>
                  </a:txBody>
                  <a:tcPr marL="47625" anchor="ctr">
                    <a:lnL>
                      <a:noFill/>
                    </a:lnL>
                    <a:lnR>
                      <a:noFill/>
                    </a:lnR>
                    <a:lnT>
                      <a:noFill/>
                    </a:lnT>
                    <a:lnB>
                      <a:noFill/>
                    </a:lnB>
                    <a:solidFill>
                      <a:srgbClr val="008DD9"/>
                    </a:solidFill>
                  </a:tcPr>
                </a:tc>
                <a:tc>
                  <a:txBody>
                    <a:bodyPr/>
                    <a:lstStyle/>
                    <a:p>
                      <a:pPr algn="ctr"/>
                      <a:r>
                        <a:rPr lang="en-IN" sz="1200" b="1">
                          <a:effectLst/>
                        </a:rPr>
                        <a:t>ProjectID</a:t>
                      </a:r>
                      <a:endParaRPr lang="en-IN" sz="1200">
                        <a:effectLst/>
                      </a:endParaRPr>
                    </a:p>
                  </a:txBody>
                  <a:tcPr marL="47625" anchor="ctr">
                    <a:lnL>
                      <a:noFill/>
                    </a:lnL>
                    <a:lnR>
                      <a:noFill/>
                    </a:lnR>
                    <a:lnT>
                      <a:noFill/>
                    </a:lnT>
                    <a:lnB>
                      <a:noFill/>
                    </a:lnB>
                    <a:solidFill>
                      <a:srgbClr val="008DD9"/>
                    </a:solidFill>
                  </a:tcPr>
                </a:tc>
                <a:tc>
                  <a:txBody>
                    <a:bodyPr/>
                    <a:lstStyle/>
                    <a:p>
                      <a:pPr algn="ctr"/>
                      <a:r>
                        <a:rPr lang="en-IN" sz="1200" b="1" dirty="0" err="1">
                          <a:effectLst/>
                        </a:rPr>
                        <a:t>ProjectName</a:t>
                      </a:r>
                      <a:endParaRPr lang="en-IN" sz="1200" dirty="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2146126972"/>
                  </a:ext>
                </a:extLst>
              </a:tr>
              <a:tr h="219075">
                <a:tc>
                  <a:txBody>
                    <a:bodyPr/>
                    <a:lstStyle/>
                    <a:p>
                      <a:pPr algn="ctr"/>
                      <a:r>
                        <a:rPr lang="en-IN" sz="1200">
                          <a:effectLst/>
                        </a:rPr>
                        <a:t>Vardhan</a:t>
                      </a:r>
                    </a:p>
                  </a:txBody>
                  <a:tcPr marL="47625" anchor="ctr">
                    <a:lnL>
                      <a:noFill/>
                    </a:lnL>
                    <a:lnR>
                      <a:noFill/>
                    </a:lnR>
                    <a:lnT>
                      <a:noFill/>
                    </a:lnT>
                    <a:lnB>
                      <a:noFill/>
                    </a:lnB>
                  </a:tcPr>
                </a:tc>
                <a:tc>
                  <a:txBody>
                    <a:bodyPr/>
                    <a:lstStyle/>
                    <a:p>
                      <a:pPr algn="ctr"/>
                      <a:r>
                        <a:rPr lang="en-IN" sz="1200">
                          <a:effectLst/>
                        </a:rPr>
                        <a:t>Kumar</a:t>
                      </a:r>
                    </a:p>
                  </a:txBody>
                  <a:tcPr marL="47625" anchor="ctr">
                    <a:lnL>
                      <a:noFill/>
                    </a:lnL>
                    <a:lnR>
                      <a:noFill/>
                    </a:lnR>
                    <a:lnT>
                      <a:noFill/>
                    </a:lnT>
                    <a:lnB>
                      <a:noFill/>
                    </a:lnB>
                  </a:tcPr>
                </a:tc>
                <a:tc>
                  <a:txBody>
                    <a:bodyPr/>
                    <a:lstStyle/>
                    <a:p>
                      <a:pPr algn="ctr"/>
                      <a:r>
                        <a:rPr lang="en-IN" sz="1200">
                          <a:effectLst/>
                        </a:rPr>
                        <a:t>111</a:t>
                      </a:r>
                    </a:p>
                  </a:txBody>
                  <a:tcPr marL="47625" anchor="ctr">
                    <a:lnL>
                      <a:noFill/>
                    </a:lnL>
                    <a:lnR>
                      <a:noFill/>
                    </a:lnR>
                    <a:lnT>
                      <a:noFill/>
                    </a:lnT>
                    <a:lnB>
                      <a:noFill/>
                    </a:lnB>
                  </a:tcPr>
                </a:tc>
                <a:tc>
                  <a:txBody>
                    <a:bodyPr/>
                    <a:lstStyle/>
                    <a:p>
                      <a:pPr algn="ctr"/>
                      <a:r>
                        <a:rPr lang="en-IN" sz="1200">
                          <a:effectLst/>
                        </a:rPr>
                        <a:t>Project1</a:t>
                      </a:r>
                    </a:p>
                  </a:txBody>
                  <a:tcPr marL="47625" anchor="ctr">
                    <a:lnL>
                      <a:noFill/>
                    </a:lnL>
                    <a:lnR>
                      <a:noFill/>
                    </a:lnR>
                    <a:lnT>
                      <a:noFill/>
                    </a:lnT>
                    <a:lnB>
                      <a:noFill/>
                    </a:lnB>
                  </a:tcPr>
                </a:tc>
                <a:extLst>
                  <a:ext uri="{0D108BD9-81ED-4DB2-BD59-A6C34878D82A}">
                    <a16:rowId xmlns:a16="http://schemas.microsoft.com/office/drawing/2014/main" val="2986431382"/>
                  </a:ext>
                </a:extLst>
              </a:tr>
              <a:tr h="219075">
                <a:tc>
                  <a:txBody>
                    <a:bodyPr/>
                    <a:lstStyle/>
                    <a:p>
                      <a:pPr algn="ctr"/>
                      <a:r>
                        <a:rPr lang="en-IN" sz="1200">
                          <a:effectLst/>
                        </a:rPr>
                        <a:t>Himani</a:t>
                      </a:r>
                    </a:p>
                  </a:txBody>
                  <a:tcPr marL="47625" anchor="ctr">
                    <a:lnL>
                      <a:noFill/>
                    </a:lnL>
                    <a:lnR>
                      <a:noFill/>
                    </a:lnR>
                    <a:lnT>
                      <a:noFill/>
                    </a:lnT>
                    <a:lnB>
                      <a:noFill/>
                    </a:lnB>
                  </a:tcPr>
                </a:tc>
                <a:tc>
                  <a:txBody>
                    <a:bodyPr/>
                    <a:lstStyle/>
                    <a:p>
                      <a:pPr algn="ctr"/>
                      <a:r>
                        <a:rPr lang="en-IN" sz="1200">
                          <a:effectLst/>
                        </a:rPr>
                        <a:t>Sharma</a:t>
                      </a:r>
                    </a:p>
                  </a:txBody>
                  <a:tcPr marL="47625" anchor="ctr">
                    <a:lnL>
                      <a:noFill/>
                    </a:lnL>
                    <a:lnR>
                      <a:noFill/>
                    </a:lnR>
                    <a:lnT>
                      <a:noFill/>
                    </a:lnT>
                    <a:lnB>
                      <a:noFill/>
                    </a:lnB>
                  </a:tcPr>
                </a:tc>
                <a:tc>
                  <a:txBody>
                    <a:bodyPr/>
                    <a:lstStyle/>
                    <a:p>
                      <a:pPr algn="ctr"/>
                      <a:r>
                        <a:rPr lang="en-IN" sz="1200">
                          <a:effectLst/>
                        </a:rPr>
                        <a:t>222</a:t>
                      </a:r>
                    </a:p>
                  </a:txBody>
                  <a:tcPr marL="47625" anchor="ctr">
                    <a:lnL>
                      <a:noFill/>
                    </a:lnL>
                    <a:lnR>
                      <a:noFill/>
                    </a:lnR>
                    <a:lnT>
                      <a:noFill/>
                    </a:lnT>
                    <a:lnB>
                      <a:noFill/>
                    </a:lnB>
                  </a:tcPr>
                </a:tc>
                <a:tc>
                  <a:txBody>
                    <a:bodyPr/>
                    <a:lstStyle/>
                    <a:p>
                      <a:pPr algn="ctr"/>
                      <a:r>
                        <a:rPr lang="en-IN" sz="1200">
                          <a:effectLst/>
                        </a:rPr>
                        <a:t>Project2</a:t>
                      </a:r>
                    </a:p>
                  </a:txBody>
                  <a:tcPr marL="47625" anchor="ctr">
                    <a:lnL>
                      <a:noFill/>
                    </a:lnL>
                    <a:lnR>
                      <a:noFill/>
                    </a:lnR>
                    <a:lnT>
                      <a:noFill/>
                    </a:lnT>
                    <a:lnB>
                      <a:noFill/>
                    </a:lnB>
                  </a:tcPr>
                </a:tc>
                <a:extLst>
                  <a:ext uri="{0D108BD9-81ED-4DB2-BD59-A6C34878D82A}">
                    <a16:rowId xmlns:a16="http://schemas.microsoft.com/office/drawing/2014/main" val="2551721037"/>
                  </a:ext>
                </a:extLst>
              </a:tr>
              <a:tr h="219075">
                <a:tc>
                  <a:txBody>
                    <a:bodyPr/>
                    <a:lstStyle/>
                    <a:p>
                      <a:pPr algn="ctr"/>
                      <a:r>
                        <a:rPr lang="en-IN" sz="1200">
                          <a:effectLst/>
                        </a:rPr>
                        <a:t>Aayushi</a:t>
                      </a:r>
                    </a:p>
                  </a:txBody>
                  <a:tcPr marL="47625" anchor="ctr">
                    <a:lnL>
                      <a:noFill/>
                    </a:lnL>
                    <a:lnR>
                      <a:noFill/>
                    </a:lnR>
                    <a:lnT>
                      <a:noFill/>
                    </a:lnT>
                    <a:lnB>
                      <a:noFill/>
                    </a:lnB>
                  </a:tcPr>
                </a:tc>
                <a:tc>
                  <a:txBody>
                    <a:bodyPr/>
                    <a:lstStyle/>
                    <a:p>
                      <a:pPr algn="ctr"/>
                      <a:r>
                        <a:rPr lang="en-IN" sz="1200">
                          <a:effectLst/>
                        </a:rPr>
                        <a:t>Shreshth</a:t>
                      </a:r>
                    </a:p>
                  </a:txBody>
                  <a:tcPr marL="47625" anchor="ctr">
                    <a:lnL>
                      <a:noFill/>
                    </a:lnL>
                    <a:lnR>
                      <a:noFill/>
                    </a:lnR>
                    <a:lnT>
                      <a:noFill/>
                    </a:lnT>
                    <a:lnB>
                      <a:noFill/>
                    </a:lnB>
                  </a:tcPr>
                </a:tc>
                <a:tc>
                  <a:txBody>
                    <a:bodyPr/>
                    <a:lstStyle/>
                    <a:p>
                      <a:pPr algn="ctr"/>
                      <a:r>
                        <a:rPr lang="en-IN" sz="1200">
                          <a:effectLst/>
                        </a:rPr>
                        <a:t>333</a:t>
                      </a:r>
                    </a:p>
                  </a:txBody>
                  <a:tcPr marL="47625" anchor="ctr">
                    <a:lnL>
                      <a:noFill/>
                    </a:lnL>
                    <a:lnR>
                      <a:noFill/>
                    </a:lnR>
                    <a:lnT>
                      <a:noFill/>
                    </a:lnT>
                    <a:lnB>
                      <a:noFill/>
                    </a:lnB>
                  </a:tcPr>
                </a:tc>
                <a:tc>
                  <a:txBody>
                    <a:bodyPr/>
                    <a:lstStyle/>
                    <a:p>
                      <a:pPr algn="ctr"/>
                      <a:r>
                        <a:rPr lang="en-IN" sz="1200">
                          <a:effectLst/>
                        </a:rPr>
                        <a:t>Project3</a:t>
                      </a:r>
                    </a:p>
                  </a:txBody>
                  <a:tcPr marL="47625" anchor="ctr">
                    <a:lnL>
                      <a:noFill/>
                    </a:lnL>
                    <a:lnR>
                      <a:noFill/>
                    </a:lnR>
                    <a:lnT>
                      <a:noFill/>
                    </a:lnT>
                    <a:lnB>
                      <a:noFill/>
                    </a:lnB>
                  </a:tcPr>
                </a:tc>
                <a:extLst>
                  <a:ext uri="{0D108BD9-81ED-4DB2-BD59-A6C34878D82A}">
                    <a16:rowId xmlns:a16="http://schemas.microsoft.com/office/drawing/2014/main" val="3493808369"/>
                  </a:ext>
                </a:extLst>
              </a:tr>
              <a:tr h="219075">
                <a:tc>
                  <a:txBody>
                    <a:bodyPr/>
                    <a:lstStyle/>
                    <a:p>
                      <a:pPr algn="ctr"/>
                      <a:r>
                        <a:rPr lang="en-IN" sz="1200">
                          <a:effectLst/>
                        </a:rPr>
                        <a:t>Aayushi</a:t>
                      </a:r>
                    </a:p>
                  </a:txBody>
                  <a:tcPr marL="47625" anchor="ctr">
                    <a:lnL>
                      <a:noFill/>
                    </a:lnL>
                    <a:lnR>
                      <a:noFill/>
                    </a:lnR>
                    <a:lnT>
                      <a:noFill/>
                    </a:lnT>
                    <a:lnB>
                      <a:noFill/>
                    </a:lnB>
                  </a:tcPr>
                </a:tc>
                <a:tc>
                  <a:txBody>
                    <a:bodyPr/>
                    <a:lstStyle/>
                    <a:p>
                      <a:pPr algn="ctr"/>
                      <a:r>
                        <a:rPr lang="en-IN" sz="1200">
                          <a:effectLst/>
                        </a:rPr>
                        <a:t>Shreshth</a:t>
                      </a:r>
                    </a:p>
                  </a:txBody>
                  <a:tcPr marL="47625" anchor="ctr">
                    <a:lnL>
                      <a:noFill/>
                    </a:lnL>
                    <a:lnR>
                      <a:noFill/>
                    </a:lnR>
                    <a:lnT>
                      <a:noFill/>
                    </a:lnT>
                    <a:lnB>
                      <a:noFill/>
                    </a:lnB>
                  </a:tcPr>
                </a:tc>
                <a:tc>
                  <a:txBody>
                    <a:bodyPr/>
                    <a:lstStyle/>
                    <a:p>
                      <a:pPr algn="ctr"/>
                      <a:r>
                        <a:rPr lang="en-IN" sz="1200">
                          <a:effectLst/>
                        </a:rPr>
                        <a:t>444</a:t>
                      </a:r>
                    </a:p>
                  </a:txBody>
                  <a:tcPr marL="47625" anchor="ctr">
                    <a:lnL>
                      <a:noFill/>
                    </a:lnL>
                    <a:lnR>
                      <a:noFill/>
                    </a:lnR>
                    <a:lnT>
                      <a:noFill/>
                    </a:lnT>
                    <a:lnB>
                      <a:noFill/>
                    </a:lnB>
                  </a:tcPr>
                </a:tc>
                <a:tc>
                  <a:txBody>
                    <a:bodyPr/>
                    <a:lstStyle/>
                    <a:p>
                      <a:pPr algn="ctr"/>
                      <a:r>
                        <a:rPr lang="en-IN" sz="1200">
                          <a:effectLst/>
                        </a:rPr>
                        <a:t>Project4</a:t>
                      </a:r>
                    </a:p>
                  </a:txBody>
                  <a:tcPr marL="47625" anchor="ctr">
                    <a:lnL>
                      <a:noFill/>
                    </a:lnL>
                    <a:lnR>
                      <a:noFill/>
                    </a:lnR>
                    <a:lnT>
                      <a:noFill/>
                    </a:lnT>
                    <a:lnB>
                      <a:noFill/>
                    </a:lnB>
                  </a:tcPr>
                </a:tc>
                <a:extLst>
                  <a:ext uri="{0D108BD9-81ED-4DB2-BD59-A6C34878D82A}">
                    <a16:rowId xmlns:a16="http://schemas.microsoft.com/office/drawing/2014/main" val="4217594604"/>
                  </a:ext>
                </a:extLst>
              </a:tr>
              <a:tr h="219075">
                <a:tc>
                  <a:txBody>
                    <a:bodyPr/>
                    <a:lstStyle/>
                    <a:p>
                      <a:pPr algn="ctr"/>
                      <a:r>
                        <a:rPr lang="en-IN" sz="1200">
                          <a:effectLst/>
                        </a:rPr>
                        <a:t>Swatee</a:t>
                      </a:r>
                    </a:p>
                  </a:txBody>
                  <a:tcPr marL="47625" anchor="ctr">
                    <a:lnL>
                      <a:noFill/>
                    </a:lnL>
                    <a:lnR>
                      <a:noFill/>
                    </a:lnR>
                    <a:lnT>
                      <a:noFill/>
                    </a:lnT>
                    <a:lnB>
                      <a:noFill/>
                    </a:lnB>
                  </a:tcPr>
                </a:tc>
                <a:tc>
                  <a:txBody>
                    <a:bodyPr/>
                    <a:lstStyle/>
                    <a:p>
                      <a:pPr algn="ctr"/>
                      <a:r>
                        <a:rPr lang="en-IN" sz="1200">
                          <a:effectLst/>
                        </a:rPr>
                        <a:t>Kapoor</a:t>
                      </a:r>
                    </a:p>
                  </a:txBody>
                  <a:tcPr marL="47625" anchor="ctr">
                    <a:lnL>
                      <a:noFill/>
                    </a:lnL>
                    <a:lnR>
                      <a:noFill/>
                    </a:lnR>
                    <a:lnT>
                      <a:noFill/>
                    </a:lnT>
                    <a:lnB>
                      <a:noFill/>
                    </a:lnB>
                  </a:tcPr>
                </a:tc>
                <a:tc>
                  <a:txBody>
                    <a:bodyPr/>
                    <a:lstStyle/>
                    <a:p>
                      <a:pPr algn="ctr"/>
                      <a:r>
                        <a:rPr lang="en-IN" sz="1200">
                          <a:effectLst/>
                        </a:rPr>
                        <a:t>555</a:t>
                      </a:r>
                    </a:p>
                  </a:txBody>
                  <a:tcPr marL="47625" anchor="ctr">
                    <a:lnL>
                      <a:noFill/>
                    </a:lnL>
                    <a:lnR>
                      <a:noFill/>
                    </a:lnR>
                    <a:lnT>
                      <a:noFill/>
                    </a:lnT>
                    <a:lnB>
                      <a:noFill/>
                    </a:lnB>
                  </a:tcPr>
                </a:tc>
                <a:tc>
                  <a:txBody>
                    <a:bodyPr/>
                    <a:lstStyle/>
                    <a:p>
                      <a:pPr algn="ctr"/>
                      <a:r>
                        <a:rPr lang="en-IN" sz="1200">
                          <a:effectLst/>
                        </a:rPr>
                        <a:t>Project5</a:t>
                      </a:r>
                    </a:p>
                  </a:txBody>
                  <a:tcPr marL="47625" anchor="ctr">
                    <a:lnL>
                      <a:noFill/>
                    </a:lnL>
                    <a:lnR>
                      <a:noFill/>
                    </a:lnR>
                    <a:lnT>
                      <a:noFill/>
                    </a:lnT>
                    <a:lnB>
                      <a:noFill/>
                    </a:lnB>
                  </a:tcPr>
                </a:tc>
                <a:extLst>
                  <a:ext uri="{0D108BD9-81ED-4DB2-BD59-A6C34878D82A}">
                    <a16:rowId xmlns:a16="http://schemas.microsoft.com/office/drawing/2014/main" val="2800604365"/>
                  </a:ext>
                </a:extLst>
              </a:tr>
              <a:tr h="219075">
                <a:tc>
                  <a:txBody>
                    <a:bodyPr/>
                    <a:lstStyle/>
                    <a:p>
                      <a:pPr algn="ctr"/>
                      <a:r>
                        <a:rPr lang="en-IN" sz="1200">
                          <a:effectLst/>
                        </a:rPr>
                        <a:t>Hemanth</a:t>
                      </a:r>
                    </a:p>
                  </a:txBody>
                  <a:tcPr marL="47625" anchor="ctr">
                    <a:lnL>
                      <a:noFill/>
                    </a:lnL>
                    <a:lnR>
                      <a:noFill/>
                    </a:lnR>
                    <a:lnT>
                      <a:noFill/>
                    </a:lnT>
                    <a:lnB>
                      <a:noFill/>
                    </a:lnB>
                  </a:tcPr>
                </a:tc>
                <a:tc>
                  <a:txBody>
                    <a:bodyPr/>
                    <a:lstStyle/>
                    <a:p>
                      <a:pPr algn="ctr"/>
                      <a:r>
                        <a:rPr lang="en-IN" sz="1200">
                          <a:effectLst/>
                        </a:rPr>
                        <a:t>Sharma</a:t>
                      </a:r>
                    </a:p>
                  </a:txBody>
                  <a:tcPr marL="47625" anchor="ctr">
                    <a:lnL>
                      <a:noFill/>
                    </a:lnL>
                    <a:lnR>
                      <a:noFill/>
                    </a:lnR>
                    <a:lnT>
                      <a:noFill/>
                    </a:lnT>
                    <a:lnB>
                      <a:noFill/>
                    </a:lnB>
                  </a:tcPr>
                </a:tc>
                <a:tc>
                  <a:txBody>
                    <a:bodyPr/>
                    <a:lstStyle/>
                    <a:p>
                      <a:pPr algn="ctr"/>
                      <a:r>
                        <a:rPr lang="en-IN" sz="1200">
                          <a:effectLst/>
                        </a:rPr>
                        <a:t>NULL</a:t>
                      </a:r>
                    </a:p>
                  </a:txBody>
                  <a:tcPr marL="47625" anchor="ctr">
                    <a:lnL>
                      <a:noFill/>
                    </a:lnL>
                    <a:lnR>
                      <a:noFill/>
                    </a:lnR>
                    <a:lnT>
                      <a:noFill/>
                    </a:lnT>
                    <a:lnB>
                      <a:noFill/>
                    </a:lnB>
                  </a:tcPr>
                </a:tc>
                <a:tc>
                  <a:txBody>
                    <a:bodyPr/>
                    <a:lstStyle/>
                    <a:p>
                      <a:pPr algn="ctr"/>
                      <a:r>
                        <a:rPr lang="en-IN" sz="1200" dirty="0">
                          <a:effectLst/>
                        </a:rPr>
                        <a:t>NULL</a:t>
                      </a:r>
                    </a:p>
                  </a:txBody>
                  <a:tcPr marL="47625" anchor="ctr">
                    <a:lnL>
                      <a:noFill/>
                    </a:lnL>
                    <a:lnR>
                      <a:noFill/>
                    </a:lnR>
                    <a:lnT>
                      <a:noFill/>
                    </a:lnT>
                    <a:lnB>
                      <a:noFill/>
                    </a:lnB>
                  </a:tcPr>
                </a:tc>
                <a:extLst>
                  <a:ext uri="{0D108BD9-81ED-4DB2-BD59-A6C34878D82A}">
                    <a16:rowId xmlns:a16="http://schemas.microsoft.com/office/drawing/2014/main" val="1167210711"/>
                  </a:ext>
                </a:extLst>
              </a:tr>
            </a:tbl>
          </a:graphicData>
        </a:graphic>
      </p:graphicFrame>
    </p:spTree>
    <p:extLst>
      <p:ext uri="{BB962C8B-B14F-4D97-AF65-F5344CB8AC3E}">
        <p14:creationId xmlns:p14="http://schemas.microsoft.com/office/powerpoint/2010/main" val="415314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What are Joins</a:t>
            </a:r>
            <a:endParaRPr lang="en-IN" dirty="0">
              <a:effectLst/>
            </a:endParaRPr>
          </a:p>
        </p:txBody>
      </p:sp>
      <p:sp>
        <p:nvSpPr>
          <p:cNvPr id="74" name="Google Shape;74;p15"/>
          <p:cNvSpPr txBox="1">
            <a:spLocks noGrp="1"/>
          </p:cNvSpPr>
          <p:nvPr>
            <p:ph type="subTitle" idx="1"/>
          </p:nvPr>
        </p:nvSpPr>
        <p:spPr>
          <a:xfrm>
            <a:off x="208098" y="1093602"/>
            <a:ext cx="4045200" cy="641400"/>
          </a:xfrm>
          <a:prstGeom prst="rect">
            <a:avLst/>
          </a:prstGeom>
        </p:spPr>
        <p:txBody>
          <a:bodyPr spcFirstLastPara="1" wrap="square" lIns="91425" tIns="91425" rIns="91425" bIns="91425" anchor="ctr" anchorCtr="0">
            <a:noAutofit/>
          </a:bodyPr>
          <a:lstStyle/>
          <a:p>
            <a:r>
              <a:rPr lang="en-IN" b="1" dirty="0"/>
              <a:t>RIGHT JOIN</a:t>
            </a:r>
            <a:endParaRPr lang="en-IN" dirty="0"/>
          </a:p>
        </p:txBody>
      </p:sp>
      <p:sp>
        <p:nvSpPr>
          <p:cNvPr id="75" name="Google Shape;75;p15"/>
          <p:cNvSpPr txBox="1">
            <a:spLocks noGrp="1"/>
          </p:cNvSpPr>
          <p:nvPr>
            <p:ph type="body" idx="2"/>
          </p:nvPr>
        </p:nvSpPr>
        <p:spPr>
          <a:xfrm>
            <a:off x="462275" y="2440294"/>
            <a:ext cx="3837000" cy="1753800"/>
          </a:xfrm>
          <a:prstGeom prst="rect">
            <a:avLst/>
          </a:prstGeom>
        </p:spPr>
        <p:txBody>
          <a:bodyPr spcFirstLastPara="1" wrap="square" lIns="91425" tIns="91425" rIns="91425" bIns="91425" anchor="ctr" anchorCtr="0">
            <a:noAutofit/>
          </a:bodyPr>
          <a:lstStyle/>
          <a:p>
            <a:pPr marL="139700" indent="0">
              <a:buNone/>
            </a:pPr>
            <a:r>
              <a:rPr lang="en-IN" sz="1200" dirty="0"/>
              <a:t>The RIGHT JOIN or the RIGHT OUTER JOIN  returns all the records from the right table and also those records which satisfy a condition from the left table. Also, for the records having no matching values in the left table, the output or the result-set will contain the NULL values.</a:t>
            </a:r>
          </a:p>
          <a:p>
            <a:pPr marL="139700" indent="0">
              <a:buNone/>
            </a:pPr>
            <a:endParaRPr lang="en-IN" sz="1200" b="1" dirty="0"/>
          </a:p>
          <a:p>
            <a:pPr marL="139700" indent="0">
              <a:buNone/>
            </a:pPr>
            <a:r>
              <a:rPr lang="en-IN" sz="1200" b="1" dirty="0"/>
              <a:t>Syntax:</a:t>
            </a:r>
            <a:endParaRPr lang="en-IN" sz="1200" dirty="0"/>
          </a:p>
          <a:p>
            <a:pPr marL="139700" indent="0">
              <a:buNone/>
            </a:pPr>
            <a:r>
              <a:rPr lang="en-IN" sz="1100" dirty="0"/>
              <a:t>SELECT Table1.Column1,Table1.Column2,Table2.Column1,.... FROM Table1 RIGHT JOIN Table2 ON Table1.MatchingColumnName = Table2.MatchingColumnName;</a:t>
            </a:r>
            <a:endParaRPr lang="en-IN" sz="1100" dirty="0">
              <a:hlinkClick r:id="rId3"/>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US" altLang="en-US" dirty="0">
                <a:solidFill>
                  <a:srgbClr val="0096A5"/>
                </a:solidFill>
                <a:latin typeface="ArialMT"/>
              </a:rPr>
              <a:t>https://</a:t>
            </a:r>
            <a:r>
              <a:rPr lang="en-US" altLang="en-US" dirty="0" err="1">
                <a:solidFill>
                  <a:srgbClr val="0096A5"/>
                </a:solidFill>
                <a:latin typeface="ArialMT"/>
              </a:rPr>
              <a:t>www.edureka.co</a:t>
            </a:r>
            <a:r>
              <a:rPr lang="en-US" altLang="en-US" dirty="0">
                <a:solidFill>
                  <a:srgbClr val="0096A5"/>
                </a:solidFill>
                <a:latin typeface="ArialMT"/>
              </a:rPr>
              <a:t>/blog/</a:t>
            </a:r>
            <a:r>
              <a:rPr lang="en-US" altLang="en-US" dirty="0" err="1">
                <a:solidFill>
                  <a:srgbClr val="0096A5"/>
                </a:solidFill>
                <a:latin typeface="ArialMT"/>
              </a:rPr>
              <a:t>sql</a:t>
            </a:r>
            <a:r>
              <a:rPr lang="en-US" altLang="en-US" dirty="0">
                <a:solidFill>
                  <a:srgbClr val="0096A5"/>
                </a:solidFill>
                <a:latin typeface="ArialMT"/>
              </a:rPr>
              <a:t>-joins-types</a:t>
            </a:r>
            <a:endParaRPr lang="en-US" altLang="en-US" sz="1800" dirty="0">
              <a:solidFill>
                <a:schemeClr val="tx1"/>
              </a:solidFill>
              <a:latin typeface="Arial" panose="020B0604020202020204" pitchFamily="34" charset="0"/>
            </a:endParaRPr>
          </a:p>
          <a:p>
            <a:pPr marL="0" indent="0">
              <a:spcAft>
                <a:spcPts val="1600"/>
              </a:spcAft>
              <a:buNone/>
            </a:pPr>
            <a:endParaRPr lang="en-IN" dirty="0"/>
          </a:p>
        </p:txBody>
      </p:sp>
      <p:pic>
        <p:nvPicPr>
          <p:cNvPr id="10246" name="Picture 6" descr="page392image10078784">
            <a:extLst>
              <a:ext uri="{FF2B5EF4-FFF2-40B4-BE49-F238E27FC236}">
                <a16:creationId xmlns:a16="http://schemas.microsoft.com/office/drawing/2014/main" id="{409B2185-D795-DA42-8E33-CE26878A8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00338"/>
            <a:ext cx="3009900"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page392image10078992">
            <a:extLst>
              <a:ext uri="{FF2B5EF4-FFF2-40B4-BE49-F238E27FC236}">
                <a16:creationId xmlns:a16="http://schemas.microsoft.com/office/drawing/2014/main" id="{C30E6C6D-6413-AE4E-B93B-3001CB710277}"/>
              </a:ext>
            </a:extLst>
          </p:cNvPr>
          <p:cNvSpPr>
            <a:spLocks noChangeAspect="1" noChangeArrowheads="1"/>
          </p:cNvSpPr>
          <p:nvPr/>
        </p:nvSpPr>
        <p:spPr bwMode="auto">
          <a:xfrm>
            <a:off x="311150" y="2700338"/>
            <a:ext cx="38100" cy="3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descr="page396image16382720">
            <a:extLst>
              <a:ext uri="{FF2B5EF4-FFF2-40B4-BE49-F238E27FC236}">
                <a16:creationId xmlns:a16="http://schemas.microsoft.com/office/drawing/2014/main" id="{A9A26988-4FC1-E643-968A-F75CBB88C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84138"/>
            <a:ext cx="4191000" cy="1016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398image24659216">
            <a:extLst>
              <a:ext uri="{FF2B5EF4-FFF2-40B4-BE49-F238E27FC236}">
                <a16:creationId xmlns:a16="http://schemas.microsoft.com/office/drawing/2014/main" id="{A7F47653-4346-AF4D-8F76-620FFA777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page398image24667120">
            <a:extLst>
              <a:ext uri="{FF2B5EF4-FFF2-40B4-BE49-F238E27FC236}">
                <a16:creationId xmlns:a16="http://schemas.microsoft.com/office/drawing/2014/main" id="{DB72CC42-0F41-4C4B-91B3-DFA19BB71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9400" cy="1016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ge398image16294944">
            <a:extLst>
              <a:ext uri="{FF2B5EF4-FFF2-40B4-BE49-F238E27FC236}">
                <a16:creationId xmlns:a16="http://schemas.microsoft.com/office/drawing/2014/main" id="{025DADFE-8FA0-964C-A2E4-DCC69447E9EE}"/>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65AD777-2492-5441-AA8E-EF5C3F56C5B2}"/>
              </a:ext>
            </a:extLst>
          </p:cNvPr>
          <p:cNvSpPr txBox="1"/>
          <p:nvPr/>
        </p:nvSpPr>
        <p:spPr>
          <a:xfrm>
            <a:off x="4572000" y="557146"/>
            <a:ext cx="4317925" cy="1084912"/>
          </a:xfrm>
          <a:prstGeom prst="rect">
            <a:avLst/>
          </a:prstGeom>
          <a:noFill/>
        </p:spPr>
        <p:txBody>
          <a:bodyPr wrap="square" rtlCol="0">
            <a:spAutoFit/>
          </a:bodyPr>
          <a:lstStyle/>
          <a:p>
            <a:pPr fontAlgn="base"/>
            <a:r>
              <a:rPr lang="en-IN" sz="900" dirty="0"/>
              <a:t>SELECT </a:t>
            </a:r>
            <a:r>
              <a:rPr lang="en-IN" sz="900" dirty="0" err="1"/>
              <a:t>Employee.EmpFname</a:t>
            </a:r>
            <a:r>
              <a:rPr lang="en-IN" sz="900" dirty="0"/>
              <a:t>, </a:t>
            </a:r>
            <a:r>
              <a:rPr lang="en-IN" sz="900" dirty="0" err="1"/>
              <a:t>Employee.EmpLname</a:t>
            </a:r>
            <a:r>
              <a:rPr lang="en-IN" sz="900" dirty="0"/>
              <a:t>, </a:t>
            </a:r>
            <a:r>
              <a:rPr lang="en-IN" sz="900" dirty="0" err="1"/>
              <a:t>Projects.ProjectID</a:t>
            </a:r>
            <a:r>
              <a:rPr lang="en-IN" sz="900" dirty="0"/>
              <a:t>, </a:t>
            </a:r>
            <a:r>
              <a:rPr lang="en-IN" sz="900" dirty="0" err="1"/>
              <a:t>Projects.ProjectName</a:t>
            </a:r>
            <a:endParaRPr lang="en-IN" sz="900" dirty="0"/>
          </a:p>
          <a:p>
            <a:pPr fontAlgn="base"/>
            <a:r>
              <a:rPr lang="en-IN" sz="900" dirty="0"/>
              <a:t>FROM Employee</a:t>
            </a:r>
          </a:p>
          <a:p>
            <a:pPr fontAlgn="base"/>
            <a:r>
              <a:rPr lang="en-IN" sz="900" dirty="0"/>
              <a:t>RIGHT JOIN</a:t>
            </a:r>
          </a:p>
          <a:p>
            <a:pPr fontAlgn="base"/>
            <a:r>
              <a:rPr lang="en-IN" sz="900" dirty="0"/>
              <a:t>ON </a:t>
            </a:r>
            <a:r>
              <a:rPr lang="en-IN" sz="900" dirty="0" err="1"/>
              <a:t>Employee.EmpID</a:t>
            </a:r>
            <a:r>
              <a:rPr lang="en-IN" sz="900" dirty="0"/>
              <a:t> = </a:t>
            </a:r>
            <a:r>
              <a:rPr lang="en-IN" sz="900" dirty="0" err="1"/>
              <a:t>Projects.EmpID</a:t>
            </a:r>
            <a:r>
              <a:rPr lang="en-IN" sz="900" dirty="0"/>
              <a:t>;</a:t>
            </a:r>
          </a:p>
          <a:p>
            <a:pPr fontAlgn="base"/>
            <a:endParaRPr lang="en-IN" sz="900" dirty="0"/>
          </a:p>
          <a:p>
            <a:r>
              <a:rPr lang="en-US" sz="1050" b="1" dirty="0"/>
              <a:t>OUTPUT</a:t>
            </a:r>
          </a:p>
        </p:txBody>
      </p:sp>
      <p:graphicFrame>
        <p:nvGraphicFramePr>
          <p:cNvPr id="3" name="Table 2">
            <a:extLst>
              <a:ext uri="{FF2B5EF4-FFF2-40B4-BE49-F238E27FC236}">
                <a16:creationId xmlns:a16="http://schemas.microsoft.com/office/drawing/2014/main" id="{26DD6FB4-8371-D241-A2B5-40DB4A73D99B}"/>
              </a:ext>
            </a:extLst>
          </p:cNvPr>
          <p:cNvGraphicFramePr>
            <a:graphicFrameLocks noGrp="1"/>
          </p:cNvGraphicFramePr>
          <p:nvPr>
            <p:extLst>
              <p:ext uri="{D42A27DB-BD31-4B8C-83A1-F6EECF244321}">
                <p14:modId xmlns:p14="http://schemas.microsoft.com/office/powerpoint/2010/main" val="3311560984"/>
              </p:ext>
            </p:extLst>
          </p:nvPr>
        </p:nvGraphicFramePr>
        <p:xfrm>
          <a:off x="4648806" y="1747765"/>
          <a:ext cx="4249788" cy="2468880"/>
        </p:xfrm>
        <a:graphic>
          <a:graphicData uri="http://schemas.openxmlformats.org/drawingml/2006/table">
            <a:tbl>
              <a:tblPr/>
              <a:tblGrid>
                <a:gridCol w="1046822">
                  <a:extLst>
                    <a:ext uri="{9D8B030D-6E8A-4147-A177-3AD203B41FA5}">
                      <a16:colId xmlns:a16="http://schemas.microsoft.com/office/drawing/2014/main" val="2531271123"/>
                    </a:ext>
                  </a:extLst>
                </a:gridCol>
                <a:gridCol w="1062335">
                  <a:extLst>
                    <a:ext uri="{9D8B030D-6E8A-4147-A177-3AD203B41FA5}">
                      <a16:colId xmlns:a16="http://schemas.microsoft.com/office/drawing/2014/main" val="3380887622"/>
                    </a:ext>
                  </a:extLst>
                </a:gridCol>
                <a:gridCol w="1062335">
                  <a:extLst>
                    <a:ext uri="{9D8B030D-6E8A-4147-A177-3AD203B41FA5}">
                      <a16:colId xmlns:a16="http://schemas.microsoft.com/office/drawing/2014/main" val="1672811607"/>
                    </a:ext>
                  </a:extLst>
                </a:gridCol>
                <a:gridCol w="1078296">
                  <a:extLst>
                    <a:ext uri="{9D8B030D-6E8A-4147-A177-3AD203B41FA5}">
                      <a16:colId xmlns:a16="http://schemas.microsoft.com/office/drawing/2014/main" val="1809749657"/>
                    </a:ext>
                  </a:extLst>
                </a:gridCol>
              </a:tblGrid>
              <a:tr h="219075">
                <a:tc>
                  <a:txBody>
                    <a:bodyPr/>
                    <a:lstStyle/>
                    <a:p>
                      <a:pPr algn="ctr"/>
                      <a:r>
                        <a:rPr lang="en-IN" sz="1200" b="1">
                          <a:effectLst/>
                        </a:rPr>
                        <a:t>EmpFname</a:t>
                      </a:r>
                      <a:endParaRPr lang="en-IN" sz="1200">
                        <a:effectLst/>
                      </a:endParaRPr>
                    </a:p>
                  </a:txBody>
                  <a:tcPr marL="47625" anchor="ctr">
                    <a:lnL>
                      <a:noFill/>
                    </a:lnL>
                    <a:lnR>
                      <a:noFill/>
                    </a:lnR>
                    <a:lnT>
                      <a:noFill/>
                    </a:lnT>
                    <a:lnB>
                      <a:noFill/>
                    </a:lnB>
                    <a:solidFill>
                      <a:srgbClr val="008DD9"/>
                    </a:solidFill>
                  </a:tcPr>
                </a:tc>
                <a:tc>
                  <a:txBody>
                    <a:bodyPr/>
                    <a:lstStyle/>
                    <a:p>
                      <a:pPr algn="ctr"/>
                      <a:r>
                        <a:rPr lang="en-IN" sz="1200" b="1">
                          <a:effectLst/>
                        </a:rPr>
                        <a:t>EmpLname</a:t>
                      </a:r>
                      <a:endParaRPr lang="en-IN" sz="1200">
                        <a:effectLst/>
                      </a:endParaRPr>
                    </a:p>
                  </a:txBody>
                  <a:tcPr marL="47625" anchor="ctr">
                    <a:lnL>
                      <a:noFill/>
                    </a:lnL>
                    <a:lnR>
                      <a:noFill/>
                    </a:lnR>
                    <a:lnT>
                      <a:noFill/>
                    </a:lnT>
                    <a:lnB>
                      <a:noFill/>
                    </a:lnB>
                    <a:solidFill>
                      <a:srgbClr val="008DD9"/>
                    </a:solidFill>
                  </a:tcPr>
                </a:tc>
                <a:tc>
                  <a:txBody>
                    <a:bodyPr/>
                    <a:lstStyle/>
                    <a:p>
                      <a:pPr algn="ctr"/>
                      <a:r>
                        <a:rPr lang="en-IN" sz="1200" b="1" dirty="0" err="1">
                          <a:effectLst/>
                        </a:rPr>
                        <a:t>ProjectID</a:t>
                      </a:r>
                      <a:endParaRPr lang="en-IN" sz="1200" dirty="0">
                        <a:effectLst/>
                      </a:endParaRPr>
                    </a:p>
                  </a:txBody>
                  <a:tcPr marL="47625" anchor="ctr">
                    <a:lnL>
                      <a:noFill/>
                    </a:lnL>
                    <a:lnR>
                      <a:noFill/>
                    </a:lnR>
                    <a:lnT>
                      <a:noFill/>
                    </a:lnT>
                    <a:lnB>
                      <a:noFill/>
                    </a:lnB>
                    <a:solidFill>
                      <a:srgbClr val="008DD9"/>
                    </a:solidFill>
                  </a:tcPr>
                </a:tc>
                <a:tc>
                  <a:txBody>
                    <a:bodyPr/>
                    <a:lstStyle/>
                    <a:p>
                      <a:pPr algn="ctr"/>
                      <a:r>
                        <a:rPr lang="en-IN" sz="1200" b="1">
                          <a:effectLst/>
                        </a:rPr>
                        <a:t>ProjectName</a:t>
                      </a:r>
                      <a:endParaRPr lang="en-IN" sz="120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575267955"/>
                  </a:ext>
                </a:extLst>
              </a:tr>
              <a:tr h="219075">
                <a:tc>
                  <a:txBody>
                    <a:bodyPr/>
                    <a:lstStyle/>
                    <a:p>
                      <a:pPr algn="ctr"/>
                      <a:r>
                        <a:rPr lang="en-IN" sz="1200">
                          <a:effectLst/>
                        </a:rPr>
                        <a:t>Vardhan</a:t>
                      </a:r>
                    </a:p>
                  </a:txBody>
                  <a:tcPr marL="47625" anchor="ctr">
                    <a:lnL>
                      <a:noFill/>
                    </a:lnL>
                    <a:lnR>
                      <a:noFill/>
                    </a:lnR>
                    <a:lnT>
                      <a:noFill/>
                    </a:lnT>
                    <a:lnB>
                      <a:noFill/>
                    </a:lnB>
                  </a:tcPr>
                </a:tc>
                <a:tc>
                  <a:txBody>
                    <a:bodyPr/>
                    <a:lstStyle/>
                    <a:p>
                      <a:pPr algn="ctr"/>
                      <a:r>
                        <a:rPr lang="en-IN" sz="1200">
                          <a:effectLst/>
                        </a:rPr>
                        <a:t>Kumar</a:t>
                      </a:r>
                    </a:p>
                  </a:txBody>
                  <a:tcPr marL="47625" anchor="ctr">
                    <a:lnL>
                      <a:noFill/>
                    </a:lnL>
                    <a:lnR>
                      <a:noFill/>
                    </a:lnR>
                    <a:lnT>
                      <a:noFill/>
                    </a:lnT>
                    <a:lnB>
                      <a:noFill/>
                    </a:lnB>
                  </a:tcPr>
                </a:tc>
                <a:tc>
                  <a:txBody>
                    <a:bodyPr/>
                    <a:lstStyle/>
                    <a:p>
                      <a:pPr algn="ctr"/>
                      <a:r>
                        <a:rPr lang="en-IN" sz="1200">
                          <a:effectLst/>
                        </a:rPr>
                        <a:t>111</a:t>
                      </a:r>
                    </a:p>
                  </a:txBody>
                  <a:tcPr marL="47625" anchor="ctr">
                    <a:lnL>
                      <a:noFill/>
                    </a:lnL>
                    <a:lnR>
                      <a:noFill/>
                    </a:lnR>
                    <a:lnT>
                      <a:noFill/>
                    </a:lnT>
                    <a:lnB>
                      <a:noFill/>
                    </a:lnB>
                  </a:tcPr>
                </a:tc>
                <a:tc>
                  <a:txBody>
                    <a:bodyPr/>
                    <a:lstStyle/>
                    <a:p>
                      <a:pPr algn="ctr"/>
                      <a:r>
                        <a:rPr lang="en-IN" sz="1200">
                          <a:effectLst/>
                        </a:rPr>
                        <a:t>Project1</a:t>
                      </a:r>
                    </a:p>
                  </a:txBody>
                  <a:tcPr marL="47625" anchor="ctr">
                    <a:lnL>
                      <a:noFill/>
                    </a:lnL>
                    <a:lnR>
                      <a:noFill/>
                    </a:lnR>
                    <a:lnT>
                      <a:noFill/>
                    </a:lnT>
                    <a:lnB>
                      <a:noFill/>
                    </a:lnB>
                  </a:tcPr>
                </a:tc>
                <a:extLst>
                  <a:ext uri="{0D108BD9-81ED-4DB2-BD59-A6C34878D82A}">
                    <a16:rowId xmlns:a16="http://schemas.microsoft.com/office/drawing/2014/main" val="678480326"/>
                  </a:ext>
                </a:extLst>
              </a:tr>
              <a:tr h="219075">
                <a:tc>
                  <a:txBody>
                    <a:bodyPr/>
                    <a:lstStyle/>
                    <a:p>
                      <a:pPr algn="ctr"/>
                      <a:r>
                        <a:rPr lang="en-IN" sz="1200">
                          <a:effectLst/>
                        </a:rPr>
                        <a:t>Himani</a:t>
                      </a:r>
                    </a:p>
                  </a:txBody>
                  <a:tcPr marL="47625" anchor="ctr">
                    <a:lnL>
                      <a:noFill/>
                    </a:lnL>
                    <a:lnR>
                      <a:noFill/>
                    </a:lnR>
                    <a:lnT>
                      <a:noFill/>
                    </a:lnT>
                    <a:lnB>
                      <a:noFill/>
                    </a:lnB>
                  </a:tcPr>
                </a:tc>
                <a:tc>
                  <a:txBody>
                    <a:bodyPr/>
                    <a:lstStyle/>
                    <a:p>
                      <a:pPr algn="ctr"/>
                      <a:r>
                        <a:rPr lang="en-IN" sz="1200">
                          <a:effectLst/>
                        </a:rPr>
                        <a:t>Sharma</a:t>
                      </a:r>
                    </a:p>
                  </a:txBody>
                  <a:tcPr marL="47625" anchor="ctr">
                    <a:lnL>
                      <a:noFill/>
                    </a:lnL>
                    <a:lnR>
                      <a:noFill/>
                    </a:lnR>
                    <a:lnT>
                      <a:noFill/>
                    </a:lnT>
                    <a:lnB>
                      <a:noFill/>
                    </a:lnB>
                  </a:tcPr>
                </a:tc>
                <a:tc>
                  <a:txBody>
                    <a:bodyPr/>
                    <a:lstStyle/>
                    <a:p>
                      <a:pPr algn="ctr"/>
                      <a:r>
                        <a:rPr lang="en-IN" sz="1200">
                          <a:effectLst/>
                        </a:rPr>
                        <a:t>222</a:t>
                      </a:r>
                    </a:p>
                  </a:txBody>
                  <a:tcPr marL="47625" anchor="ctr">
                    <a:lnL>
                      <a:noFill/>
                    </a:lnL>
                    <a:lnR>
                      <a:noFill/>
                    </a:lnR>
                    <a:lnT>
                      <a:noFill/>
                    </a:lnT>
                    <a:lnB>
                      <a:noFill/>
                    </a:lnB>
                  </a:tcPr>
                </a:tc>
                <a:tc>
                  <a:txBody>
                    <a:bodyPr/>
                    <a:lstStyle/>
                    <a:p>
                      <a:pPr algn="ctr"/>
                      <a:r>
                        <a:rPr lang="en-IN" sz="1200">
                          <a:effectLst/>
                        </a:rPr>
                        <a:t>Project2</a:t>
                      </a:r>
                    </a:p>
                  </a:txBody>
                  <a:tcPr marL="47625" anchor="ctr">
                    <a:lnL>
                      <a:noFill/>
                    </a:lnL>
                    <a:lnR>
                      <a:noFill/>
                    </a:lnR>
                    <a:lnT>
                      <a:noFill/>
                    </a:lnT>
                    <a:lnB>
                      <a:noFill/>
                    </a:lnB>
                  </a:tcPr>
                </a:tc>
                <a:extLst>
                  <a:ext uri="{0D108BD9-81ED-4DB2-BD59-A6C34878D82A}">
                    <a16:rowId xmlns:a16="http://schemas.microsoft.com/office/drawing/2014/main" val="3810232600"/>
                  </a:ext>
                </a:extLst>
              </a:tr>
              <a:tr h="219075">
                <a:tc>
                  <a:txBody>
                    <a:bodyPr/>
                    <a:lstStyle/>
                    <a:p>
                      <a:pPr algn="ctr"/>
                      <a:r>
                        <a:rPr lang="en-IN" sz="1200">
                          <a:effectLst/>
                        </a:rPr>
                        <a:t>Aayushi</a:t>
                      </a:r>
                    </a:p>
                  </a:txBody>
                  <a:tcPr marL="47625" anchor="ctr">
                    <a:lnL>
                      <a:noFill/>
                    </a:lnL>
                    <a:lnR>
                      <a:noFill/>
                    </a:lnR>
                    <a:lnT>
                      <a:noFill/>
                    </a:lnT>
                    <a:lnB>
                      <a:noFill/>
                    </a:lnB>
                  </a:tcPr>
                </a:tc>
                <a:tc>
                  <a:txBody>
                    <a:bodyPr/>
                    <a:lstStyle/>
                    <a:p>
                      <a:pPr algn="ctr"/>
                      <a:r>
                        <a:rPr lang="en-IN" sz="1200">
                          <a:effectLst/>
                        </a:rPr>
                        <a:t>Shreshth</a:t>
                      </a:r>
                    </a:p>
                  </a:txBody>
                  <a:tcPr marL="47625" anchor="ctr">
                    <a:lnL>
                      <a:noFill/>
                    </a:lnL>
                    <a:lnR>
                      <a:noFill/>
                    </a:lnR>
                    <a:lnT>
                      <a:noFill/>
                    </a:lnT>
                    <a:lnB>
                      <a:noFill/>
                    </a:lnB>
                  </a:tcPr>
                </a:tc>
                <a:tc>
                  <a:txBody>
                    <a:bodyPr/>
                    <a:lstStyle/>
                    <a:p>
                      <a:pPr algn="ctr"/>
                      <a:r>
                        <a:rPr lang="en-IN" sz="1200">
                          <a:effectLst/>
                        </a:rPr>
                        <a:t>333</a:t>
                      </a:r>
                    </a:p>
                  </a:txBody>
                  <a:tcPr marL="47625" anchor="ctr">
                    <a:lnL>
                      <a:noFill/>
                    </a:lnL>
                    <a:lnR>
                      <a:noFill/>
                    </a:lnR>
                    <a:lnT>
                      <a:noFill/>
                    </a:lnT>
                    <a:lnB>
                      <a:noFill/>
                    </a:lnB>
                  </a:tcPr>
                </a:tc>
                <a:tc>
                  <a:txBody>
                    <a:bodyPr/>
                    <a:lstStyle/>
                    <a:p>
                      <a:pPr algn="ctr"/>
                      <a:r>
                        <a:rPr lang="en-IN" sz="1200">
                          <a:effectLst/>
                        </a:rPr>
                        <a:t>Project3</a:t>
                      </a:r>
                    </a:p>
                  </a:txBody>
                  <a:tcPr marL="47625" anchor="ctr">
                    <a:lnL>
                      <a:noFill/>
                    </a:lnL>
                    <a:lnR>
                      <a:noFill/>
                    </a:lnR>
                    <a:lnT>
                      <a:noFill/>
                    </a:lnT>
                    <a:lnB>
                      <a:noFill/>
                    </a:lnB>
                  </a:tcPr>
                </a:tc>
                <a:extLst>
                  <a:ext uri="{0D108BD9-81ED-4DB2-BD59-A6C34878D82A}">
                    <a16:rowId xmlns:a16="http://schemas.microsoft.com/office/drawing/2014/main" val="1651180410"/>
                  </a:ext>
                </a:extLst>
              </a:tr>
              <a:tr h="219075">
                <a:tc>
                  <a:txBody>
                    <a:bodyPr/>
                    <a:lstStyle/>
                    <a:p>
                      <a:pPr algn="ctr"/>
                      <a:r>
                        <a:rPr lang="en-IN" sz="1200">
                          <a:effectLst/>
                        </a:rPr>
                        <a:t>Aayushi</a:t>
                      </a:r>
                    </a:p>
                  </a:txBody>
                  <a:tcPr marL="47625" anchor="ctr">
                    <a:lnL>
                      <a:noFill/>
                    </a:lnL>
                    <a:lnR>
                      <a:noFill/>
                    </a:lnR>
                    <a:lnT>
                      <a:noFill/>
                    </a:lnT>
                    <a:lnB>
                      <a:noFill/>
                    </a:lnB>
                  </a:tcPr>
                </a:tc>
                <a:tc>
                  <a:txBody>
                    <a:bodyPr/>
                    <a:lstStyle/>
                    <a:p>
                      <a:pPr algn="ctr"/>
                      <a:r>
                        <a:rPr lang="en-IN" sz="1200">
                          <a:effectLst/>
                        </a:rPr>
                        <a:t>Shreshth</a:t>
                      </a:r>
                    </a:p>
                  </a:txBody>
                  <a:tcPr marL="47625" anchor="ctr">
                    <a:lnL>
                      <a:noFill/>
                    </a:lnL>
                    <a:lnR>
                      <a:noFill/>
                    </a:lnR>
                    <a:lnT>
                      <a:noFill/>
                    </a:lnT>
                    <a:lnB>
                      <a:noFill/>
                    </a:lnB>
                  </a:tcPr>
                </a:tc>
                <a:tc>
                  <a:txBody>
                    <a:bodyPr/>
                    <a:lstStyle/>
                    <a:p>
                      <a:pPr algn="ctr"/>
                      <a:r>
                        <a:rPr lang="en-IN" sz="1200">
                          <a:effectLst/>
                        </a:rPr>
                        <a:t>444</a:t>
                      </a:r>
                    </a:p>
                  </a:txBody>
                  <a:tcPr marL="47625" anchor="ctr">
                    <a:lnL>
                      <a:noFill/>
                    </a:lnL>
                    <a:lnR>
                      <a:noFill/>
                    </a:lnR>
                    <a:lnT>
                      <a:noFill/>
                    </a:lnT>
                    <a:lnB>
                      <a:noFill/>
                    </a:lnB>
                  </a:tcPr>
                </a:tc>
                <a:tc>
                  <a:txBody>
                    <a:bodyPr/>
                    <a:lstStyle/>
                    <a:p>
                      <a:pPr algn="ctr"/>
                      <a:r>
                        <a:rPr lang="en-IN" sz="1200">
                          <a:effectLst/>
                        </a:rPr>
                        <a:t>Project4</a:t>
                      </a:r>
                    </a:p>
                  </a:txBody>
                  <a:tcPr marL="47625" anchor="ctr">
                    <a:lnL>
                      <a:noFill/>
                    </a:lnL>
                    <a:lnR>
                      <a:noFill/>
                    </a:lnR>
                    <a:lnT>
                      <a:noFill/>
                    </a:lnT>
                    <a:lnB>
                      <a:noFill/>
                    </a:lnB>
                  </a:tcPr>
                </a:tc>
                <a:extLst>
                  <a:ext uri="{0D108BD9-81ED-4DB2-BD59-A6C34878D82A}">
                    <a16:rowId xmlns:a16="http://schemas.microsoft.com/office/drawing/2014/main" val="1979848968"/>
                  </a:ext>
                </a:extLst>
              </a:tr>
              <a:tr h="219075">
                <a:tc>
                  <a:txBody>
                    <a:bodyPr/>
                    <a:lstStyle/>
                    <a:p>
                      <a:pPr algn="ctr"/>
                      <a:r>
                        <a:rPr lang="en-IN" sz="1200">
                          <a:effectLst/>
                        </a:rPr>
                        <a:t>Swatee</a:t>
                      </a:r>
                    </a:p>
                  </a:txBody>
                  <a:tcPr marL="47625" anchor="ctr">
                    <a:lnL>
                      <a:noFill/>
                    </a:lnL>
                    <a:lnR>
                      <a:noFill/>
                    </a:lnR>
                    <a:lnT>
                      <a:noFill/>
                    </a:lnT>
                    <a:lnB>
                      <a:noFill/>
                    </a:lnB>
                  </a:tcPr>
                </a:tc>
                <a:tc>
                  <a:txBody>
                    <a:bodyPr/>
                    <a:lstStyle/>
                    <a:p>
                      <a:pPr algn="ctr"/>
                      <a:r>
                        <a:rPr lang="en-IN" sz="1200">
                          <a:effectLst/>
                        </a:rPr>
                        <a:t>Kapoor</a:t>
                      </a:r>
                    </a:p>
                  </a:txBody>
                  <a:tcPr marL="47625" anchor="ctr">
                    <a:lnL>
                      <a:noFill/>
                    </a:lnL>
                    <a:lnR>
                      <a:noFill/>
                    </a:lnR>
                    <a:lnT>
                      <a:noFill/>
                    </a:lnT>
                    <a:lnB>
                      <a:noFill/>
                    </a:lnB>
                  </a:tcPr>
                </a:tc>
                <a:tc>
                  <a:txBody>
                    <a:bodyPr/>
                    <a:lstStyle/>
                    <a:p>
                      <a:pPr algn="ctr"/>
                      <a:r>
                        <a:rPr lang="en-IN" sz="1200">
                          <a:effectLst/>
                        </a:rPr>
                        <a:t>555</a:t>
                      </a:r>
                    </a:p>
                  </a:txBody>
                  <a:tcPr marL="47625" anchor="ctr">
                    <a:lnL>
                      <a:noFill/>
                    </a:lnL>
                    <a:lnR>
                      <a:noFill/>
                    </a:lnR>
                    <a:lnT>
                      <a:noFill/>
                    </a:lnT>
                    <a:lnB>
                      <a:noFill/>
                    </a:lnB>
                  </a:tcPr>
                </a:tc>
                <a:tc>
                  <a:txBody>
                    <a:bodyPr/>
                    <a:lstStyle/>
                    <a:p>
                      <a:pPr algn="ctr"/>
                      <a:r>
                        <a:rPr lang="en-IN" sz="1200">
                          <a:effectLst/>
                        </a:rPr>
                        <a:t>Project5</a:t>
                      </a:r>
                    </a:p>
                  </a:txBody>
                  <a:tcPr marL="47625" anchor="ctr">
                    <a:lnL>
                      <a:noFill/>
                    </a:lnL>
                    <a:lnR>
                      <a:noFill/>
                    </a:lnR>
                    <a:lnT>
                      <a:noFill/>
                    </a:lnT>
                    <a:lnB>
                      <a:noFill/>
                    </a:lnB>
                  </a:tcPr>
                </a:tc>
                <a:extLst>
                  <a:ext uri="{0D108BD9-81ED-4DB2-BD59-A6C34878D82A}">
                    <a16:rowId xmlns:a16="http://schemas.microsoft.com/office/drawing/2014/main" val="4216208042"/>
                  </a:ext>
                </a:extLst>
              </a:tr>
              <a:tr h="219075">
                <a:tc>
                  <a:txBody>
                    <a:bodyPr/>
                    <a:lstStyle/>
                    <a:p>
                      <a:pPr algn="ctr"/>
                      <a:r>
                        <a:rPr lang="en-IN" sz="1200">
                          <a:effectLst/>
                        </a:rPr>
                        <a:t>NULL</a:t>
                      </a:r>
                    </a:p>
                  </a:txBody>
                  <a:tcPr marL="47625" anchor="ctr">
                    <a:lnL>
                      <a:noFill/>
                    </a:lnL>
                    <a:lnR>
                      <a:noFill/>
                    </a:lnR>
                    <a:lnT>
                      <a:noFill/>
                    </a:lnT>
                    <a:lnB>
                      <a:noFill/>
                    </a:lnB>
                  </a:tcPr>
                </a:tc>
                <a:tc>
                  <a:txBody>
                    <a:bodyPr/>
                    <a:lstStyle/>
                    <a:p>
                      <a:pPr algn="ctr"/>
                      <a:r>
                        <a:rPr lang="en-IN" sz="1200">
                          <a:effectLst/>
                        </a:rPr>
                        <a:t>NULL</a:t>
                      </a:r>
                    </a:p>
                  </a:txBody>
                  <a:tcPr marL="47625" anchor="ctr">
                    <a:lnL>
                      <a:noFill/>
                    </a:lnL>
                    <a:lnR>
                      <a:noFill/>
                    </a:lnR>
                    <a:lnT>
                      <a:noFill/>
                    </a:lnT>
                    <a:lnB>
                      <a:noFill/>
                    </a:lnB>
                  </a:tcPr>
                </a:tc>
                <a:tc>
                  <a:txBody>
                    <a:bodyPr/>
                    <a:lstStyle/>
                    <a:p>
                      <a:pPr algn="ctr"/>
                      <a:r>
                        <a:rPr lang="en-IN" sz="1200">
                          <a:effectLst/>
                        </a:rPr>
                        <a:t>666</a:t>
                      </a:r>
                    </a:p>
                  </a:txBody>
                  <a:tcPr marL="47625" anchor="ctr">
                    <a:lnL>
                      <a:noFill/>
                    </a:lnL>
                    <a:lnR>
                      <a:noFill/>
                    </a:lnR>
                    <a:lnT>
                      <a:noFill/>
                    </a:lnT>
                    <a:lnB>
                      <a:noFill/>
                    </a:lnB>
                  </a:tcPr>
                </a:tc>
                <a:tc>
                  <a:txBody>
                    <a:bodyPr/>
                    <a:lstStyle/>
                    <a:p>
                      <a:pPr algn="ctr"/>
                      <a:r>
                        <a:rPr lang="en-IN" sz="1200">
                          <a:effectLst/>
                        </a:rPr>
                        <a:t>Project6</a:t>
                      </a:r>
                    </a:p>
                  </a:txBody>
                  <a:tcPr marL="47625" anchor="ctr">
                    <a:lnL>
                      <a:noFill/>
                    </a:lnL>
                    <a:lnR>
                      <a:noFill/>
                    </a:lnR>
                    <a:lnT>
                      <a:noFill/>
                    </a:lnT>
                    <a:lnB>
                      <a:noFill/>
                    </a:lnB>
                  </a:tcPr>
                </a:tc>
                <a:extLst>
                  <a:ext uri="{0D108BD9-81ED-4DB2-BD59-A6C34878D82A}">
                    <a16:rowId xmlns:a16="http://schemas.microsoft.com/office/drawing/2014/main" val="1215895021"/>
                  </a:ext>
                </a:extLst>
              </a:tr>
              <a:tr h="219075">
                <a:tc>
                  <a:txBody>
                    <a:bodyPr/>
                    <a:lstStyle/>
                    <a:p>
                      <a:pPr algn="ctr"/>
                      <a:r>
                        <a:rPr lang="en-IN" sz="1200">
                          <a:effectLst/>
                        </a:rPr>
                        <a:t>NULL</a:t>
                      </a:r>
                    </a:p>
                  </a:txBody>
                  <a:tcPr marL="47625" anchor="ctr">
                    <a:lnL>
                      <a:noFill/>
                    </a:lnL>
                    <a:lnR>
                      <a:noFill/>
                    </a:lnR>
                    <a:lnT>
                      <a:noFill/>
                    </a:lnT>
                    <a:lnB>
                      <a:noFill/>
                    </a:lnB>
                  </a:tcPr>
                </a:tc>
                <a:tc>
                  <a:txBody>
                    <a:bodyPr/>
                    <a:lstStyle/>
                    <a:p>
                      <a:pPr algn="ctr"/>
                      <a:r>
                        <a:rPr lang="en-IN" sz="1200">
                          <a:effectLst/>
                        </a:rPr>
                        <a:t>NULL</a:t>
                      </a:r>
                    </a:p>
                  </a:txBody>
                  <a:tcPr marL="47625" anchor="ctr">
                    <a:lnL>
                      <a:noFill/>
                    </a:lnL>
                    <a:lnR>
                      <a:noFill/>
                    </a:lnR>
                    <a:lnT>
                      <a:noFill/>
                    </a:lnT>
                    <a:lnB>
                      <a:noFill/>
                    </a:lnB>
                  </a:tcPr>
                </a:tc>
                <a:tc>
                  <a:txBody>
                    <a:bodyPr/>
                    <a:lstStyle/>
                    <a:p>
                      <a:pPr algn="ctr"/>
                      <a:r>
                        <a:rPr lang="en-IN" sz="1200">
                          <a:effectLst/>
                        </a:rPr>
                        <a:t>777</a:t>
                      </a:r>
                    </a:p>
                  </a:txBody>
                  <a:tcPr marL="47625" anchor="ctr">
                    <a:lnL>
                      <a:noFill/>
                    </a:lnL>
                    <a:lnR>
                      <a:noFill/>
                    </a:lnR>
                    <a:lnT>
                      <a:noFill/>
                    </a:lnT>
                    <a:lnB>
                      <a:noFill/>
                    </a:lnB>
                  </a:tcPr>
                </a:tc>
                <a:tc>
                  <a:txBody>
                    <a:bodyPr/>
                    <a:lstStyle/>
                    <a:p>
                      <a:pPr algn="ctr"/>
                      <a:r>
                        <a:rPr lang="en-IN" sz="1200">
                          <a:effectLst/>
                        </a:rPr>
                        <a:t>Project7</a:t>
                      </a:r>
                    </a:p>
                  </a:txBody>
                  <a:tcPr marL="47625" anchor="ctr">
                    <a:lnL>
                      <a:noFill/>
                    </a:lnL>
                    <a:lnR>
                      <a:noFill/>
                    </a:lnR>
                    <a:lnT>
                      <a:noFill/>
                    </a:lnT>
                    <a:lnB>
                      <a:noFill/>
                    </a:lnB>
                  </a:tcPr>
                </a:tc>
                <a:extLst>
                  <a:ext uri="{0D108BD9-81ED-4DB2-BD59-A6C34878D82A}">
                    <a16:rowId xmlns:a16="http://schemas.microsoft.com/office/drawing/2014/main" val="467697831"/>
                  </a:ext>
                </a:extLst>
              </a:tr>
              <a:tr h="219075">
                <a:tc>
                  <a:txBody>
                    <a:bodyPr/>
                    <a:lstStyle/>
                    <a:p>
                      <a:pPr algn="ctr"/>
                      <a:r>
                        <a:rPr lang="en-IN" sz="1200">
                          <a:effectLst/>
                        </a:rPr>
                        <a:t> NULL</a:t>
                      </a:r>
                    </a:p>
                  </a:txBody>
                  <a:tcPr marL="47625" anchor="ctr">
                    <a:lnL>
                      <a:noFill/>
                    </a:lnL>
                    <a:lnR>
                      <a:noFill/>
                    </a:lnR>
                    <a:lnT>
                      <a:noFill/>
                    </a:lnT>
                    <a:lnB>
                      <a:noFill/>
                    </a:lnB>
                  </a:tcPr>
                </a:tc>
                <a:tc>
                  <a:txBody>
                    <a:bodyPr/>
                    <a:lstStyle/>
                    <a:p>
                      <a:pPr algn="ctr"/>
                      <a:r>
                        <a:rPr lang="en-IN" sz="1200">
                          <a:effectLst/>
                        </a:rPr>
                        <a:t> NULL</a:t>
                      </a:r>
                    </a:p>
                  </a:txBody>
                  <a:tcPr marL="47625" anchor="ctr">
                    <a:lnL>
                      <a:noFill/>
                    </a:lnL>
                    <a:lnR>
                      <a:noFill/>
                    </a:lnR>
                    <a:lnT>
                      <a:noFill/>
                    </a:lnT>
                    <a:lnB>
                      <a:noFill/>
                    </a:lnB>
                  </a:tcPr>
                </a:tc>
                <a:tc>
                  <a:txBody>
                    <a:bodyPr/>
                    <a:lstStyle/>
                    <a:p>
                      <a:pPr algn="ctr"/>
                      <a:r>
                        <a:rPr lang="en-IN" sz="1200">
                          <a:effectLst/>
                        </a:rPr>
                        <a:t>888</a:t>
                      </a:r>
                    </a:p>
                  </a:txBody>
                  <a:tcPr marL="47625" anchor="ctr">
                    <a:lnL>
                      <a:noFill/>
                    </a:lnL>
                    <a:lnR>
                      <a:noFill/>
                    </a:lnR>
                    <a:lnT>
                      <a:noFill/>
                    </a:lnT>
                    <a:lnB>
                      <a:noFill/>
                    </a:lnB>
                  </a:tcPr>
                </a:tc>
                <a:tc>
                  <a:txBody>
                    <a:bodyPr/>
                    <a:lstStyle/>
                    <a:p>
                      <a:pPr algn="ctr"/>
                      <a:r>
                        <a:rPr lang="en-IN" sz="1200" dirty="0">
                          <a:effectLst/>
                        </a:rPr>
                        <a:t>Project8</a:t>
                      </a:r>
                    </a:p>
                  </a:txBody>
                  <a:tcPr marL="47625" anchor="ctr">
                    <a:lnL>
                      <a:noFill/>
                    </a:lnL>
                    <a:lnR>
                      <a:noFill/>
                    </a:lnR>
                    <a:lnT>
                      <a:noFill/>
                    </a:lnT>
                    <a:lnB>
                      <a:noFill/>
                    </a:lnB>
                  </a:tcPr>
                </a:tc>
                <a:extLst>
                  <a:ext uri="{0D108BD9-81ED-4DB2-BD59-A6C34878D82A}">
                    <a16:rowId xmlns:a16="http://schemas.microsoft.com/office/drawing/2014/main" val="3577681768"/>
                  </a:ext>
                </a:extLst>
              </a:tr>
            </a:tbl>
          </a:graphicData>
        </a:graphic>
      </p:graphicFrame>
    </p:spTree>
    <p:extLst>
      <p:ext uri="{BB962C8B-B14F-4D97-AF65-F5344CB8AC3E}">
        <p14:creationId xmlns:p14="http://schemas.microsoft.com/office/powerpoint/2010/main" val="41205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b="1" dirty="0"/>
              <a:t>Attribute: </a:t>
            </a:r>
            <a:r>
              <a:rPr lang="en-IN" dirty="0"/>
              <a:t>The properties which define a relation. </a:t>
            </a:r>
          </a:p>
          <a:p>
            <a:r>
              <a:rPr lang="en-IN" b="1" dirty="0"/>
              <a:t>Tables: </a:t>
            </a:r>
            <a:r>
              <a:rPr lang="en-IN" dirty="0"/>
              <a:t>Relations are saved in the table format. </a:t>
            </a:r>
          </a:p>
          <a:p>
            <a:r>
              <a:rPr lang="en-IN" b="1" dirty="0"/>
              <a:t>Tuple: </a:t>
            </a:r>
            <a:r>
              <a:rPr lang="en-IN" dirty="0"/>
              <a:t>Single row of a table </a:t>
            </a:r>
          </a:p>
          <a:p>
            <a:r>
              <a:rPr lang="en-IN" b="1" dirty="0"/>
              <a:t>Relation Schema: </a:t>
            </a:r>
            <a:r>
              <a:rPr lang="en-IN" dirty="0"/>
              <a:t>Represents the name of the relation with its attributes.</a:t>
            </a:r>
            <a:br>
              <a:rPr lang="en-IN" dirty="0"/>
            </a:b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800011" y="1970452"/>
            <a:ext cx="316152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65656"/>
                </a:solidFill>
                <a:effectLst/>
                <a:latin typeface="ArialMT"/>
              </a:rPr>
              <a:t>Relational Model Concepts </a:t>
            </a:r>
            <a:endParaRPr kumimoji="0" lang="en-US" altLang="en-US" sz="800" b="0" i="0" u="none" strike="noStrike" cap="none" normalizeH="0" baseline="0" dirty="0">
              <a:ln>
                <a:noFill/>
              </a:ln>
              <a:solidFill>
                <a:schemeClr val="tx1"/>
              </a:solidFill>
              <a:effectLst/>
            </a:endParaRPr>
          </a:p>
        </p:txBody>
      </p:sp>
      <p:pic>
        <p:nvPicPr>
          <p:cNvPr id="2068" name="Picture 20" descr="page378image11400656">
            <a:extLst>
              <a:ext uri="{FF2B5EF4-FFF2-40B4-BE49-F238E27FC236}">
                <a16:creationId xmlns:a16="http://schemas.microsoft.com/office/drawing/2014/main" id="{0BE85789-6CE7-2247-865B-946BC4615F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1625" y="615950"/>
            <a:ext cx="4178300"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3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b="1" dirty="0"/>
              <a:t>Degree: </a:t>
            </a:r>
            <a:r>
              <a:rPr lang="en-IN" dirty="0"/>
              <a:t>The total number of attributes which in the relation. </a:t>
            </a:r>
          </a:p>
          <a:p>
            <a:r>
              <a:rPr lang="en-IN" b="1" dirty="0"/>
              <a:t>Cardinality: </a:t>
            </a:r>
            <a:r>
              <a:rPr lang="en-IN" dirty="0"/>
              <a:t>Total number of rows present in the Table. </a:t>
            </a:r>
          </a:p>
          <a:p>
            <a:r>
              <a:rPr lang="en-IN" b="1" dirty="0"/>
              <a:t>Column: </a:t>
            </a:r>
            <a:r>
              <a:rPr lang="en-IN" dirty="0"/>
              <a:t>Represents the set of values for a specific attribute. </a:t>
            </a:r>
          </a:p>
          <a:p>
            <a:r>
              <a:rPr lang="en-IN" b="1" dirty="0"/>
              <a:t>Relation Instance: </a:t>
            </a:r>
            <a:r>
              <a:rPr lang="en-IN" dirty="0"/>
              <a:t>Is a finite set of tuples in the RDBMS system </a:t>
            </a: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800011" y="1970452"/>
            <a:ext cx="316152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65656"/>
                </a:solidFill>
                <a:effectLst/>
                <a:latin typeface="ArialMT"/>
              </a:rPr>
              <a:t>Relational Model Concepts </a:t>
            </a:r>
            <a:endParaRPr kumimoji="0" lang="en-US" altLang="en-US" sz="800" b="0" i="0" u="none" strike="noStrike" cap="none" normalizeH="0" baseline="0" dirty="0">
              <a:ln>
                <a:noFill/>
              </a:ln>
              <a:solidFill>
                <a:schemeClr val="tx1"/>
              </a:solidFill>
              <a:effectLst/>
            </a:endParaRPr>
          </a:p>
        </p:txBody>
      </p:sp>
      <p:pic>
        <p:nvPicPr>
          <p:cNvPr id="2068" name="Picture 20" descr="page378image11400656">
            <a:extLst>
              <a:ext uri="{FF2B5EF4-FFF2-40B4-BE49-F238E27FC236}">
                <a16:creationId xmlns:a16="http://schemas.microsoft.com/office/drawing/2014/main" id="{0BE85789-6CE7-2247-865B-946BC4615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615950"/>
            <a:ext cx="4178300"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33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b="1" dirty="0"/>
              <a:t>Relation key: </a:t>
            </a:r>
            <a:r>
              <a:rPr lang="en-IN" dirty="0"/>
              <a:t>Every row has one, two or multiple attributes , which is called relation key. </a:t>
            </a:r>
          </a:p>
          <a:p>
            <a:r>
              <a:rPr lang="en-IN" b="1" dirty="0"/>
              <a:t>Attribute domain: </a:t>
            </a:r>
            <a:r>
              <a:rPr lang="en-IN" dirty="0"/>
              <a:t>Every attribute has some pre-defined value and scope which is known as attribute domain. </a:t>
            </a: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800011" y="1970452"/>
            <a:ext cx="316152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65656"/>
                </a:solidFill>
                <a:effectLst/>
                <a:latin typeface="ArialMT"/>
              </a:rPr>
              <a:t>Relational Model Concepts </a:t>
            </a:r>
            <a:endParaRPr kumimoji="0" lang="en-US" altLang="en-US" sz="800" b="0" i="0" u="none" strike="noStrike" cap="none" normalizeH="0" baseline="0" dirty="0">
              <a:ln>
                <a:noFill/>
              </a:ln>
              <a:solidFill>
                <a:schemeClr val="tx1"/>
              </a:solidFill>
              <a:effectLst/>
            </a:endParaRPr>
          </a:p>
        </p:txBody>
      </p:sp>
      <p:pic>
        <p:nvPicPr>
          <p:cNvPr id="2068" name="Picture 20" descr="page378image11400656">
            <a:extLst>
              <a:ext uri="{FF2B5EF4-FFF2-40B4-BE49-F238E27FC236}">
                <a16:creationId xmlns:a16="http://schemas.microsoft.com/office/drawing/2014/main" id="{0BE85789-6CE7-2247-865B-946BC4615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615950"/>
            <a:ext cx="4178300"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87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447532" y="2460733"/>
            <a:ext cx="3837000" cy="1753800"/>
          </a:xfrm>
          <a:prstGeom prst="rect">
            <a:avLst/>
          </a:prstGeom>
        </p:spPr>
        <p:txBody>
          <a:bodyPr spcFirstLastPara="1" wrap="square" lIns="91425" tIns="91425" rIns="91425" bIns="91425" anchor="ctr" anchorCtr="0">
            <a:noAutofit/>
          </a:bodyPr>
          <a:lstStyle/>
          <a:p>
            <a:r>
              <a:rPr lang="en-IN" b="1" dirty="0"/>
              <a:t>Simplicity: </a:t>
            </a:r>
            <a:r>
              <a:rPr lang="en-IN" dirty="0"/>
              <a:t>Simpler than the hierarchical and network model. </a:t>
            </a:r>
          </a:p>
          <a:p>
            <a:r>
              <a:rPr lang="en-IN" b="1" dirty="0"/>
              <a:t>Structural Independence: </a:t>
            </a:r>
            <a:r>
              <a:rPr lang="en-IN" dirty="0"/>
              <a:t>Is only concerned with data and not with a structure. </a:t>
            </a:r>
          </a:p>
          <a:p>
            <a:r>
              <a:rPr lang="en-IN" b="1" dirty="0"/>
              <a:t>Easy to use: </a:t>
            </a:r>
            <a:r>
              <a:rPr lang="en-IN" dirty="0"/>
              <a:t>is easy as tables consisting of rows and columns is quite natural and simple to understand </a:t>
            </a:r>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695911" y="1598212"/>
            <a:ext cx="316152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buClrTx/>
            </a:pPr>
            <a:r>
              <a:rPr lang="en-IN" dirty="0">
                <a:solidFill>
                  <a:schemeClr val="bg1">
                    <a:lumMod val="50000"/>
                  </a:schemeClr>
                </a:solidFill>
              </a:rPr>
              <a:t>Relational Integrity constraint </a:t>
            </a:r>
            <a:endParaRPr lang="en-IN" sz="1800" dirty="0">
              <a:solidFill>
                <a:schemeClr val="bg1">
                  <a:lumMod val="50000"/>
                </a:schemeClr>
              </a:solidFill>
            </a:endParaRPr>
          </a:p>
          <a:p>
            <a:pPr algn="ctr" eaLnBrk="0" fontAlgn="base" hangingPunct="0">
              <a:spcBef>
                <a:spcPct val="0"/>
              </a:spcBef>
              <a:spcAft>
                <a:spcPct val="0"/>
              </a:spcAft>
              <a:buClrTx/>
            </a:pPr>
            <a:r>
              <a:rPr lang="en-IN" dirty="0">
                <a:solidFill>
                  <a:schemeClr val="bg1">
                    <a:lumMod val="50000"/>
                  </a:schemeClr>
                </a:solidFill>
              </a:rPr>
              <a:t>Advantages </a:t>
            </a:r>
            <a:r>
              <a:rPr kumimoji="0" lang="en-US" altLang="en-US" sz="1800" b="0" i="0" u="none" strike="noStrike" cap="none" normalizeH="0" baseline="0" dirty="0">
                <a:ln>
                  <a:noFill/>
                </a:ln>
                <a:solidFill>
                  <a:schemeClr val="bg1">
                    <a:lumMod val="50000"/>
                  </a:schemeClr>
                </a:solidFill>
                <a:effectLst/>
                <a:latin typeface="ArialMT"/>
              </a:rPr>
              <a:t> </a:t>
            </a:r>
            <a:endParaRPr kumimoji="0" lang="en-US" altLang="en-US" sz="800" b="0" i="0" u="none" strike="noStrike" cap="none" normalizeH="0" baseline="0" dirty="0">
              <a:ln>
                <a:noFill/>
              </a:ln>
              <a:solidFill>
                <a:schemeClr val="bg1">
                  <a:lumMod val="50000"/>
                </a:schemeClr>
              </a:solidFill>
              <a:effectLst/>
            </a:endParaRPr>
          </a:p>
        </p:txBody>
      </p:sp>
      <p:pic>
        <p:nvPicPr>
          <p:cNvPr id="5121" name="Picture 1" descr="page385image11291792">
            <a:extLst>
              <a:ext uri="{FF2B5EF4-FFF2-40B4-BE49-F238E27FC236}">
                <a16:creationId xmlns:a16="http://schemas.microsoft.com/office/drawing/2014/main" id="{316892AB-77D8-8E48-8602-E8DBD7389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819150"/>
            <a:ext cx="41783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4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Relational Data Structure </a:t>
            </a:r>
            <a:endParaRPr lang="en-IN" dirty="0">
              <a:effectLst/>
            </a:endParaRPr>
          </a:p>
        </p:txBody>
      </p:sp>
      <p:sp>
        <p:nvSpPr>
          <p:cNvPr id="75" name="Google Shape;75;p15"/>
          <p:cNvSpPr txBox="1">
            <a:spLocks noGrp="1"/>
          </p:cNvSpPr>
          <p:nvPr>
            <p:ph type="body" idx="2"/>
          </p:nvPr>
        </p:nvSpPr>
        <p:spPr>
          <a:xfrm>
            <a:off x="358174" y="2739029"/>
            <a:ext cx="3837000" cy="1753800"/>
          </a:xfrm>
          <a:prstGeom prst="rect">
            <a:avLst/>
          </a:prstGeom>
        </p:spPr>
        <p:txBody>
          <a:bodyPr spcFirstLastPara="1" wrap="square" lIns="91425" tIns="91425" rIns="91425" bIns="91425" anchor="ctr" anchorCtr="0">
            <a:noAutofit/>
          </a:bodyPr>
          <a:lstStyle/>
          <a:p>
            <a:r>
              <a:rPr lang="en-IN" b="1" dirty="0"/>
              <a:t>Query capability: </a:t>
            </a:r>
            <a:r>
              <a:rPr lang="en-IN" dirty="0"/>
              <a:t>It makes possible for a high-level query language like SQL to avoid complex database navigation. </a:t>
            </a:r>
          </a:p>
          <a:p>
            <a:r>
              <a:rPr lang="en-IN" b="1" dirty="0"/>
              <a:t>Data independence: </a:t>
            </a:r>
            <a:r>
              <a:rPr lang="en-IN" dirty="0"/>
              <a:t>The structure of a database can be changed without having to change any application. </a:t>
            </a:r>
          </a:p>
          <a:p>
            <a:r>
              <a:rPr lang="en-IN" b="1" dirty="0"/>
              <a:t>Scalable: </a:t>
            </a:r>
            <a:r>
              <a:rPr lang="en-IN" dirty="0"/>
              <a:t>Regarding a number of records, or rows, and the number of fields, a database should be enlarged to enhance its usability. </a:t>
            </a:r>
          </a:p>
          <a:p>
            <a:endParaRPr lang="en-IN" dirty="0">
              <a:effectLst/>
            </a:endParaRPr>
          </a:p>
        </p:txBody>
      </p:sp>
      <p:pic>
        <p:nvPicPr>
          <p:cNvPr id="2056" name="Picture 8" descr="page377image18461152">
            <a:extLst>
              <a:ext uri="{FF2B5EF4-FFF2-40B4-BE49-F238E27FC236}">
                <a16:creationId xmlns:a16="http://schemas.microsoft.com/office/drawing/2014/main" id="{497435B7-263F-E647-BF27-FE4451D9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1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77image18461360">
            <a:extLst>
              <a:ext uri="{FF2B5EF4-FFF2-40B4-BE49-F238E27FC236}">
                <a16:creationId xmlns:a16="http://schemas.microsoft.com/office/drawing/2014/main" id="{B6EB6AA2-4AE4-1F4F-91A5-7EC36B47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0" cy="101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ge377image18461568">
            <a:extLst>
              <a:ext uri="{FF2B5EF4-FFF2-40B4-BE49-F238E27FC236}">
                <a16:creationId xmlns:a16="http://schemas.microsoft.com/office/drawing/2014/main" id="{2ADA69B9-6829-EE41-A30B-15FCDF2D2D97}"/>
              </a:ext>
            </a:extLst>
          </p:cNvPr>
          <p:cNvSpPr>
            <a:spLocks noChangeAspect="1" noChangeArrowheads="1"/>
          </p:cNvSpPr>
          <p:nvPr/>
        </p:nvSpPr>
        <p:spPr bwMode="auto">
          <a:xfrm>
            <a:off x="0" y="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a:extLst>
              <a:ext uri="{FF2B5EF4-FFF2-40B4-BE49-F238E27FC236}">
                <a16:creationId xmlns:a16="http://schemas.microsoft.com/office/drawing/2014/main" id="{67006F8C-C235-EF42-B12B-0CC782A20025}"/>
              </a:ext>
            </a:extLst>
          </p:cNvPr>
          <p:cNvSpPr>
            <a:spLocks noGrp="1"/>
          </p:cNvSpPr>
          <p:nvPr>
            <p:ph type="body" idx="3"/>
          </p:nvPr>
        </p:nvSpPr>
        <p:spPr/>
        <p:txBody>
          <a:bodyPr/>
          <a:lstStyle/>
          <a:p>
            <a:r>
              <a:rPr lang="en-IN" dirty="0"/>
              <a:t>Image Source :https://</a:t>
            </a:r>
            <a:r>
              <a:rPr lang="en-IN" dirty="0" err="1"/>
              <a:t>www.slideshare.net</a:t>
            </a:r>
            <a:r>
              <a:rPr lang="en-IN" dirty="0"/>
              <a:t>/</a:t>
            </a:r>
            <a:r>
              <a:rPr lang="en-IN" dirty="0" err="1"/>
              <a:t>kumar_vic</a:t>
            </a:r>
            <a:r>
              <a:rPr lang="en-IN" dirty="0"/>
              <a:t>/4-the-relational-data-model-and-relational-database-constraints </a:t>
            </a:r>
          </a:p>
          <a:p>
            <a:endParaRPr lang="en-US" dirty="0"/>
          </a:p>
        </p:txBody>
      </p:sp>
      <p:sp>
        <p:nvSpPr>
          <p:cNvPr id="11" name="Rectangle 18">
            <a:extLst>
              <a:ext uri="{FF2B5EF4-FFF2-40B4-BE49-F238E27FC236}">
                <a16:creationId xmlns:a16="http://schemas.microsoft.com/office/drawing/2014/main" id="{BB726F36-7AAA-D14E-A452-795C13B93B1E}"/>
              </a:ext>
            </a:extLst>
          </p:cNvPr>
          <p:cNvSpPr>
            <a:spLocks noChangeArrowheads="1"/>
          </p:cNvSpPr>
          <p:nvPr/>
        </p:nvSpPr>
        <p:spPr bwMode="auto">
          <a:xfrm>
            <a:off x="695911" y="1598212"/>
            <a:ext cx="316152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buClrTx/>
            </a:pPr>
            <a:r>
              <a:rPr lang="en-IN" dirty="0">
                <a:solidFill>
                  <a:schemeClr val="bg1">
                    <a:lumMod val="50000"/>
                  </a:schemeClr>
                </a:solidFill>
              </a:rPr>
              <a:t>Relational Integrity constraint </a:t>
            </a:r>
            <a:endParaRPr lang="en-IN" sz="1800" dirty="0">
              <a:solidFill>
                <a:schemeClr val="bg1">
                  <a:lumMod val="50000"/>
                </a:schemeClr>
              </a:solidFill>
            </a:endParaRPr>
          </a:p>
          <a:p>
            <a:pPr algn="ctr" eaLnBrk="0" fontAlgn="base" hangingPunct="0">
              <a:spcBef>
                <a:spcPct val="0"/>
              </a:spcBef>
              <a:spcAft>
                <a:spcPct val="0"/>
              </a:spcAft>
              <a:buClrTx/>
            </a:pPr>
            <a:r>
              <a:rPr lang="en-IN" dirty="0">
                <a:solidFill>
                  <a:schemeClr val="bg1">
                    <a:lumMod val="50000"/>
                  </a:schemeClr>
                </a:solidFill>
              </a:rPr>
              <a:t>Advantages </a:t>
            </a:r>
            <a:r>
              <a:rPr kumimoji="0" lang="en-US" altLang="en-US" sz="1800" b="0" i="0" u="none" strike="noStrike" cap="none" normalizeH="0" baseline="0" dirty="0">
                <a:ln>
                  <a:noFill/>
                </a:ln>
                <a:solidFill>
                  <a:schemeClr val="bg1">
                    <a:lumMod val="50000"/>
                  </a:schemeClr>
                </a:solidFill>
                <a:effectLst/>
                <a:latin typeface="ArialMT"/>
              </a:rPr>
              <a:t> </a:t>
            </a:r>
            <a:endParaRPr kumimoji="0" lang="en-US" altLang="en-US" sz="800" b="0" i="0" u="none" strike="noStrike" cap="none" normalizeH="0" baseline="0" dirty="0">
              <a:ln>
                <a:noFill/>
              </a:ln>
              <a:solidFill>
                <a:schemeClr val="bg1">
                  <a:lumMod val="50000"/>
                </a:schemeClr>
              </a:solidFill>
              <a:effectLst/>
            </a:endParaRPr>
          </a:p>
        </p:txBody>
      </p:sp>
      <p:pic>
        <p:nvPicPr>
          <p:cNvPr id="5121" name="Picture 1" descr="page385image11291792">
            <a:extLst>
              <a:ext uri="{FF2B5EF4-FFF2-40B4-BE49-F238E27FC236}">
                <a16:creationId xmlns:a16="http://schemas.microsoft.com/office/drawing/2014/main" id="{316892AB-77D8-8E48-8602-E8DBD7389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625" y="819150"/>
            <a:ext cx="41783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018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5909</Words>
  <Application>Microsoft Macintosh PowerPoint</Application>
  <PresentationFormat>On-screen Show (16:9)</PresentationFormat>
  <Paragraphs>1155</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ArialMT</vt:lpstr>
      <vt:lpstr>Simple Light</vt:lpstr>
      <vt:lpstr>Basic Concepts of MySQL</vt:lpstr>
      <vt:lpstr>In this section, we will discuss:</vt:lpstr>
      <vt:lpstr>Understanding MySQL database</vt:lpstr>
      <vt:lpstr>Unstructured databases</vt:lpstr>
      <vt:lpstr>Relational Data Structure </vt:lpstr>
      <vt:lpstr>Relational Data Structure </vt:lpstr>
      <vt:lpstr>Relational Data Structure </vt:lpstr>
      <vt:lpstr>Relational Data Structure </vt:lpstr>
      <vt:lpstr>Relational Data Structure </vt:lpstr>
      <vt:lpstr>Relational Data Structure </vt:lpstr>
      <vt:lpstr>Relational Data Structure </vt:lpstr>
      <vt:lpstr>Keys and Relational Data Manipulation </vt:lpstr>
      <vt:lpstr>Types Keys in Database</vt:lpstr>
      <vt:lpstr>Types Keys in Database</vt:lpstr>
      <vt:lpstr>Types Keys in Database</vt:lpstr>
      <vt:lpstr>Types Keys in Database</vt:lpstr>
      <vt:lpstr>Types Keys in Database</vt:lpstr>
      <vt:lpstr>Types Keys in Database</vt:lpstr>
      <vt:lpstr>Types Keys in Database</vt:lpstr>
      <vt:lpstr>Types Keys in Database</vt:lpstr>
      <vt:lpstr>Types Keys in Database</vt:lpstr>
      <vt:lpstr>Types Keys in Database</vt:lpstr>
      <vt:lpstr>Relational Data Manipulation </vt:lpstr>
      <vt:lpstr>Relational Data Manipulation </vt:lpstr>
      <vt:lpstr>Relational Data Manipulation </vt:lpstr>
      <vt:lpstr>Relational Data Manipulation </vt:lpstr>
      <vt:lpstr>Data Definition Language </vt:lpstr>
      <vt:lpstr>Data Definition Language </vt:lpstr>
      <vt:lpstr>Data Definition Language </vt:lpstr>
      <vt:lpstr>Data Control Language </vt:lpstr>
      <vt:lpstr>Data Control Language </vt:lpstr>
      <vt:lpstr>Data Control Language </vt:lpstr>
      <vt:lpstr>Transaction Control Language </vt:lpstr>
      <vt:lpstr>Transaction Control Language </vt:lpstr>
      <vt:lpstr>Transaction Control Language </vt:lpstr>
      <vt:lpstr>Transaction Control Language </vt:lpstr>
      <vt:lpstr>What are Joins</vt:lpstr>
      <vt:lpstr>What are Joins</vt:lpstr>
      <vt:lpstr>What are Joins</vt:lpstr>
      <vt:lpstr>Employee Table</vt:lpstr>
      <vt:lpstr>Project Table</vt:lpstr>
      <vt:lpstr>Client Table</vt:lpstr>
      <vt:lpstr>What are Joins</vt:lpstr>
      <vt:lpstr>What are Joins</vt:lpstr>
      <vt:lpstr>What are Joins</vt:lpstr>
      <vt:lpstr>What are 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Mohd Sarwar Babu</cp:lastModifiedBy>
  <cp:revision>325</cp:revision>
  <dcterms:modified xsi:type="dcterms:W3CDTF">2022-03-15T15:38:36Z</dcterms:modified>
</cp:coreProperties>
</file>