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75" r:id="rId19"/>
    <p:sldId id="276" r:id="rId20"/>
    <p:sldId id="27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AF8A4-9A5A-EBDD-1072-101324D8B452}" v="1" dt="2022-03-12T13:26:01.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95" autoAdjust="0"/>
  </p:normalViewPr>
  <p:slideViewPr>
    <p:cSldViewPr snapToGrid="0">
      <p:cViewPr varScale="1">
        <p:scale>
          <a:sx n="112" d="100"/>
          <a:sy n="112" d="100"/>
        </p:scale>
        <p:origin x="186" y="90"/>
      </p:cViewPr>
      <p:guideLst>
        <p:guide orient="horz" pos="1620"/>
        <p:guide pos="2880"/>
      </p:guideLst>
    </p:cSldViewPr>
  </p:slideViewPr>
  <p:notesTextViewPr>
    <p:cViewPr>
      <p:scale>
        <a:sx n="1" d="1"/>
        <a:sy n="1" d="1"/>
      </p:scale>
      <p:origin x="0" y="-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boopalakrishnan Balan" userId="S::hari@edunetfoundation.org::5df7ca73-e100-44ab-9c1d-bd2d44afb8cb" providerId="AD" clId="Web-{235AF8A4-9A5A-EBDD-1072-101324D8B452}"/>
    <pc:docChg chg="modSld">
      <pc:chgData name="Hariboopalakrishnan Balan" userId="S::hari@edunetfoundation.org::5df7ca73-e100-44ab-9c1d-bd2d44afb8cb" providerId="AD" clId="Web-{235AF8A4-9A5A-EBDD-1072-101324D8B452}" dt="2022-03-12T13:26:01.605" v="0" actId="20577"/>
      <pc:docMkLst>
        <pc:docMk/>
      </pc:docMkLst>
      <pc:sldChg chg="modSp">
        <pc:chgData name="Hariboopalakrishnan Balan" userId="S::hari@edunetfoundation.org::5df7ca73-e100-44ab-9c1d-bd2d44afb8cb" providerId="AD" clId="Web-{235AF8A4-9A5A-EBDD-1072-101324D8B452}" dt="2022-03-12T13:26:01.605" v="0" actId="20577"/>
        <pc:sldMkLst>
          <pc:docMk/>
          <pc:sldMk cId="0" sldId="256"/>
        </pc:sldMkLst>
        <pc:spChg chg="mod">
          <ac:chgData name="Hariboopalakrishnan Balan" userId="S::hari@edunetfoundation.org::5df7ca73-e100-44ab-9c1d-bd2d44afb8cb" providerId="AD" clId="Web-{235AF8A4-9A5A-EBDD-1072-101324D8B452}" dt="2022-03-12T13:26:01.605" v="0" actId="20577"/>
          <ac:spMkLst>
            <pc:docMk/>
            <pc:sldMk cId="0" sldId="256"/>
            <ac:spMk id="6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edium.com/@kaythinks/user-authentication-in-laravel-using-session-f23790c8208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earn2torials.com/a/laravel8-config-env-fil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getsetsolution.com/solved-how-to-read-value-from-env-fil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jetstream.laravel.com/2.x/introduction.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laravel-livewire.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egibit.com/laravel-migration-generato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javatpoint.com/laravel-migration-structu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oyageapp.io/blog/programming/you-should-embrace-database-seed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voyageapp.io/blog/programming/you-should-embrace-database-seed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edium.com/@kaythinks/user-authentication-in-laravel-using-session-f23790c8208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hlinkClick r:id="rId3"/>
              </a:rPr>
              <a:t>https://medium.com/@kaythinks/user-authentication-in-laravel-using-session-f23790c8208e</a:t>
            </a: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331740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a:t>Continuing from the last slide: </a:t>
            </a:r>
          </a:p>
          <a:p>
            <a:pPr marL="0" lvl="0" indent="0" algn="l" rtl="0">
              <a:spcBef>
                <a:spcPts val="0"/>
              </a:spcBef>
              <a:spcAft>
                <a:spcPts val="0"/>
              </a:spcAft>
              <a:buNone/>
            </a:pPr>
            <a:endParaRPr lang="en"/>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divisions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To store the user name in a session, we use the put() method of session as shown below:</a:t>
            </a:r>
          </a:p>
          <a:p>
            <a:pPr marL="0" lvl="0" indent="0" algn="l" rtl="0">
              <a:spcBef>
                <a:spcPts val="0"/>
              </a:spcBef>
              <a:spcAft>
                <a:spcPts val="0"/>
              </a:spcAft>
              <a:buNone/>
            </a:pPr>
            <a:r>
              <a:rPr lang="en-IN" dirty="0"/>
              <a:t>	$request-&gt;session()-&gt;put('user', $request-&gt;input('username'));</a:t>
            </a:r>
          </a:p>
          <a:p>
            <a:pPr marL="0" lvl="0" indent="0" algn="l" rtl="0">
              <a:spcBef>
                <a:spcPts val="0"/>
              </a:spcBef>
              <a:spcAft>
                <a:spcPts val="0"/>
              </a:spcAft>
              <a:buNone/>
            </a:pPr>
            <a:r>
              <a:rPr lang="en-IN" dirty="0"/>
              <a:t>To retrieve the session, we use the get() method of session as shown below:</a:t>
            </a:r>
          </a:p>
          <a:p>
            <a:pPr marL="0" lvl="0" indent="0" algn="l" rtl="0">
              <a:spcBef>
                <a:spcPts val="0"/>
              </a:spcBef>
              <a:spcAft>
                <a:spcPts val="0"/>
              </a:spcAft>
              <a:buNone/>
            </a:pPr>
            <a:r>
              <a:rPr lang="en-IN" dirty="0"/>
              <a:t>	echo $request-&gt;session()-&gt;get('user');</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8482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divisions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dirty="0"/>
              <a:t>We can also use the global session function that stores and retrieves the value in a session. When the session function is passed with a single parameter, then it returns the value of the key. If the session is passed with an array of key/value pairs, then the values are stored in the session.</a:t>
            </a:r>
          </a:p>
          <a:p>
            <a:pPr marL="0" lvl="0" indent="0" algn="l" rtl="0">
              <a:spcBef>
                <a:spcPts val="0"/>
              </a:spcBef>
              <a:spcAft>
                <a:spcPts val="0"/>
              </a:spcAft>
              <a:buNone/>
            </a:pPr>
            <a:r>
              <a:rPr lang="en-IN" dirty="0"/>
              <a:t>// Retrieve a data from the session key.</a:t>
            </a:r>
          </a:p>
          <a:p>
            <a:pPr marL="0" lvl="0" indent="0" algn="l" rtl="0">
              <a:spcBef>
                <a:spcPts val="0"/>
              </a:spcBef>
              <a:spcAft>
                <a:spcPts val="0"/>
              </a:spcAft>
              <a:buNone/>
            </a:pPr>
            <a:r>
              <a:rPr lang="en-IN" dirty="0"/>
              <a:t>$data=session('key');</a:t>
            </a:r>
          </a:p>
          <a:p>
            <a:pPr marL="0" lvl="0" indent="0" algn="l" rtl="0">
              <a:spcBef>
                <a:spcPts val="0"/>
              </a:spcBef>
              <a:spcAft>
                <a:spcPts val="0"/>
              </a:spcAft>
              <a:buNone/>
            </a:pPr>
            <a:r>
              <a:rPr lang="en-IN" dirty="0"/>
              <a:t>//Providing a default value to the session key.</a:t>
            </a:r>
          </a:p>
          <a:p>
            <a:pPr marL="0" lvl="0" indent="0" algn="l" rtl="0">
              <a:spcBef>
                <a:spcPts val="0"/>
              </a:spcBef>
              <a:spcAft>
                <a:spcPts val="0"/>
              </a:spcAft>
              <a:buNone/>
            </a:pPr>
            <a:r>
              <a:rPr lang="en-IN" dirty="0"/>
              <a:t>$data=session('key', 'default');</a:t>
            </a:r>
          </a:p>
          <a:p>
            <a:pPr marL="0" lvl="0" indent="0" algn="l" rtl="0">
              <a:spcBef>
                <a:spcPts val="0"/>
              </a:spcBef>
              <a:spcAft>
                <a:spcPts val="0"/>
              </a:spcAft>
              <a:buNone/>
            </a:pPr>
            <a:r>
              <a:rPr lang="en-IN" dirty="0"/>
              <a:t>// Storing the value in the session key.</a:t>
            </a:r>
          </a:p>
          <a:p>
            <a:pPr marL="0" lvl="0" indent="0" algn="l" rtl="0">
              <a:spcBef>
                <a:spcPts val="0"/>
              </a:spcBef>
              <a:spcAft>
                <a:spcPts val="0"/>
              </a:spcAft>
              <a:buNone/>
            </a:pPr>
            <a:r>
              <a:rPr lang="en-IN" dirty="0"/>
              <a:t>session(['key'=&gt;'value']);</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07587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divisions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If we want to retrieve all the session data, then we can use the all() method as shown below:</a:t>
            </a:r>
          </a:p>
          <a:p>
            <a:pPr marL="0" lvl="0" indent="0" algn="l" rtl="0">
              <a:spcBef>
                <a:spcPts val="0"/>
              </a:spcBef>
              <a:spcAft>
                <a:spcPts val="0"/>
              </a:spcAft>
              <a:buNone/>
            </a:pPr>
            <a:r>
              <a:rPr lang="en-IN" dirty="0"/>
              <a:t>	$</a:t>
            </a:r>
            <a:r>
              <a:rPr lang="en-IN" dirty="0" err="1"/>
              <a:t>session_data</a:t>
            </a:r>
            <a:r>
              <a:rPr lang="en-IN" dirty="0"/>
              <a:t> = $request-&gt;session()-&gt;all();</a:t>
            </a: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46595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divisions (Subtopics of subtopics)</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dirty="0"/>
              <a:t>Now, we will see how to delete the data from the session. We can delete the session by using the forget() method</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7168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t>The .env file should not be committed to the application source control, since each developer or user has some predefined environment configuration for the web application.</a:t>
            </a:r>
          </a:p>
          <a:p>
            <a:pPr marL="0" lvl="0" indent="0" algn="l" rtl="0">
              <a:spcBef>
                <a:spcPts val="0"/>
              </a:spcBef>
              <a:spcAft>
                <a:spcPts val="0"/>
              </a:spcAft>
              <a:buNone/>
            </a:pPr>
            <a:r>
              <a:rPr lang="en-IN" dirty="0"/>
              <a:t>For backup options, the development team should include the .env.example file, which should contain the default configuration.</a:t>
            </a:r>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3400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Laravel's default .env file contains some common configuration values that may differ based on whether your application is running locally or on a production web server.</a:t>
            </a:r>
          </a:p>
          <a:p>
            <a:pPr marL="0" lvl="0" indent="0" algn="l" rtl="0">
              <a:spcBef>
                <a:spcPts val="0"/>
              </a:spcBef>
              <a:spcAft>
                <a:spcPts val="0"/>
              </a:spcAft>
              <a:buNone/>
            </a:pPr>
            <a:r>
              <a:rPr lang="en-IN" dirty="0"/>
              <a:t>Laravel also provides you. env.example file where you can only put placeholder keys so that different developer or environment can use different values according to their need.</a:t>
            </a:r>
          </a:p>
          <a:p>
            <a:pPr marL="0" lvl="0" indent="0" algn="l" rtl="0">
              <a:spcBef>
                <a:spcPts val="0"/>
              </a:spcBef>
              <a:spcAft>
                <a:spcPts val="0"/>
              </a:spcAft>
              <a:buNone/>
            </a:pPr>
            <a:r>
              <a:rPr lang="en-IN" dirty="0"/>
              <a:t>Do not add sensitive information either in. env or. env.example file that would create security issue and some hacker can easily sniff this type of data from your repository. </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lvl="0" indent="0" algn="l" rtl="0">
              <a:spcBef>
                <a:spcPts val="0"/>
              </a:spcBef>
              <a:spcAft>
                <a:spcPts val="1600"/>
              </a:spcAft>
              <a:buNone/>
            </a:pPr>
            <a:r>
              <a:rPr lang="en-IN" dirty="0">
                <a:hlinkClick r:id="rId3"/>
              </a:rPr>
              <a:t>https://learn2torials.com/a/laravel8-config-env-files</a:t>
            </a: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098020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dirty="0"/>
              <a:t>These configuration files allow you to configure things like your database connection information, your mail server information, as well as various other core configuration values.</a:t>
            </a:r>
          </a:p>
          <a:p>
            <a:pPr marL="0" lvl="0" indent="0" algn="l" rtl="0">
              <a:spcBef>
                <a:spcPts val="0"/>
              </a:spcBef>
              <a:spcAft>
                <a:spcPts val="0"/>
              </a:spcAft>
              <a:buNone/>
            </a:pPr>
            <a:r>
              <a:rPr lang="en-IN" dirty="0"/>
              <a:t>All of the configuration files for the Laravel framework are stored in the config directory.</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66920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env file. It's actually a simple configuration text file that is used to define some variables you want to pass into your application's environment. This file needs a something like a parser to make it work. The parser reads the variable definitions one-by-one and parses them to the environment.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env file, as its name suggest, is a local where you put all your environment setup, such as database credentials, cache drivers and etc. Everything that is about the server that the project is running, and may have different values for different servers, are setup here</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hlinkClick r:id="rId3"/>
              </a:rPr>
              <a:t>https://www.getsetsolution.com/solved-how-to-read-value-from-env-file</a:t>
            </a:r>
            <a:endParaRPr dirty="0"/>
          </a:p>
        </p:txBody>
      </p:sp>
    </p:spTree>
    <p:extLst>
      <p:ext uri="{BB962C8B-B14F-4D97-AF65-F5344CB8AC3E}">
        <p14:creationId xmlns:p14="http://schemas.microsoft.com/office/powerpoint/2010/main" val="289851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Laravel Jetstream is a beautifully designed application starter kit for Laravel and provides the perfect starting point for your next Laravel application. Jetstream provides the implementation for your application's login, registration, email verification, two-factor authentication, session management, API via Laravel Sanctum, and optional team management features.</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lvl="0" indent="0" algn="l" rtl="0">
              <a:spcBef>
                <a:spcPts val="0"/>
              </a:spcBef>
              <a:spcAft>
                <a:spcPts val="1600"/>
              </a:spcAft>
              <a:buNone/>
            </a:pPr>
            <a:r>
              <a:rPr lang="en-IN" dirty="0">
                <a:hlinkClick r:id="rId3"/>
              </a:rPr>
              <a:t>https://jetstream.laravel.com/2.x/introduction.html</a:t>
            </a:r>
            <a:endParaRPr lang="en-IN" dirty="0"/>
          </a:p>
          <a:p>
            <a:pPr marL="0" lvl="0" indent="0" algn="l" rtl="0">
              <a:spcBef>
                <a:spcPts val="0"/>
              </a:spcBef>
              <a:spcAft>
                <a:spcPts val="1600"/>
              </a:spcAft>
              <a:buNone/>
            </a:pPr>
            <a:endParaRPr lang="en-I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67787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Mention the parent topics one by one. This particular learning outcome has 5 parent topics.</a:t>
            </a:r>
            <a:endParaRPr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Livewire is a full-stack framework that helps the developer for building dynamic interfaces. Every business looks for modern app development. This development becomes much hard with tools like Reach and Vue. Though these tools and extremely powerful, the complexity causes fatigue.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Livewire comes with the comfort of Laravel. If you will into its codes, you can find out the difference and uniqueness of performance. It keeps improving with the real-time search component that the user sees after typing into the search input.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It works swiftly and the performance is here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SEO friendly performance with the page</a:t>
            </a:r>
          </a:p>
          <a:p>
            <a:pPr marL="0" lvl="0" indent="0" algn="l" rtl="0">
              <a:spcBef>
                <a:spcPts val="0"/>
              </a:spcBef>
              <a:spcAft>
                <a:spcPts val="0"/>
              </a:spcAft>
              <a:buNone/>
            </a:pPr>
            <a:r>
              <a:rPr lang="en-IN" dirty="0"/>
              <a:t>AJAX request to the server at an interaction</a:t>
            </a:r>
          </a:p>
          <a:p>
            <a:pPr marL="0" lvl="0" indent="0" algn="l" rtl="0">
              <a:spcBef>
                <a:spcPts val="0"/>
              </a:spcBef>
              <a:spcAft>
                <a:spcPts val="0"/>
              </a:spcAft>
              <a:buNone/>
            </a:pPr>
            <a:r>
              <a:rPr lang="en-IN" dirty="0"/>
              <a:t>Mutates DOM as the things changed</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lvl="0" indent="0" algn="l" rtl="0">
              <a:spcBef>
                <a:spcPts val="0"/>
              </a:spcBef>
              <a:spcAft>
                <a:spcPts val="1600"/>
              </a:spcAft>
              <a:buNone/>
            </a:pPr>
            <a:r>
              <a:rPr lang="en-IN" dirty="0">
                <a:hlinkClick r:id="rId3"/>
              </a:rPr>
              <a:t>https://laravel-livewire.com/</a:t>
            </a: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78771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t>Laravel Migration is an essential feature in Laravel that allows you to create a table in your database. It allows you to modify and share the application's database schema. You can modify the table by adding a new column or deleting an existing column.</a:t>
            </a: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https://vegibit.com/laravel-migration-generator/</a:t>
            </a:r>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t>There are six commands of migrate in Laravel:</a:t>
            </a:r>
          </a:p>
          <a:p>
            <a:pPr marL="0" lvl="0" indent="0" algn="l" rtl="0">
              <a:spcBef>
                <a:spcPts val="0"/>
              </a:spcBef>
              <a:spcAft>
                <a:spcPts val="0"/>
              </a:spcAft>
              <a:buNone/>
            </a:pPr>
            <a:endParaRPr lang="en-IN" dirty="0"/>
          </a:p>
          <a:p>
            <a:pPr marL="171450" lvl="0" indent="-171450" algn="l" rtl="0">
              <a:spcBef>
                <a:spcPts val="0"/>
              </a:spcBef>
              <a:spcAft>
                <a:spcPts val="0"/>
              </a:spcAft>
            </a:pPr>
            <a:r>
              <a:rPr lang="en-IN" dirty="0"/>
              <a:t>migrate:fresh</a:t>
            </a:r>
          </a:p>
          <a:p>
            <a:pPr marL="171450" lvl="0" indent="-171450" algn="l" rtl="0">
              <a:spcBef>
                <a:spcPts val="0"/>
              </a:spcBef>
              <a:spcAft>
                <a:spcPts val="0"/>
              </a:spcAft>
            </a:pPr>
            <a:r>
              <a:rPr lang="en-IN" dirty="0"/>
              <a:t>migrate:install</a:t>
            </a:r>
          </a:p>
          <a:p>
            <a:pPr marL="171450" lvl="0" indent="-171450" algn="l" rtl="0">
              <a:spcBef>
                <a:spcPts val="0"/>
              </a:spcBef>
              <a:spcAft>
                <a:spcPts val="0"/>
              </a:spcAft>
            </a:pPr>
            <a:r>
              <a:rPr lang="en-IN" dirty="0"/>
              <a:t>migrate:refresh</a:t>
            </a:r>
          </a:p>
          <a:p>
            <a:pPr marL="171450" lvl="0" indent="-171450" algn="l" rtl="0">
              <a:spcBef>
                <a:spcPts val="0"/>
              </a:spcBef>
              <a:spcAft>
                <a:spcPts val="0"/>
              </a:spcAft>
            </a:pPr>
            <a:r>
              <a:rPr lang="en-IN" dirty="0"/>
              <a:t>migrate:reset</a:t>
            </a:r>
          </a:p>
          <a:p>
            <a:pPr marL="171450" lvl="0" indent="-171450" algn="l" rtl="0">
              <a:spcBef>
                <a:spcPts val="0"/>
              </a:spcBef>
              <a:spcAft>
                <a:spcPts val="0"/>
              </a:spcAft>
            </a:pPr>
            <a:r>
              <a:rPr lang="en-IN" dirty="0" err="1"/>
              <a:t>migrate:rollback</a:t>
            </a:r>
            <a:endParaRPr lang="en-IN" dirty="0"/>
          </a:p>
          <a:p>
            <a:pPr marL="171450" lvl="0" indent="-171450" algn="l" rtl="0">
              <a:spcBef>
                <a:spcPts val="0"/>
              </a:spcBef>
              <a:spcAft>
                <a:spcPts val="0"/>
              </a:spcAft>
            </a:pPr>
            <a:r>
              <a:rPr lang="en-IN" dirty="0" err="1"/>
              <a:t>migrate:status</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migrate:fresh</a:t>
            </a:r>
          </a:p>
          <a:p>
            <a:pPr marL="0" lvl="0" indent="0" algn="l" rtl="0">
              <a:spcBef>
                <a:spcPts val="0"/>
              </a:spcBef>
              <a:spcAft>
                <a:spcPts val="0"/>
              </a:spcAft>
              <a:buNone/>
            </a:pPr>
            <a:r>
              <a:rPr lang="en-IN" dirty="0"/>
              <a:t>Using this </a:t>
            </a:r>
            <a:r>
              <a:rPr lang="en-IN" dirty="0" err="1"/>
              <a:t>command,one</a:t>
            </a:r>
            <a:r>
              <a:rPr lang="en-IN" dirty="0"/>
              <a:t> can drop all the tables from the database and re-run all the migrations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Syntax : php artisan migrate:fresh</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migrate:install</a:t>
            </a:r>
          </a:p>
          <a:p>
            <a:pPr marL="0" lvl="0" indent="0" algn="l" rtl="0">
              <a:spcBef>
                <a:spcPts val="0"/>
              </a:spcBef>
              <a:spcAft>
                <a:spcPts val="0"/>
              </a:spcAft>
              <a:buNone/>
            </a:pPr>
            <a:r>
              <a:rPr lang="en-IN" dirty="0"/>
              <a:t>Using this command, a migration table can be created in a database.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Syntax : php artisan migrate:install</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migrate:refresh</a:t>
            </a:r>
          </a:p>
          <a:p>
            <a:pPr marL="0" lvl="0" indent="0" algn="l" rtl="0">
              <a:spcBef>
                <a:spcPts val="0"/>
              </a:spcBef>
              <a:spcAft>
                <a:spcPts val="0"/>
              </a:spcAft>
              <a:buNone/>
            </a:pPr>
            <a:r>
              <a:rPr lang="en-IN" dirty="0"/>
              <a:t>Using this </a:t>
            </a:r>
            <a:r>
              <a:rPr lang="en-IN" dirty="0" err="1"/>
              <a:t>command,all</a:t>
            </a:r>
            <a:r>
              <a:rPr lang="en-IN" dirty="0"/>
              <a:t> the migrations can be rolled </a:t>
            </a:r>
            <a:r>
              <a:rPr lang="en-IN" dirty="0" err="1"/>
              <a:t>back,and</a:t>
            </a:r>
            <a:r>
              <a:rPr lang="en-IN" dirty="0"/>
              <a:t> migrations can be re-run.</a:t>
            </a:r>
          </a:p>
          <a:p>
            <a:pPr marL="0" lvl="0" indent="0" algn="l" rtl="0">
              <a:spcBef>
                <a:spcPts val="0"/>
              </a:spcBef>
              <a:spcAft>
                <a:spcPts val="0"/>
              </a:spcAft>
              <a:buNone/>
            </a:pPr>
            <a:r>
              <a:rPr lang="en-IN" dirty="0"/>
              <a:t>In simple </a:t>
            </a:r>
            <a:r>
              <a:rPr lang="en-IN" dirty="0" err="1"/>
              <a:t>words,the</a:t>
            </a:r>
            <a:r>
              <a:rPr lang="en-IN" dirty="0"/>
              <a:t> database can be re-created entirely.</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Syntax : php artisan migrate:refresh</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migrate:reset</a:t>
            </a:r>
          </a:p>
          <a:p>
            <a:pPr marL="0" lvl="0" indent="0" algn="l" rtl="0">
              <a:spcBef>
                <a:spcPts val="0"/>
              </a:spcBef>
              <a:spcAft>
                <a:spcPts val="0"/>
              </a:spcAft>
              <a:buNone/>
            </a:pPr>
            <a:r>
              <a:rPr lang="en-IN" dirty="0"/>
              <a:t>It solely drops all the tables that you have created in a database.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Syntax : php artisan migrate:reset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err="1"/>
              <a:t>migrate:rollback</a:t>
            </a:r>
            <a:endParaRPr lang="en-IN" dirty="0"/>
          </a:p>
          <a:p>
            <a:pPr marL="0" lvl="0" indent="0" algn="l" rtl="0">
              <a:spcBef>
                <a:spcPts val="0"/>
              </a:spcBef>
              <a:spcAft>
                <a:spcPts val="0"/>
              </a:spcAft>
              <a:buNone/>
            </a:pPr>
            <a:r>
              <a:rPr lang="en-IN" dirty="0"/>
              <a:t>This </a:t>
            </a:r>
            <a:r>
              <a:rPr lang="en-IN" dirty="0" err="1"/>
              <a:t>laravel</a:t>
            </a:r>
            <a:r>
              <a:rPr lang="en-IN" dirty="0"/>
              <a:t> command is used to drop the last database migration.</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err="1"/>
              <a:t>Syntax:php</a:t>
            </a:r>
            <a:r>
              <a:rPr lang="en-IN" dirty="0"/>
              <a:t> artisan </a:t>
            </a:r>
            <a:r>
              <a:rPr lang="en-IN" dirty="0" err="1"/>
              <a:t>migrate:rollback</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err="1"/>
              <a:t>migrate:status</a:t>
            </a:r>
            <a:endParaRPr lang="en-IN" dirty="0"/>
          </a:p>
          <a:p>
            <a:pPr marL="0" lvl="0" indent="0" algn="l" rtl="0">
              <a:spcBef>
                <a:spcPts val="0"/>
              </a:spcBef>
              <a:spcAft>
                <a:spcPts val="0"/>
              </a:spcAft>
              <a:buNone/>
            </a:pPr>
            <a:r>
              <a:rPr lang="en-IN" dirty="0"/>
              <a:t>This command helps you check the migration status.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Syntax : php </a:t>
            </a:r>
            <a:r>
              <a:rPr lang="en-IN" dirty="0" err="1"/>
              <a:t>attisan</a:t>
            </a:r>
            <a:r>
              <a:rPr lang="en-IN" dirty="0"/>
              <a:t> </a:t>
            </a:r>
            <a:r>
              <a:rPr lang="en-IN" dirty="0" err="1"/>
              <a:t>migrate:status</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 dirty="0"/>
              <a:t> </a:t>
            </a:r>
            <a:r>
              <a:rPr lang="en-IN" dirty="0">
                <a:hlinkClick r:id="rId3"/>
              </a:rPr>
              <a:t>https://www.javatpoint.com/laravel-migration-structure</a:t>
            </a:r>
            <a:endParaRPr lang="en-IN" dirty="0"/>
          </a:p>
        </p:txBody>
      </p:sp>
    </p:spTree>
    <p:extLst>
      <p:ext uri="{BB962C8B-B14F-4D97-AF65-F5344CB8AC3E}">
        <p14:creationId xmlns:p14="http://schemas.microsoft.com/office/powerpoint/2010/main" val="409935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p:txBody>
      </p:sp>
    </p:spTree>
    <p:extLst>
      <p:ext uri="{BB962C8B-B14F-4D97-AF65-F5344CB8AC3E}">
        <p14:creationId xmlns:p14="http://schemas.microsoft.com/office/powerpoint/2010/main" val="44613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2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dirty="0"/>
              <a:t>Database seeding means fill your database tables with the test data programmatically. With this approach, one can enter thousands of records in the database within a few minutes. It is an efficient way rather than doing it manually. You may want a dummy data to test out your application and seeding the database through the program saves you a ton of time.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Laravel includes the ability to seed your database with test data using seed classes. All seed classes are stored in the database/</a:t>
            </a:r>
            <a:r>
              <a:rPr lang="en-IN" dirty="0" err="1"/>
              <a:t>seeders</a:t>
            </a:r>
            <a:r>
              <a:rPr lang="en-IN" dirty="0"/>
              <a:t> directory. By default, a Database Seeder class is defined for you. From this class, you may use the call method to run other seed classes, allowing you to control the seeding order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https://voyageapp.io/blog/programming/you-should-embrace-database-seeding</a:t>
            </a:r>
            <a:endParaRPr lang="en-IN" dirty="0"/>
          </a:p>
        </p:txBody>
      </p:sp>
    </p:spTree>
    <p:extLst>
      <p:ext uri="{BB962C8B-B14F-4D97-AF65-F5344CB8AC3E}">
        <p14:creationId xmlns:p14="http://schemas.microsoft.com/office/powerpoint/2010/main" val="564085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158750" indent="0">
              <a:lnSpc>
                <a:spcPct val="115000"/>
              </a:lnSpc>
              <a:spcBef>
                <a:spcPts val="1000"/>
              </a:spcBef>
              <a:spcAft>
                <a:spcPts val="1000"/>
              </a:spcAft>
              <a:buNone/>
            </a:pPr>
            <a:r>
              <a:rPr lang="en-IN" sz="1800" b="1" dirty="0">
                <a:effectLst/>
                <a:latin typeface="Times New Roman" panose="02020603050405020304" pitchFamily="18" charset="0"/>
              </a:rPr>
              <a:t>Create Database Seeder</a:t>
            </a:r>
          </a:p>
          <a:p>
            <a:pPr marL="158750" indent="0">
              <a:lnSpc>
                <a:spcPct val="115000"/>
              </a:lnSpc>
              <a:spcBef>
                <a:spcPts val="1000"/>
              </a:spcBef>
              <a:spcAft>
                <a:spcPts val="1000"/>
              </a:spcAft>
              <a:buNone/>
            </a:pPr>
            <a:r>
              <a:rPr lang="en-IN" sz="1800" dirty="0">
                <a:effectLst/>
                <a:latin typeface="Times New Roman" panose="02020603050405020304" pitchFamily="18" charset="0"/>
                <a:ea typeface="Times New Roman" panose="02020603050405020304" pitchFamily="18" charset="0"/>
              </a:rPr>
              <a:t>To create database seeder, we will below steps</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Install Laravel 8</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Create Seeder</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Write Code in Seeder</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Run the Seeder</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dirty="0"/>
          </a:p>
          <a:p>
            <a:pPr marL="0" lvl="0" indent="0" algn="l" rtl="0">
              <a:spcBef>
                <a:spcPts val="0"/>
              </a:spcBef>
              <a:spcAft>
                <a:spcPts val="1600"/>
              </a:spcAft>
              <a:buNone/>
            </a:pPr>
            <a:r>
              <a:rPr lang="en-IN" dirty="0">
                <a:hlinkClick r:id="rId3"/>
              </a:rPr>
              <a:t>https://voyageapp.io/blog/programming/you-should-embrace-database-seeding</a:t>
            </a:r>
            <a:endParaRPr lang="en-IN" dirty="0"/>
          </a:p>
        </p:txBody>
      </p:sp>
    </p:spTree>
    <p:extLst>
      <p:ext uri="{BB962C8B-B14F-4D97-AF65-F5344CB8AC3E}">
        <p14:creationId xmlns:p14="http://schemas.microsoft.com/office/powerpoint/2010/main" val="801003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dirty="0"/>
              <a:t>Laravel offers a tool to include dummy data to the database automatically. This process is called seeding. Developers can add simply testing data to their database table using the database seeder. It is extremely useful as testing with various data types allows developers to detect bugs and optimize performance</a:t>
            </a:r>
          </a:p>
          <a:p>
            <a:pPr marL="0" lvl="0" indent="0" algn="l" rtl="0">
              <a:spcBef>
                <a:spcPts val="0"/>
              </a:spcBef>
              <a:spcAft>
                <a:spcPts val="0"/>
              </a:spcAft>
              <a:buNone/>
            </a:pPr>
            <a:endParaRPr lang="en-IN"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Writing </a:t>
            </a:r>
            <a:r>
              <a:rPr lang="en-IN" b="1" dirty="0" err="1"/>
              <a:t>Seeders</a:t>
            </a:r>
            <a:endParaRPr lang="en-IN" b="1" dirty="0"/>
          </a:p>
          <a:p>
            <a:pPr marL="0" lvl="0" indent="0" algn="l" rtl="0">
              <a:spcBef>
                <a:spcPts val="0"/>
              </a:spcBef>
              <a:spcAft>
                <a:spcPts val="0"/>
              </a:spcAft>
              <a:buNone/>
            </a:pPr>
            <a:r>
              <a:rPr lang="en-IN" dirty="0"/>
              <a:t>To generate a seeder, execute the </a:t>
            </a:r>
            <a:r>
              <a:rPr lang="en-IN" dirty="0" err="1"/>
              <a:t>make:seeder</a:t>
            </a:r>
            <a:r>
              <a:rPr lang="en-IN" dirty="0"/>
              <a:t> Artisan command. All </a:t>
            </a:r>
            <a:r>
              <a:rPr lang="en-IN" dirty="0" err="1"/>
              <a:t>seeders</a:t>
            </a:r>
            <a:r>
              <a:rPr lang="en-IN" dirty="0"/>
              <a:t> generated by the framework will be placed in the database/</a:t>
            </a:r>
            <a:r>
              <a:rPr lang="en-IN" dirty="0" err="1"/>
              <a:t>seeders</a:t>
            </a:r>
            <a:r>
              <a:rPr lang="en-IN" dirty="0"/>
              <a:t> directory:</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php artisan </a:t>
            </a:r>
            <a:r>
              <a:rPr lang="en-IN" dirty="0" err="1"/>
              <a:t>make:seeder</a:t>
            </a:r>
            <a:r>
              <a:rPr lang="en-IN" dirty="0"/>
              <a:t> </a:t>
            </a:r>
            <a:r>
              <a:rPr lang="en-IN" dirty="0" err="1"/>
              <a:t>UserSeeder</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&lt;?php</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namespace Database\</a:t>
            </a:r>
            <a:r>
              <a:rPr lang="en-IN" dirty="0" err="1"/>
              <a:t>Seeders</a:t>
            </a:r>
            <a:r>
              <a:rPr lang="en-IN" dirty="0"/>
              <a:t>;</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use Illuminate\Database\Seeder;</a:t>
            </a:r>
          </a:p>
          <a:p>
            <a:pPr marL="0" lvl="0" indent="0" algn="l" rtl="0">
              <a:spcBef>
                <a:spcPts val="0"/>
              </a:spcBef>
              <a:spcAft>
                <a:spcPts val="0"/>
              </a:spcAft>
              <a:buNone/>
            </a:pPr>
            <a:r>
              <a:rPr lang="en-IN" dirty="0"/>
              <a:t>use Illuminate\Support\Facades\DB;</a:t>
            </a:r>
          </a:p>
          <a:p>
            <a:pPr marL="0" lvl="0" indent="0" algn="l" rtl="0">
              <a:spcBef>
                <a:spcPts val="0"/>
              </a:spcBef>
              <a:spcAft>
                <a:spcPts val="0"/>
              </a:spcAft>
              <a:buNone/>
            </a:pPr>
            <a:r>
              <a:rPr lang="en-IN" dirty="0"/>
              <a:t>use Illuminate\Support\Facades\Hash;</a:t>
            </a:r>
          </a:p>
          <a:p>
            <a:pPr marL="0" lvl="0" indent="0" algn="l" rtl="0">
              <a:spcBef>
                <a:spcPts val="0"/>
              </a:spcBef>
              <a:spcAft>
                <a:spcPts val="0"/>
              </a:spcAft>
              <a:buNone/>
            </a:pPr>
            <a:r>
              <a:rPr lang="en-IN" dirty="0"/>
              <a:t>use Illuminate\Support\Str;</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class </a:t>
            </a:r>
            <a:r>
              <a:rPr lang="en-IN" dirty="0" err="1"/>
              <a:t>DatabaseSeeder</a:t>
            </a:r>
            <a:r>
              <a:rPr lang="en-IN" dirty="0"/>
              <a:t> extends Seeder</a:t>
            </a:r>
          </a:p>
          <a:p>
            <a:pPr marL="0" lvl="0" indent="0" algn="l" rtl="0">
              <a:spcBef>
                <a:spcPts val="0"/>
              </a:spcBef>
              <a:spcAft>
                <a:spcPts val="0"/>
              </a:spcAft>
              <a:buNone/>
            </a:pPr>
            <a:r>
              <a:rPr lang="en-IN" dirty="0"/>
              <a:t>{</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     * Run the database </a:t>
            </a:r>
            <a:r>
              <a:rPr lang="en-IN" dirty="0" err="1"/>
              <a:t>seeders</a:t>
            </a:r>
            <a:r>
              <a:rPr lang="en-IN" dirty="0"/>
              <a:t>.</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     * @return void</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    public function run()</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        DB::table('users')-&gt;insert([</a:t>
            </a:r>
          </a:p>
          <a:p>
            <a:pPr marL="0" lvl="0" indent="0" algn="l" rtl="0">
              <a:spcBef>
                <a:spcPts val="0"/>
              </a:spcBef>
              <a:spcAft>
                <a:spcPts val="0"/>
              </a:spcAft>
              <a:buNone/>
            </a:pPr>
            <a:r>
              <a:rPr lang="en-IN" dirty="0"/>
              <a:t>            'name' =&gt; Str::random(10),</a:t>
            </a:r>
          </a:p>
          <a:p>
            <a:pPr marL="0" lvl="0" indent="0" algn="l" rtl="0">
              <a:spcBef>
                <a:spcPts val="0"/>
              </a:spcBef>
              <a:spcAft>
                <a:spcPts val="0"/>
              </a:spcAft>
              <a:buNone/>
            </a:pPr>
            <a:r>
              <a:rPr lang="en-IN" dirty="0"/>
              <a:t>            'email' =&gt; Str::random(10).'@gmail.com',</a:t>
            </a:r>
          </a:p>
          <a:p>
            <a:pPr marL="0" lvl="0" indent="0" algn="l" rtl="0">
              <a:spcBef>
                <a:spcPts val="0"/>
              </a:spcBef>
              <a:spcAft>
                <a:spcPts val="0"/>
              </a:spcAft>
              <a:buNone/>
            </a:pPr>
            <a:r>
              <a:rPr lang="en-IN" dirty="0"/>
              <a:t>            'password' =&gt; Hash::make('password'),</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Using Model Factories</a:t>
            </a:r>
          </a:p>
          <a:p>
            <a:pPr marL="0" lvl="0" indent="0" algn="l" rtl="0">
              <a:spcBef>
                <a:spcPts val="0"/>
              </a:spcBef>
              <a:spcAft>
                <a:spcPts val="0"/>
              </a:spcAft>
              <a:buNone/>
            </a:pPr>
            <a:r>
              <a:rPr lang="en-IN" dirty="0"/>
              <a:t>Of course, manually specifying the attributes for each model seed is cumbersome. Instead, you can use model factories to conveniently generate large amounts of database records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Using Model Factories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use App\Models\User;</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a:t>
            </a:r>
          </a:p>
          <a:p>
            <a:pPr marL="0" lvl="0" indent="0" algn="l" rtl="0">
              <a:spcBef>
                <a:spcPts val="0"/>
              </a:spcBef>
              <a:spcAft>
                <a:spcPts val="0"/>
              </a:spcAft>
              <a:buNone/>
            </a:pPr>
            <a:r>
              <a:rPr lang="en-IN" dirty="0"/>
              <a:t> * Run the database </a:t>
            </a:r>
            <a:r>
              <a:rPr lang="en-IN" dirty="0" err="1"/>
              <a:t>seeders</a:t>
            </a:r>
            <a:r>
              <a:rPr lang="en-IN" dirty="0"/>
              <a:t>.</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 * @return void</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public function run()</a:t>
            </a:r>
          </a:p>
          <a:p>
            <a:pPr marL="0" lvl="0" indent="0" algn="l" rtl="0">
              <a:spcBef>
                <a:spcPts val="0"/>
              </a:spcBef>
              <a:spcAft>
                <a:spcPts val="0"/>
              </a:spcAft>
              <a:buNone/>
            </a:pPr>
            <a:r>
              <a:rPr lang="en-IN" dirty="0"/>
              <a:t>{</a:t>
            </a:r>
          </a:p>
          <a:p>
            <a:pPr marL="0" lvl="0" indent="0" algn="l" rtl="0">
              <a:spcBef>
                <a:spcPts val="0"/>
              </a:spcBef>
              <a:spcAft>
                <a:spcPts val="0"/>
              </a:spcAft>
              <a:buNone/>
            </a:pPr>
            <a:r>
              <a:rPr lang="en-IN" dirty="0"/>
              <a:t>    User::factory()</a:t>
            </a:r>
          </a:p>
          <a:p>
            <a:pPr marL="0" lvl="0" indent="0" algn="l" rtl="0">
              <a:spcBef>
                <a:spcPts val="0"/>
              </a:spcBef>
              <a:spcAft>
                <a:spcPts val="0"/>
              </a:spcAft>
              <a:buNone/>
            </a:pPr>
            <a:r>
              <a:rPr lang="en-IN" dirty="0"/>
              <a:t>            -&gt;count(50)</a:t>
            </a:r>
          </a:p>
          <a:p>
            <a:pPr marL="0" lvl="0" indent="0" algn="l" rtl="0">
              <a:spcBef>
                <a:spcPts val="0"/>
              </a:spcBef>
              <a:spcAft>
                <a:spcPts val="0"/>
              </a:spcAft>
              <a:buNone/>
            </a:pPr>
            <a:r>
              <a:rPr lang="en-IN" dirty="0"/>
              <a:t>            -&gt;</a:t>
            </a:r>
            <a:r>
              <a:rPr lang="en-IN" dirty="0" err="1"/>
              <a:t>hasPosts</a:t>
            </a:r>
            <a:r>
              <a:rPr lang="en-IN" dirty="0"/>
              <a:t>(1)</a:t>
            </a:r>
          </a:p>
          <a:p>
            <a:pPr marL="0" lvl="0" indent="0" algn="l" rtl="0">
              <a:spcBef>
                <a:spcPts val="0"/>
              </a:spcBef>
              <a:spcAft>
                <a:spcPts val="0"/>
              </a:spcAft>
              <a:buNone/>
            </a:pPr>
            <a:r>
              <a:rPr lang="en-IN" dirty="0"/>
              <a:t>            -&gt;create();</a:t>
            </a:r>
          </a:p>
          <a:p>
            <a:pPr marL="0" lvl="0" indent="0" algn="l" rtl="0">
              <a:spcBef>
                <a:spcPts val="0"/>
              </a:spcBef>
              <a:spcAft>
                <a:spcPts val="0"/>
              </a:spcAft>
              <a:buNone/>
            </a:pPr>
            <a:r>
              <a:rPr lang="en-IN" dirty="0"/>
              <a:t>}</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Running </a:t>
            </a:r>
            <a:r>
              <a:rPr lang="en-IN" b="1" dirty="0" err="1"/>
              <a:t>Seeders</a:t>
            </a:r>
            <a:endParaRPr lang="en-IN" b="1" dirty="0"/>
          </a:p>
          <a:p>
            <a:pPr marL="0" lvl="0" indent="0" algn="l" rtl="0">
              <a:spcBef>
                <a:spcPts val="0"/>
              </a:spcBef>
              <a:spcAft>
                <a:spcPts val="0"/>
              </a:spcAft>
              <a:buNone/>
            </a:pPr>
            <a:r>
              <a:rPr lang="en-IN" dirty="0"/>
              <a:t>You may execute the </a:t>
            </a:r>
            <a:r>
              <a:rPr lang="en-IN" dirty="0" err="1"/>
              <a:t>db:seed</a:t>
            </a:r>
            <a:r>
              <a:rPr lang="en-IN" dirty="0"/>
              <a:t> Artisan command to seed your database. By default, the </a:t>
            </a:r>
            <a:r>
              <a:rPr lang="en-IN" dirty="0" err="1"/>
              <a:t>db:seed</a:t>
            </a:r>
            <a:r>
              <a:rPr lang="en-IN" dirty="0"/>
              <a:t> command runs the Database\</a:t>
            </a:r>
            <a:r>
              <a:rPr lang="en-IN" dirty="0" err="1"/>
              <a:t>Seeders</a:t>
            </a:r>
            <a:r>
              <a:rPr lang="en-IN" dirty="0"/>
              <a:t>\</a:t>
            </a:r>
            <a:r>
              <a:rPr lang="en-IN" dirty="0" err="1"/>
              <a:t>DatabaseSeeder</a:t>
            </a:r>
            <a:r>
              <a:rPr lang="en-IN" dirty="0"/>
              <a:t> class, which may in turn invoke other seed classes. However, you may use the --class option to specify a specific seeder class to run individually:</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php artisan </a:t>
            </a:r>
            <a:r>
              <a:rPr lang="en-IN" dirty="0" err="1"/>
              <a:t>db:seed</a:t>
            </a:r>
            <a:endParaRPr lang="en-IN" dirty="0"/>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php artisan </a:t>
            </a:r>
            <a:r>
              <a:rPr lang="en-IN" dirty="0" err="1"/>
              <a:t>db:seed</a:t>
            </a:r>
            <a:r>
              <a:rPr lang="en-IN" dirty="0"/>
              <a:t> --class=</a:t>
            </a:r>
            <a:r>
              <a:rPr lang="en-IN" dirty="0" err="1"/>
              <a:t>UserSeeder</a:t>
            </a:r>
            <a:endParaRPr lang="en-IN" dirty="0"/>
          </a:p>
          <a:p>
            <a:pPr marL="0" lvl="0" indent="0" algn="l" rtl="0">
              <a:spcBef>
                <a:spcPts val="0"/>
              </a:spcBef>
              <a:spcAft>
                <a:spcPts val="0"/>
              </a:spcAft>
              <a:buNone/>
            </a:pPr>
            <a:r>
              <a:rPr lang="en-IN" dirty="0"/>
              <a:t>You may also seed your database using the migrate:fresh command in combination with the --seed option, which will drop all tables and re-run all of your migrations. This command is useful for completely re-building your database: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php artisan migrate:fresh –seed</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p:txBody>
      </p:sp>
    </p:spTree>
    <p:extLst>
      <p:ext uri="{BB962C8B-B14F-4D97-AF65-F5344CB8AC3E}">
        <p14:creationId xmlns:p14="http://schemas.microsoft.com/office/powerpoint/2010/main" val="1130644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Laravel session is a way of storing the user information across the multiple user requests. It keeps track of all the users that visit the application. Let's understand the session through an example. First, we create a form on which we apply the properties of the session.</a:t>
            </a:r>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hlinkClick r:id="rId3"/>
              </a:rPr>
              <a:t>https://medium.com/@kaythinks/user-authentication-in-laravel-using-session-f23790c8208e</a:t>
            </a: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188079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kaythinks/user-authentication-in-laravel-using-session-f23790c8208e"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2torials.com/a/laravel8-config-env-files"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tsetsolution.com/solved-how-to-read-value-from-env-file"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jetstream.laravel.com/2.x/introduction.html"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laravel-livewire.com/"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hyperlink" Target="https://vegibit.com/laravel-migration-generator/"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laravel-migration-structure"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voyageapp.io/blog/programming/you-should-embrace-database-seeding"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hyperlink" Target="https://voyageapp.io/blog/programming/you-should-embrace-database-seeding"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medium.com/@kaythinks/user-authentication-in-laravel-using-session-f23790c8208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Laravel Framework</a:t>
            </a:r>
            <a:endParaRPr dirty="0"/>
          </a:p>
        </p:txBody>
      </p:sp>
      <p:sp>
        <p:nvSpPr>
          <p:cNvPr id="62" name="Google Shape;6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(15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Laravel Session</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Session</a:t>
            </a:r>
            <a:endParaRPr dirty="0"/>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r>
              <a:rPr lang="en-IN" dirty="0"/>
              <a:t>Storing the data in a session</a:t>
            </a:r>
          </a:p>
          <a:p>
            <a:r>
              <a:rPr lang="en-IN" dirty="0"/>
              <a:t>Global Session Helper</a:t>
            </a:r>
          </a:p>
          <a:p>
            <a:r>
              <a:rPr lang="en-IN" dirty="0"/>
              <a:t>Retrieving all session data</a:t>
            </a:r>
          </a:p>
          <a:p>
            <a:r>
              <a:rPr lang="en-IN" dirty="0"/>
              <a:t>Deleting the session</a:t>
            </a:r>
          </a:p>
          <a:p>
            <a:endParaRPr lang="en-IN" dirty="0"/>
          </a:p>
          <a:p>
            <a:pPr marL="139700" indent="0">
              <a:buNone/>
            </a:pPr>
            <a:endParaRPr lang="en-IN" dirty="0"/>
          </a:p>
        </p:txBody>
      </p:sp>
      <p:sp>
        <p:nvSpPr>
          <p:cNvPr id="9" name="Google Shape;77;p15">
            <a:extLst>
              <a:ext uri="{FF2B5EF4-FFF2-40B4-BE49-F238E27FC236}">
                <a16:creationId xmlns:a16="http://schemas.microsoft.com/office/drawing/2014/main" id="{DCF795DF-F2E1-48DA-B045-1A6B9539FF1F}"/>
              </a:ext>
            </a:extLst>
          </p:cNvPr>
          <p:cNvSpPr txBox="1">
            <a:spLocks noGrp="1"/>
          </p:cNvSpPr>
          <p:nvPr>
            <p:ph type="body" idx="3"/>
          </p:nvPr>
        </p:nvSpPr>
        <p:spPr>
          <a:xfrm>
            <a:off x="4826524" y="4663225"/>
            <a:ext cx="4009658"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https://medium.com/@kaythinks/user-authentication-in-laravel-using-session-f23790c8208e</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5122" name="Picture 2" descr="How to set and get session data in Laravel">
            <a:extLst>
              <a:ext uri="{FF2B5EF4-FFF2-40B4-BE49-F238E27FC236}">
                <a16:creationId xmlns:a16="http://schemas.microsoft.com/office/drawing/2014/main" id="{F60906A7-C88E-406E-9E92-324602C4B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95362"/>
            <a:ext cx="4571999"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4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Laravel Session</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r>
              <a:rPr lang="en-IN" dirty="0"/>
              <a:t>Storing the data in a session</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r>
              <a:rPr lang="en-IN" dirty="0"/>
              <a:t>To store the user name in a session, we use the put() method of session as shown below:</a:t>
            </a:r>
          </a:p>
          <a:p>
            <a:pPr marL="139700" indent="0">
              <a:buNone/>
            </a:pPr>
            <a:r>
              <a:rPr lang="en-IN" dirty="0"/>
              <a:t>	$request-&gt;session()-&gt;put('user', $request-&gt;input('username’));</a:t>
            </a:r>
          </a:p>
          <a:p>
            <a:pPr marL="139700" indent="0">
              <a:buNone/>
            </a:pPr>
            <a:endParaRPr lang="en-IN" dirty="0"/>
          </a:p>
          <a:p>
            <a:pPr marL="139700" indent="0">
              <a:buNone/>
            </a:pPr>
            <a:endParaRPr lang="en-IN" dirty="0"/>
          </a:p>
        </p:txBody>
      </p:sp>
      <p:pic>
        <p:nvPicPr>
          <p:cNvPr id="6" name="Picture 5">
            <a:extLst>
              <a:ext uri="{FF2B5EF4-FFF2-40B4-BE49-F238E27FC236}">
                <a16:creationId xmlns:a16="http://schemas.microsoft.com/office/drawing/2014/main" id="{3A09AFFA-EC18-4F05-A55D-8A6515836C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6784"/>
            <a:ext cx="4572000" cy="2335794"/>
          </a:xfrm>
          <a:prstGeom prst="rect">
            <a:avLst/>
          </a:prstGeom>
          <a:noFill/>
          <a:ln>
            <a:noFill/>
          </a:ln>
        </p:spPr>
      </p:pic>
    </p:spTree>
    <p:extLst>
      <p:ext uri="{BB962C8B-B14F-4D97-AF65-F5344CB8AC3E}">
        <p14:creationId xmlns:p14="http://schemas.microsoft.com/office/powerpoint/2010/main" val="319540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Laravel Session</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r>
              <a:rPr lang="en-IN" dirty="0"/>
              <a:t>Global Session Helper</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r>
              <a:rPr lang="en-IN" dirty="0"/>
              <a:t>We can also use the global session function that stores and retrieves the value in a session. </a:t>
            </a:r>
          </a:p>
          <a:p>
            <a:r>
              <a:rPr lang="en-IN" dirty="0"/>
              <a:t>When the session function is passed with a single parameter, then it returns the value of the key.</a:t>
            </a:r>
          </a:p>
          <a:p>
            <a:r>
              <a:rPr lang="en-IN" dirty="0"/>
              <a:t> If the session is passed with an array of key/value pairs, then the values are stored in the session</a:t>
            </a:r>
          </a:p>
        </p:txBody>
      </p:sp>
      <p:pic>
        <p:nvPicPr>
          <p:cNvPr id="6" name="Picture 5">
            <a:extLst>
              <a:ext uri="{FF2B5EF4-FFF2-40B4-BE49-F238E27FC236}">
                <a16:creationId xmlns:a16="http://schemas.microsoft.com/office/drawing/2014/main" id="{F80E4F8C-7679-43DA-ADB0-82200ACD74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344" y="2048441"/>
            <a:ext cx="4423854" cy="2025618"/>
          </a:xfrm>
          <a:prstGeom prst="rect">
            <a:avLst/>
          </a:prstGeom>
          <a:noFill/>
          <a:ln>
            <a:noFill/>
          </a:ln>
        </p:spPr>
      </p:pic>
    </p:spTree>
    <p:extLst>
      <p:ext uri="{BB962C8B-B14F-4D97-AF65-F5344CB8AC3E}">
        <p14:creationId xmlns:p14="http://schemas.microsoft.com/office/powerpoint/2010/main" val="182361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Laravel Session</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r>
              <a:rPr lang="en-IN" dirty="0"/>
              <a:t>Retrieving all session data</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r>
              <a:rPr lang="en-IN" dirty="0"/>
              <a:t>If we want to retrieve all the session data, then we can use the all() method as shown below:</a:t>
            </a:r>
          </a:p>
          <a:p>
            <a:pPr marL="139700" indent="0">
              <a:buNone/>
            </a:pPr>
            <a:r>
              <a:rPr lang="en-IN" dirty="0"/>
              <a:t>	$</a:t>
            </a:r>
            <a:r>
              <a:rPr lang="en-IN" dirty="0" err="1"/>
              <a:t>session_data</a:t>
            </a:r>
            <a:r>
              <a:rPr lang="en-IN" dirty="0"/>
              <a:t> = $request-&gt;session()-&gt;all();</a:t>
            </a:r>
          </a:p>
          <a:p>
            <a:pPr marL="139700" indent="0">
              <a:buNone/>
            </a:pPr>
            <a:endParaRPr lang="en-IN" dirty="0"/>
          </a:p>
          <a:p>
            <a:pPr marL="139700" indent="0">
              <a:buNone/>
            </a:pPr>
            <a:endParaRPr lang="en-IN" dirty="0"/>
          </a:p>
        </p:txBody>
      </p:sp>
      <p:pic>
        <p:nvPicPr>
          <p:cNvPr id="6" name="Picture 5">
            <a:extLst>
              <a:ext uri="{FF2B5EF4-FFF2-40B4-BE49-F238E27FC236}">
                <a16:creationId xmlns:a16="http://schemas.microsoft.com/office/drawing/2014/main" id="{92339A11-30A8-436F-BBE2-C566C50000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208775"/>
            <a:ext cx="4572001" cy="1783803"/>
          </a:xfrm>
          <a:prstGeom prst="rect">
            <a:avLst/>
          </a:prstGeom>
          <a:noFill/>
          <a:ln>
            <a:noFill/>
          </a:ln>
        </p:spPr>
      </p:pic>
    </p:spTree>
    <p:extLst>
      <p:ext uri="{BB962C8B-B14F-4D97-AF65-F5344CB8AC3E}">
        <p14:creationId xmlns:p14="http://schemas.microsoft.com/office/powerpoint/2010/main" val="366140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Laravel Session</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r>
              <a:rPr lang="en-IN" dirty="0"/>
              <a:t>Deleting the session</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pPr algn="just">
              <a:lnSpc>
                <a:spcPct val="115000"/>
              </a:lnSpc>
              <a:spcBef>
                <a:spcPts val="1000"/>
              </a:spcBef>
              <a:spcAft>
                <a:spcPts val="1000"/>
              </a:spcAft>
            </a:pPr>
            <a:r>
              <a:rPr lang="en-IN" dirty="0"/>
              <a:t>We can delete the session by using the forget() method.</a:t>
            </a:r>
          </a:p>
          <a:p>
            <a:pPr algn="just">
              <a:lnSpc>
                <a:spcPct val="115000"/>
              </a:lnSpc>
              <a:spcBef>
                <a:spcPts val="1000"/>
              </a:spcBef>
              <a:spcAft>
                <a:spcPts val="1000"/>
              </a:spcAft>
            </a:pPr>
            <a:endParaRPr lang="en-IN" dirty="0"/>
          </a:p>
          <a:p>
            <a:pPr algn="just">
              <a:lnSpc>
                <a:spcPct val="115000"/>
              </a:lnSpc>
              <a:spcBef>
                <a:spcPts val="1000"/>
              </a:spcBef>
              <a:spcAft>
                <a:spcPts val="1000"/>
              </a:spcAft>
            </a:pPr>
            <a:endParaRPr lang="en-IN" dirty="0"/>
          </a:p>
        </p:txBody>
      </p:sp>
      <p:pic>
        <p:nvPicPr>
          <p:cNvPr id="6" name="Picture 5">
            <a:extLst>
              <a:ext uri="{FF2B5EF4-FFF2-40B4-BE49-F238E27FC236}">
                <a16:creationId xmlns:a16="http://schemas.microsoft.com/office/drawing/2014/main" id="{0E3E7E75-A5A7-4859-AC75-B75C8E4A56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69757"/>
            <a:ext cx="4572000" cy="1914592"/>
          </a:xfrm>
          <a:prstGeom prst="rect">
            <a:avLst/>
          </a:prstGeom>
          <a:noFill/>
          <a:ln>
            <a:noFill/>
          </a:ln>
        </p:spPr>
      </p:pic>
    </p:spTree>
    <p:extLst>
      <p:ext uri="{BB962C8B-B14F-4D97-AF65-F5344CB8AC3E}">
        <p14:creationId xmlns:p14="http://schemas.microsoft.com/office/powerpoint/2010/main" val="276513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kern="0" dirty="0">
                <a:effectLst/>
                <a:latin typeface="Times New Roman" panose="02020603050405020304" pitchFamily="18" charset="0"/>
              </a:rPr>
              <a:t>.</a:t>
            </a:r>
            <a:r>
              <a:rPr lang="en-IN" dirty="0"/>
              <a:t>env File and its usage</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dirty="0">
                <a:effectLst/>
                <a:latin typeface="Times New Roman" panose="02020603050405020304" pitchFamily="18" charset="0"/>
              </a:rPr>
              <a:t>Environment Configuration</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r>
              <a:rPr lang="en-IN" dirty="0"/>
              <a:t>Environment variables are those which provide a list of web services to your web application.</a:t>
            </a:r>
          </a:p>
          <a:p>
            <a:r>
              <a:rPr lang="en-IN" dirty="0"/>
              <a:t>All the environment variables are declared in the .env file which includes the parameters required for initializing the configuration.</a:t>
            </a:r>
          </a:p>
        </p:txBody>
      </p:sp>
      <p:pic>
        <p:nvPicPr>
          <p:cNvPr id="7" name="Picture 6">
            <a:extLst>
              <a:ext uri="{FF2B5EF4-FFF2-40B4-BE49-F238E27FC236}">
                <a16:creationId xmlns:a16="http://schemas.microsoft.com/office/drawing/2014/main" id="{9814722B-A8C3-42E0-B4B4-98D3B6F6D4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34200"/>
            <a:ext cx="4572000" cy="3105150"/>
          </a:xfrm>
          <a:prstGeom prst="rect">
            <a:avLst/>
          </a:prstGeom>
          <a:noFill/>
          <a:ln>
            <a:noFill/>
          </a:ln>
        </p:spPr>
      </p:pic>
    </p:spTree>
    <p:extLst>
      <p:ext uri="{BB962C8B-B14F-4D97-AF65-F5344CB8AC3E}">
        <p14:creationId xmlns:p14="http://schemas.microsoft.com/office/powerpoint/2010/main" val="300428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kern="0" dirty="0">
                <a:effectLst/>
                <a:latin typeface="Times New Roman" panose="02020603050405020304" pitchFamily="18" charset="0"/>
              </a:rPr>
              <a:t>.</a:t>
            </a:r>
            <a:r>
              <a:rPr lang="en-IN" dirty="0"/>
              <a:t>env File and its usage</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dirty="0">
                <a:effectLst/>
                <a:latin typeface="Times New Roman" panose="02020603050405020304" pitchFamily="18" charset="0"/>
              </a:rPr>
              <a:t>What is .env file in Laravel 8?</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endParaRPr lang="en-IN" dirty="0"/>
          </a:p>
          <a:p>
            <a:r>
              <a:rPr lang="en-IN" dirty="0"/>
              <a:t>Laravel's default .env file contains some common configuration values that may differ based on whether your application is running locally or on a production web server.</a:t>
            </a:r>
          </a:p>
          <a:p>
            <a:endParaRPr lang="en-IN" dirty="0"/>
          </a:p>
          <a:p>
            <a:pPr marL="139700" indent="0">
              <a:buNone/>
            </a:pPr>
            <a:endParaRPr lang="en-IN" dirty="0"/>
          </a:p>
        </p:txBody>
      </p:sp>
      <p:sp>
        <p:nvSpPr>
          <p:cNvPr id="9" name="Google Shape;77;p15">
            <a:extLst>
              <a:ext uri="{FF2B5EF4-FFF2-40B4-BE49-F238E27FC236}">
                <a16:creationId xmlns:a16="http://schemas.microsoft.com/office/drawing/2014/main" id="{DCF795DF-F2E1-48DA-B045-1A6B9539FF1F}"/>
              </a:ext>
            </a:extLst>
          </p:cNvPr>
          <p:cNvSpPr txBox="1">
            <a:spLocks noGrp="1"/>
          </p:cNvSpPr>
          <p:nvPr>
            <p:ph type="body" idx="3"/>
          </p:nvPr>
        </p:nvSpPr>
        <p:spPr>
          <a:xfrm>
            <a:off x="4826524" y="4663225"/>
            <a:ext cx="4009658"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https://learn2torials.com/a/laravel8-config-env-files</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6" name="Picture 5">
            <a:extLst>
              <a:ext uri="{FF2B5EF4-FFF2-40B4-BE49-F238E27FC236}">
                <a16:creationId xmlns:a16="http://schemas.microsoft.com/office/drawing/2014/main" id="{503F2DD1-B60B-4C7D-B410-5B3E5AEDDD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08774"/>
            <a:ext cx="4572000" cy="1979177"/>
          </a:xfrm>
          <a:prstGeom prst="rect">
            <a:avLst/>
          </a:prstGeom>
          <a:noFill/>
          <a:ln>
            <a:noFill/>
          </a:ln>
        </p:spPr>
      </p:pic>
    </p:spTree>
    <p:extLst>
      <p:ext uri="{BB962C8B-B14F-4D97-AF65-F5344CB8AC3E}">
        <p14:creationId xmlns:p14="http://schemas.microsoft.com/office/powerpoint/2010/main" val="2706489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kern="0" dirty="0">
                <a:effectLst/>
                <a:latin typeface="Times New Roman" panose="02020603050405020304" pitchFamily="18" charset="0"/>
              </a:rPr>
              <a:t>.</a:t>
            </a:r>
            <a:r>
              <a:rPr lang="en-IN" dirty="0"/>
              <a:t>env File and its usage</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dirty="0">
                <a:effectLst/>
                <a:latin typeface="Times New Roman" panose="02020603050405020304" pitchFamily="18" charset="0"/>
              </a:rPr>
              <a:t>What are configuration files in Laravel 8?</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endParaRPr lang="en-IN" dirty="0"/>
          </a:p>
          <a:p>
            <a:r>
              <a:rPr lang="en-IN" dirty="0"/>
              <a:t>These configuration files allow you to configure things like your database connection information, your mail server information, as well as various other core configuration values.</a:t>
            </a:r>
          </a:p>
          <a:p>
            <a:endParaRPr lang="en-IN" dirty="0"/>
          </a:p>
          <a:p>
            <a:pPr marL="139700" indent="0">
              <a:buNone/>
            </a:pPr>
            <a:endParaRPr lang="en-IN" dirty="0"/>
          </a:p>
        </p:txBody>
      </p:sp>
      <p:pic>
        <p:nvPicPr>
          <p:cNvPr id="6" name="Picture 5">
            <a:extLst>
              <a:ext uri="{FF2B5EF4-FFF2-40B4-BE49-F238E27FC236}">
                <a16:creationId xmlns:a16="http://schemas.microsoft.com/office/drawing/2014/main" id="{08A7F00F-FAFE-4746-9887-683F73C075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83486"/>
            <a:ext cx="4572000" cy="2823337"/>
          </a:xfrm>
          <a:prstGeom prst="rect">
            <a:avLst/>
          </a:prstGeom>
          <a:noFill/>
          <a:ln>
            <a:noFill/>
          </a:ln>
        </p:spPr>
      </p:pic>
    </p:spTree>
    <p:extLst>
      <p:ext uri="{BB962C8B-B14F-4D97-AF65-F5344CB8AC3E}">
        <p14:creationId xmlns:p14="http://schemas.microsoft.com/office/powerpoint/2010/main" val="3218337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kern="0" dirty="0">
                <a:effectLst/>
                <a:latin typeface="Times New Roman" panose="02020603050405020304" pitchFamily="18" charset="0"/>
              </a:rPr>
              <a:t>.</a:t>
            </a:r>
            <a:r>
              <a:rPr lang="en-IN" dirty="0"/>
              <a:t>env File and its usage</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dirty="0">
                <a:effectLst/>
                <a:latin typeface="Times New Roman" panose="02020603050405020304" pitchFamily="18" charset="0"/>
              </a:rPr>
              <a:t>What is the use of .ENV file?</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r>
              <a:rPr lang="en-IN" dirty="0"/>
              <a:t>Environment File Security</a:t>
            </a:r>
          </a:p>
          <a:p>
            <a:r>
              <a:rPr lang="en-IN" dirty="0"/>
              <a:t>Accessing Configuration Values</a:t>
            </a:r>
          </a:p>
          <a:p>
            <a:r>
              <a:rPr lang="en-IN" dirty="0"/>
              <a:t>Retrieval of Environment Variables</a:t>
            </a:r>
          </a:p>
          <a:p>
            <a:r>
              <a:rPr lang="en-IN" dirty="0"/>
              <a:t>Caching of Configuration</a:t>
            </a:r>
          </a:p>
          <a:p>
            <a:r>
              <a:rPr lang="en-IN" dirty="0"/>
              <a:t>Maintenance &amp; Debug Mode</a:t>
            </a:r>
          </a:p>
          <a:p>
            <a:endParaRPr lang="en-IN" dirty="0"/>
          </a:p>
          <a:p>
            <a:pPr marL="139700" indent="0">
              <a:buNone/>
            </a:pPr>
            <a:endParaRPr lang="en-IN" dirty="0"/>
          </a:p>
        </p:txBody>
      </p:sp>
      <p:sp>
        <p:nvSpPr>
          <p:cNvPr id="9" name="Google Shape;77;p15">
            <a:extLst>
              <a:ext uri="{FF2B5EF4-FFF2-40B4-BE49-F238E27FC236}">
                <a16:creationId xmlns:a16="http://schemas.microsoft.com/office/drawing/2014/main" id="{DCF795DF-F2E1-48DA-B045-1A6B9539FF1F}"/>
              </a:ext>
            </a:extLst>
          </p:cNvPr>
          <p:cNvSpPr txBox="1">
            <a:spLocks noGrp="1"/>
          </p:cNvSpPr>
          <p:nvPr>
            <p:ph type="body" idx="3"/>
          </p:nvPr>
        </p:nvSpPr>
        <p:spPr>
          <a:xfrm>
            <a:off x="4826524" y="4663225"/>
            <a:ext cx="4009658"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https://www.getsetsolution.com/solved-how-to-read-value-from-env-file</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6146" name="Picture 2" descr="Solved] How to read the value from the .env file PHP">
            <a:extLst>
              <a:ext uri="{FF2B5EF4-FFF2-40B4-BE49-F238E27FC236}">
                <a16:creationId xmlns:a16="http://schemas.microsoft.com/office/drawing/2014/main" id="{F96A05C4-CD0F-4D02-9810-7FB5EE47CC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3209" y="1683061"/>
            <a:ext cx="4620791" cy="273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JetBrains(Livewire)</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dirty="0">
                <a:effectLst/>
                <a:latin typeface="Times New Roman" panose="02020603050405020304" pitchFamily="18" charset="0"/>
              </a:rPr>
              <a:t>Laravel Jetstream</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endParaRPr lang="en-IN" dirty="0"/>
          </a:p>
          <a:p>
            <a:r>
              <a:rPr lang="en-IN" dirty="0"/>
              <a:t>Laravel Jetstream is a beautifully designed application starter kit for Laravel and provides the perfect starting point for your next Laravel application</a:t>
            </a:r>
          </a:p>
          <a:p>
            <a:endParaRPr lang="en-IN" dirty="0"/>
          </a:p>
          <a:p>
            <a:pPr marL="139700" indent="0">
              <a:buNone/>
            </a:pPr>
            <a:endParaRPr lang="en-IN" dirty="0"/>
          </a:p>
        </p:txBody>
      </p:sp>
      <p:sp>
        <p:nvSpPr>
          <p:cNvPr id="9" name="Google Shape;77;p15">
            <a:extLst>
              <a:ext uri="{FF2B5EF4-FFF2-40B4-BE49-F238E27FC236}">
                <a16:creationId xmlns:a16="http://schemas.microsoft.com/office/drawing/2014/main" id="{DCF795DF-F2E1-48DA-B045-1A6B9539FF1F}"/>
              </a:ext>
            </a:extLst>
          </p:cNvPr>
          <p:cNvSpPr txBox="1">
            <a:spLocks noGrp="1"/>
          </p:cNvSpPr>
          <p:nvPr>
            <p:ph type="body" idx="3"/>
          </p:nvPr>
        </p:nvSpPr>
        <p:spPr>
          <a:xfrm>
            <a:off x="4826524" y="4663225"/>
            <a:ext cx="4009658"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https://jetstream.laravel.com/2.x/introduction.html</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6" name="Picture 5" descr="Screenshot of Laravel Jetstream">
            <a:extLst>
              <a:ext uri="{FF2B5EF4-FFF2-40B4-BE49-F238E27FC236}">
                <a16:creationId xmlns:a16="http://schemas.microsoft.com/office/drawing/2014/main" id="{2C28E1F5-5AD6-4D8A-A868-95A29714E9B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538" y="1354900"/>
            <a:ext cx="4974397" cy="2924810"/>
          </a:xfrm>
          <a:prstGeom prst="rect">
            <a:avLst/>
          </a:prstGeom>
          <a:noFill/>
          <a:ln>
            <a:noFill/>
          </a:ln>
        </p:spPr>
      </p:pic>
    </p:spTree>
    <p:extLst>
      <p:ext uri="{BB962C8B-B14F-4D97-AF65-F5344CB8AC3E}">
        <p14:creationId xmlns:p14="http://schemas.microsoft.com/office/powerpoint/2010/main" val="107966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Migrations in Laravel</a:t>
            </a:r>
          </a:p>
          <a:p>
            <a:pPr marL="457200" lvl="0" indent="-342900" algn="l" rtl="0">
              <a:spcBef>
                <a:spcPts val="0"/>
              </a:spcBef>
              <a:spcAft>
                <a:spcPts val="0"/>
              </a:spcAft>
              <a:buSzPts val="1800"/>
              <a:buChar char="●"/>
            </a:pPr>
            <a:r>
              <a:rPr lang="en-IN" dirty="0"/>
              <a:t>Database Seed in Laravel</a:t>
            </a:r>
          </a:p>
          <a:p>
            <a:pPr marL="457200" lvl="0" indent="-342900" algn="l" rtl="0">
              <a:spcBef>
                <a:spcPts val="0"/>
              </a:spcBef>
              <a:spcAft>
                <a:spcPts val="0"/>
              </a:spcAft>
              <a:buSzPts val="1800"/>
              <a:buChar char="●"/>
            </a:pPr>
            <a:r>
              <a:rPr lang="en-IN" dirty="0"/>
              <a:t>Handing Session in Controller and Views</a:t>
            </a:r>
          </a:p>
          <a:p>
            <a:pPr marL="457200" lvl="0" indent="-342900" algn="l" rtl="0">
              <a:spcBef>
                <a:spcPts val="0"/>
              </a:spcBef>
              <a:spcAft>
                <a:spcPts val="0"/>
              </a:spcAft>
              <a:buSzPts val="1800"/>
              <a:buChar char="●"/>
            </a:pPr>
            <a:r>
              <a:rPr lang="en-IN" dirty="0"/>
              <a:t>.env File and its usage</a:t>
            </a:r>
          </a:p>
          <a:p>
            <a:pPr marL="457200" lvl="0" indent="-342900" algn="l" rtl="0">
              <a:spcBef>
                <a:spcPts val="0"/>
              </a:spcBef>
              <a:spcAft>
                <a:spcPts val="0"/>
              </a:spcAft>
              <a:buSzPts val="1800"/>
              <a:buChar char="●"/>
            </a:pPr>
            <a:r>
              <a:rPr lang="en-IN" dirty="0"/>
              <a:t>Introduction to JetBrains (Livewire)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JetBrains(Livewire)</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sz="1800" b="1" dirty="0">
                <a:effectLst/>
                <a:latin typeface="Times New Roman" panose="02020603050405020304" pitchFamily="18" charset="0"/>
              </a:rPr>
              <a:t>Laravel Livewire </a:t>
            </a:r>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endParaRPr lang="en-IN" dirty="0"/>
          </a:p>
          <a:p>
            <a:r>
              <a:rPr lang="en-IN" dirty="0"/>
              <a:t>Laravel Livewire is a library that makes it simple to build modern, reactive, dynamic interfaces using Laravel Blade as your templating language</a:t>
            </a:r>
          </a:p>
          <a:p>
            <a:endParaRPr lang="en-IN" dirty="0"/>
          </a:p>
          <a:p>
            <a:pPr marL="139700" indent="0">
              <a:buNone/>
            </a:pPr>
            <a:endParaRPr lang="en-IN" dirty="0"/>
          </a:p>
        </p:txBody>
      </p:sp>
      <p:sp>
        <p:nvSpPr>
          <p:cNvPr id="9" name="Google Shape;77;p15">
            <a:extLst>
              <a:ext uri="{FF2B5EF4-FFF2-40B4-BE49-F238E27FC236}">
                <a16:creationId xmlns:a16="http://schemas.microsoft.com/office/drawing/2014/main" id="{DCF795DF-F2E1-48DA-B045-1A6B9539FF1F}"/>
              </a:ext>
            </a:extLst>
          </p:cNvPr>
          <p:cNvSpPr txBox="1">
            <a:spLocks noGrp="1"/>
          </p:cNvSpPr>
          <p:nvPr>
            <p:ph type="body" idx="3"/>
          </p:nvPr>
        </p:nvSpPr>
        <p:spPr>
          <a:xfrm>
            <a:off x="4826524" y="4663225"/>
            <a:ext cx="4009658"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https://laravel-livewire.com/</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170" name="Picture 2" descr="Livewire | Laravel Livewire">
            <a:extLst>
              <a:ext uri="{FF2B5EF4-FFF2-40B4-BE49-F238E27FC236}">
                <a16:creationId xmlns:a16="http://schemas.microsoft.com/office/drawing/2014/main" id="{40791605-18F7-4804-8AA8-9B1E07F39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00187"/>
            <a:ext cx="4572000" cy="262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22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Migrations in Laravel</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Laravel Migration?</a:t>
            </a:r>
            <a:endParaRPr dirty="0"/>
          </a:p>
        </p:txBody>
      </p:sp>
      <p:sp>
        <p:nvSpPr>
          <p:cNvPr id="75" name="Google Shape;75;p15"/>
          <p:cNvSpPr txBox="1">
            <a:spLocks noGrp="1"/>
          </p:cNvSpPr>
          <p:nvPr>
            <p:ph type="body" idx="2"/>
          </p:nvPr>
        </p:nvSpPr>
        <p:spPr>
          <a:xfrm>
            <a:off x="462275" y="2208775"/>
            <a:ext cx="3837000" cy="245445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r>
              <a:rPr lang="en-IN" dirty="0"/>
              <a:t>Laravel migration is a process that enables you to build a table in a database without generally writing or modifying the SQL queries.</a:t>
            </a:r>
          </a:p>
          <a:p>
            <a:pPr marL="457200" lvl="0" indent="-317500" algn="l" rtl="0">
              <a:spcBef>
                <a:spcPts val="0"/>
              </a:spcBef>
              <a:spcAft>
                <a:spcPts val="0"/>
              </a:spcAft>
              <a:buSzPts val="1400"/>
              <a:buChar char="●"/>
            </a:pPr>
            <a:r>
              <a:rPr lang="en-IN" dirty="0"/>
              <a:t>It allows you to roll back changes, make incremental changes or sync the database structure simultaneously when multiple teams work on the same application.</a:t>
            </a:r>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663225"/>
            <a:ext cx="3761232"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https://vegibit.com/laravel-migration-generator/</a:t>
            </a:r>
            <a:endParaRPr lang="en-IN" dirty="0"/>
          </a:p>
          <a:p>
            <a:pPr marL="0" lvl="0" indent="0" algn="l" rtl="0">
              <a:spcBef>
                <a:spcPts val="0"/>
              </a:spcBef>
              <a:spcAft>
                <a:spcPts val="1600"/>
              </a:spcAft>
              <a:buNone/>
            </a:pPr>
            <a:endParaRPr dirty="0"/>
          </a:p>
        </p:txBody>
      </p:sp>
      <p:pic>
        <p:nvPicPr>
          <p:cNvPr id="1026" name="Picture 2" descr="Laravel Migration Generator - Vegibit">
            <a:extLst>
              <a:ext uri="{FF2B5EF4-FFF2-40B4-BE49-F238E27FC236}">
                <a16:creationId xmlns:a16="http://schemas.microsoft.com/office/drawing/2014/main" id="{2C1C192B-C6A8-40BE-9320-69AF6B4B74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224" y="1354900"/>
            <a:ext cx="4698776"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Migrations in Laravel</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Laravel Migration Commands</a:t>
            </a:r>
            <a:endParaRPr dirty="0"/>
          </a:p>
        </p:txBody>
      </p:sp>
      <p:sp>
        <p:nvSpPr>
          <p:cNvPr id="75" name="Google Shape;75;p15"/>
          <p:cNvSpPr txBox="1">
            <a:spLocks noGrp="1"/>
          </p:cNvSpPr>
          <p:nvPr>
            <p:ph type="body" idx="2"/>
          </p:nvPr>
        </p:nvSpPr>
        <p:spPr>
          <a:xfrm>
            <a:off x="462275" y="2208775"/>
            <a:ext cx="3837000" cy="245445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lang="en-IN" dirty="0"/>
          </a:p>
          <a:p>
            <a:pPr>
              <a:spcBef>
                <a:spcPts val="1000"/>
              </a:spcBef>
            </a:pPr>
            <a:r>
              <a:rPr lang="en-IN" dirty="0"/>
              <a:t>migrate:fresh</a:t>
            </a:r>
          </a:p>
          <a:p>
            <a:r>
              <a:rPr lang="en-IN" dirty="0"/>
              <a:t>migrate:install</a:t>
            </a:r>
          </a:p>
          <a:p>
            <a:r>
              <a:rPr lang="en-IN" dirty="0"/>
              <a:t>migrate:refresh</a:t>
            </a:r>
          </a:p>
          <a:p>
            <a:r>
              <a:rPr lang="en-IN" dirty="0"/>
              <a:t>migrate:reset</a:t>
            </a:r>
          </a:p>
          <a:p>
            <a:r>
              <a:rPr lang="en-IN" dirty="0" err="1"/>
              <a:t>migrate:rollback</a:t>
            </a:r>
            <a:endParaRPr lang="en-IN" dirty="0"/>
          </a:p>
          <a:p>
            <a:r>
              <a:rPr lang="en-IN" dirty="0" err="1"/>
              <a:t>migrate:status</a:t>
            </a:r>
            <a:endParaRPr lang="en-IN" dirty="0"/>
          </a:p>
          <a:p>
            <a:endParaRPr lang="en-IN" dirty="0"/>
          </a:p>
          <a:p>
            <a:pPr marL="457200" lvl="0" indent="-317500" algn="l" rtl="0">
              <a:spcBef>
                <a:spcPts val="0"/>
              </a:spcBef>
              <a:spcAft>
                <a:spcPts val="0"/>
              </a:spcAft>
              <a:buSzPts val="1400"/>
              <a:buChar char="●"/>
            </a:pPr>
            <a:endParaRPr lang="en-IN" dirty="0"/>
          </a:p>
          <a:p>
            <a:pPr marL="457200" lvl="0" indent="-317500" algn="l"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772275"/>
            <a:ext cx="3869874" cy="18902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https://www.javatpoint.com/laravel-migration-structure</a:t>
            </a:r>
            <a:endParaRPr lang="en-IN" dirty="0"/>
          </a:p>
          <a:p>
            <a:pPr marL="0" lvl="0" indent="0" algn="l" rtl="0">
              <a:spcBef>
                <a:spcPts val="0"/>
              </a:spcBef>
              <a:spcAft>
                <a:spcPts val="1600"/>
              </a:spcAft>
              <a:buNone/>
            </a:pPr>
            <a:endParaRPr dirty="0"/>
          </a:p>
        </p:txBody>
      </p:sp>
      <p:pic>
        <p:nvPicPr>
          <p:cNvPr id="6" name="Picture 5" descr="Laravel Migration Commands">
            <a:extLst>
              <a:ext uri="{FF2B5EF4-FFF2-40B4-BE49-F238E27FC236}">
                <a16:creationId xmlns:a16="http://schemas.microsoft.com/office/drawing/2014/main" id="{8608E177-501F-4C7E-977F-65A75E16AC3D}"/>
              </a:ext>
            </a:extLst>
          </p:cNvPr>
          <p:cNvPicPr>
            <a:picLocks noChangeAspect="1"/>
          </p:cNvPicPr>
          <p:nvPr/>
        </p:nvPicPr>
        <p:blipFill rotWithShape="1">
          <a:blip r:embed="rId4">
            <a:extLst>
              <a:ext uri="{28A0092B-C50C-407E-A947-70E740481C1C}">
                <a14:useLocalDpi xmlns:a14="http://schemas.microsoft.com/office/drawing/2010/main" val="0"/>
              </a:ext>
            </a:extLst>
          </a:blip>
          <a:srcRect t="11407" b="16202"/>
          <a:stretch/>
        </p:blipFill>
        <p:spPr bwMode="auto">
          <a:xfrm>
            <a:off x="4572000" y="1964602"/>
            <a:ext cx="4572000" cy="1901228"/>
          </a:xfrm>
          <a:prstGeom prst="rect">
            <a:avLst/>
          </a:prstGeom>
          <a:noFill/>
          <a:ln>
            <a:noFill/>
          </a:ln>
        </p:spPr>
      </p:pic>
    </p:spTree>
    <p:extLst>
      <p:ext uri="{BB962C8B-B14F-4D97-AF65-F5344CB8AC3E}">
        <p14:creationId xmlns:p14="http://schemas.microsoft.com/office/powerpoint/2010/main" val="396398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Migrations in Laravel</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Migrate Specific Migration File in Laravel 8</a:t>
            </a:r>
          </a:p>
        </p:txBody>
      </p:sp>
      <p:sp>
        <p:nvSpPr>
          <p:cNvPr id="75" name="Google Shape;75;p15"/>
          <p:cNvSpPr txBox="1">
            <a:spLocks noGrp="1"/>
          </p:cNvSpPr>
          <p:nvPr>
            <p:ph type="body" idx="2"/>
          </p:nvPr>
        </p:nvSpPr>
        <p:spPr>
          <a:xfrm>
            <a:off x="462275" y="2208774"/>
            <a:ext cx="3837000" cy="2634829"/>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When you create migrations in </a:t>
            </a:r>
            <a:r>
              <a:rPr lang="en-IN" dirty="0" err="1"/>
              <a:t>laravel</a:t>
            </a:r>
            <a:r>
              <a:rPr lang="en-IN" dirty="0"/>
              <a:t>, you also have command to migrate it and create tables schemas in database. Migration file is the file which creates the table structure.</a:t>
            </a:r>
          </a:p>
          <a:p>
            <a:pPr marL="457200" lvl="0" indent="-317500" algn="l" rtl="0">
              <a:spcBef>
                <a:spcPts val="0"/>
              </a:spcBef>
              <a:spcAft>
                <a:spcPts val="0"/>
              </a:spcAft>
              <a:buSzPts val="1400"/>
              <a:buChar char="●"/>
            </a:pPr>
            <a:r>
              <a:rPr lang="en-IN" dirty="0"/>
              <a:t>When we use migrate command from artisan command list, it will run all migrations and create table. But in some cases we want to run only a specific migration instead to run all.</a:t>
            </a:r>
          </a:p>
          <a:p>
            <a:pPr marL="457200" lvl="0" indent="-317500" algn="l" rtl="0">
              <a:spcBef>
                <a:spcPts val="0"/>
              </a:spcBef>
              <a:spcAft>
                <a:spcPts val="0"/>
              </a:spcAft>
              <a:buSzPts val="1400"/>
              <a:buChar char="●"/>
            </a:pPr>
            <a:endParaRPr dirty="0"/>
          </a:p>
        </p:txBody>
      </p:sp>
      <p:pic>
        <p:nvPicPr>
          <p:cNvPr id="6" name="Picture 5">
            <a:extLst>
              <a:ext uri="{FF2B5EF4-FFF2-40B4-BE49-F238E27FC236}">
                <a16:creationId xmlns:a16="http://schemas.microsoft.com/office/drawing/2014/main" id="{85F6EB7D-EE1C-4A98-878E-79A04886F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950552"/>
            <a:ext cx="4572000" cy="3695065"/>
          </a:xfrm>
          <a:prstGeom prst="rect">
            <a:avLst/>
          </a:prstGeom>
          <a:noFill/>
          <a:ln>
            <a:noFill/>
          </a:ln>
        </p:spPr>
      </p:pic>
    </p:spTree>
    <p:extLst>
      <p:ext uri="{BB962C8B-B14F-4D97-AF65-F5344CB8AC3E}">
        <p14:creationId xmlns:p14="http://schemas.microsoft.com/office/powerpoint/2010/main" val="395204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Database Seed in Laravel</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Database Seeding?</a:t>
            </a:r>
            <a:endParaRPr dirty="0"/>
          </a:p>
        </p:txBody>
      </p:sp>
      <p:sp>
        <p:nvSpPr>
          <p:cNvPr id="75" name="Google Shape;75;p15"/>
          <p:cNvSpPr txBox="1">
            <a:spLocks noGrp="1"/>
          </p:cNvSpPr>
          <p:nvPr>
            <p:ph type="body" idx="2"/>
          </p:nvPr>
        </p:nvSpPr>
        <p:spPr>
          <a:xfrm>
            <a:off x="462275" y="2208775"/>
            <a:ext cx="3837000" cy="245445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r>
              <a:rPr lang="en-IN" dirty="0"/>
              <a:t>Laravel provides a tool to add sample or dummy data to our databases automatically. which calls it database seeding.</a:t>
            </a:r>
          </a:p>
          <a:p>
            <a:pPr marL="457200" lvl="0" indent="-317500" algn="l" rtl="0">
              <a:spcBef>
                <a:spcPts val="0"/>
              </a:spcBef>
              <a:spcAft>
                <a:spcPts val="0"/>
              </a:spcAft>
              <a:buSzPts val="1400"/>
              <a:buChar char="●"/>
            </a:pPr>
            <a:endParaRPr lang="en-IN" dirty="0"/>
          </a:p>
          <a:p>
            <a:pPr marL="139700" lvl="0" indent="0" algn="l" rtl="0">
              <a:spcBef>
                <a:spcPts val="0"/>
              </a:spcBef>
              <a:spcAft>
                <a:spcPts val="0"/>
              </a:spcAft>
              <a:buSzPts val="1400"/>
              <a:buNone/>
            </a:pPr>
            <a:endParaRPr lang="en-IN" dirty="0"/>
          </a:p>
          <a:p>
            <a:pPr marL="457200" lvl="0" indent="-317500" algn="l"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663225"/>
            <a:ext cx="3761232"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https://voyageapp.io/blog/programming/you-should-embrace-database-seeding</a:t>
            </a:r>
            <a:endParaRPr lang="en-IN" dirty="0"/>
          </a:p>
          <a:p>
            <a:pPr marL="0" lvl="0" indent="0" algn="l" rtl="0">
              <a:spcBef>
                <a:spcPts val="0"/>
              </a:spcBef>
              <a:spcAft>
                <a:spcPts val="1600"/>
              </a:spcAft>
              <a:buNone/>
            </a:pPr>
            <a:endParaRPr dirty="0"/>
          </a:p>
        </p:txBody>
      </p:sp>
      <p:pic>
        <p:nvPicPr>
          <p:cNvPr id="2050" name="Picture 2" descr="You should embrace database seeding - Voyage">
            <a:extLst>
              <a:ext uri="{FF2B5EF4-FFF2-40B4-BE49-F238E27FC236}">
                <a16:creationId xmlns:a16="http://schemas.microsoft.com/office/drawing/2014/main" id="{A86A4D48-57D7-4AE4-98FB-CE430EDCD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79230"/>
            <a:ext cx="4572000" cy="285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6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Database Seed in Laravel</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Create a Database Seeder</a:t>
            </a:r>
            <a:endParaRPr dirty="0"/>
          </a:p>
        </p:txBody>
      </p:sp>
      <p:sp>
        <p:nvSpPr>
          <p:cNvPr id="75" name="Google Shape;75;p15"/>
          <p:cNvSpPr txBox="1">
            <a:spLocks noGrp="1"/>
          </p:cNvSpPr>
          <p:nvPr>
            <p:ph type="body" idx="2"/>
          </p:nvPr>
        </p:nvSpPr>
        <p:spPr>
          <a:xfrm>
            <a:off x="462275" y="2208775"/>
            <a:ext cx="3837000" cy="245445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r>
              <a:rPr lang="en-IN" dirty="0"/>
              <a:t>To create database seeder, we will below steps</a:t>
            </a:r>
          </a:p>
          <a:p>
            <a:pPr lvl="0">
              <a:spcBef>
                <a:spcPts val="1000"/>
              </a:spcBef>
            </a:pPr>
            <a:r>
              <a:rPr lang="en-IN" dirty="0"/>
              <a:t>Install Laravel 8</a:t>
            </a:r>
          </a:p>
          <a:p>
            <a:pPr lvl="0"/>
            <a:r>
              <a:rPr lang="en-IN" dirty="0"/>
              <a:t>Create Seeder</a:t>
            </a:r>
          </a:p>
          <a:p>
            <a:pPr lvl="0"/>
            <a:r>
              <a:rPr lang="en-IN" dirty="0"/>
              <a:t>Write Code in Seeder</a:t>
            </a:r>
          </a:p>
          <a:p>
            <a:pPr lvl="0"/>
            <a:r>
              <a:rPr lang="en-IN" dirty="0"/>
              <a:t>Run the Seeder</a:t>
            </a:r>
          </a:p>
          <a:p>
            <a:pPr marL="139700" lvl="0" indent="0">
              <a:buNone/>
            </a:pPr>
            <a:endParaRPr lang="en-IN" dirty="0"/>
          </a:p>
          <a:p>
            <a:pPr marL="457200" lvl="0" indent="-317500" algn="l"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663225"/>
            <a:ext cx="3761232"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https://voyageapp.io/blog/programming/you-should-embrace-database-seeding</a:t>
            </a:r>
            <a:endParaRPr lang="en-IN" dirty="0"/>
          </a:p>
          <a:p>
            <a:pPr marL="0" lvl="0" indent="0" algn="l" rtl="0">
              <a:spcBef>
                <a:spcPts val="0"/>
              </a:spcBef>
              <a:spcAft>
                <a:spcPts val="1600"/>
              </a:spcAft>
              <a:buNone/>
            </a:pPr>
            <a:endParaRPr dirty="0"/>
          </a:p>
        </p:txBody>
      </p:sp>
      <p:pic>
        <p:nvPicPr>
          <p:cNvPr id="3074" name="Picture 2" descr="12 - Laravel 5.7 - How to create a database seeder and seed data - YouTube">
            <a:extLst>
              <a:ext uri="{FF2B5EF4-FFF2-40B4-BE49-F238E27FC236}">
                <a16:creationId xmlns:a16="http://schemas.microsoft.com/office/drawing/2014/main" id="{D68AEF2C-FCA0-4D54-9346-6B3F515CE1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882" y="1354900"/>
            <a:ext cx="4512118" cy="2893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38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Database Seed in Laravel</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Seeding a Database</a:t>
            </a:r>
            <a:endParaRPr dirty="0"/>
          </a:p>
        </p:txBody>
      </p:sp>
      <p:sp>
        <p:nvSpPr>
          <p:cNvPr id="75" name="Google Shape;75;p15"/>
          <p:cNvSpPr txBox="1">
            <a:spLocks noGrp="1"/>
          </p:cNvSpPr>
          <p:nvPr>
            <p:ph type="body" idx="2"/>
          </p:nvPr>
        </p:nvSpPr>
        <p:spPr>
          <a:xfrm>
            <a:off x="462275" y="2208775"/>
            <a:ext cx="3837000" cy="2454450"/>
          </a:xfrm>
          <a:prstGeom prst="rect">
            <a:avLst/>
          </a:prstGeom>
        </p:spPr>
        <p:txBody>
          <a:bodyPr spcFirstLastPara="1" wrap="square" lIns="91425" tIns="91425" rIns="91425" bIns="91425" anchor="ctr" anchorCtr="0">
            <a:noAutofit/>
          </a:bodyPr>
          <a:lstStyle/>
          <a:p>
            <a:pPr marL="139700" lvl="0" indent="0" algn="l" rtl="0">
              <a:spcBef>
                <a:spcPts val="0"/>
              </a:spcBef>
              <a:spcAft>
                <a:spcPts val="0"/>
              </a:spcAft>
              <a:buSzPts val="1400"/>
              <a:buNone/>
            </a:pPr>
            <a:r>
              <a:rPr lang="en-IN" dirty="0"/>
              <a:t>Seeding a database in Laravel requires you to follow a few steps which are </a:t>
            </a:r>
          </a:p>
          <a:p>
            <a:r>
              <a:rPr lang="en-IN" dirty="0"/>
              <a:t>writing </a:t>
            </a:r>
            <a:r>
              <a:rPr lang="en-IN" dirty="0" err="1"/>
              <a:t>seeders</a:t>
            </a:r>
            <a:endParaRPr lang="en-IN" dirty="0"/>
          </a:p>
          <a:p>
            <a:r>
              <a:rPr lang="en-IN" dirty="0"/>
              <a:t>creating a model factory </a:t>
            </a:r>
          </a:p>
          <a:p>
            <a:r>
              <a:rPr lang="en-IN" dirty="0"/>
              <a:t>running </a:t>
            </a:r>
            <a:r>
              <a:rPr lang="en-IN" dirty="0" err="1"/>
              <a:t>seeders</a:t>
            </a:r>
            <a:endParaRPr lang="en-IN" dirty="0"/>
          </a:p>
          <a:p>
            <a:pPr marL="139700" indent="0">
              <a:buNone/>
            </a:pPr>
            <a:endParaRPr dirty="0"/>
          </a:p>
        </p:txBody>
      </p:sp>
      <p:pic>
        <p:nvPicPr>
          <p:cNvPr id="7" name="Picture 6">
            <a:extLst>
              <a:ext uri="{FF2B5EF4-FFF2-40B4-BE49-F238E27FC236}">
                <a16:creationId xmlns:a16="http://schemas.microsoft.com/office/drawing/2014/main" id="{CE4AE5BC-1344-4CF9-B0CF-D953EA2F1C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67375"/>
            <a:ext cx="4572000" cy="1656592"/>
          </a:xfrm>
          <a:prstGeom prst="rect">
            <a:avLst/>
          </a:prstGeom>
          <a:noFill/>
          <a:ln>
            <a:noFill/>
          </a:ln>
        </p:spPr>
      </p:pic>
      <p:pic>
        <p:nvPicPr>
          <p:cNvPr id="8" name="Picture 7">
            <a:extLst>
              <a:ext uri="{FF2B5EF4-FFF2-40B4-BE49-F238E27FC236}">
                <a16:creationId xmlns:a16="http://schemas.microsoft.com/office/drawing/2014/main" id="{4CE34F01-2C4D-440F-9856-F5E6CA2C875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189539"/>
            <a:ext cx="4572000" cy="1473685"/>
          </a:xfrm>
          <a:prstGeom prst="rect">
            <a:avLst/>
          </a:prstGeom>
          <a:noFill/>
          <a:ln>
            <a:noFill/>
          </a:ln>
        </p:spPr>
      </p:pic>
    </p:spTree>
    <p:extLst>
      <p:ext uri="{BB962C8B-B14F-4D97-AF65-F5344CB8AC3E}">
        <p14:creationId xmlns:p14="http://schemas.microsoft.com/office/powerpoint/2010/main" val="209791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Handing Session in Controller and Views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Laravel Session</a:t>
            </a:r>
            <a:endParaRPr dirty="0"/>
          </a:p>
        </p:txBody>
      </p:sp>
      <p:sp>
        <p:nvSpPr>
          <p:cNvPr id="75" name="Google Shape;75;p15"/>
          <p:cNvSpPr txBox="1">
            <a:spLocks noGrp="1"/>
          </p:cNvSpPr>
          <p:nvPr>
            <p:ph type="body" idx="2"/>
          </p:nvPr>
        </p:nvSpPr>
        <p:spPr>
          <a:xfrm>
            <a:off x="462275" y="2421249"/>
            <a:ext cx="3837000" cy="2241975"/>
          </a:xfrm>
          <a:prstGeom prst="rect">
            <a:avLst/>
          </a:prstGeom>
        </p:spPr>
        <p:txBody>
          <a:bodyPr spcFirstLastPara="1" wrap="square" lIns="91425" tIns="91425" rIns="91425" bIns="91425" anchor="ctr" anchorCtr="0">
            <a:noAutofit/>
          </a:bodyPr>
          <a:lstStyle/>
          <a:p>
            <a:r>
              <a:rPr lang="en-IN" dirty="0"/>
              <a:t>Laravel session is a way of storing the user information across the multiple user requests. It keeps track of all the users that visit the application.</a:t>
            </a:r>
          </a:p>
          <a:p>
            <a:endParaRPr lang="en-IN" dirty="0"/>
          </a:p>
          <a:p>
            <a:pPr marL="139700" indent="0">
              <a:buNone/>
            </a:pPr>
            <a:endParaRPr lang="en-IN" dirty="0"/>
          </a:p>
        </p:txBody>
      </p:sp>
      <p:pic>
        <p:nvPicPr>
          <p:cNvPr id="4098" name="Picture 2" descr="User Authentication in Laravel using Session | by Kay Odole | Medium">
            <a:extLst>
              <a:ext uri="{FF2B5EF4-FFF2-40B4-BE49-F238E27FC236}">
                <a16:creationId xmlns:a16="http://schemas.microsoft.com/office/drawing/2014/main" id="{B36A4394-370B-4AF3-92DC-16DAD4ED09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66" t="17418" r="5557"/>
          <a:stretch/>
        </p:blipFill>
        <p:spPr bwMode="auto">
          <a:xfrm>
            <a:off x="4572000" y="1237437"/>
            <a:ext cx="4572000" cy="3095848"/>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77;p15">
            <a:extLst>
              <a:ext uri="{FF2B5EF4-FFF2-40B4-BE49-F238E27FC236}">
                <a16:creationId xmlns:a16="http://schemas.microsoft.com/office/drawing/2014/main" id="{DCF795DF-F2E1-48DA-B045-1A6B9539FF1F}"/>
              </a:ext>
            </a:extLst>
          </p:cNvPr>
          <p:cNvSpPr txBox="1">
            <a:spLocks noGrp="1"/>
          </p:cNvSpPr>
          <p:nvPr>
            <p:ph type="body" idx="3"/>
          </p:nvPr>
        </p:nvSpPr>
        <p:spPr>
          <a:xfrm>
            <a:off x="4826524" y="4663225"/>
            <a:ext cx="4009658" cy="2845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4"/>
              </a:rPr>
              <a:t>https://medium.com/@kaythinks/user-authentication-in-laravel-using-session-f23790c8208e</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23441904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3315</Words>
  <Application>Microsoft Office PowerPoint</Application>
  <PresentationFormat>On-screen Show (16:9)</PresentationFormat>
  <Paragraphs>496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Laravel Framework</vt:lpstr>
      <vt:lpstr>In this section, we will discuss:</vt:lpstr>
      <vt:lpstr>Migrations in Laravel</vt:lpstr>
      <vt:lpstr>Migrations in Laravel</vt:lpstr>
      <vt:lpstr>Migrations in Laravel</vt:lpstr>
      <vt:lpstr>Database Seed in Laravel</vt:lpstr>
      <vt:lpstr>Database Seed in Laravel</vt:lpstr>
      <vt:lpstr>Database Seed in Laravel</vt:lpstr>
      <vt:lpstr>Handing Session in Controller and Views</vt:lpstr>
      <vt:lpstr>Laravel Session</vt:lpstr>
      <vt:lpstr>Laravel Session</vt:lpstr>
      <vt:lpstr>Laravel Session</vt:lpstr>
      <vt:lpstr>Laravel Session</vt:lpstr>
      <vt:lpstr>Laravel Session</vt:lpstr>
      <vt:lpstr>.env File and its usage</vt:lpstr>
      <vt:lpstr>.env File and its usage</vt:lpstr>
      <vt:lpstr>.env File and its usage</vt:lpstr>
      <vt:lpstr>.env File and its usage</vt:lpstr>
      <vt:lpstr>Introduction to JetBrains(Livewire)</vt:lpstr>
      <vt:lpstr>Introduction to JetBrains(Livewire)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 Framwork</dc:title>
  <cp:lastModifiedBy>Hariboopalakrishnan Balan</cp:lastModifiedBy>
  <cp:revision>112</cp:revision>
  <dcterms:modified xsi:type="dcterms:W3CDTF">2022-03-12T13:26:01Z</dcterms:modified>
</cp:coreProperties>
</file>