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0"/>
  </p:notesMasterIdLst>
  <p:sldIdLst>
    <p:sldId id="256" r:id="rId2"/>
    <p:sldId id="724" r:id="rId3"/>
    <p:sldId id="725" r:id="rId4"/>
    <p:sldId id="738" r:id="rId5"/>
    <p:sldId id="875" r:id="rId6"/>
    <p:sldId id="876" r:id="rId7"/>
    <p:sldId id="877" r:id="rId8"/>
    <p:sldId id="874" r:id="rId9"/>
    <p:sldId id="739" r:id="rId10"/>
    <p:sldId id="740" r:id="rId11"/>
    <p:sldId id="741" r:id="rId12"/>
    <p:sldId id="742" r:id="rId13"/>
    <p:sldId id="743" r:id="rId14"/>
    <p:sldId id="744" r:id="rId15"/>
    <p:sldId id="745" r:id="rId16"/>
    <p:sldId id="746" r:id="rId17"/>
    <p:sldId id="747" r:id="rId18"/>
    <p:sldId id="748" r:id="rId19"/>
    <p:sldId id="749" r:id="rId20"/>
    <p:sldId id="765" r:id="rId21"/>
    <p:sldId id="766" r:id="rId22"/>
    <p:sldId id="809" r:id="rId23"/>
    <p:sldId id="810" r:id="rId24"/>
    <p:sldId id="811" r:id="rId25"/>
    <p:sldId id="812" r:id="rId26"/>
    <p:sldId id="813" r:id="rId27"/>
    <p:sldId id="814" r:id="rId28"/>
    <p:sldId id="815" r:id="rId29"/>
    <p:sldId id="816" r:id="rId30"/>
    <p:sldId id="817" r:id="rId31"/>
    <p:sldId id="818" r:id="rId32"/>
    <p:sldId id="819" r:id="rId33"/>
    <p:sldId id="820" r:id="rId34"/>
    <p:sldId id="821" r:id="rId35"/>
    <p:sldId id="822" r:id="rId36"/>
    <p:sldId id="823" r:id="rId37"/>
    <p:sldId id="824" r:id="rId38"/>
    <p:sldId id="825" r:id="rId39"/>
    <p:sldId id="826" r:id="rId40"/>
    <p:sldId id="827" r:id="rId41"/>
    <p:sldId id="828" r:id="rId42"/>
    <p:sldId id="829" r:id="rId43"/>
    <p:sldId id="830" r:id="rId44"/>
    <p:sldId id="831" r:id="rId45"/>
    <p:sldId id="832" r:id="rId46"/>
    <p:sldId id="841" r:id="rId47"/>
    <p:sldId id="842" r:id="rId48"/>
    <p:sldId id="843" r:id="rId49"/>
    <p:sldId id="844" r:id="rId50"/>
    <p:sldId id="845" r:id="rId51"/>
    <p:sldId id="846" r:id="rId52"/>
    <p:sldId id="847" r:id="rId53"/>
    <p:sldId id="848" r:id="rId54"/>
    <p:sldId id="849" r:id="rId55"/>
    <p:sldId id="850" r:id="rId56"/>
    <p:sldId id="851" r:id="rId57"/>
    <p:sldId id="852" r:id="rId58"/>
    <p:sldId id="853" r:id="rId59"/>
    <p:sldId id="854" r:id="rId60"/>
    <p:sldId id="855" r:id="rId61"/>
    <p:sldId id="856" r:id="rId62"/>
    <p:sldId id="857" r:id="rId63"/>
    <p:sldId id="858" r:id="rId64"/>
    <p:sldId id="859" r:id="rId65"/>
    <p:sldId id="860" r:id="rId66"/>
    <p:sldId id="861" r:id="rId67"/>
    <p:sldId id="862" r:id="rId68"/>
    <p:sldId id="863" r:id="rId69"/>
    <p:sldId id="864" r:id="rId70"/>
    <p:sldId id="865" r:id="rId71"/>
    <p:sldId id="866" r:id="rId72"/>
    <p:sldId id="867" r:id="rId73"/>
    <p:sldId id="868" r:id="rId74"/>
    <p:sldId id="869" r:id="rId75"/>
    <p:sldId id="870" r:id="rId76"/>
    <p:sldId id="871" r:id="rId77"/>
    <p:sldId id="872" r:id="rId78"/>
    <p:sldId id="873" r:id="rId7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21" autoAdjust="0"/>
  </p:normalViewPr>
  <p:slideViewPr>
    <p:cSldViewPr>
      <p:cViewPr varScale="1">
        <p:scale>
          <a:sx n="85" d="100"/>
          <a:sy n="85" d="100"/>
        </p:scale>
        <p:origin x="96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748E7-1C2C-439C-89D8-336F720F2D3D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4CA17-4874-46FC-B559-0EE1FFF21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72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- https://www.w3schools.com/php/php_intro.asp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516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- https://www.tutorialspoint.com/php/php_validation_example.htm#:~:text=Validation%20means%20check%20the%20input,the%20client%20machine%20web%20browsers.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361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- https://www.tutorialspoint.com/php/php_validation_example.htm#:~:text=Validation%20means%20check%20the%20input,the%20client%20machine%20web%20browsers.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419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- https://www.w3schools.com/php/php_date.asp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094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- https://www.w3schools.com/php/php_date.asp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647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- https://www.w3schools.com/php/php_oop_what_is.asp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268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- https://www.w3schools.com/php/php_oop_what_is.asp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751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- https://www.w3schools.com/php/php_oop_what_is.asp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42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- https://www.w3schools.com/php/php_oop_what_is.asp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471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- https://www.w3schools.com/php/php_oop_what_is.asp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265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- https://www.w3schools.com/php/php_oop_what_is.asp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5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- https://www.w3schools.com/php/php_intro.asp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887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- https://www.w3schools.com/php/php_oop_what_is.asp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705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- https://www.w3schools.com/php/php_oop_what_is.asp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06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- https://www.w3schools.com/php/php_oop_what_is.asp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515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- https://www.w3schools.com/php/php_oop_what_is.asp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614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- https://www.w3schools.com/php/php_oop_what_is.asp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06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- https://www.w3schools.com/php/php_oop_what_is.asp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20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- https://www.w3schools.com/php/php_oop_what_is.asp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531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- https://www.w3schools.com/php/php_oop_what_is.asp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125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– www.geeksforgeeks.org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2434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– www.geeksforgeeks.org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84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- https://www.w3schools.com/php/php_intro.asp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792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- https://www.w3schools.com/php/php_intro.asp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858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593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- https://cxl.com/blog/form-validation/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782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- https://www.tutorialspoint.com/php/php_validation_example.htm#:~:text=Validation%20means%20check%20the%20input,the%20client%20machine%20web%20browsers.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349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- https://www.tutorialspoint.com/php/php_validation_example.htm#:~:text=Validation%20means%20check%20the%20input,the%20client%20machine%20web%20browsers.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675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References - https://www.tutorialspoint.com/php/php_validation_example.htm#:~:text=Validation%20means%20check%20the%20input,the%20client%20machine%20web%20browsers.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4CA17-4874-46FC-B559-0EE1FFF2145E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71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0790" y="828333"/>
            <a:ext cx="724241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6568" y="1728118"/>
            <a:ext cx="3481704" cy="3392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45025" y="1205043"/>
            <a:ext cx="3949700" cy="260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29556" y="161800"/>
            <a:ext cx="791593" cy="31122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3975" y="161799"/>
            <a:ext cx="774074" cy="3112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6434" y="828333"/>
            <a:ext cx="138048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60653" y="772980"/>
            <a:ext cx="4391659" cy="3215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3256" y="5034835"/>
            <a:ext cx="1875154" cy="139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hp-loops/?ref=lbp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php-loops/?ref=lb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hp-loops/?ref=lbp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looping_while.asp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looping_while.asp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looping_while.asp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hubhneet.com/mixing-decisions-and-looping-with-html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hubhneet.com/mixing-decisions-and-looping-with-html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hubhneet.com/mixing-decisions-and-looping-with-html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hp-string-functions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hp-string-functions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utorialspoint.com/index.php/16-how-to-get-current-filename-directory-linenumber-in-php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utorialspoint.com/index.php/16-how-to-get-current-filename-director" TargetMode="Externa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example.com/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sbay.com/php/php-cookies-in-php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phpdeveloper.org/" TargetMode="Externa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phpdeveloper.org/" TargetMode="Externa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phpdeveloper.org/" TargetMode="Externa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hyperlink" Target="http://www.boutell.com/gd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php_looping_for.asp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975" y="161799"/>
            <a:ext cx="774074" cy="3112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9556" y="161800"/>
            <a:ext cx="791593" cy="3112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05583" y="4901386"/>
            <a:ext cx="29330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Disclaimer: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The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content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is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curated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for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educational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purposes</a:t>
            </a:r>
            <a:r>
              <a:rPr sz="800" spc="-15" dirty="0">
                <a:latin typeface="Arial"/>
                <a:cs typeface="Arial"/>
              </a:rPr>
              <a:t> only.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4590" y="1592059"/>
            <a:ext cx="77914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5" dirty="0"/>
              <a:t>Module</a:t>
            </a:r>
            <a:r>
              <a:rPr sz="5200" spc="-30" dirty="0"/>
              <a:t> </a:t>
            </a:r>
            <a:r>
              <a:rPr sz="5200" dirty="0"/>
              <a:t>3</a:t>
            </a:r>
            <a:r>
              <a:rPr sz="5200" spc="-35" dirty="0"/>
              <a:t> </a:t>
            </a:r>
            <a:r>
              <a:rPr sz="5200" dirty="0"/>
              <a:t>-</a:t>
            </a:r>
            <a:r>
              <a:rPr sz="5200" spc="-25" dirty="0"/>
              <a:t> </a:t>
            </a:r>
            <a:r>
              <a:rPr sz="5200" spc="-35" dirty="0"/>
              <a:t>Web </a:t>
            </a:r>
            <a:r>
              <a:rPr sz="5200" spc="-5" dirty="0"/>
              <a:t>Designing</a:t>
            </a:r>
            <a:endParaRPr sz="5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56" y="647358"/>
            <a:ext cx="352806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4445" marR="5080" indent="-126238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Doing Repetitive task with </a:t>
            </a:r>
            <a:r>
              <a:rPr spc="-660" dirty="0"/>
              <a:t> </a:t>
            </a:r>
            <a:r>
              <a:rPr spc="-5" dirty="0"/>
              <a:t>looping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6746" y="1590006"/>
            <a:ext cx="121983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3970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For Loop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 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3023563"/>
            <a:ext cx="329819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Syntax: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for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(initialization;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condition;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increment)</a:t>
            </a:r>
            <a:endParaRPr sz="140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042669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Arial"/>
                <a:cs typeface="Arial"/>
              </a:rPr>
              <a:t>code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executed;</a:t>
            </a:r>
            <a:endParaRPr sz="140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6350" y="1043025"/>
            <a:ext cx="4039602" cy="30913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83408" y="4850165"/>
            <a:ext cx="7937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5675" y="4850165"/>
            <a:ext cx="199707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https://www.geeksforgeeks.org/php-loops/?ref=lbp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56" y="647358"/>
            <a:ext cx="352806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4445" marR="5080" indent="-126238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Doing Repetitive task with </a:t>
            </a:r>
            <a:r>
              <a:rPr spc="-660" dirty="0"/>
              <a:t> </a:t>
            </a:r>
            <a:r>
              <a:rPr spc="-5" dirty="0"/>
              <a:t>looping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8641" y="1728118"/>
            <a:ext cx="143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Foreach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3113098"/>
            <a:ext cx="3314065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74625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Foreach loop is used to iterate over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arrays.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For every </a:t>
            </a:r>
            <a:r>
              <a:rPr sz="1400" dirty="0">
                <a:latin typeface="Arial"/>
                <a:cs typeface="Arial"/>
              </a:rPr>
              <a:t>counter </a:t>
            </a:r>
            <a:r>
              <a:rPr sz="1400" spc="-5" dirty="0">
                <a:latin typeface="Arial"/>
                <a:cs typeface="Arial"/>
              </a:rPr>
              <a:t>of loop, an array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element is assigned and the next </a:t>
            </a:r>
            <a:r>
              <a:rPr sz="1400" dirty="0">
                <a:latin typeface="Arial"/>
                <a:cs typeface="Arial"/>
              </a:rPr>
              <a:t> counter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shifted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next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element.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7934" y="1774791"/>
            <a:ext cx="4000014" cy="29479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4950" y="432448"/>
            <a:ext cx="3152774" cy="12477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883408" y="4850165"/>
            <a:ext cx="7937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5675" y="4850165"/>
            <a:ext cx="199707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https://www.geeksforgeeks.org/php-loops/?ref=lbp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56" y="647358"/>
            <a:ext cx="352806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4445" marR="5080" indent="-126238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Doing Repetitive task with </a:t>
            </a:r>
            <a:r>
              <a:rPr spc="-660" dirty="0"/>
              <a:t> </a:t>
            </a:r>
            <a:r>
              <a:rPr spc="-5" dirty="0"/>
              <a:t>looping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2140" y="1728118"/>
            <a:ext cx="1167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While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989273"/>
            <a:ext cx="356870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 algn="just">
              <a:lnSpc>
                <a:spcPct val="116100"/>
              </a:lnSpc>
              <a:spcBef>
                <a:spcPts val="100"/>
              </a:spcBef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 while loop is also an entry </a:t>
            </a:r>
            <a:r>
              <a:rPr sz="1400" dirty="0">
                <a:latin typeface="Arial"/>
                <a:cs typeface="Arial"/>
              </a:rPr>
              <a:t>control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loop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like for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loops 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348615" indent="-336550" algn="just">
              <a:lnSpc>
                <a:spcPct val="100000"/>
              </a:lnSpc>
              <a:spcBef>
                <a:spcPts val="270"/>
              </a:spcBef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first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checks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condition.</a:t>
            </a:r>
            <a:endParaRPr sz="1400">
              <a:latin typeface="Arial"/>
              <a:cs typeface="Arial"/>
            </a:endParaRPr>
          </a:p>
          <a:p>
            <a:pPr marL="348615" marR="5715" indent="-336550" algn="just">
              <a:lnSpc>
                <a:spcPct val="116100"/>
              </a:lnSpc>
              <a:buChar char="●"/>
              <a:tabLst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2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2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condition</a:t>
            </a:r>
            <a:r>
              <a:rPr sz="1400" spc="2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true</a:t>
            </a:r>
            <a:r>
              <a:rPr sz="1400" spc="2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true</a:t>
            </a:r>
            <a:r>
              <a:rPr sz="1400" spc="2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then</a:t>
            </a:r>
            <a:r>
              <a:rPr sz="1400" spc="2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2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enters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loop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block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 statements,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0004" y="592539"/>
            <a:ext cx="3879974" cy="40366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83408" y="4850165"/>
            <a:ext cx="7937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5675" y="4850165"/>
            <a:ext cx="199707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https://www.geeksforgeeks.org/php-loops/?ref=lbp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56" y="647358"/>
            <a:ext cx="352806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4445" marR="5080" indent="-126238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Doing Repetitive task with </a:t>
            </a:r>
            <a:r>
              <a:rPr spc="-660" dirty="0"/>
              <a:t> </a:t>
            </a:r>
            <a:r>
              <a:rPr spc="-5" dirty="0"/>
              <a:t>looping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6746" y="1590006"/>
            <a:ext cx="121983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540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While Loop </a:t>
            </a:r>
            <a:r>
              <a:rPr sz="1800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3147388"/>
            <a:ext cx="2402205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Syntax: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while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(if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condition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true)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7843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//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code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executed</a:t>
            </a:r>
            <a:endParaRPr sz="1400">
              <a:latin typeface="Arial"/>
              <a:cs typeface="Arial"/>
            </a:endParaRPr>
          </a:p>
          <a:p>
            <a:pPr marL="8001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950" y="887801"/>
            <a:ext cx="3700956" cy="322583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83408" y="4850165"/>
            <a:ext cx="7937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5675" y="4850165"/>
            <a:ext cx="221170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https://www.w3schools.com/php/php_looping_while.asp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56" y="647358"/>
            <a:ext cx="352806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4445" marR="5080" indent="-126238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Doing Repetitive task with </a:t>
            </a:r>
            <a:r>
              <a:rPr spc="-660" dirty="0"/>
              <a:t> </a:t>
            </a:r>
            <a:r>
              <a:rPr spc="-5" dirty="0"/>
              <a:t>looping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7965" y="1728118"/>
            <a:ext cx="153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Do-While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3113098"/>
            <a:ext cx="3322954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 do-while loop will always execute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block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code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once.</a:t>
            </a:r>
            <a:endParaRPr sz="1400">
              <a:latin typeface="Arial"/>
              <a:cs typeface="Arial"/>
            </a:endParaRPr>
          </a:p>
          <a:p>
            <a:pPr marL="348615" marR="212725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will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check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condition,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repeat </a:t>
            </a:r>
            <a:r>
              <a:rPr sz="1400" spc="-5" dirty="0">
                <a:latin typeface="Arial"/>
                <a:cs typeface="Arial"/>
              </a:rPr>
              <a:t>the loop while the </a:t>
            </a:r>
            <a:r>
              <a:rPr sz="1400" dirty="0">
                <a:latin typeface="Arial"/>
                <a:cs typeface="Arial"/>
              </a:rPr>
              <a:t>specified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condition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true.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1640" y="636587"/>
            <a:ext cx="3876705" cy="40101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83408" y="4850165"/>
            <a:ext cx="7937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5675" y="4850165"/>
            <a:ext cx="221170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https://www.w3schools.com/php/php_looping_while.asp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56" y="647358"/>
            <a:ext cx="352806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4445" marR="5080" indent="-126238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Doing Repetitive task with </a:t>
            </a:r>
            <a:r>
              <a:rPr spc="-660" dirty="0"/>
              <a:t> </a:t>
            </a:r>
            <a:r>
              <a:rPr spc="-5" dirty="0"/>
              <a:t>looping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7965" y="1590006"/>
            <a:ext cx="15367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71450" marR="5080" indent="-15938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Do-While</a:t>
            </a:r>
            <a:r>
              <a:rPr sz="18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Loop </a:t>
            </a:r>
            <a:r>
              <a:rPr sz="1800" spc="-48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899738"/>
            <a:ext cx="2156460" cy="1724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Syntax: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do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22796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//code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executed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}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while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(if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condition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true);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950" y="1185887"/>
            <a:ext cx="3839399" cy="300675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83408" y="4850165"/>
            <a:ext cx="7937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5675" y="4850165"/>
            <a:ext cx="221170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https://www.w3schools.com/php/php_looping_while.asp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988" y="647358"/>
            <a:ext cx="290385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92100" marR="5080" indent="-280035">
              <a:lnSpc>
                <a:spcPts val="2850"/>
              </a:lnSpc>
              <a:spcBef>
                <a:spcPts val="220"/>
              </a:spcBef>
            </a:pPr>
            <a:r>
              <a:rPr dirty="0"/>
              <a:t>Mixing</a:t>
            </a:r>
            <a:r>
              <a:rPr spc="-55" dirty="0"/>
              <a:t> </a:t>
            </a:r>
            <a:r>
              <a:rPr spc="-5" dirty="0"/>
              <a:t>Decisions</a:t>
            </a:r>
            <a:r>
              <a:rPr spc="-50" dirty="0"/>
              <a:t> </a:t>
            </a:r>
            <a:r>
              <a:rPr spc="-5" dirty="0"/>
              <a:t>and </a:t>
            </a:r>
            <a:r>
              <a:rPr spc="-650" dirty="0"/>
              <a:t> </a:t>
            </a:r>
            <a:r>
              <a:rPr spc="-5" dirty="0"/>
              <a:t>looping</a:t>
            </a:r>
            <a:r>
              <a:rPr spc="-25" dirty="0"/>
              <a:t> </a:t>
            </a:r>
            <a:r>
              <a:rPr spc="-5" dirty="0"/>
              <a:t>with</a:t>
            </a:r>
            <a:r>
              <a:rPr spc="-20" dirty="0"/>
              <a:t> </a:t>
            </a:r>
            <a:r>
              <a:rPr spc="-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581" y="1590006"/>
            <a:ext cx="345376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92885" marR="5080" indent="-148082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Mixing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Decisions and looping with </a:t>
            </a:r>
            <a:r>
              <a:rPr sz="1800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989273"/>
            <a:ext cx="3540760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1938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PHP will only processes things that are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enclosed within one of its </a:t>
            </a:r>
            <a:r>
              <a:rPr sz="1400" dirty="0">
                <a:latin typeface="Arial"/>
                <a:cs typeface="Arial"/>
              </a:rPr>
              <a:t>valid code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blocks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(such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&lt;?php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?&gt;).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PHP </a:t>
            </a:r>
            <a:r>
              <a:rPr sz="1400" spc="-10" dirty="0">
                <a:latin typeface="Arial"/>
                <a:cs typeface="Arial"/>
              </a:rPr>
              <a:t>effectively </a:t>
            </a:r>
            <a:r>
              <a:rPr sz="1400" spc="-5" dirty="0">
                <a:latin typeface="Arial"/>
                <a:cs typeface="Arial"/>
              </a:rPr>
              <a:t>ignores everything that it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was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specifically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told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process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9487" y="786539"/>
            <a:ext cx="4254388" cy="337602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83408" y="4850165"/>
            <a:ext cx="7937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5675" y="4850165"/>
            <a:ext cx="2440940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http://shubhneet.com/mixing-decisions-and-looping-with-html</a:t>
            </a:r>
            <a:r>
              <a:rPr sz="700" spc="-5" dirty="0">
                <a:solidFill>
                  <a:srgbClr val="0097A7"/>
                </a:solidFill>
                <a:latin typeface="Arial"/>
                <a:cs typeface="Arial"/>
                <a:hlinkClick r:id="rId3"/>
              </a:rPr>
              <a:t>/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988" y="647358"/>
            <a:ext cx="290385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92100" marR="5080" indent="-280035">
              <a:lnSpc>
                <a:spcPts val="2850"/>
              </a:lnSpc>
              <a:spcBef>
                <a:spcPts val="220"/>
              </a:spcBef>
            </a:pPr>
            <a:r>
              <a:rPr dirty="0"/>
              <a:t>Mixing</a:t>
            </a:r>
            <a:r>
              <a:rPr spc="-55" dirty="0"/>
              <a:t> </a:t>
            </a:r>
            <a:r>
              <a:rPr spc="-5" dirty="0"/>
              <a:t>Decisions</a:t>
            </a:r>
            <a:r>
              <a:rPr spc="-50" dirty="0"/>
              <a:t> </a:t>
            </a:r>
            <a:r>
              <a:rPr spc="-5" dirty="0"/>
              <a:t>and </a:t>
            </a:r>
            <a:r>
              <a:rPr spc="-650" dirty="0"/>
              <a:t> </a:t>
            </a:r>
            <a:r>
              <a:rPr spc="-5" dirty="0"/>
              <a:t>looping</a:t>
            </a:r>
            <a:r>
              <a:rPr spc="-25" dirty="0"/>
              <a:t> </a:t>
            </a:r>
            <a:r>
              <a:rPr spc="-5" dirty="0"/>
              <a:t>with</a:t>
            </a:r>
            <a:r>
              <a:rPr spc="-20" dirty="0"/>
              <a:t> </a:t>
            </a:r>
            <a:r>
              <a:rPr spc="-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1268" y="1728118"/>
            <a:ext cx="2788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PHP</a:t>
            </a:r>
            <a:r>
              <a:rPr sz="18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Conditions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3113098"/>
            <a:ext cx="3369310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304165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Display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certain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HTML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condition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true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PHP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PHP Condition is being used </a:t>
            </a:r>
            <a:r>
              <a:rPr sz="1400" dirty="0">
                <a:latin typeface="Arial"/>
                <a:cs typeface="Arial"/>
              </a:rPr>
              <a:t>simply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3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control </a:t>
            </a:r>
            <a:r>
              <a:rPr sz="1400" spc="-5" dirty="0">
                <a:latin typeface="Arial"/>
                <a:cs typeface="Arial"/>
              </a:rPr>
              <a:t>the output of </a:t>
            </a:r>
            <a:r>
              <a:rPr sz="1400" dirty="0">
                <a:latin typeface="Arial"/>
                <a:cs typeface="Arial"/>
              </a:rPr>
              <a:t>standard </a:t>
            </a:r>
            <a:r>
              <a:rPr sz="1400" spc="-5" dirty="0">
                <a:latin typeface="Arial"/>
                <a:cs typeface="Arial"/>
              </a:rPr>
              <a:t>HTML </a:t>
            </a:r>
            <a:r>
              <a:rPr sz="1400" dirty="0">
                <a:latin typeface="Arial"/>
                <a:cs typeface="Arial"/>
              </a:rPr>
              <a:t> code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950" y="599490"/>
            <a:ext cx="3558771" cy="34429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83408" y="4850165"/>
            <a:ext cx="7937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5675" y="4850165"/>
            <a:ext cx="2440940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http://shubhneet.com/mixing-decisions-and-looping-with-html</a:t>
            </a:r>
            <a:r>
              <a:rPr sz="700" spc="-5" dirty="0">
                <a:solidFill>
                  <a:srgbClr val="0097A7"/>
                </a:solidFill>
                <a:latin typeface="Arial"/>
                <a:cs typeface="Arial"/>
                <a:hlinkClick r:id="rId3"/>
              </a:rPr>
              <a:t>/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988" y="647358"/>
            <a:ext cx="290385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92100" marR="5080" indent="-280035">
              <a:lnSpc>
                <a:spcPts val="2850"/>
              </a:lnSpc>
              <a:spcBef>
                <a:spcPts val="220"/>
              </a:spcBef>
            </a:pPr>
            <a:r>
              <a:rPr dirty="0"/>
              <a:t>Mixing</a:t>
            </a:r>
            <a:r>
              <a:rPr spc="-55" dirty="0"/>
              <a:t> </a:t>
            </a:r>
            <a:r>
              <a:rPr spc="-5" dirty="0"/>
              <a:t>Decisions</a:t>
            </a:r>
            <a:r>
              <a:rPr spc="-50" dirty="0"/>
              <a:t> </a:t>
            </a:r>
            <a:r>
              <a:rPr spc="-5" dirty="0"/>
              <a:t>and </a:t>
            </a:r>
            <a:r>
              <a:rPr spc="-650" dirty="0"/>
              <a:t> </a:t>
            </a:r>
            <a:r>
              <a:rPr spc="-5" dirty="0"/>
              <a:t>looping</a:t>
            </a:r>
            <a:r>
              <a:rPr spc="-25" dirty="0"/>
              <a:t> </a:t>
            </a:r>
            <a:r>
              <a:rPr spc="-5" dirty="0"/>
              <a:t>with</a:t>
            </a:r>
            <a:r>
              <a:rPr spc="-20" dirty="0"/>
              <a:t> </a:t>
            </a:r>
            <a:r>
              <a:rPr spc="-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311" y="1728118"/>
            <a:ext cx="2813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Embedded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Syntax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989273"/>
            <a:ext cx="347281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Beyond </a:t>
            </a:r>
            <a:r>
              <a:rPr sz="1400" dirty="0">
                <a:latin typeface="Arial"/>
                <a:cs typeface="Arial"/>
              </a:rPr>
              <a:t>simple </a:t>
            </a:r>
            <a:r>
              <a:rPr sz="1400" spc="-5" dirty="0">
                <a:latin typeface="Arial"/>
                <a:cs typeface="Arial"/>
              </a:rPr>
              <a:t>if </a:t>
            </a:r>
            <a:r>
              <a:rPr sz="1400" dirty="0">
                <a:latin typeface="Arial"/>
                <a:cs typeface="Arial"/>
              </a:rPr>
              <a:t>statements, most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control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structures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provide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alternative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syntax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348615" marR="346075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That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allows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embed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PHP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code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within </a:t>
            </a:r>
            <a:r>
              <a:rPr sz="1400" dirty="0">
                <a:latin typeface="Arial"/>
                <a:cs typeface="Arial"/>
              </a:rPr>
              <a:t>standard </a:t>
            </a:r>
            <a:r>
              <a:rPr sz="1400" spc="-5" dirty="0">
                <a:latin typeface="Arial"/>
                <a:cs typeface="Arial"/>
              </a:rPr>
              <a:t>HTML quickly and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easily.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0650" y="535512"/>
            <a:ext cx="3241799" cy="40237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83408" y="4850165"/>
            <a:ext cx="7937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5675" y="4850165"/>
            <a:ext cx="2440940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u="sng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http://shubhneet.com/mixing-decisions-and-looping-with-html</a:t>
            </a:r>
            <a:r>
              <a:rPr sz="700" spc="-5" dirty="0">
                <a:solidFill>
                  <a:srgbClr val="0097A7"/>
                </a:solidFill>
                <a:latin typeface="Arial"/>
                <a:cs typeface="Arial"/>
                <a:hlinkClick r:id="rId3"/>
              </a:rPr>
              <a:t>/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4427" y="2548733"/>
            <a:ext cx="1192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2909" y="4841744"/>
            <a:ext cx="255524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100"/>
              </a:spcBef>
              <a:buChar char="●"/>
              <a:tabLst>
                <a:tab pos="294640" algn="l"/>
                <a:tab pos="295275" algn="l"/>
              </a:tabLst>
            </a:pP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https://static.javatpoint.com/cpages/images/c-function.jpg</a:t>
            </a:r>
            <a:endParaRPr sz="7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5092" y="790799"/>
            <a:ext cx="4262092" cy="277346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975" y="161799"/>
            <a:ext cx="774074" cy="3112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9556" y="161800"/>
            <a:ext cx="791593" cy="3112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05583" y="4901386"/>
            <a:ext cx="293306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/>
                <a:cs typeface="Arial"/>
              </a:rPr>
              <a:t>Disclaimer: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The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content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is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curated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for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educational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purposes</a:t>
            </a:r>
            <a:r>
              <a:rPr sz="800" spc="-15" dirty="0">
                <a:latin typeface="Arial"/>
                <a:cs typeface="Arial"/>
              </a:rPr>
              <a:t> only.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6135" y="1101483"/>
            <a:ext cx="8199755" cy="239903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065" marR="5080" algn="ctr">
              <a:lnSpc>
                <a:spcPts val="6230"/>
              </a:lnSpc>
              <a:spcBef>
                <a:spcPts val="200"/>
              </a:spcBef>
            </a:pPr>
            <a:r>
              <a:rPr sz="5200" spc="-15" dirty="0"/>
              <a:t>Able</a:t>
            </a:r>
            <a:r>
              <a:rPr sz="5200" spc="-35" dirty="0"/>
              <a:t> </a:t>
            </a:r>
            <a:r>
              <a:rPr sz="5200" spc="-5" dirty="0"/>
              <a:t>to</a:t>
            </a:r>
            <a:r>
              <a:rPr sz="5200" spc="-35" dirty="0"/>
              <a:t> </a:t>
            </a:r>
            <a:r>
              <a:rPr sz="5200" spc="-5" dirty="0"/>
              <a:t>Design</a:t>
            </a:r>
            <a:r>
              <a:rPr sz="5200" spc="-30" dirty="0"/>
              <a:t> </a:t>
            </a:r>
            <a:r>
              <a:rPr sz="5200" spc="-5" dirty="0"/>
              <a:t>and</a:t>
            </a:r>
            <a:r>
              <a:rPr sz="5200" spc="-25" dirty="0"/>
              <a:t> </a:t>
            </a:r>
            <a:r>
              <a:rPr sz="5200" spc="-5" dirty="0"/>
              <a:t>Develop </a:t>
            </a:r>
            <a:r>
              <a:rPr sz="5200" spc="-1430" dirty="0"/>
              <a:t> </a:t>
            </a:r>
            <a:r>
              <a:rPr sz="5200" spc="-5" dirty="0"/>
              <a:t>Dynamic</a:t>
            </a:r>
            <a:r>
              <a:rPr sz="5200" spc="90" dirty="0"/>
              <a:t> </a:t>
            </a:r>
            <a:r>
              <a:rPr sz="5200" spc="-20" dirty="0"/>
              <a:t>Websites</a:t>
            </a:r>
            <a:r>
              <a:rPr sz="5200" spc="95" dirty="0"/>
              <a:t> </a:t>
            </a:r>
            <a:r>
              <a:rPr sz="5200" spc="-5" dirty="0"/>
              <a:t>with </a:t>
            </a:r>
            <a:r>
              <a:rPr sz="5200" dirty="0"/>
              <a:t> </a:t>
            </a:r>
            <a:r>
              <a:rPr sz="5200" spc="-10" dirty="0"/>
              <a:t>PHP</a:t>
            </a:r>
            <a:endParaRPr sz="5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820" y="647358"/>
            <a:ext cx="272859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49300" marR="5080" indent="-73723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Function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What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dirty="0"/>
              <a:t>a </a:t>
            </a:r>
            <a:r>
              <a:rPr spc="-655" dirty="0"/>
              <a:t> </a:t>
            </a:r>
            <a:r>
              <a:rPr spc="-5" dirty="0"/>
              <a:t>function?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302" y="1728118"/>
            <a:ext cx="1773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Built-in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560648"/>
            <a:ext cx="3566160" cy="196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518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functions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also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called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as</a:t>
            </a:r>
            <a:r>
              <a:rPr sz="1400" spc="1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Library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Standard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functions.</a:t>
            </a:r>
            <a:endParaRPr sz="1400">
              <a:latin typeface="Arial"/>
              <a:cs typeface="Arial"/>
            </a:endParaRPr>
          </a:p>
          <a:p>
            <a:pPr marL="348615" marR="5715" indent="-336550">
              <a:lnSpc>
                <a:spcPct val="1518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These</a:t>
            </a:r>
            <a:r>
              <a:rPr sz="1400" spc="2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functions</a:t>
            </a:r>
            <a:r>
              <a:rPr sz="1400" spc="2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</a:t>
            </a:r>
            <a:r>
              <a:rPr sz="1400" spc="2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provided</a:t>
            </a:r>
            <a:r>
              <a:rPr sz="1400" spc="2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by</a:t>
            </a:r>
            <a:r>
              <a:rPr sz="1400" spc="2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programmer.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15" dirty="0">
                <a:latin typeface="Arial"/>
                <a:cs typeface="Arial"/>
              </a:rPr>
              <a:t>We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directly.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Ex:echo(),sort(),print(),sprint(),..etc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9277" y="505075"/>
            <a:ext cx="4299625" cy="42671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83408" y="4850165"/>
            <a:ext cx="7937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5675" y="4850165"/>
            <a:ext cx="1880870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https://www.javatpoint.com/php-string-functions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820" y="647358"/>
            <a:ext cx="272859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49300" marR="5080" indent="-73723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Function</a:t>
            </a:r>
            <a:r>
              <a:rPr spc="-3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What</a:t>
            </a:r>
            <a:r>
              <a:rPr spc="-3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dirty="0"/>
              <a:t>a </a:t>
            </a:r>
            <a:r>
              <a:rPr spc="-655" dirty="0"/>
              <a:t> </a:t>
            </a:r>
            <a:r>
              <a:rPr spc="-5" dirty="0"/>
              <a:t>function?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302" y="1590006"/>
            <a:ext cx="177165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28600" marR="5080" indent="-216535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Built-in</a:t>
            </a:r>
            <a:r>
              <a:rPr sz="18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Functions </a:t>
            </a:r>
            <a:r>
              <a:rPr sz="1800" spc="-48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(Continued..)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865448"/>
            <a:ext cx="3387090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 following library functions used for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operations.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"/>
                <a:cs typeface="Arial"/>
              </a:rPr>
              <a:t>strrev()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"/>
                <a:cs typeface="Arial"/>
              </a:rPr>
              <a:t>strlen()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Strtolower()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Strtoupper()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echo()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2995" y="1246253"/>
            <a:ext cx="4461004" cy="20414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83408" y="4850165"/>
            <a:ext cx="7937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5675" y="4850165"/>
            <a:ext cx="1880870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https://www.javatpoint.com/php-string-functions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537440" cy="31269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65249" y="4540124"/>
            <a:ext cx="4016375" cy="2730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Imag</a:t>
            </a: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 Source: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-10" dirty="0">
                <a:solidFill>
                  <a:srgbClr val="595959"/>
                </a:solidFill>
                <a:latin typeface="Arial"/>
                <a:cs typeface="Arial"/>
                <a:hlinkClick r:id="rId3"/>
              </a:rPr>
              <a:t>https://www.etutorialspoint.com/index.php/16-how-to-get-current-filename-directory-linenumber-in-php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9949" y="2186783"/>
            <a:ext cx="3800475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065" marR="5080" indent="-1270" algn="ctr">
              <a:lnSpc>
                <a:spcPts val="2850"/>
              </a:lnSpc>
              <a:spcBef>
                <a:spcPts val="220"/>
              </a:spcBef>
            </a:pPr>
            <a:r>
              <a:rPr sz="2400" spc="-15" dirty="0">
                <a:latin typeface="Arial"/>
                <a:cs typeface="Arial"/>
              </a:rPr>
              <a:t>Working </a:t>
            </a:r>
            <a:r>
              <a:rPr sz="2400" spc="-5" dirty="0">
                <a:latin typeface="Arial"/>
                <a:cs typeface="Arial"/>
              </a:rPr>
              <a:t>with File and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Directories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Understanding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Directory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859" y="465202"/>
            <a:ext cx="3800475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065" marR="5080" indent="-1270" algn="ctr">
              <a:lnSpc>
                <a:spcPts val="2850"/>
              </a:lnSpc>
              <a:spcBef>
                <a:spcPts val="220"/>
              </a:spcBef>
            </a:pPr>
            <a:r>
              <a:rPr spc="-15" dirty="0"/>
              <a:t>Working </a:t>
            </a:r>
            <a:r>
              <a:rPr spc="-5" dirty="0"/>
              <a:t>with File and </a:t>
            </a:r>
            <a:r>
              <a:rPr dirty="0"/>
              <a:t> </a:t>
            </a:r>
            <a:r>
              <a:rPr spc="-5" dirty="0"/>
              <a:t>Directories </a:t>
            </a:r>
            <a:r>
              <a:rPr dirty="0"/>
              <a:t>– </a:t>
            </a:r>
            <a:r>
              <a:rPr spc="-5" dirty="0"/>
              <a:t>Understanding </a:t>
            </a:r>
            <a:r>
              <a:rPr spc="-655" dirty="0"/>
              <a:t> </a:t>
            </a:r>
            <a:r>
              <a:rPr spc="-5" dirty="0"/>
              <a:t>File</a:t>
            </a:r>
            <a:r>
              <a:rPr spc="-15" dirty="0"/>
              <a:t> </a:t>
            </a:r>
            <a:r>
              <a:rPr dirty="0"/>
              <a:t>&amp;</a:t>
            </a:r>
            <a:r>
              <a:rPr spc="-15" dirty="0"/>
              <a:t> </a:t>
            </a:r>
            <a:r>
              <a:rPr spc="-5" dirty="0"/>
              <a:t>Directory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780" y="1726983"/>
            <a:ext cx="36563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Reading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Contents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3011980"/>
            <a:ext cx="35566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37465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Three functions to perform this task: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opendir(),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readdir()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closedir().</a:t>
            </a:r>
            <a:endParaRPr sz="1400">
              <a:latin typeface="Arial"/>
              <a:cs typeface="Arial"/>
            </a:endParaRPr>
          </a:p>
          <a:p>
            <a:pPr marL="346075" marR="508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Note that </a:t>
            </a:r>
            <a:r>
              <a:rPr sz="1400" dirty="0">
                <a:latin typeface="Arial"/>
                <a:cs typeface="Arial"/>
              </a:rPr>
              <a:t>readdir() returns </a:t>
            </a:r>
            <a:r>
              <a:rPr sz="1400" spc="-5" dirty="0">
                <a:latin typeface="Arial"/>
                <a:cs typeface="Arial"/>
              </a:rPr>
              <a:t>only the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names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items,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rather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full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paths.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1007280"/>
            <a:ext cx="4428026" cy="3126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859" y="465202"/>
            <a:ext cx="3800475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065" marR="5080" indent="-1270" algn="ctr">
              <a:lnSpc>
                <a:spcPts val="2850"/>
              </a:lnSpc>
              <a:spcBef>
                <a:spcPts val="220"/>
              </a:spcBef>
            </a:pPr>
            <a:r>
              <a:rPr spc="-15" dirty="0"/>
              <a:t>Working </a:t>
            </a:r>
            <a:r>
              <a:rPr spc="-5" dirty="0"/>
              <a:t>with File and </a:t>
            </a:r>
            <a:r>
              <a:rPr dirty="0"/>
              <a:t> </a:t>
            </a:r>
            <a:r>
              <a:rPr spc="-5" dirty="0"/>
              <a:t>Directories </a:t>
            </a:r>
            <a:r>
              <a:rPr dirty="0"/>
              <a:t>– </a:t>
            </a:r>
            <a:r>
              <a:rPr spc="-5" dirty="0"/>
              <a:t>Understanding </a:t>
            </a:r>
            <a:r>
              <a:rPr spc="-655" dirty="0"/>
              <a:t> </a:t>
            </a:r>
            <a:r>
              <a:rPr spc="-5" dirty="0"/>
              <a:t>File</a:t>
            </a:r>
            <a:r>
              <a:rPr spc="-15" dirty="0"/>
              <a:t> </a:t>
            </a:r>
            <a:r>
              <a:rPr dirty="0"/>
              <a:t>&amp;</a:t>
            </a:r>
            <a:r>
              <a:rPr spc="-15" dirty="0"/>
              <a:t> </a:t>
            </a:r>
            <a:r>
              <a:rPr spc="-5" dirty="0"/>
              <a:t>Directory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9964" y="1726983"/>
            <a:ext cx="2066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File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Opening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Modes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3259630"/>
            <a:ext cx="3440429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opened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read-only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reading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write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537439" cy="31269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47945" y="4841629"/>
            <a:ext cx="1657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Image Source: </a:t>
            </a:r>
            <a:r>
              <a:rPr sz="700" spc="-10" dirty="0">
                <a:solidFill>
                  <a:srgbClr val="595959"/>
                </a:solidFill>
                <a:latin typeface="Arial"/>
                <a:cs typeface="Arial"/>
                <a:hlinkClick r:id="rId3"/>
              </a:rPr>
              <a:t>https://www.slideshare.net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346" y="833347"/>
            <a:ext cx="305435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334135" marR="5080" indent="-132207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Opening</a:t>
            </a:r>
            <a:r>
              <a:rPr spc="-40" dirty="0"/>
              <a:t>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dirty="0"/>
              <a:t>closing</a:t>
            </a:r>
            <a:r>
              <a:rPr spc="-35" dirty="0"/>
              <a:t> </a:t>
            </a:r>
            <a:r>
              <a:rPr dirty="0"/>
              <a:t>a </a:t>
            </a:r>
            <a:r>
              <a:rPr spc="-650" dirty="0"/>
              <a:t> </a:t>
            </a:r>
            <a:r>
              <a:rPr spc="-5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9463" y="1726983"/>
            <a:ext cx="1508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Opening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864342"/>
            <a:ext cx="3338829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214629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8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open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file PHP </a:t>
            </a:r>
            <a:r>
              <a:rPr sz="1400" dirty="0">
                <a:latin typeface="Arial"/>
                <a:cs typeface="Arial"/>
              </a:rPr>
              <a:t>you can </a:t>
            </a:r>
            <a:r>
              <a:rPr sz="1400" spc="-5" dirty="0">
                <a:latin typeface="Arial"/>
                <a:cs typeface="Arial"/>
              </a:rPr>
              <a:t>use the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fopen()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function.</a:t>
            </a:r>
            <a:endParaRPr sz="1400">
              <a:latin typeface="Arial"/>
              <a:cs typeface="Arial"/>
            </a:endParaRPr>
          </a:p>
          <a:p>
            <a:pPr marL="346075" marR="508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This function takes two parameters,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where the first parameter </a:t>
            </a:r>
            <a:r>
              <a:rPr sz="1400" dirty="0">
                <a:latin typeface="Arial"/>
                <a:cs typeface="Arial"/>
              </a:rPr>
              <a:t>contains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name of the file and the </a:t>
            </a:r>
            <a:r>
              <a:rPr sz="1400" dirty="0">
                <a:latin typeface="Arial"/>
                <a:cs typeface="Arial"/>
              </a:rPr>
              <a:t>second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parameter is the </a:t>
            </a:r>
            <a:r>
              <a:rPr sz="1400" dirty="0">
                <a:latin typeface="Arial"/>
                <a:cs typeface="Arial"/>
              </a:rPr>
              <a:t>mode </a:t>
            </a:r>
            <a:r>
              <a:rPr sz="1400" spc="-5" dirty="0">
                <a:latin typeface="Arial"/>
                <a:cs typeface="Arial"/>
              </a:rPr>
              <a:t>that </a:t>
            </a:r>
            <a:r>
              <a:rPr sz="1400" dirty="0">
                <a:latin typeface="Arial"/>
                <a:cs typeface="Arial"/>
              </a:rPr>
              <a:t>should </a:t>
            </a:r>
            <a:r>
              <a:rPr sz="1400" spc="-5" dirty="0">
                <a:latin typeface="Arial"/>
                <a:cs typeface="Arial"/>
              </a:rPr>
              <a:t>be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open 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file.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7479" y="1080000"/>
            <a:ext cx="4155976" cy="2917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781" y="833347"/>
            <a:ext cx="253809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3660" marR="5080" indent="-61594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Copyin</a:t>
            </a:r>
            <a:r>
              <a:rPr dirty="0"/>
              <a:t>g</a:t>
            </a:r>
            <a:r>
              <a:rPr sz="1100" dirty="0"/>
              <a:t>, </a:t>
            </a:r>
            <a:r>
              <a:rPr sz="1100" spc="50" dirty="0"/>
              <a:t> </a:t>
            </a:r>
            <a:r>
              <a:rPr dirty="0"/>
              <a:t>renaming 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deleting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file</a:t>
            </a:r>
            <a:endParaRPr sz="1100"/>
          </a:p>
        </p:txBody>
      </p:sp>
      <p:sp>
        <p:nvSpPr>
          <p:cNvPr id="3" name="object 3"/>
          <p:cNvSpPr txBox="1"/>
          <p:nvPr/>
        </p:nvSpPr>
        <p:spPr>
          <a:xfrm>
            <a:off x="1330991" y="1726983"/>
            <a:ext cx="1887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PHP</a:t>
            </a:r>
            <a:r>
              <a:rPr sz="18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copying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3111992"/>
            <a:ext cx="3543300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9372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80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copy a </a:t>
            </a:r>
            <a:r>
              <a:rPr sz="1400" spc="-5" dirty="0">
                <a:latin typeface="Arial"/>
                <a:cs typeface="Arial"/>
              </a:rPr>
              <a:t>file, </a:t>
            </a:r>
            <a:r>
              <a:rPr sz="1400" dirty="0">
                <a:latin typeface="Arial"/>
                <a:cs typeface="Arial"/>
              </a:rPr>
              <a:t>you </a:t>
            </a:r>
            <a:r>
              <a:rPr sz="1400" spc="-5" dirty="0">
                <a:latin typeface="Arial"/>
                <a:cs typeface="Arial"/>
              </a:rPr>
              <a:t>use the </a:t>
            </a:r>
            <a:r>
              <a:rPr sz="1400" dirty="0">
                <a:latin typeface="Arial"/>
                <a:cs typeface="Arial"/>
              </a:rPr>
              <a:t>copy()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function.</a:t>
            </a:r>
            <a:endParaRPr sz="1400">
              <a:latin typeface="Arial"/>
              <a:cs typeface="Arial"/>
            </a:endParaRPr>
          </a:p>
          <a:p>
            <a:pPr marL="346075" marR="508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copy()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returns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true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file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was </a:t>
            </a:r>
            <a:r>
              <a:rPr sz="1400" dirty="0">
                <a:latin typeface="Arial"/>
                <a:cs typeface="Arial"/>
              </a:rPr>
              <a:t>copied </a:t>
            </a:r>
            <a:r>
              <a:rPr sz="1400" spc="-10" dirty="0">
                <a:latin typeface="Arial"/>
                <a:cs typeface="Arial"/>
              </a:rPr>
              <a:t>successfully, </a:t>
            </a:r>
            <a:r>
              <a:rPr sz="1400" spc="-5" dirty="0">
                <a:latin typeface="Arial"/>
                <a:cs typeface="Arial"/>
              </a:rPr>
              <a:t>otherwise, it </a:t>
            </a:r>
            <a:r>
              <a:rPr sz="1400" dirty="0">
                <a:latin typeface="Arial"/>
                <a:cs typeface="Arial"/>
              </a:rPr>
              <a:t> returns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false.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7479" y="1080000"/>
            <a:ext cx="4412262" cy="3054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366" y="833347"/>
            <a:ext cx="297815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91185" marR="5080" indent="-57912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Copin</a:t>
            </a:r>
            <a:r>
              <a:rPr dirty="0"/>
              <a:t>g</a:t>
            </a:r>
            <a:r>
              <a:rPr sz="1100" dirty="0"/>
              <a:t>, </a:t>
            </a:r>
            <a:r>
              <a:rPr sz="1100" spc="50" dirty="0"/>
              <a:t> </a:t>
            </a:r>
            <a:r>
              <a:rPr dirty="0"/>
              <a:t>renaming</a:t>
            </a:r>
            <a:r>
              <a:rPr spc="-5" dirty="0"/>
              <a:t> and  deleting</a:t>
            </a:r>
            <a:r>
              <a:rPr spc="-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file</a:t>
            </a:r>
            <a:endParaRPr sz="1100"/>
          </a:p>
        </p:txBody>
      </p:sp>
      <p:sp>
        <p:nvSpPr>
          <p:cNvPr id="3" name="object 3"/>
          <p:cNvSpPr txBox="1"/>
          <p:nvPr/>
        </p:nvSpPr>
        <p:spPr>
          <a:xfrm>
            <a:off x="1248447" y="1726983"/>
            <a:ext cx="2052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PHP</a:t>
            </a:r>
            <a:r>
              <a:rPr sz="18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renaming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3235817"/>
            <a:ext cx="345821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80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rename a </a:t>
            </a:r>
            <a:r>
              <a:rPr sz="1400" spc="-5" dirty="0">
                <a:latin typeface="Arial"/>
                <a:cs typeface="Arial"/>
              </a:rPr>
              <a:t>file, </a:t>
            </a:r>
            <a:r>
              <a:rPr sz="1400" dirty="0">
                <a:latin typeface="Arial"/>
                <a:cs typeface="Arial"/>
              </a:rPr>
              <a:t>you </a:t>
            </a:r>
            <a:r>
              <a:rPr sz="1400" spc="-5" dirty="0">
                <a:latin typeface="Arial"/>
                <a:cs typeface="Arial"/>
              </a:rPr>
              <a:t>use the </a:t>
            </a:r>
            <a:r>
              <a:rPr sz="1400" dirty="0">
                <a:latin typeface="Arial"/>
                <a:cs typeface="Arial"/>
              </a:rPr>
              <a:t>rename ()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function.</a:t>
            </a:r>
            <a:endParaRPr sz="1400">
              <a:latin typeface="Arial"/>
              <a:cs typeface="Arial"/>
            </a:endParaRPr>
          </a:p>
          <a:p>
            <a:pPr marL="346075" indent="-334010">
              <a:lnSpc>
                <a:spcPct val="100000"/>
              </a:lnSpc>
              <a:spcBef>
                <a:spcPts val="27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also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allows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you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move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346075" indent="-334010">
              <a:lnSpc>
                <a:spcPct val="100000"/>
              </a:lnSpc>
              <a:spcBef>
                <a:spcPts val="27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file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different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directory.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527967" cy="3126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366" y="833347"/>
            <a:ext cx="297815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91185" marR="5080" indent="-57912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Copin</a:t>
            </a:r>
            <a:r>
              <a:rPr dirty="0"/>
              <a:t>g</a:t>
            </a:r>
            <a:r>
              <a:rPr sz="1100" dirty="0"/>
              <a:t>, </a:t>
            </a:r>
            <a:r>
              <a:rPr sz="1100" spc="50" dirty="0"/>
              <a:t> </a:t>
            </a:r>
            <a:r>
              <a:rPr dirty="0"/>
              <a:t>renaming</a:t>
            </a:r>
            <a:r>
              <a:rPr spc="-5" dirty="0"/>
              <a:t> and  deleting</a:t>
            </a:r>
            <a:r>
              <a:rPr spc="-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file</a:t>
            </a:r>
            <a:endParaRPr sz="1100"/>
          </a:p>
        </p:txBody>
      </p:sp>
      <p:sp>
        <p:nvSpPr>
          <p:cNvPr id="3" name="object 3"/>
          <p:cNvSpPr txBox="1"/>
          <p:nvPr/>
        </p:nvSpPr>
        <p:spPr>
          <a:xfrm>
            <a:off x="1324573" y="1726983"/>
            <a:ext cx="1899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PHP</a:t>
            </a:r>
            <a:r>
              <a:rPr sz="18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deleting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988167"/>
            <a:ext cx="347027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3232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8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delete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file, </a:t>
            </a:r>
            <a:r>
              <a:rPr sz="1400" dirty="0">
                <a:latin typeface="Arial"/>
                <a:cs typeface="Arial"/>
              </a:rPr>
              <a:t>you </a:t>
            </a:r>
            <a:r>
              <a:rPr sz="1400" spc="-5" dirty="0">
                <a:latin typeface="Arial"/>
                <a:cs typeface="Arial"/>
              </a:rPr>
              <a:t>use the unlink()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function.</a:t>
            </a:r>
            <a:endParaRPr sz="1400">
              <a:latin typeface="Arial"/>
              <a:cs typeface="Arial"/>
            </a:endParaRPr>
          </a:p>
          <a:p>
            <a:pPr marL="346075" marR="508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45" dirty="0">
                <a:latin typeface="Arial"/>
                <a:cs typeface="Arial"/>
              </a:rPr>
              <a:t>You </a:t>
            </a:r>
            <a:r>
              <a:rPr sz="1400" spc="-5" dirty="0">
                <a:latin typeface="Arial"/>
                <a:cs typeface="Arial"/>
              </a:rPr>
              <a:t>need to pass the file name that </a:t>
            </a:r>
            <a:r>
              <a:rPr sz="1400" dirty="0">
                <a:latin typeface="Arial"/>
                <a:cs typeface="Arial"/>
              </a:rPr>
              <a:t>you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want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delete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unlink()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function.</a:t>
            </a:r>
            <a:endParaRPr sz="1400">
              <a:latin typeface="Arial"/>
              <a:cs typeface="Arial"/>
            </a:endParaRPr>
          </a:p>
          <a:p>
            <a:pPr marL="346075" marR="3810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returns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true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success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false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 failure.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537439" cy="3126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481" y="833347"/>
            <a:ext cx="176339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79070" marR="5080" indent="-167005">
              <a:lnSpc>
                <a:spcPts val="2850"/>
              </a:lnSpc>
              <a:spcBef>
                <a:spcPts val="220"/>
              </a:spcBef>
            </a:pPr>
            <a:r>
              <a:rPr spc="-15" dirty="0"/>
              <a:t>Working</a:t>
            </a:r>
            <a:r>
              <a:rPr spc="-70" dirty="0"/>
              <a:t> </a:t>
            </a:r>
            <a:r>
              <a:rPr spc="-5" dirty="0"/>
              <a:t>with </a:t>
            </a:r>
            <a:r>
              <a:rPr spc="-655" dirty="0"/>
              <a:t> </a:t>
            </a:r>
            <a:r>
              <a:rPr spc="-5" dirty="0"/>
              <a:t>directories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780" y="1726983"/>
            <a:ext cx="36563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Reading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Contents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3235817"/>
            <a:ext cx="35566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37465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Three functions to perform this task: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opendir(),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readdir()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closedir().</a:t>
            </a:r>
            <a:endParaRPr sz="1400">
              <a:latin typeface="Arial"/>
              <a:cs typeface="Arial"/>
            </a:endParaRPr>
          </a:p>
          <a:p>
            <a:pPr marL="346075" marR="508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Note that </a:t>
            </a:r>
            <a:r>
              <a:rPr sz="1400" dirty="0">
                <a:latin typeface="Arial"/>
                <a:cs typeface="Arial"/>
              </a:rPr>
              <a:t>readdir() returns </a:t>
            </a:r>
            <a:r>
              <a:rPr sz="1400" spc="-5" dirty="0">
                <a:latin typeface="Arial"/>
                <a:cs typeface="Arial"/>
              </a:rPr>
              <a:t>only the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names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items,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rather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full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paths.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80"/>
            <a:ext cx="4537439" cy="3126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975" y="161799"/>
            <a:ext cx="774074" cy="3112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9556" y="161800"/>
            <a:ext cx="791593" cy="311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4136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</a:t>
            </a:r>
            <a:r>
              <a:rPr spc="-30" dirty="0"/>
              <a:t> </a:t>
            </a:r>
            <a:r>
              <a:rPr spc="-5" dirty="0"/>
              <a:t>this</a:t>
            </a:r>
            <a:r>
              <a:rPr spc="-25" dirty="0"/>
              <a:t> </a:t>
            </a:r>
            <a:r>
              <a:rPr dirty="0"/>
              <a:t>section,</a:t>
            </a:r>
            <a:r>
              <a:rPr spc="-20" dirty="0"/>
              <a:t> </a:t>
            </a:r>
            <a:r>
              <a:rPr spc="-5" dirty="0"/>
              <a:t>we</a:t>
            </a:r>
            <a:r>
              <a:rPr spc="-20" dirty="0"/>
              <a:t> </a:t>
            </a:r>
            <a:r>
              <a:rPr spc="-5" dirty="0"/>
              <a:t>will</a:t>
            </a:r>
            <a:r>
              <a:rPr spc="-20" dirty="0"/>
              <a:t> </a:t>
            </a:r>
            <a:r>
              <a:rPr spc="-5" dirty="0"/>
              <a:t>discuss: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3681" y="976144"/>
            <a:ext cx="6543040" cy="3941463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Introduction </a:t>
            </a:r>
            <a:r>
              <a:rPr lang="en-IN" spc="-5" dirty="0">
                <a:solidFill>
                  <a:srgbClr val="595959"/>
                </a:solidFill>
                <a:latin typeface="Arial"/>
                <a:cs typeface="Arial"/>
              </a:rPr>
              <a:t>to PHP </a:t>
            </a: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Script</a:t>
            </a:r>
          </a:p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IN" spc="-5" dirty="0">
                <a:solidFill>
                  <a:srgbClr val="595959"/>
                </a:solidFill>
                <a:latin typeface="Arial"/>
                <a:cs typeface="Arial"/>
              </a:rPr>
              <a:t>Looping statement in </a:t>
            </a:r>
            <a:r>
              <a:rPr lang="en-IN" spc="-5" dirty="0" err="1" smtClean="0">
                <a:solidFill>
                  <a:srgbClr val="595959"/>
                </a:solidFill>
                <a:latin typeface="Arial"/>
                <a:cs typeface="Arial"/>
              </a:rPr>
              <a:t>PHPScript</a:t>
            </a:r>
            <a:endParaRPr lang="en-IN" spc="-5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IN" spc="-5" dirty="0">
                <a:solidFill>
                  <a:srgbClr val="595959"/>
                </a:solidFill>
                <a:latin typeface="Arial"/>
                <a:cs typeface="Arial"/>
              </a:rPr>
              <a:t>Working with </a:t>
            </a:r>
            <a:r>
              <a:rPr lang="en-IN" spc="-5" dirty="0" err="1" smtClean="0">
                <a:solidFill>
                  <a:srgbClr val="595959"/>
                </a:solidFill>
                <a:latin typeface="Arial"/>
                <a:cs typeface="Arial"/>
              </a:rPr>
              <a:t>Predefinedfunctions</a:t>
            </a:r>
            <a:endParaRPr lang="en-IN" spc="-5" dirty="0" smtClean="0">
              <a:solidFill>
                <a:srgbClr val="595959"/>
              </a:solidFill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PHP files</a:t>
            </a:r>
          </a:p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PHP cookies</a:t>
            </a:r>
          </a:p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PHP sessions</a:t>
            </a:r>
          </a:p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IN" spc="-5" dirty="0">
                <a:solidFill>
                  <a:srgbClr val="595959"/>
                </a:solidFill>
                <a:latin typeface="Arial"/>
                <a:cs typeface="Arial"/>
              </a:rPr>
              <a:t>Generating Images </a:t>
            </a: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with PHP</a:t>
            </a:r>
          </a:p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PHP Form validation</a:t>
            </a:r>
          </a:p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PHP Date and Time</a:t>
            </a:r>
          </a:p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PHP Mouse Events</a:t>
            </a:r>
          </a:p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IN" sz="1800" spc="-5" dirty="0" smtClean="0">
                <a:solidFill>
                  <a:srgbClr val="595959"/>
                </a:solidFill>
                <a:latin typeface="Arial"/>
                <a:cs typeface="Arial"/>
              </a:rPr>
              <a:t>PHP OOP</a:t>
            </a:r>
          </a:p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PHP Debugging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959" y="833347"/>
            <a:ext cx="2969260" cy="13315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17220" marR="605790" algn="ctr">
              <a:lnSpc>
                <a:spcPts val="2850"/>
              </a:lnSpc>
              <a:spcBef>
                <a:spcPts val="220"/>
              </a:spcBef>
            </a:pPr>
            <a:r>
              <a:rPr spc="-15" dirty="0"/>
              <a:t>Working</a:t>
            </a:r>
            <a:r>
              <a:rPr spc="-70" dirty="0"/>
              <a:t> </a:t>
            </a:r>
            <a:r>
              <a:rPr spc="-5" dirty="0"/>
              <a:t>with </a:t>
            </a:r>
            <a:r>
              <a:rPr spc="-655" dirty="0"/>
              <a:t> </a:t>
            </a:r>
            <a:r>
              <a:rPr spc="-5" dirty="0"/>
              <a:t>directories</a:t>
            </a:r>
          </a:p>
          <a:p>
            <a:pPr marL="12065" marR="5080" algn="ctr">
              <a:lnSpc>
                <a:spcPct val="100699"/>
              </a:lnSpc>
              <a:spcBef>
                <a:spcPts val="110"/>
              </a:spcBef>
            </a:pPr>
            <a:r>
              <a:rPr sz="1800" spc="-5" dirty="0">
                <a:solidFill>
                  <a:srgbClr val="595959"/>
                </a:solidFill>
              </a:rPr>
              <a:t>Deleting the Directory and Its </a:t>
            </a:r>
            <a:r>
              <a:rPr sz="1800" spc="-490" dirty="0">
                <a:solidFill>
                  <a:srgbClr val="595959"/>
                </a:solidFill>
              </a:rPr>
              <a:t> </a:t>
            </a:r>
            <a:r>
              <a:rPr sz="1800" spc="-5" dirty="0">
                <a:solidFill>
                  <a:srgbClr val="595959"/>
                </a:solidFill>
              </a:rPr>
              <a:t>Contents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59033" y="2740517"/>
            <a:ext cx="3526154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6985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PHP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rmdir(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takes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directory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name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only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parameter.</a:t>
            </a:r>
            <a:endParaRPr sz="1400">
              <a:latin typeface="Arial"/>
              <a:cs typeface="Arial"/>
            </a:endParaRPr>
          </a:p>
          <a:p>
            <a:pPr marL="346075" marR="23876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It will </a:t>
            </a:r>
            <a:r>
              <a:rPr sz="1400" dirty="0">
                <a:latin typeface="Arial"/>
                <a:cs typeface="Arial"/>
              </a:rPr>
              <a:t>remove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specified </a:t>
            </a:r>
            <a:r>
              <a:rPr sz="1400" spc="-5" dirty="0">
                <a:latin typeface="Arial"/>
                <a:cs typeface="Arial"/>
              </a:rPr>
              <a:t>directory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from the file </a:t>
            </a:r>
            <a:r>
              <a:rPr sz="1400" dirty="0">
                <a:latin typeface="Arial"/>
                <a:cs typeface="Arial"/>
              </a:rPr>
              <a:t>system </a:t>
            </a:r>
            <a:r>
              <a:rPr sz="1400" spc="-5" dirty="0">
                <a:latin typeface="Arial"/>
                <a:cs typeface="Arial"/>
              </a:rPr>
              <a:t>if the process </a:t>
            </a:r>
            <a:r>
              <a:rPr sz="1400" dirty="0">
                <a:latin typeface="Arial"/>
                <a:cs typeface="Arial"/>
              </a:rPr>
              <a:t> running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your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script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right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do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so.</a:t>
            </a:r>
            <a:endParaRPr sz="1400">
              <a:latin typeface="Arial"/>
              <a:cs typeface="Arial"/>
            </a:endParaRPr>
          </a:p>
          <a:p>
            <a:pPr marL="346075" marR="508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15" dirty="0">
                <a:latin typeface="Arial"/>
                <a:cs typeface="Arial"/>
              </a:rPr>
              <a:t>However,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rmdir() </a:t>
            </a:r>
            <a:r>
              <a:rPr sz="1400" spc="-5" dirty="0">
                <a:latin typeface="Arial"/>
                <a:cs typeface="Arial"/>
              </a:rPr>
              <a:t>function works only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empty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directories.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8000" y="1008360"/>
            <a:ext cx="4289866" cy="3125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481" y="833347"/>
            <a:ext cx="176339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79070" marR="5080" indent="-167005">
              <a:lnSpc>
                <a:spcPts val="2850"/>
              </a:lnSpc>
              <a:spcBef>
                <a:spcPts val="220"/>
              </a:spcBef>
            </a:pPr>
            <a:r>
              <a:rPr spc="-15" dirty="0"/>
              <a:t>Working</a:t>
            </a:r>
            <a:r>
              <a:rPr spc="-70" dirty="0"/>
              <a:t> </a:t>
            </a:r>
            <a:r>
              <a:rPr spc="-5" dirty="0"/>
              <a:t>with </a:t>
            </a:r>
            <a:r>
              <a:rPr spc="-655" dirty="0"/>
              <a:t> </a:t>
            </a:r>
            <a:r>
              <a:rPr spc="-5" dirty="0"/>
              <a:t>directories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2444" y="1726983"/>
            <a:ext cx="2564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Creating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New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Directories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740517"/>
            <a:ext cx="3548379" cy="20066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37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Using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mkdir()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which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takes</a:t>
            </a:r>
            <a:endParaRPr sz="1400">
              <a:latin typeface="Arial"/>
              <a:cs typeface="Arial"/>
            </a:endParaRPr>
          </a:p>
          <a:p>
            <a:pPr marL="346075" indent="-334010">
              <a:lnSpc>
                <a:spcPct val="100000"/>
              </a:lnSpc>
              <a:spcBef>
                <a:spcPts val="27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two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parameters.</a:t>
            </a:r>
            <a:endParaRPr sz="1400">
              <a:latin typeface="Arial"/>
              <a:cs typeface="Arial"/>
            </a:endParaRPr>
          </a:p>
          <a:p>
            <a:pPr marL="346075" marR="2413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These parameters are, in </a:t>
            </a:r>
            <a:r>
              <a:rPr sz="1400" spc="-20" dirty="0">
                <a:latin typeface="Arial"/>
                <a:cs typeface="Arial"/>
              </a:rPr>
              <a:t>order,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directory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name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you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want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create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346075" marR="29464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permission </a:t>
            </a:r>
            <a:r>
              <a:rPr sz="1400" dirty="0">
                <a:latin typeface="Arial"/>
                <a:cs typeface="Arial"/>
              </a:rPr>
              <a:t>mode </a:t>
            </a:r>
            <a:r>
              <a:rPr sz="1400" spc="-5" dirty="0">
                <a:latin typeface="Arial"/>
                <a:cs typeface="Arial"/>
              </a:rPr>
              <a:t>for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new </a:t>
            </a:r>
            <a:r>
              <a:rPr sz="1400" spc="-15" dirty="0">
                <a:latin typeface="Arial"/>
                <a:cs typeface="Arial"/>
              </a:rPr>
              <a:t>directory,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which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must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octal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number.</a:t>
            </a:r>
            <a:endParaRPr sz="1400">
              <a:latin typeface="Arial"/>
              <a:cs typeface="Arial"/>
            </a:endParaRPr>
          </a:p>
          <a:p>
            <a:pPr marL="346075" marR="508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mode </a:t>
            </a:r>
            <a:r>
              <a:rPr sz="1400" spc="-5" dirty="0">
                <a:latin typeface="Arial"/>
                <a:cs typeface="Arial"/>
              </a:rPr>
              <a:t>parameter is optional and has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10" dirty="0">
                <a:latin typeface="Arial"/>
                <a:cs typeface="Arial"/>
              </a:rPr>
              <a:t> effect </a:t>
            </a:r>
            <a:r>
              <a:rPr sz="1400" spc="-5" dirty="0">
                <a:latin typeface="Arial"/>
                <a:cs typeface="Arial"/>
              </a:rPr>
              <a:t>only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 Unix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systems.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497285" cy="3126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3256" y="5025211"/>
            <a:ext cx="18751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©</a:t>
            </a:r>
            <a:r>
              <a:rPr sz="800" spc="-5" dirty="0">
                <a:latin typeface="Arial"/>
                <a:cs typeface="Arial"/>
              </a:rPr>
              <a:t> Edune</a:t>
            </a:r>
            <a:r>
              <a:rPr sz="800" dirty="0">
                <a:latin typeface="Arial"/>
                <a:cs typeface="Arial"/>
              </a:rPr>
              <a:t>t</a:t>
            </a:r>
            <a:r>
              <a:rPr sz="800" spc="-5" dirty="0">
                <a:latin typeface="Arial"/>
                <a:cs typeface="Arial"/>
              </a:rPr>
              <a:t> Foundation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Al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rights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reserved.</a:t>
            </a:r>
            <a:endParaRPr sz="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537440" cy="31269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67977" y="2548733"/>
            <a:ext cx="2004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Arial"/>
                <a:cs typeface="Arial"/>
              </a:rPr>
              <a:t>Text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editor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159" y="833358"/>
            <a:ext cx="353060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8445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Building </a:t>
            </a:r>
            <a:r>
              <a:rPr dirty="0"/>
              <a:t>a </a:t>
            </a:r>
            <a:r>
              <a:rPr spc="-5" dirty="0"/>
              <a:t>text editor File </a:t>
            </a:r>
            <a:r>
              <a:rPr dirty="0"/>
              <a:t> </a:t>
            </a:r>
            <a:r>
              <a:rPr spc="-5" dirty="0"/>
              <a:t>Uploading</a:t>
            </a:r>
            <a:r>
              <a:rPr spc="-50" dirty="0"/>
              <a:t>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Downloading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1252" y="1726983"/>
            <a:ext cx="2521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Building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text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editor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740517"/>
            <a:ext cx="3420745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344805" indent="-334010" algn="just">
              <a:lnSpc>
                <a:spcPct val="116100"/>
              </a:lnSpc>
              <a:spcBef>
                <a:spcPts val="100"/>
              </a:spcBef>
              <a:buChar char="●"/>
              <a:tabLst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 first thing that </a:t>
            </a:r>
            <a:r>
              <a:rPr sz="1400" dirty="0">
                <a:latin typeface="Arial"/>
                <a:cs typeface="Arial"/>
              </a:rPr>
              <a:t>must </a:t>
            </a:r>
            <a:r>
              <a:rPr sz="1400" spc="-5" dirty="0">
                <a:latin typeface="Arial"/>
                <a:cs typeface="Arial"/>
              </a:rPr>
              <a:t>be done is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define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file(s).</a:t>
            </a:r>
            <a:endParaRPr sz="1400">
              <a:latin typeface="Arial"/>
              <a:cs typeface="Arial"/>
            </a:endParaRPr>
          </a:p>
          <a:p>
            <a:pPr marL="346075" marR="106680" indent="-334010" algn="just">
              <a:lnSpc>
                <a:spcPct val="116100"/>
              </a:lnSpc>
              <a:buChar char="●"/>
              <a:tabLst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An array is used </a:t>
            </a:r>
            <a:r>
              <a:rPr sz="1400" dirty="0">
                <a:latin typeface="Arial"/>
                <a:cs typeface="Arial"/>
              </a:rPr>
              <a:t>so </a:t>
            </a:r>
            <a:r>
              <a:rPr sz="1400" spc="-5" dirty="0">
                <a:latin typeface="Arial"/>
                <a:cs typeface="Arial"/>
              </a:rPr>
              <a:t>that both files </a:t>
            </a:r>
            <a:r>
              <a:rPr sz="1400" dirty="0">
                <a:latin typeface="Arial"/>
                <a:cs typeface="Arial"/>
              </a:rPr>
              <a:t>can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 identified and </a:t>
            </a:r>
            <a:r>
              <a:rPr sz="1400" dirty="0">
                <a:latin typeface="Arial"/>
                <a:cs typeface="Arial"/>
              </a:rPr>
              <a:t>called </a:t>
            </a:r>
            <a:r>
              <a:rPr sz="1400" spc="-5" dirty="0">
                <a:latin typeface="Arial"/>
                <a:cs typeface="Arial"/>
              </a:rPr>
              <a:t>through $files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later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through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$file.</a:t>
            </a:r>
            <a:endParaRPr sz="1400">
              <a:latin typeface="Arial"/>
              <a:cs typeface="Arial"/>
            </a:endParaRPr>
          </a:p>
          <a:p>
            <a:pPr marL="346075" marR="5080" indent="-334010" algn="just">
              <a:lnSpc>
                <a:spcPct val="116100"/>
              </a:lnSpc>
              <a:buChar char="●"/>
              <a:tabLst>
                <a:tab pos="346710" algn="l"/>
              </a:tabLst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being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defined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which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will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help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pull the text from the </a:t>
            </a:r>
            <a:r>
              <a:rPr sz="1400" dirty="0">
                <a:latin typeface="Arial"/>
                <a:cs typeface="Arial"/>
              </a:rPr>
              <a:t>respective submit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buttons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form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fields.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450516" cy="3016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609" y="833358"/>
            <a:ext cx="353060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8445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Building </a:t>
            </a:r>
            <a:r>
              <a:rPr dirty="0"/>
              <a:t>a </a:t>
            </a:r>
            <a:r>
              <a:rPr spc="-5" dirty="0"/>
              <a:t>text editor File </a:t>
            </a:r>
            <a:r>
              <a:rPr dirty="0"/>
              <a:t> </a:t>
            </a:r>
            <a:r>
              <a:rPr spc="-5" dirty="0"/>
              <a:t>Uploading</a:t>
            </a:r>
            <a:r>
              <a:rPr spc="-50" dirty="0"/>
              <a:t>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Downloading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1058" y="1726983"/>
            <a:ext cx="2245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Upload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file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3641582"/>
            <a:ext cx="331025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$_FILES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upload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files.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485682" cy="29780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47945" y="4824484"/>
            <a:ext cx="3227070" cy="2730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Imag</a:t>
            </a: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 Source: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spc="-10" dirty="0">
                <a:solidFill>
                  <a:srgbClr val="595959"/>
                </a:solidFill>
                <a:latin typeface="Arial"/>
                <a:cs typeface="Arial"/>
                <a:hlinkClick r:id="rId3"/>
              </a:rPr>
              <a:t>https://www.etutorialspoint.com/index.php/16-how-to-get-current-filename-director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810" y="833358"/>
            <a:ext cx="353060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8445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Building </a:t>
            </a:r>
            <a:r>
              <a:rPr dirty="0"/>
              <a:t>a </a:t>
            </a:r>
            <a:r>
              <a:rPr spc="-5" dirty="0"/>
              <a:t>text editor File </a:t>
            </a:r>
            <a:r>
              <a:rPr dirty="0"/>
              <a:t> </a:t>
            </a:r>
            <a:r>
              <a:rPr spc="-5" dirty="0"/>
              <a:t>Uploading</a:t>
            </a:r>
            <a:r>
              <a:rPr spc="-50" dirty="0"/>
              <a:t> </a:t>
            </a:r>
            <a:r>
              <a:rPr dirty="0"/>
              <a:t>&amp;</a:t>
            </a:r>
            <a:r>
              <a:rPr spc="-55" dirty="0"/>
              <a:t> </a:t>
            </a:r>
            <a:r>
              <a:rPr spc="-5" dirty="0"/>
              <a:t>Downloading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2026" y="1726983"/>
            <a:ext cx="2283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Download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files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PHP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988167"/>
            <a:ext cx="353631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 Content-Disposition header function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 used in PHP to </a:t>
            </a:r>
            <a:r>
              <a:rPr sz="1400" dirty="0">
                <a:latin typeface="Arial"/>
                <a:cs typeface="Arial"/>
              </a:rPr>
              <a:t>supply a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recommended </a:t>
            </a:r>
            <a:r>
              <a:rPr sz="1400" spc="-5" dirty="0">
                <a:latin typeface="Arial"/>
                <a:cs typeface="Arial"/>
              </a:rPr>
              <a:t>filename and force the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browser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display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save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dialog.</a:t>
            </a:r>
            <a:endParaRPr sz="1400">
              <a:latin typeface="Arial"/>
              <a:cs typeface="Arial"/>
            </a:endParaRPr>
          </a:p>
          <a:p>
            <a:pPr marL="346075" marR="156845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Before downloading the files, file types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checked.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537440" cy="31269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47945" y="4841629"/>
            <a:ext cx="18992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sz="7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595959"/>
                </a:solidFill>
                <a:latin typeface="Arial"/>
                <a:cs typeface="Arial"/>
                <a:hlinkClick r:id="rId3"/>
              </a:rPr>
              <a:t>https://www.tutorialexample.com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3185" y="833347"/>
            <a:ext cx="248094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21615" marR="5080" indent="-20955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Using</a:t>
            </a:r>
            <a:r>
              <a:rPr spc="-50" dirty="0"/>
              <a:t> </a:t>
            </a:r>
            <a:r>
              <a:rPr spc="-5" dirty="0"/>
              <a:t>query</a:t>
            </a:r>
            <a:r>
              <a:rPr spc="-50" dirty="0"/>
              <a:t> </a:t>
            </a:r>
            <a:r>
              <a:rPr dirty="0"/>
              <a:t>string </a:t>
            </a:r>
            <a:r>
              <a:rPr spc="-650" dirty="0"/>
              <a:t> </a:t>
            </a:r>
            <a:r>
              <a:rPr dirty="0"/>
              <a:t>(URL</a:t>
            </a:r>
            <a:r>
              <a:rPr spc="-125" dirty="0"/>
              <a:t> </a:t>
            </a:r>
            <a:r>
              <a:rPr dirty="0"/>
              <a:t>rewriting)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536" y="1726983"/>
            <a:ext cx="3298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Passing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query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string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740517"/>
            <a:ext cx="355854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1529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There are two ways to pass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QueryString to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page, the first is to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enter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 </a:t>
            </a:r>
            <a:r>
              <a:rPr sz="1400" spc="-15" dirty="0">
                <a:latin typeface="Arial"/>
                <a:cs typeface="Arial"/>
              </a:rPr>
              <a:t>manually.</a:t>
            </a:r>
            <a:endParaRPr sz="1400">
              <a:latin typeface="Arial"/>
              <a:cs typeface="Arial"/>
            </a:endParaRPr>
          </a:p>
          <a:p>
            <a:pPr marL="346075" marR="508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An alternative, and perhaps </a:t>
            </a:r>
            <a:r>
              <a:rPr sz="1400" dirty="0">
                <a:latin typeface="Arial"/>
                <a:cs typeface="Arial"/>
              </a:rPr>
              <a:t>more </a:t>
            </a:r>
            <a:r>
              <a:rPr sz="1400" spc="-5" dirty="0">
                <a:latin typeface="Arial"/>
                <a:cs typeface="Arial"/>
              </a:rPr>
              <a:t>useful,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way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 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HTML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forms.</a:t>
            </a:r>
            <a:endParaRPr sz="1400">
              <a:latin typeface="Arial"/>
              <a:cs typeface="Arial"/>
            </a:endParaRPr>
          </a:p>
          <a:p>
            <a:pPr marL="346075" marR="69215" indent="-334010" algn="just">
              <a:lnSpc>
                <a:spcPct val="116100"/>
              </a:lnSpc>
              <a:buChar char="●"/>
              <a:tabLst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main </a:t>
            </a:r>
            <a:r>
              <a:rPr sz="1400" spc="-5" dirty="0">
                <a:latin typeface="Arial"/>
                <a:cs typeface="Arial"/>
              </a:rPr>
              <a:t>thing to </a:t>
            </a:r>
            <a:r>
              <a:rPr sz="1400" dirty="0">
                <a:latin typeface="Arial"/>
                <a:cs typeface="Arial"/>
              </a:rPr>
              <a:t>remember </a:t>
            </a:r>
            <a:r>
              <a:rPr sz="1400" spc="-5" dirty="0">
                <a:latin typeface="Arial"/>
                <a:cs typeface="Arial"/>
              </a:rPr>
              <a:t>with forms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you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GET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method </a:t>
            </a:r>
            <a:r>
              <a:rPr sz="1400" spc="-3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information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via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query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string.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8000" y="1296000"/>
            <a:ext cx="4385684" cy="1655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36" y="833347"/>
            <a:ext cx="3818890" cy="13315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82625" marR="673100" algn="ctr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Using</a:t>
            </a:r>
            <a:r>
              <a:rPr spc="-50" dirty="0"/>
              <a:t> </a:t>
            </a:r>
            <a:r>
              <a:rPr spc="-5" dirty="0"/>
              <a:t>query</a:t>
            </a:r>
            <a:r>
              <a:rPr spc="-50" dirty="0"/>
              <a:t> </a:t>
            </a:r>
            <a:r>
              <a:rPr dirty="0"/>
              <a:t>string </a:t>
            </a:r>
            <a:r>
              <a:rPr spc="-650" dirty="0"/>
              <a:t> </a:t>
            </a:r>
            <a:r>
              <a:rPr dirty="0"/>
              <a:t>(URL</a:t>
            </a:r>
            <a:r>
              <a:rPr spc="-110" dirty="0"/>
              <a:t> </a:t>
            </a:r>
            <a:r>
              <a:rPr dirty="0"/>
              <a:t>rewriting)</a:t>
            </a:r>
          </a:p>
          <a:p>
            <a:pPr marL="12065" marR="5080" algn="ctr">
              <a:lnSpc>
                <a:spcPct val="100699"/>
              </a:lnSpc>
              <a:spcBef>
                <a:spcPts val="110"/>
              </a:spcBef>
            </a:pPr>
            <a:r>
              <a:rPr sz="1800" spc="-5" dirty="0">
                <a:solidFill>
                  <a:srgbClr val="595959"/>
                </a:solidFill>
              </a:rPr>
              <a:t>Accessing</a:t>
            </a:r>
            <a:r>
              <a:rPr sz="1800" spc="-25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a</a:t>
            </a:r>
            <a:r>
              <a:rPr sz="1800" spc="-20" dirty="0">
                <a:solidFill>
                  <a:srgbClr val="595959"/>
                </a:solidFill>
              </a:rPr>
              <a:t> </a:t>
            </a:r>
            <a:r>
              <a:rPr sz="1800" spc="-5" dirty="0">
                <a:solidFill>
                  <a:srgbClr val="595959"/>
                </a:solidFill>
              </a:rPr>
              <a:t>query</a:t>
            </a:r>
            <a:r>
              <a:rPr sz="1800" spc="-15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string</a:t>
            </a:r>
            <a:r>
              <a:rPr sz="1800" spc="-20" dirty="0">
                <a:solidFill>
                  <a:srgbClr val="595959"/>
                </a:solidFill>
              </a:rPr>
              <a:t> </a:t>
            </a:r>
            <a:r>
              <a:rPr sz="1800" spc="-5" dirty="0">
                <a:solidFill>
                  <a:srgbClr val="595959"/>
                </a:solidFill>
              </a:rPr>
              <a:t>element</a:t>
            </a:r>
            <a:r>
              <a:rPr sz="1800" spc="-15" dirty="0">
                <a:solidFill>
                  <a:srgbClr val="595959"/>
                </a:solidFill>
              </a:rPr>
              <a:t> </a:t>
            </a:r>
            <a:r>
              <a:rPr sz="1800" spc="-5" dirty="0">
                <a:solidFill>
                  <a:srgbClr val="595959"/>
                </a:solidFill>
              </a:rPr>
              <a:t>in</a:t>
            </a:r>
            <a:r>
              <a:rPr sz="1800" spc="-20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a </a:t>
            </a:r>
            <a:r>
              <a:rPr sz="1800" spc="-484" dirty="0">
                <a:solidFill>
                  <a:srgbClr val="595959"/>
                </a:solidFill>
              </a:rPr>
              <a:t> </a:t>
            </a:r>
            <a:r>
              <a:rPr sz="1800" spc="-5" dirty="0">
                <a:solidFill>
                  <a:srgbClr val="595959"/>
                </a:solidFill>
              </a:rPr>
              <a:t>PHP</a:t>
            </a:r>
            <a:r>
              <a:rPr sz="1800" spc="-45" dirty="0">
                <a:solidFill>
                  <a:srgbClr val="595959"/>
                </a:solidFill>
              </a:rPr>
              <a:t> </a:t>
            </a:r>
            <a:r>
              <a:rPr sz="1800" spc="-5" dirty="0">
                <a:solidFill>
                  <a:srgbClr val="595959"/>
                </a:solidFill>
              </a:rPr>
              <a:t>page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59033" y="2864342"/>
            <a:ext cx="3351529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905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50" dirty="0">
                <a:latin typeface="Arial"/>
                <a:cs typeface="Arial"/>
              </a:rPr>
              <a:t>PHP, </a:t>
            </a:r>
            <a:r>
              <a:rPr sz="1400" spc="-5" dirty="0">
                <a:latin typeface="Arial"/>
                <a:cs typeface="Arial"/>
              </a:rPr>
              <a:t>all the information passed </a:t>
            </a:r>
            <a:r>
              <a:rPr sz="1400" dirty="0">
                <a:latin typeface="Arial"/>
                <a:cs typeface="Arial"/>
              </a:rPr>
              <a:t>via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query </a:t>
            </a:r>
            <a:r>
              <a:rPr sz="1400" dirty="0">
                <a:latin typeface="Arial"/>
                <a:cs typeface="Arial"/>
              </a:rPr>
              <a:t>string </a:t>
            </a:r>
            <a:r>
              <a:rPr sz="1400" spc="-5" dirty="0">
                <a:latin typeface="Arial"/>
                <a:cs typeface="Arial"/>
              </a:rPr>
              <a:t>is held in the $_GET </a:t>
            </a:r>
            <a:r>
              <a:rPr sz="1400" dirty="0">
                <a:latin typeface="Arial"/>
                <a:cs typeface="Arial"/>
              </a:rPr>
              <a:t> super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global </a:t>
            </a:r>
            <a:r>
              <a:rPr sz="1400" spc="-25" dirty="0">
                <a:latin typeface="Arial"/>
                <a:cs typeface="Arial"/>
              </a:rPr>
              <a:t>array.</a:t>
            </a:r>
            <a:endParaRPr sz="1400">
              <a:latin typeface="Arial"/>
              <a:cs typeface="Arial"/>
            </a:endParaRPr>
          </a:p>
          <a:p>
            <a:pPr marL="346075" indent="-334010">
              <a:lnSpc>
                <a:spcPct val="100000"/>
              </a:lnSpc>
              <a:spcBef>
                <a:spcPts val="27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16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5" dirty="0">
                <a:latin typeface="Arial"/>
                <a:cs typeface="Arial"/>
              </a:rPr>
              <a:t> acces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 a</a:t>
            </a:r>
            <a:r>
              <a:rPr sz="140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 item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5" dirty="0">
                <a:latin typeface="Arial"/>
                <a:cs typeface="Arial"/>
              </a:rPr>
              <a:t> type</a:t>
            </a:r>
            <a:endParaRPr sz="1400">
              <a:latin typeface="Arial"/>
              <a:cs typeface="Arial"/>
            </a:endParaRPr>
          </a:p>
          <a:p>
            <a:pPr marL="346075" marR="5080">
              <a:lnSpc>
                <a:spcPct val="116100"/>
              </a:lnSpc>
            </a:pPr>
            <a:r>
              <a:rPr sz="1400" spc="-5" dirty="0">
                <a:latin typeface="Arial"/>
                <a:cs typeface="Arial"/>
              </a:rPr>
              <a:t>$_GET[‘varName’], where </a:t>
            </a:r>
            <a:r>
              <a:rPr sz="1400" dirty="0">
                <a:latin typeface="Arial"/>
                <a:cs typeface="Arial"/>
              </a:rPr>
              <a:t>varName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name of the </a:t>
            </a:r>
            <a:r>
              <a:rPr sz="1400" dirty="0">
                <a:latin typeface="Arial"/>
                <a:cs typeface="Arial"/>
              </a:rPr>
              <a:t>variable </a:t>
            </a:r>
            <a:r>
              <a:rPr sz="1400" spc="-5" dirty="0">
                <a:latin typeface="Arial"/>
                <a:cs typeface="Arial"/>
              </a:rPr>
              <a:t>in the query </a:t>
            </a:r>
            <a:r>
              <a:rPr sz="1400" dirty="0">
                <a:latin typeface="Arial"/>
                <a:cs typeface="Arial"/>
              </a:rPr>
              <a:t> string.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80"/>
            <a:ext cx="4489339" cy="3105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472" y="833358"/>
            <a:ext cx="2580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0119" algn="l"/>
              </a:tabLst>
            </a:pPr>
            <a:r>
              <a:rPr spc="-5" dirty="0"/>
              <a:t>Using	Hidden</a:t>
            </a:r>
            <a:r>
              <a:rPr spc="-85" dirty="0"/>
              <a:t> </a:t>
            </a:r>
            <a:r>
              <a:rPr spc="-5" dirty="0"/>
              <a:t>field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5232" y="1726983"/>
            <a:ext cx="18789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Hidden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field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988167"/>
            <a:ext cx="3498215" cy="15113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6075" indent="-334010">
              <a:lnSpc>
                <a:spcPct val="100000"/>
              </a:lnSpc>
              <a:spcBef>
                <a:spcPts val="37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hidden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field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shown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page.</a:t>
            </a:r>
            <a:endParaRPr sz="1400">
              <a:latin typeface="Arial"/>
              <a:cs typeface="Arial"/>
            </a:endParaRPr>
          </a:p>
          <a:p>
            <a:pPr marL="346075" marR="11303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simply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keeps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text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specified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</a:t>
            </a:r>
            <a:r>
              <a:rPr sz="1400" spc="-5" dirty="0">
                <a:latin typeface="Arial"/>
                <a:cs typeface="Arial"/>
              </a:rPr>
              <a:t> attribute.</a:t>
            </a:r>
            <a:endParaRPr sz="1400">
              <a:latin typeface="Arial"/>
              <a:cs typeface="Arial"/>
            </a:endParaRPr>
          </a:p>
          <a:p>
            <a:pPr marL="346075" marR="15494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Hidden fields are good for passing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additional information from the form to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server.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446949" cy="3126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2355" y="833347"/>
            <a:ext cx="1922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90" dirty="0"/>
              <a:t> </a:t>
            </a:r>
            <a:r>
              <a:rPr dirty="0"/>
              <a:t>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013" y="1588871"/>
            <a:ext cx="335787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50645" marR="5080" indent="-13385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cookies,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1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Anatomy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800" spc="-48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cookie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864342"/>
            <a:ext cx="3556000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Cookies are text files </a:t>
            </a:r>
            <a:r>
              <a:rPr sz="1400" dirty="0">
                <a:latin typeface="Arial"/>
                <a:cs typeface="Arial"/>
              </a:rPr>
              <a:t>stored </a:t>
            </a:r>
            <a:r>
              <a:rPr sz="1400" spc="-5" dirty="0">
                <a:latin typeface="Arial"/>
                <a:cs typeface="Arial"/>
              </a:rPr>
              <a:t>on the </a:t>
            </a:r>
            <a:r>
              <a:rPr sz="1400" dirty="0">
                <a:latin typeface="Arial"/>
                <a:cs typeface="Arial"/>
              </a:rPr>
              <a:t>client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computer </a:t>
            </a:r>
            <a:r>
              <a:rPr sz="1400" spc="-5" dirty="0">
                <a:latin typeface="Arial"/>
                <a:cs typeface="Arial"/>
              </a:rPr>
              <a:t>and they are </a:t>
            </a:r>
            <a:r>
              <a:rPr sz="1400" dirty="0">
                <a:latin typeface="Arial"/>
                <a:cs typeface="Arial"/>
              </a:rPr>
              <a:t>kept </a:t>
            </a:r>
            <a:r>
              <a:rPr sz="1400" spc="-5" dirty="0">
                <a:latin typeface="Arial"/>
                <a:cs typeface="Arial"/>
              </a:rPr>
              <a:t>of use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tracking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purpose.</a:t>
            </a:r>
            <a:endParaRPr sz="1400">
              <a:latin typeface="Arial"/>
              <a:cs typeface="Arial"/>
            </a:endParaRPr>
          </a:p>
          <a:p>
            <a:pPr marL="346075" marR="52197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PHP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transparently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supports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HTTP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cookies.</a:t>
            </a:r>
            <a:endParaRPr sz="1400">
              <a:latin typeface="Arial"/>
              <a:cs typeface="Arial"/>
            </a:endParaRPr>
          </a:p>
          <a:p>
            <a:pPr marL="346075" marR="417195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Cookies are usually </a:t>
            </a:r>
            <a:r>
              <a:rPr sz="1400" dirty="0">
                <a:latin typeface="Arial"/>
                <a:cs typeface="Arial"/>
              </a:rPr>
              <a:t>set </a:t>
            </a:r>
            <a:r>
              <a:rPr sz="1400" spc="-5" dirty="0">
                <a:latin typeface="Arial"/>
                <a:cs typeface="Arial"/>
              </a:rPr>
              <a:t>in an HTTP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header.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537439" cy="31269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47945" y="4841629"/>
            <a:ext cx="256857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sz="700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sz="700" spc="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595959"/>
                </a:solidFill>
                <a:latin typeface="Arial"/>
                <a:cs typeface="Arial"/>
                <a:hlinkClick r:id="rId3"/>
              </a:rPr>
              <a:t>https://www.sitesbay.com/php/php-cookies-in-php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56" y="647358"/>
            <a:ext cx="3528060" cy="3771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4445" marR="5080" indent="-1262380">
              <a:lnSpc>
                <a:spcPts val="2850"/>
              </a:lnSpc>
              <a:spcBef>
                <a:spcPts val="220"/>
              </a:spcBef>
            </a:pPr>
            <a:r>
              <a:rPr lang="en-IN" spc="-5" dirty="0" smtClean="0"/>
              <a:t>Introduction to PHP Script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99804" y="1728118"/>
            <a:ext cx="17487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What </a:t>
            </a:r>
            <a:r>
              <a:rPr lang="en-IN" spc="-5" dirty="0">
                <a:solidFill>
                  <a:srgbClr val="595959"/>
                </a:solidFill>
                <a:latin typeface="Arial"/>
                <a:cs typeface="Arial"/>
              </a:rPr>
              <a:t>is PHP?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989273"/>
            <a:ext cx="3475990" cy="177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246379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lang="en-IN" sz="1400" spc="-5" dirty="0" smtClean="0">
                <a:latin typeface="Arial"/>
                <a:cs typeface="Arial"/>
              </a:rPr>
              <a:t>PHP </a:t>
            </a:r>
            <a:r>
              <a:rPr lang="en-IN" sz="1400" spc="-5" dirty="0">
                <a:latin typeface="Arial"/>
                <a:cs typeface="Arial"/>
              </a:rPr>
              <a:t>is an acronym for "PHP: Hypertext </a:t>
            </a:r>
            <a:r>
              <a:rPr lang="en-IN" sz="1400" spc="-5" dirty="0" err="1">
                <a:latin typeface="Arial"/>
                <a:cs typeface="Arial"/>
              </a:rPr>
              <a:t>Preprocessor</a:t>
            </a:r>
            <a:r>
              <a:rPr lang="en-IN" sz="1400" spc="-5" dirty="0">
                <a:latin typeface="Arial"/>
                <a:cs typeface="Arial"/>
              </a:rPr>
              <a:t>"</a:t>
            </a:r>
          </a:p>
          <a:p>
            <a:pPr marL="348615" marR="246379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lang="en-IN" sz="1400" spc="-5" dirty="0">
                <a:latin typeface="Arial"/>
                <a:cs typeface="Arial"/>
              </a:rPr>
              <a:t>PHP is a widely-used, open source scripting language</a:t>
            </a:r>
          </a:p>
          <a:p>
            <a:pPr marL="348615" marR="246379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lang="en-IN" sz="1400" spc="-5" dirty="0">
                <a:latin typeface="Arial"/>
                <a:cs typeface="Arial"/>
              </a:rPr>
              <a:t>PHP scripts are executed on the server</a:t>
            </a:r>
          </a:p>
          <a:p>
            <a:pPr marL="348615" marR="246379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lang="en-IN" sz="1400" spc="-5" dirty="0">
                <a:latin typeface="Arial"/>
                <a:cs typeface="Arial"/>
              </a:rPr>
              <a:t>PHP is free to download and use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3408" y="4850165"/>
            <a:ext cx="7937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095" y="1352550"/>
            <a:ext cx="3913533" cy="2057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295453" y="4137476"/>
            <a:ext cx="31531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8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800" spc="-35" dirty="0">
                <a:solidFill>
                  <a:srgbClr val="595959"/>
                </a:solidFill>
                <a:latin typeface="Arial"/>
                <a:cs typeface="Arial"/>
              </a:rPr>
              <a:t> https://www.cloudways.com/blog/best-php-frameworks/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2355" y="833347"/>
            <a:ext cx="1922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90" dirty="0"/>
              <a:t> </a:t>
            </a:r>
            <a:r>
              <a:rPr dirty="0"/>
              <a:t>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520" y="1726983"/>
            <a:ext cx="2625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Setting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Cookies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PHP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864342"/>
            <a:ext cx="3523615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PHP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provided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setcookie()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cookie.</a:t>
            </a:r>
            <a:endParaRPr sz="1400">
              <a:latin typeface="Arial"/>
              <a:cs typeface="Arial"/>
            </a:endParaRPr>
          </a:p>
          <a:p>
            <a:pPr marL="346075" marR="97155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This function </a:t>
            </a:r>
            <a:r>
              <a:rPr sz="1400" dirty="0">
                <a:latin typeface="Arial"/>
                <a:cs typeface="Arial"/>
              </a:rPr>
              <a:t>requires </a:t>
            </a:r>
            <a:r>
              <a:rPr sz="1400" spc="-5" dirty="0">
                <a:latin typeface="Arial"/>
                <a:cs typeface="Arial"/>
              </a:rPr>
              <a:t>up to </a:t>
            </a:r>
            <a:r>
              <a:rPr sz="1400" dirty="0">
                <a:latin typeface="Arial"/>
                <a:cs typeface="Arial"/>
              </a:rPr>
              <a:t>six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arguments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should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called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before</a:t>
            </a:r>
            <a:endParaRPr sz="1400">
              <a:latin typeface="Arial"/>
              <a:cs typeface="Arial"/>
            </a:endParaRPr>
          </a:p>
          <a:p>
            <a:pPr marL="34607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&lt;html&gt;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tag.</a:t>
            </a:r>
            <a:endParaRPr sz="1400">
              <a:latin typeface="Arial"/>
              <a:cs typeface="Arial"/>
            </a:endParaRPr>
          </a:p>
          <a:p>
            <a:pPr marL="346075" indent="-334010">
              <a:lnSpc>
                <a:spcPct val="100000"/>
              </a:lnSpc>
              <a:spcBef>
                <a:spcPts val="27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For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each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cookie,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this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endParaRPr sz="1400">
              <a:latin typeface="Arial"/>
              <a:cs typeface="Arial"/>
            </a:endParaRPr>
          </a:p>
          <a:p>
            <a:pPr marL="346075" indent="-334010">
              <a:lnSpc>
                <a:spcPct val="100000"/>
              </a:lnSpc>
              <a:spcBef>
                <a:spcPts val="27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dirty="0">
                <a:latin typeface="Arial"/>
                <a:cs typeface="Arial"/>
              </a:rPr>
              <a:t>called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separately.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518612" cy="3126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2355" y="833347"/>
            <a:ext cx="1922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90" dirty="0"/>
              <a:t> </a:t>
            </a:r>
            <a:r>
              <a:rPr dirty="0"/>
              <a:t>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5433" y="1726983"/>
            <a:ext cx="2954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Accessing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Cookies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PHP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3359642"/>
            <a:ext cx="331724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PHP provides </a:t>
            </a:r>
            <a:r>
              <a:rPr sz="1400" dirty="0">
                <a:latin typeface="Arial"/>
                <a:cs typeface="Arial"/>
              </a:rPr>
              <a:t>many </a:t>
            </a:r>
            <a:r>
              <a:rPr sz="1400" spc="-5" dirty="0">
                <a:latin typeface="Arial"/>
                <a:cs typeface="Arial"/>
              </a:rPr>
              <a:t>ways to access </a:t>
            </a:r>
            <a:r>
              <a:rPr sz="1400" dirty="0">
                <a:latin typeface="Arial"/>
                <a:cs typeface="Arial"/>
              </a:rPr>
              <a:t> cookies.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simplest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way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endParaRPr sz="1400">
              <a:latin typeface="Arial"/>
              <a:cs typeface="Arial"/>
            </a:endParaRPr>
          </a:p>
          <a:p>
            <a:pPr marL="34607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$_COOKIE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variables.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80"/>
            <a:ext cx="4422276" cy="2997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2355" y="833347"/>
            <a:ext cx="1922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90" dirty="0"/>
              <a:t> </a:t>
            </a:r>
            <a:r>
              <a:rPr dirty="0"/>
              <a:t>cookies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158" y="1726983"/>
            <a:ext cx="2640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Deleting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Cookie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PHP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3111992"/>
            <a:ext cx="3408679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230504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8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delete </a:t>
            </a:r>
            <a:r>
              <a:rPr sz="1400" dirty="0">
                <a:latin typeface="Arial"/>
                <a:cs typeface="Arial"/>
              </a:rPr>
              <a:t>a cookie you should call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setcookie()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name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argument </a:t>
            </a:r>
            <a:r>
              <a:rPr sz="1400" spc="-37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only.</a:t>
            </a:r>
            <a:endParaRPr sz="1400">
              <a:latin typeface="Arial"/>
              <a:cs typeface="Arial"/>
            </a:endParaRPr>
          </a:p>
          <a:p>
            <a:pPr marL="346075" marR="508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It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safest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cookie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with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that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already expired.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399941" cy="3099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2355" y="833347"/>
            <a:ext cx="1922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90" dirty="0"/>
              <a:t> </a:t>
            </a:r>
            <a:r>
              <a:rPr dirty="0"/>
              <a:t>session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2244" y="1726983"/>
            <a:ext cx="1484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Session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740517"/>
            <a:ext cx="3499485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9398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An alternative way to </a:t>
            </a:r>
            <a:r>
              <a:rPr sz="1400" dirty="0">
                <a:latin typeface="Arial"/>
                <a:cs typeface="Arial"/>
              </a:rPr>
              <a:t>make </a:t>
            </a:r>
            <a:r>
              <a:rPr sz="1400" spc="-5" dirty="0">
                <a:latin typeface="Arial"/>
                <a:cs typeface="Arial"/>
              </a:rPr>
              <a:t>data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accessible across the </a:t>
            </a:r>
            <a:r>
              <a:rPr sz="1400" dirty="0">
                <a:latin typeface="Arial"/>
                <a:cs typeface="Arial"/>
              </a:rPr>
              <a:t>various </a:t>
            </a:r>
            <a:r>
              <a:rPr sz="1400" spc="-5" dirty="0">
                <a:latin typeface="Arial"/>
                <a:cs typeface="Arial"/>
              </a:rPr>
              <a:t>pages of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 entire website is to use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PHP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Session.</a:t>
            </a:r>
            <a:endParaRPr sz="1400">
              <a:latin typeface="Arial"/>
              <a:cs typeface="Arial"/>
            </a:endParaRPr>
          </a:p>
          <a:p>
            <a:pPr marL="346075" marR="508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dirty="0">
                <a:latin typeface="Arial"/>
                <a:cs typeface="Arial"/>
              </a:rPr>
              <a:t>A session creates a </a:t>
            </a:r>
            <a:r>
              <a:rPr sz="1400" spc="-5" dirty="0">
                <a:latin typeface="Arial"/>
                <a:cs typeface="Arial"/>
              </a:rPr>
              <a:t>file in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temporary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directory on the </a:t>
            </a:r>
            <a:r>
              <a:rPr sz="1400" dirty="0">
                <a:latin typeface="Arial"/>
                <a:cs typeface="Arial"/>
              </a:rPr>
              <a:t>server </a:t>
            </a:r>
            <a:r>
              <a:rPr sz="1400" spc="-5" dirty="0">
                <a:latin typeface="Arial"/>
                <a:cs typeface="Arial"/>
              </a:rPr>
              <a:t>where </a:t>
            </a:r>
            <a:r>
              <a:rPr sz="1400" dirty="0">
                <a:latin typeface="Arial"/>
                <a:cs typeface="Arial"/>
              </a:rPr>
              <a:t>registered </a:t>
            </a:r>
            <a:r>
              <a:rPr sz="1400" spc="-3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session variables </a:t>
            </a:r>
            <a:r>
              <a:rPr sz="1400" spc="-5" dirty="0">
                <a:latin typeface="Arial"/>
                <a:cs typeface="Arial"/>
              </a:rPr>
              <a:t>and their </a:t>
            </a:r>
            <a:r>
              <a:rPr sz="1400" dirty="0">
                <a:latin typeface="Arial"/>
                <a:cs typeface="Arial"/>
              </a:rPr>
              <a:t>values </a:t>
            </a:r>
            <a:r>
              <a:rPr sz="1400" spc="-5" dirty="0">
                <a:latin typeface="Arial"/>
                <a:cs typeface="Arial"/>
              </a:rPr>
              <a:t>are </a:t>
            </a:r>
            <a:r>
              <a:rPr sz="1400" dirty="0">
                <a:latin typeface="Arial"/>
                <a:cs typeface="Arial"/>
              </a:rPr>
              <a:t> stored.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6106" y="1357967"/>
            <a:ext cx="2818551" cy="257170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07585" y="4629844"/>
            <a:ext cx="153543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sz="7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sz="7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595959"/>
                </a:solidFill>
                <a:latin typeface="Arial"/>
                <a:cs typeface="Arial"/>
                <a:hlinkClick r:id="rId3"/>
              </a:rPr>
              <a:t>http://phpdeveloper.org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2355" y="833347"/>
            <a:ext cx="1922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90" dirty="0"/>
              <a:t> </a:t>
            </a:r>
            <a:r>
              <a:rPr dirty="0"/>
              <a:t>session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0523" y="1726983"/>
            <a:ext cx="2404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Starting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PHP</a:t>
            </a:r>
            <a:r>
              <a:rPr sz="18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Session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3111992"/>
            <a:ext cx="3408045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session_start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()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start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PHP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session.</a:t>
            </a:r>
            <a:endParaRPr sz="1400">
              <a:latin typeface="Arial"/>
              <a:cs typeface="Arial"/>
            </a:endParaRPr>
          </a:p>
          <a:p>
            <a:pPr marL="346075" marR="32384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It is </a:t>
            </a:r>
            <a:r>
              <a:rPr sz="1400" dirty="0">
                <a:latin typeface="Arial"/>
                <a:cs typeface="Arial"/>
              </a:rPr>
              <a:t>recommended </a:t>
            </a:r>
            <a:r>
              <a:rPr sz="1400" spc="-5" dirty="0">
                <a:latin typeface="Arial"/>
                <a:cs typeface="Arial"/>
              </a:rPr>
              <a:t>to put the </a:t>
            </a:r>
            <a:r>
              <a:rPr sz="1400" dirty="0">
                <a:latin typeface="Arial"/>
                <a:cs typeface="Arial"/>
              </a:rPr>
              <a:t>call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 session_start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()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beginning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page.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6106" y="1357967"/>
            <a:ext cx="2818551" cy="257170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102665" y="4612705"/>
            <a:ext cx="934719" cy="2298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70"/>
              </a:spcBef>
            </a:pP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Image Source: </a:t>
            </a: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595959"/>
                </a:solidFill>
                <a:latin typeface="Arial"/>
                <a:cs typeface="Arial"/>
                <a:hlinkClick r:id="rId3"/>
              </a:rPr>
              <a:t>http://phpdeveloper.org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2355" y="833347"/>
            <a:ext cx="1922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90" dirty="0"/>
              <a:t> </a:t>
            </a:r>
            <a:r>
              <a:rPr dirty="0"/>
              <a:t>session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104" y="1726983"/>
            <a:ext cx="271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Destroying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PHP</a:t>
            </a:r>
            <a:r>
              <a:rPr sz="18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Session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3111992"/>
            <a:ext cx="3180080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PHP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session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destroyed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by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session_destroy()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function.</a:t>
            </a:r>
            <a:endParaRPr sz="1400">
              <a:latin typeface="Arial"/>
              <a:cs typeface="Arial"/>
            </a:endParaRPr>
          </a:p>
          <a:p>
            <a:pPr marL="346075" marR="10795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destroy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single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session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variable,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unset() function is used to unset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session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variable.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6106" y="1357967"/>
            <a:ext cx="2818551" cy="257170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102665" y="4612705"/>
            <a:ext cx="934719" cy="2298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70"/>
              </a:spcBef>
            </a:pP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Image Source: </a:t>
            </a: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595959"/>
                </a:solidFill>
                <a:latin typeface="Arial"/>
                <a:cs typeface="Arial"/>
                <a:hlinkClick r:id="rId3"/>
              </a:rPr>
              <a:t>http://phpdeveloper.org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498" y="839108"/>
            <a:ext cx="323596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308735" marR="5080" indent="-129667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Generating</a:t>
            </a:r>
            <a:r>
              <a:rPr spc="-55" dirty="0"/>
              <a:t> </a:t>
            </a:r>
            <a:r>
              <a:rPr spc="-5" dirty="0"/>
              <a:t>Images</a:t>
            </a:r>
            <a:r>
              <a:rPr spc="-55" dirty="0"/>
              <a:t> </a:t>
            </a:r>
            <a:r>
              <a:rPr spc="-5" dirty="0"/>
              <a:t>with </a:t>
            </a:r>
            <a:r>
              <a:rPr spc="-650" dirty="0"/>
              <a:t> </a:t>
            </a:r>
            <a:r>
              <a:rPr spc="-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543" y="1726983"/>
            <a:ext cx="3220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Embedding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988167"/>
            <a:ext cx="3543935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standard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web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page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containing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text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 graphics is </a:t>
            </a:r>
            <a:r>
              <a:rPr sz="1400" dirty="0">
                <a:latin typeface="Arial"/>
                <a:cs typeface="Arial"/>
              </a:rPr>
              <a:t>created </a:t>
            </a:r>
            <a:r>
              <a:rPr sz="1400" spc="-5" dirty="0">
                <a:latin typeface="Arial"/>
                <a:cs typeface="Arial"/>
              </a:rPr>
              <a:t>through </a:t>
            </a:r>
            <a:r>
              <a:rPr sz="1400" dirty="0">
                <a:latin typeface="Arial"/>
                <a:cs typeface="Arial"/>
              </a:rPr>
              <a:t>a series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HTTP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requests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from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web</a:t>
            </a:r>
            <a:r>
              <a:rPr sz="1400" spc="-15" dirty="0">
                <a:latin typeface="Arial"/>
                <a:cs typeface="Arial"/>
              </a:rPr>
              <a:t> browser,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each answered by </a:t>
            </a:r>
            <a:r>
              <a:rPr sz="1400" dirty="0">
                <a:latin typeface="Arial"/>
                <a:cs typeface="Arial"/>
              </a:rPr>
              <a:t>a response </a:t>
            </a:r>
            <a:r>
              <a:rPr sz="1400" spc="-5" dirty="0">
                <a:latin typeface="Arial"/>
                <a:cs typeface="Arial"/>
              </a:rPr>
              <a:t>from the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web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server.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80"/>
            <a:ext cx="4510591" cy="3047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798" y="833347"/>
            <a:ext cx="323596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308735" marR="5080" indent="-129667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Generating</a:t>
            </a:r>
            <a:r>
              <a:rPr spc="-55" dirty="0"/>
              <a:t> </a:t>
            </a:r>
            <a:r>
              <a:rPr spc="-5" dirty="0"/>
              <a:t>Images</a:t>
            </a:r>
            <a:r>
              <a:rPr spc="-55" dirty="0"/>
              <a:t> </a:t>
            </a:r>
            <a:r>
              <a:rPr spc="-5" dirty="0"/>
              <a:t>with </a:t>
            </a:r>
            <a:r>
              <a:rPr spc="-650" dirty="0"/>
              <a:t> </a:t>
            </a:r>
            <a:r>
              <a:rPr spc="-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8982" y="1726983"/>
            <a:ext cx="1889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GD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Extension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3111992"/>
            <a:ext cx="321754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GD extension allows PHP to use the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open </a:t>
            </a:r>
            <a:r>
              <a:rPr sz="1400" dirty="0">
                <a:latin typeface="Arial"/>
                <a:cs typeface="Arial"/>
              </a:rPr>
              <a:t>source </a:t>
            </a:r>
            <a:r>
              <a:rPr sz="1400" spc="-5" dirty="0">
                <a:latin typeface="Arial"/>
                <a:cs typeface="Arial"/>
              </a:rPr>
              <a:t>GD graphics library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available from </a:t>
            </a:r>
            <a:r>
              <a:rPr sz="1400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http://www.boutell.com/gd/</a:t>
            </a:r>
            <a:r>
              <a:rPr sz="1400" spc="-1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1007280"/>
            <a:ext cx="4422566" cy="30918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73025" y="4440124"/>
            <a:ext cx="308673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https://jpgraph.net/download/manuals/chunkhtml/ch03s02.html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3256" y="5025211"/>
            <a:ext cx="18751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©</a:t>
            </a:r>
            <a:r>
              <a:rPr sz="800" spc="-5" dirty="0">
                <a:latin typeface="Arial"/>
                <a:cs typeface="Arial"/>
              </a:rPr>
              <a:t> Edune</a:t>
            </a:r>
            <a:r>
              <a:rPr sz="800" dirty="0">
                <a:latin typeface="Arial"/>
                <a:cs typeface="Arial"/>
              </a:rPr>
              <a:t>t</a:t>
            </a:r>
            <a:r>
              <a:rPr sz="800" spc="-5" dirty="0">
                <a:latin typeface="Arial"/>
                <a:cs typeface="Arial"/>
              </a:rPr>
              <a:t> Foundation</a:t>
            </a:r>
            <a:r>
              <a:rPr sz="800" dirty="0">
                <a:latin typeface="Arial"/>
                <a:cs typeface="Arial"/>
              </a:rPr>
              <a:t>.</a:t>
            </a:r>
            <a:r>
              <a:rPr sz="800" spc="-5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Al</a:t>
            </a:r>
            <a:r>
              <a:rPr sz="800" dirty="0">
                <a:latin typeface="Arial"/>
                <a:cs typeface="Arial"/>
              </a:rPr>
              <a:t>l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rights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reserved.</a:t>
            </a:r>
            <a:endParaRPr sz="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537438" cy="31269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05025" y="4485844"/>
            <a:ext cx="190055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https://canvasjs.com/php-charts/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864" y="2548733"/>
            <a:ext cx="3915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Basics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computer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Graphics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5079" y="864668"/>
            <a:ext cx="261302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98500" marR="5080" indent="-686435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Basics</a:t>
            </a:r>
            <a:r>
              <a:rPr spc="-55" dirty="0"/>
              <a:t> </a:t>
            </a:r>
            <a:r>
              <a:rPr spc="-5" dirty="0"/>
              <a:t>of</a:t>
            </a:r>
            <a:r>
              <a:rPr spc="-50" dirty="0"/>
              <a:t> </a:t>
            </a:r>
            <a:r>
              <a:rPr dirty="0"/>
              <a:t>computer </a:t>
            </a:r>
            <a:r>
              <a:rPr spc="-650" dirty="0"/>
              <a:t> </a:t>
            </a:r>
            <a:r>
              <a:rPr spc="-5" dirty="0"/>
              <a:t>Graphics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608" y="1726983"/>
            <a:ext cx="2586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Basic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Graphics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Concepts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492867"/>
            <a:ext cx="3480435" cy="225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224154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An image is </a:t>
            </a:r>
            <a:r>
              <a:rPr sz="1400" dirty="0">
                <a:latin typeface="Arial"/>
                <a:cs typeface="Arial"/>
              </a:rPr>
              <a:t>a rectangle </a:t>
            </a:r>
            <a:r>
              <a:rPr sz="1400" spc="-5" dirty="0">
                <a:latin typeface="Arial"/>
                <a:cs typeface="Arial"/>
              </a:rPr>
              <a:t>of pixels that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have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various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colors.</a:t>
            </a:r>
            <a:endParaRPr sz="1400">
              <a:latin typeface="Arial"/>
              <a:cs typeface="Arial"/>
            </a:endParaRPr>
          </a:p>
          <a:p>
            <a:pPr marL="346075" marR="66675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Colors are identified by their position in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palette,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array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colors.</a:t>
            </a:r>
            <a:endParaRPr sz="1400">
              <a:latin typeface="Arial"/>
              <a:cs typeface="Arial"/>
            </a:endParaRPr>
          </a:p>
          <a:p>
            <a:pPr marL="346075" marR="508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Each entry in the palette has three </a:t>
            </a:r>
            <a:r>
              <a:rPr sz="1400" dirty="0">
                <a:latin typeface="Arial"/>
                <a:cs typeface="Arial"/>
              </a:rPr>
              <a:t> separate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color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values—one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red,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 green, and one for blue. Each </a:t>
            </a:r>
            <a:r>
              <a:rPr sz="1400" dirty="0">
                <a:latin typeface="Arial"/>
                <a:cs typeface="Arial"/>
              </a:rPr>
              <a:t>value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ranges </a:t>
            </a:r>
            <a:r>
              <a:rPr sz="1400" spc="-5" dirty="0">
                <a:latin typeface="Arial"/>
                <a:cs typeface="Arial"/>
              </a:rPr>
              <a:t>from </a:t>
            </a:r>
            <a:r>
              <a:rPr sz="1400" dirty="0">
                <a:latin typeface="Arial"/>
                <a:cs typeface="Arial"/>
              </a:rPr>
              <a:t>0 (this color </a:t>
            </a:r>
            <a:r>
              <a:rPr sz="1400" spc="-5" dirty="0">
                <a:latin typeface="Arial"/>
                <a:cs typeface="Arial"/>
              </a:rPr>
              <a:t>not present) to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255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(this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color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full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intensity).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85453"/>
            <a:ext cx="4457834" cy="297061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05025" y="4485844"/>
            <a:ext cx="190055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595959"/>
                </a:solidFill>
                <a:latin typeface="Arial"/>
                <a:cs typeface="Arial"/>
              </a:rPr>
              <a:t>https://canvasjs.com/php-charts/</a:t>
            </a:r>
            <a:endParaRPr sz="7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56" y="647358"/>
            <a:ext cx="3528060" cy="3771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4445" marR="5080" indent="-1262380">
              <a:lnSpc>
                <a:spcPts val="2850"/>
              </a:lnSpc>
              <a:spcBef>
                <a:spcPts val="220"/>
              </a:spcBef>
            </a:pPr>
            <a:r>
              <a:rPr lang="en-IN" spc="-5" dirty="0" smtClean="0"/>
              <a:t>Introduction to PHP Script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728118"/>
            <a:ext cx="231039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What </a:t>
            </a:r>
            <a:r>
              <a:rPr lang="en-IN" spc="-5" dirty="0">
                <a:solidFill>
                  <a:srgbClr val="595959"/>
                </a:solidFill>
                <a:latin typeface="Arial"/>
                <a:cs typeface="Arial"/>
              </a:rPr>
              <a:t>is a PHP File?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571750"/>
            <a:ext cx="3475990" cy="15381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246379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lang="en-IN" sz="1400" spc="-5" dirty="0" smtClean="0">
                <a:latin typeface="Arial"/>
                <a:cs typeface="Arial"/>
              </a:rPr>
              <a:t>PHP </a:t>
            </a:r>
            <a:r>
              <a:rPr lang="en-IN" sz="1400" spc="-5" dirty="0">
                <a:latin typeface="Arial"/>
                <a:cs typeface="Arial"/>
              </a:rPr>
              <a:t>files can contain text, HTML, CSS, JavaScript, and PHP code</a:t>
            </a:r>
          </a:p>
          <a:p>
            <a:pPr marL="348615" marR="246379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lang="en-IN" sz="1400" spc="-5" dirty="0">
                <a:latin typeface="Arial"/>
                <a:cs typeface="Arial"/>
              </a:rPr>
              <a:t>PHP code is executed on the server, and the result is returned to the browser as plain HTML</a:t>
            </a:r>
          </a:p>
          <a:p>
            <a:pPr marL="348615" marR="246379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lang="en-IN" sz="1400" spc="-5" dirty="0">
                <a:latin typeface="Arial"/>
                <a:cs typeface="Arial"/>
              </a:rPr>
              <a:t>PHP files have extension ".</a:t>
            </a:r>
            <a:r>
              <a:rPr lang="en-IN" sz="1400" spc="-5" dirty="0" err="1">
                <a:latin typeface="Arial"/>
                <a:cs typeface="Arial"/>
              </a:rPr>
              <a:t>php</a:t>
            </a:r>
            <a:r>
              <a:rPr lang="en-IN" sz="1400" spc="-5" dirty="0">
                <a:latin typeface="Arial"/>
                <a:cs typeface="Arial"/>
              </a:rPr>
              <a:t>"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3408" y="4850165"/>
            <a:ext cx="7937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095" y="1352550"/>
            <a:ext cx="3913533" cy="2057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95453" y="4137476"/>
            <a:ext cx="31531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8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800" spc="-35" dirty="0">
                <a:solidFill>
                  <a:srgbClr val="595959"/>
                </a:solidFill>
                <a:latin typeface="Arial"/>
                <a:cs typeface="Arial"/>
              </a:rPr>
              <a:t> https://www.cloudways.com/blog/best-php-frameworks/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20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964" y="833347"/>
            <a:ext cx="2107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Creating</a:t>
            </a:r>
            <a:r>
              <a:rPr spc="-85" dirty="0"/>
              <a:t> </a:t>
            </a:r>
            <a:r>
              <a:rPr spc="-5" dirty="0"/>
              <a:t>Image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563" y="1588871"/>
            <a:ext cx="369887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03045" marR="5080" indent="-14909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Creating</a:t>
            </a:r>
            <a:r>
              <a:rPr sz="1800" spc="-11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PHP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GD </a:t>
            </a:r>
            <a:r>
              <a:rPr sz="1800" spc="-48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Library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988167"/>
            <a:ext cx="3462020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1206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 three </a:t>
            </a:r>
            <a:r>
              <a:rPr sz="1400" dirty="0">
                <a:latin typeface="Arial"/>
                <a:cs typeface="Arial"/>
              </a:rPr>
              <a:t>standard </a:t>
            </a:r>
            <a:r>
              <a:rPr sz="1400" spc="-5" dirty="0">
                <a:latin typeface="Arial"/>
                <a:cs typeface="Arial"/>
              </a:rPr>
              <a:t>type of images that </a:t>
            </a:r>
            <a:r>
              <a:rPr sz="1400" dirty="0">
                <a:latin typeface="Arial"/>
                <a:cs typeface="Arial"/>
              </a:rPr>
              <a:t> can </a:t>
            </a:r>
            <a:r>
              <a:rPr sz="1400" spc="-5" dirty="0">
                <a:latin typeface="Arial"/>
                <a:cs typeface="Arial"/>
              </a:rPr>
              <a:t>be </a:t>
            </a:r>
            <a:r>
              <a:rPr sz="1400" dirty="0">
                <a:latin typeface="Arial"/>
                <a:cs typeface="Arial"/>
              </a:rPr>
              <a:t>created </a:t>
            </a:r>
            <a:r>
              <a:rPr sz="1400" spc="-5" dirty="0">
                <a:latin typeface="Arial"/>
                <a:cs typeface="Arial"/>
              </a:rPr>
              <a:t>from </a:t>
            </a:r>
            <a:r>
              <a:rPr sz="1400" dirty="0">
                <a:latin typeface="Arial"/>
                <a:cs typeface="Arial"/>
              </a:rPr>
              <a:t>scratch </a:t>
            </a:r>
            <a:r>
              <a:rPr sz="1400" spc="-5" dirty="0">
                <a:latin typeface="Arial"/>
                <a:cs typeface="Arial"/>
              </a:rPr>
              <a:t>with the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PHP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Library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JPG,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GIF,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PNG.</a:t>
            </a:r>
            <a:endParaRPr sz="1400">
              <a:latin typeface="Arial"/>
              <a:cs typeface="Arial"/>
            </a:endParaRPr>
          </a:p>
          <a:p>
            <a:pPr marL="346075" marR="508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10" dirty="0">
                <a:latin typeface="Arial"/>
                <a:cs typeface="Arial"/>
              </a:rPr>
              <a:t>Different </a:t>
            </a:r>
            <a:r>
              <a:rPr sz="1400" spc="-5" dirty="0">
                <a:latin typeface="Arial"/>
                <a:cs typeface="Arial"/>
              </a:rPr>
              <a:t>image functions are used from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library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create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image.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462351" cy="2704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833" y="833347"/>
            <a:ext cx="268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Manipulating</a:t>
            </a:r>
            <a:r>
              <a:rPr spc="-90" dirty="0"/>
              <a:t> </a:t>
            </a:r>
            <a:r>
              <a:rPr spc="-5" dirty="0"/>
              <a:t>Image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6429" y="1726983"/>
            <a:ext cx="327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Draw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Lines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988167"/>
            <a:ext cx="3516629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 imageline() function itself </a:t>
            </a:r>
            <a:r>
              <a:rPr sz="1400" dirty="0">
                <a:latin typeface="Arial"/>
                <a:cs typeface="Arial"/>
              </a:rPr>
              <a:t>requires 6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parameters. The </a:t>
            </a:r>
            <a:r>
              <a:rPr sz="1400" dirty="0">
                <a:latin typeface="Arial"/>
                <a:cs typeface="Arial"/>
              </a:rPr>
              <a:t>syntax </a:t>
            </a:r>
            <a:r>
              <a:rPr sz="1400" spc="-5" dirty="0">
                <a:latin typeface="Arial"/>
                <a:cs typeface="Arial"/>
              </a:rPr>
              <a:t>is: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imageline(image,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x1,y1,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x2,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y2,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color)</a:t>
            </a:r>
            <a:endParaRPr sz="1400">
              <a:latin typeface="Arial"/>
              <a:cs typeface="Arial"/>
            </a:endParaRPr>
          </a:p>
          <a:p>
            <a:pPr marL="346075" marR="108585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image </a:t>
            </a:r>
            <a:r>
              <a:rPr sz="1400" dirty="0">
                <a:latin typeface="Arial"/>
                <a:cs typeface="Arial"/>
              </a:rPr>
              <a:t>= </a:t>
            </a:r>
            <a:r>
              <a:rPr sz="1400" spc="-5" dirty="0">
                <a:latin typeface="Arial"/>
                <a:cs typeface="Arial"/>
              </a:rPr>
              <a:t>Refers to the Image Resource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That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Line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Will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Applied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419071" cy="3126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833" y="833347"/>
            <a:ext cx="268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Manipulating</a:t>
            </a:r>
            <a:r>
              <a:rPr spc="-90" dirty="0"/>
              <a:t> </a:t>
            </a:r>
            <a:r>
              <a:rPr spc="-5" dirty="0"/>
              <a:t>Image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317" y="1726983"/>
            <a:ext cx="3644900" cy="326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Draw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Shapes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11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514350" marR="93345" indent="-334010">
              <a:lnSpc>
                <a:spcPct val="116100"/>
              </a:lnSpc>
              <a:buChar char="●"/>
              <a:tabLst>
                <a:tab pos="514350" algn="l"/>
                <a:tab pos="514984" algn="l"/>
              </a:tabLst>
            </a:pPr>
            <a:r>
              <a:rPr sz="1400" spc="-5" dirty="0">
                <a:latin typeface="Arial"/>
                <a:cs typeface="Arial"/>
              </a:rPr>
              <a:t>Use the imagefilledrectangle() function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 draw </a:t>
            </a:r>
            <a:r>
              <a:rPr sz="1400" dirty="0">
                <a:latin typeface="Arial"/>
                <a:cs typeface="Arial"/>
              </a:rPr>
              <a:t>squares </a:t>
            </a:r>
            <a:r>
              <a:rPr sz="1400" spc="-5" dirty="0">
                <a:latin typeface="Arial"/>
                <a:cs typeface="Arial"/>
              </a:rPr>
              <a:t>and </a:t>
            </a:r>
            <a:r>
              <a:rPr sz="1400" dirty="0">
                <a:latin typeface="Arial"/>
                <a:cs typeface="Arial"/>
              </a:rPr>
              <a:t>rectangles,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specifying </a:t>
            </a:r>
            <a:r>
              <a:rPr sz="1400" spc="-5" dirty="0">
                <a:latin typeface="Arial"/>
                <a:cs typeface="Arial"/>
              </a:rPr>
              <a:t>the top left and bottom </a:t>
            </a:r>
            <a:r>
              <a:rPr sz="1400" dirty="0">
                <a:latin typeface="Arial"/>
                <a:cs typeface="Arial"/>
              </a:rPr>
              <a:t>right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corner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positions.</a:t>
            </a:r>
            <a:endParaRPr sz="1400">
              <a:latin typeface="Arial"/>
              <a:cs typeface="Arial"/>
            </a:endParaRPr>
          </a:p>
          <a:p>
            <a:pPr marL="514350" marR="11430" indent="-334010">
              <a:lnSpc>
                <a:spcPct val="116100"/>
              </a:lnSpc>
              <a:buChar char="●"/>
              <a:tabLst>
                <a:tab pos="514350" algn="l"/>
                <a:tab pos="514984" algn="l"/>
              </a:tabLst>
            </a:pPr>
            <a:r>
              <a:rPr sz="1400" spc="-5" dirty="0">
                <a:latin typeface="Arial"/>
                <a:cs typeface="Arial"/>
              </a:rPr>
              <a:t>Use the imagefilledellipse() function to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draw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circles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ellipses,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specifying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3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center </a:t>
            </a:r>
            <a:r>
              <a:rPr sz="1400" spc="-5" dirty="0">
                <a:latin typeface="Arial"/>
                <a:cs typeface="Arial"/>
              </a:rPr>
              <a:t>position, width, and height of the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shape.</a:t>
            </a:r>
            <a:endParaRPr sz="1400">
              <a:latin typeface="Arial"/>
              <a:cs typeface="Arial"/>
            </a:endParaRPr>
          </a:p>
          <a:p>
            <a:pPr marL="514350" marR="5080" indent="-334010">
              <a:lnSpc>
                <a:spcPct val="116100"/>
              </a:lnSpc>
              <a:buChar char="●"/>
              <a:tabLst>
                <a:tab pos="514350" algn="l"/>
                <a:tab pos="514984" algn="l"/>
              </a:tabLst>
            </a:pPr>
            <a:r>
              <a:rPr sz="1400" spc="-5" dirty="0">
                <a:latin typeface="Arial"/>
                <a:cs typeface="Arial"/>
              </a:rPr>
              <a:t>Use the imagefilledpolygon() function to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draw polygons, </a:t>
            </a:r>
            <a:r>
              <a:rPr sz="1400" dirty="0">
                <a:latin typeface="Arial"/>
                <a:cs typeface="Arial"/>
              </a:rPr>
              <a:t>specifying </a:t>
            </a:r>
            <a:r>
              <a:rPr sz="1400" spc="-5" dirty="0">
                <a:latin typeface="Arial"/>
                <a:cs typeface="Arial"/>
              </a:rPr>
              <a:t>the three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point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shape,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few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more.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477473" cy="3126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833" y="833347"/>
            <a:ext cx="268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Manipulating</a:t>
            </a:r>
            <a:r>
              <a:rPr spc="-90" dirty="0"/>
              <a:t> </a:t>
            </a:r>
            <a:r>
              <a:rPr spc="-5" dirty="0"/>
              <a:t>Image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911" y="1726983"/>
            <a:ext cx="3543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1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Add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Filters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Effects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3235817"/>
            <a:ext cx="354330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5080" indent="-334010" algn="just">
              <a:lnSpc>
                <a:spcPct val="116100"/>
              </a:lnSpc>
              <a:spcBef>
                <a:spcPts val="100"/>
              </a:spcBef>
              <a:buChar char="●"/>
              <a:tabLst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The imagefilter() function </a:t>
            </a:r>
            <a:r>
              <a:rPr sz="1400" dirty="0">
                <a:latin typeface="Arial"/>
                <a:cs typeface="Arial"/>
              </a:rPr>
              <a:t>can </a:t>
            </a:r>
            <a:r>
              <a:rPr sz="1400" spc="-5" dirty="0">
                <a:latin typeface="Arial"/>
                <a:cs typeface="Arial"/>
              </a:rPr>
              <a:t>be used to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apply </a:t>
            </a:r>
            <a:r>
              <a:rPr sz="1400" dirty="0">
                <a:latin typeface="Arial"/>
                <a:cs typeface="Arial"/>
              </a:rPr>
              <a:t>various </a:t>
            </a:r>
            <a:r>
              <a:rPr sz="1400" spc="-5" dirty="0">
                <a:latin typeface="Arial"/>
                <a:cs typeface="Arial"/>
              </a:rPr>
              <a:t>fun and/or useful </a:t>
            </a:r>
            <a:r>
              <a:rPr sz="1400" spc="-10" dirty="0">
                <a:latin typeface="Arial"/>
                <a:cs typeface="Arial"/>
              </a:rPr>
              <a:t>effects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existing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image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photograph.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79"/>
            <a:ext cx="4420550" cy="3126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6431" y="833347"/>
            <a:ext cx="2630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35" dirty="0"/>
              <a:t> </a:t>
            </a:r>
            <a:r>
              <a:rPr spc="-5" dirty="0"/>
              <a:t>text</a:t>
            </a:r>
            <a:r>
              <a:rPr spc="-35" dirty="0"/>
              <a:t> </a:t>
            </a:r>
            <a:r>
              <a:rPr spc="-5" dirty="0"/>
              <a:t>in</a:t>
            </a:r>
            <a:r>
              <a:rPr spc="-30" dirty="0"/>
              <a:t> </a:t>
            </a:r>
            <a:r>
              <a:rPr spc="-5" dirty="0"/>
              <a:t>Image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4501" y="1726983"/>
            <a:ext cx="1978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text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988167"/>
            <a:ext cx="3398520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sz="1400" spc="-80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add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text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image,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you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need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two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things: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image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font.</a:t>
            </a:r>
            <a:endParaRPr sz="1400">
              <a:latin typeface="Arial"/>
              <a:cs typeface="Arial"/>
            </a:endParaRPr>
          </a:p>
          <a:p>
            <a:pPr marL="346075" marR="5080" indent="-334010">
              <a:lnSpc>
                <a:spcPct val="116100"/>
              </a:lnSpc>
              <a:buChar char="●"/>
              <a:tabLst>
                <a:tab pos="345440" algn="l"/>
                <a:tab pos="346710" algn="l"/>
              </a:tabLst>
            </a:pPr>
            <a:r>
              <a:rPr sz="1400" spc="-5" dirty="0">
                <a:latin typeface="Arial"/>
                <a:cs typeface="Arial"/>
              </a:rPr>
              <a:t>Three functions are used to </a:t>
            </a:r>
            <a:r>
              <a:rPr sz="1400" dirty="0">
                <a:latin typeface="Arial"/>
                <a:cs typeface="Arial"/>
              </a:rPr>
              <a:t>create </a:t>
            </a:r>
            <a:r>
              <a:rPr sz="1400" spc="-5" dirty="0">
                <a:latin typeface="Arial"/>
                <a:cs typeface="Arial"/>
              </a:rPr>
              <a:t>an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image from an existing image </a:t>
            </a:r>
            <a:r>
              <a:rPr sz="1400" dirty="0">
                <a:latin typeface="Arial"/>
                <a:cs typeface="Arial"/>
              </a:rPr>
              <a:t>so </a:t>
            </a:r>
            <a:r>
              <a:rPr sz="1400" spc="-5" dirty="0">
                <a:latin typeface="Arial"/>
                <a:cs typeface="Arial"/>
              </a:rPr>
              <a:t>that it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used/edited.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007280"/>
            <a:ext cx="4537440" cy="3126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033" y="833347"/>
            <a:ext cx="33985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/>
              <a:t>PHP Form Validation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726983"/>
            <a:ext cx="2819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What is Form Validation?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564" y="2513878"/>
            <a:ext cx="3398520" cy="227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Form </a:t>
            </a:r>
            <a:r>
              <a:rPr lang="en-IN" sz="1400" spc="-80" dirty="0">
                <a:latin typeface="Arial"/>
                <a:cs typeface="Arial"/>
              </a:rPr>
              <a:t>validation is a </a:t>
            </a:r>
            <a:r>
              <a:rPr lang="en-IN" sz="1400" spc="-80" dirty="0" smtClean="0">
                <a:latin typeface="Arial"/>
                <a:cs typeface="Arial"/>
              </a:rPr>
              <a:t>technical </a:t>
            </a:r>
            <a:r>
              <a:rPr lang="en-IN" sz="1400" spc="-80" dirty="0">
                <a:latin typeface="Arial"/>
                <a:cs typeface="Arial"/>
              </a:rPr>
              <a:t>process where a web-form checks if the information provided by a user is correct</a:t>
            </a:r>
            <a:r>
              <a:rPr lang="en-IN" sz="1400" spc="-80" dirty="0" smtClean="0">
                <a:latin typeface="Arial"/>
                <a:cs typeface="Arial"/>
              </a:rPr>
              <a:t>.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dirty="0">
                <a:latin typeface="Arial"/>
                <a:cs typeface="Arial"/>
              </a:rPr>
              <a:t>The form will either alert the user that they messed up and need to fix something to proceed, or </a:t>
            </a:r>
            <a:endParaRPr lang="en-IN" sz="1400" dirty="0" smtClean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dirty="0" smtClean="0">
                <a:latin typeface="Arial"/>
                <a:cs typeface="Arial"/>
              </a:rPr>
              <a:t>The </a:t>
            </a:r>
            <a:r>
              <a:rPr lang="en-IN" sz="1400" dirty="0">
                <a:latin typeface="Arial"/>
                <a:cs typeface="Arial"/>
              </a:rPr>
              <a:t>form will be validated and the user will be able to continue with their registration process.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215771"/>
            <a:ext cx="4138408" cy="29003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86400" y="4324350"/>
            <a:ext cx="260936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https://www.formget.com/form-validation-using-php/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83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033" y="833347"/>
            <a:ext cx="33985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/>
              <a:t>PHP Form Validation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726983"/>
            <a:ext cx="2819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What is Form Validation?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564" y="2513878"/>
            <a:ext cx="3398520" cy="2287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There </a:t>
            </a:r>
            <a:r>
              <a:rPr lang="en-IN" sz="1400" spc="-80" dirty="0">
                <a:latin typeface="Arial"/>
                <a:cs typeface="Arial"/>
              </a:rPr>
              <a:t>are two types of validation are available in PHP. </a:t>
            </a:r>
            <a:endParaRPr lang="en-IN" sz="1400" spc="-80" dirty="0" smtClean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Client-Side </a:t>
            </a:r>
            <a:r>
              <a:rPr lang="en-IN" sz="1400" spc="-80" dirty="0">
                <a:latin typeface="Arial"/>
                <a:cs typeface="Arial"/>
              </a:rPr>
              <a:t>Validation − Validation is performed on the client machine web </a:t>
            </a:r>
            <a:r>
              <a:rPr lang="en-IN" sz="1400" spc="-80" dirty="0" smtClean="0">
                <a:latin typeface="Arial"/>
                <a:cs typeface="Arial"/>
              </a:rPr>
              <a:t>browsers.</a:t>
            </a: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Server Side Validation − After submitted by data, The data has sent to a server and perform validation checks in server machine.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15503"/>
            <a:ext cx="4212008" cy="2951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86400" y="4324350"/>
            <a:ext cx="260936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https://www.formget.com/form-validation-using-php/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86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033" y="833347"/>
            <a:ext cx="33985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/>
              <a:t>PHP Mouse Events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726983"/>
            <a:ext cx="2819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lang="en-IN" spc="-5" dirty="0" err="1">
                <a:solidFill>
                  <a:srgbClr val="595959"/>
                </a:solidFill>
                <a:latin typeface="Arial"/>
                <a:cs typeface="Arial"/>
              </a:rPr>
              <a:t>MouseEvent</a:t>
            </a:r>
            <a:r>
              <a:rPr lang="en-IN" spc="-5" dirty="0">
                <a:solidFill>
                  <a:srgbClr val="595959"/>
                </a:solidFill>
                <a:latin typeface="Arial"/>
                <a:cs typeface="Arial"/>
              </a:rPr>
              <a:t> Object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564" y="2513878"/>
            <a:ext cx="3398520" cy="741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Events </a:t>
            </a:r>
            <a:r>
              <a:rPr lang="en-IN" sz="1400" spc="-80" dirty="0">
                <a:latin typeface="Arial"/>
                <a:cs typeface="Arial"/>
              </a:rPr>
              <a:t>that occur when the mouse interacts with the HTML document belongs to the </a:t>
            </a:r>
            <a:r>
              <a:rPr lang="en-IN" sz="1400" spc="-80" dirty="0" err="1">
                <a:latin typeface="Arial"/>
                <a:cs typeface="Arial"/>
              </a:rPr>
              <a:t>MouseEvent</a:t>
            </a:r>
            <a:r>
              <a:rPr lang="en-IN" sz="1400" spc="-80" dirty="0">
                <a:latin typeface="Arial"/>
                <a:cs typeface="Arial"/>
              </a:rPr>
              <a:t> Object.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024425"/>
            <a:ext cx="3800475" cy="2743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61189" y="4324350"/>
            <a:ext cx="28696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https://tycourses.github.io/intro-to-coding/topic06/index.html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9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033" y="833347"/>
            <a:ext cx="33985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/>
              <a:t>PHP Mouse Events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726983"/>
            <a:ext cx="2819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lang="en-IN" spc="-5" dirty="0" err="1">
                <a:solidFill>
                  <a:srgbClr val="595959"/>
                </a:solidFill>
                <a:latin typeface="Arial"/>
                <a:cs typeface="Arial"/>
              </a:rPr>
              <a:t>MouseEvent</a:t>
            </a:r>
            <a:r>
              <a:rPr lang="en-IN" spc="-5" dirty="0">
                <a:solidFill>
                  <a:srgbClr val="595959"/>
                </a:solidFill>
                <a:latin typeface="Arial"/>
                <a:cs typeface="Arial"/>
              </a:rPr>
              <a:t> Object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564" y="2513878"/>
            <a:ext cx="3398520" cy="1542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The </a:t>
            </a:r>
            <a:r>
              <a:rPr lang="en-IN" sz="1400" spc="-80" dirty="0" err="1">
                <a:latin typeface="Arial"/>
                <a:cs typeface="Arial"/>
              </a:rPr>
              <a:t>MouseEvent</a:t>
            </a:r>
            <a:r>
              <a:rPr lang="en-IN" sz="1400" spc="-80" dirty="0">
                <a:latin typeface="Arial"/>
                <a:cs typeface="Arial"/>
              </a:rPr>
              <a:t> inherits all the properties and methods from: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The </a:t>
            </a:r>
            <a:r>
              <a:rPr lang="en-IN" sz="1400" spc="-80" dirty="0" err="1">
                <a:latin typeface="Arial"/>
                <a:cs typeface="Arial"/>
              </a:rPr>
              <a:t>UiEvent</a:t>
            </a: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The Event Object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078438"/>
            <a:ext cx="3798137" cy="27434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61189" y="4324350"/>
            <a:ext cx="28696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https://tycourses.github.io/intro-to-coding/topic06/index.html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1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033" y="833347"/>
            <a:ext cx="33985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/>
              <a:t>PHP Mouse Events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726983"/>
            <a:ext cx="2819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lang="en-IN" spc="-5" dirty="0" err="1">
                <a:solidFill>
                  <a:srgbClr val="595959"/>
                </a:solidFill>
                <a:latin typeface="Arial"/>
                <a:cs typeface="Arial"/>
              </a:rPr>
              <a:t>MouseEvent</a:t>
            </a:r>
            <a:r>
              <a:rPr lang="en-IN" spc="-5" dirty="0">
                <a:solidFill>
                  <a:srgbClr val="595959"/>
                </a:solidFill>
                <a:latin typeface="Arial"/>
                <a:cs typeface="Arial"/>
              </a:rPr>
              <a:t> Object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564" y="2513878"/>
            <a:ext cx="3398520" cy="1542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The </a:t>
            </a:r>
            <a:r>
              <a:rPr lang="en-IN" sz="1400" spc="-80" dirty="0" err="1">
                <a:latin typeface="Arial"/>
                <a:cs typeface="Arial"/>
              </a:rPr>
              <a:t>MouseEvent</a:t>
            </a:r>
            <a:r>
              <a:rPr lang="en-IN" sz="1400" spc="-80" dirty="0">
                <a:latin typeface="Arial"/>
                <a:cs typeface="Arial"/>
              </a:rPr>
              <a:t> inherits all the properties and methods from: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The </a:t>
            </a:r>
            <a:r>
              <a:rPr lang="en-IN" sz="1400" spc="-80" dirty="0" err="1">
                <a:latin typeface="Arial"/>
                <a:cs typeface="Arial"/>
              </a:rPr>
              <a:t>UiEvent</a:t>
            </a: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The Event Object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15503"/>
            <a:ext cx="3798137" cy="27434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61189" y="4324350"/>
            <a:ext cx="28696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https://tycourses.github.io/intro-to-coding/topic06/index.html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9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56" y="647358"/>
            <a:ext cx="3528060" cy="3771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4445" marR="5080" indent="-1262380">
              <a:lnSpc>
                <a:spcPts val="2850"/>
              </a:lnSpc>
              <a:spcBef>
                <a:spcPts val="220"/>
              </a:spcBef>
            </a:pPr>
            <a:r>
              <a:rPr lang="en-IN" spc="-5" dirty="0" smtClean="0"/>
              <a:t>Introduction to PHP Script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1529425"/>
            <a:ext cx="231039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What </a:t>
            </a:r>
            <a:r>
              <a:rPr lang="en-IN" spc="-5" dirty="0">
                <a:solidFill>
                  <a:srgbClr val="595959"/>
                </a:solidFill>
                <a:latin typeface="Arial"/>
                <a:cs typeface="Arial"/>
              </a:rPr>
              <a:t>Can PHP Do?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257082"/>
            <a:ext cx="3475990" cy="28175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246379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lang="en-IN" sz="1400" spc="-5" dirty="0" smtClean="0">
                <a:latin typeface="Arial"/>
                <a:cs typeface="Arial"/>
              </a:rPr>
              <a:t>PHP </a:t>
            </a:r>
            <a:r>
              <a:rPr lang="en-IN" sz="1400" spc="-5" dirty="0">
                <a:latin typeface="Arial"/>
                <a:cs typeface="Arial"/>
              </a:rPr>
              <a:t>can generate dynamic page content</a:t>
            </a:r>
          </a:p>
          <a:p>
            <a:pPr marL="348615" marR="246379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lang="en-IN" sz="1400" spc="-5" dirty="0">
                <a:latin typeface="Arial"/>
                <a:cs typeface="Arial"/>
              </a:rPr>
              <a:t>PHP can create, open, read, write, delete, and close files on the server</a:t>
            </a:r>
          </a:p>
          <a:p>
            <a:pPr marL="348615" marR="246379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lang="en-IN" sz="1400" spc="-5" dirty="0">
                <a:latin typeface="Arial"/>
                <a:cs typeface="Arial"/>
              </a:rPr>
              <a:t>PHP can collect form data</a:t>
            </a:r>
          </a:p>
          <a:p>
            <a:pPr marL="348615" marR="246379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lang="en-IN" sz="1400" spc="-5" dirty="0">
                <a:latin typeface="Arial"/>
                <a:cs typeface="Arial"/>
              </a:rPr>
              <a:t>PHP can send and receive cookies</a:t>
            </a:r>
          </a:p>
          <a:p>
            <a:pPr marL="348615" marR="246379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lang="en-IN" sz="1400" spc="-5" dirty="0">
                <a:latin typeface="Arial"/>
                <a:cs typeface="Arial"/>
              </a:rPr>
              <a:t>PHP can add, delete, modify data in your database</a:t>
            </a:r>
          </a:p>
          <a:p>
            <a:pPr marL="348615" marR="246379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lang="en-IN" sz="1400" spc="-5" dirty="0">
                <a:latin typeface="Arial"/>
                <a:cs typeface="Arial"/>
              </a:rPr>
              <a:t>PHP can be used to control user-access</a:t>
            </a:r>
          </a:p>
          <a:p>
            <a:pPr marL="348615" marR="246379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lang="en-IN" sz="1400" spc="-5" dirty="0">
                <a:latin typeface="Arial"/>
                <a:cs typeface="Arial"/>
              </a:rPr>
              <a:t>PHP can encrypt data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3408" y="4850165"/>
            <a:ext cx="7937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095" y="1352550"/>
            <a:ext cx="3913533" cy="2057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95453" y="4137476"/>
            <a:ext cx="31531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8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800" spc="-35" dirty="0">
                <a:solidFill>
                  <a:srgbClr val="595959"/>
                </a:solidFill>
                <a:latin typeface="Arial"/>
                <a:cs typeface="Arial"/>
              </a:rPr>
              <a:t> https://www.cloudways.com/blog/best-php-frameworks/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17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033" y="833347"/>
            <a:ext cx="33985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/>
              <a:t>PHP Mouse Events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726983"/>
            <a:ext cx="2819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Event </a:t>
            </a:r>
            <a:r>
              <a:rPr lang="en-IN" spc="-5" dirty="0">
                <a:solidFill>
                  <a:srgbClr val="595959"/>
                </a:solidFill>
                <a:latin typeface="Arial"/>
                <a:cs typeface="Arial"/>
              </a:rPr>
              <a:t>Types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351" y="2266950"/>
            <a:ext cx="3398520" cy="26276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err="1" smtClean="0">
                <a:latin typeface="Arial"/>
                <a:cs typeface="Arial"/>
              </a:rPr>
              <a:t>Onclick</a:t>
            </a:r>
            <a:endParaRPr lang="en-IN" sz="1400" spc="-80" dirty="0" smtClean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dirty="0" err="1" smtClean="0">
                <a:latin typeface="Arial"/>
                <a:cs typeface="Arial"/>
              </a:rPr>
              <a:t>Oncontextmenu</a:t>
            </a:r>
            <a:endParaRPr lang="en-IN" sz="1400" dirty="0" smtClean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dirty="0" err="1" smtClean="0">
                <a:latin typeface="Arial"/>
                <a:cs typeface="Arial"/>
              </a:rPr>
              <a:t>Ondblclick</a:t>
            </a:r>
            <a:endParaRPr lang="en-IN" sz="1400" dirty="0" smtClean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dirty="0" err="1" smtClean="0">
                <a:latin typeface="Arial"/>
                <a:cs typeface="Arial"/>
              </a:rPr>
              <a:t>Onmousedown</a:t>
            </a:r>
            <a:endParaRPr lang="en-IN" sz="1400" dirty="0" smtClean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dirty="0" err="1" smtClean="0">
                <a:latin typeface="Arial"/>
                <a:cs typeface="Arial"/>
              </a:rPr>
              <a:t>Onmouseenter</a:t>
            </a:r>
            <a:endParaRPr lang="en-IN" sz="1400" dirty="0" smtClean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dirty="0" err="1" smtClean="0">
                <a:latin typeface="Arial"/>
                <a:cs typeface="Arial"/>
              </a:rPr>
              <a:t>Onmouseleave</a:t>
            </a:r>
            <a:endParaRPr lang="en-IN" sz="1400" dirty="0" smtClean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dirty="0" err="1" smtClean="0">
                <a:latin typeface="Arial"/>
                <a:cs typeface="Arial"/>
              </a:rPr>
              <a:t>Onmousemove</a:t>
            </a:r>
            <a:endParaRPr lang="en-IN" sz="1400" dirty="0" smtClean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dirty="0" err="1" smtClean="0">
                <a:latin typeface="Arial"/>
                <a:cs typeface="Arial"/>
              </a:rPr>
              <a:t>Onmouseout</a:t>
            </a:r>
            <a:endParaRPr lang="en-IN" sz="1400" dirty="0" smtClean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dirty="0" err="1" smtClean="0">
                <a:latin typeface="Arial"/>
                <a:cs typeface="Arial"/>
              </a:rPr>
              <a:t>Onmouseover</a:t>
            </a:r>
            <a:endParaRPr lang="en-IN" sz="1400" dirty="0" smtClean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dirty="0" err="1">
                <a:latin typeface="Arial"/>
                <a:cs typeface="Arial"/>
              </a:rPr>
              <a:t>onmouseup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024425"/>
            <a:ext cx="3800475" cy="2743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61189" y="4324350"/>
            <a:ext cx="286969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https://tycourses.github.io/intro-to-coding/topic06/index.html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52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033" y="833347"/>
            <a:ext cx="33985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/>
              <a:t>PHP Date and Time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726983"/>
            <a:ext cx="2819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lang="en-IN" spc="-5" dirty="0">
                <a:solidFill>
                  <a:srgbClr val="595959"/>
                </a:solidFill>
                <a:latin typeface="Arial"/>
                <a:cs typeface="Arial"/>
              </a:rPr>
              <a:t>PHP Date() Function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351" y="2266950"/>
            <a:ext cx="3398520" cy="25635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The </a:t>
            </a:r>
            <a:r>
              <a:rPr lang="en-IN" sz="1400" spc="-80" dirty="0">
                <a:latin typeface="Arial"/>
                <a:cs typeface="Arial"/>
              </a:rPr>
              <a:t>PHP date() function formats a timestamp to a more readable date and time</a:t>
            </a:r>
            <a:r>
              <a:rPr lang="en-IN" sz="1400" spc="-80" dirty="0" smtClean="0">
                <a:latin typeface="Arial"/>
                <a:cs typeface="Arial"/>
              </a:rPr>
              <a:t>.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Syntax -  date(</a:t>
            </a:r>
            <a:r>
              <a:rPr lang="en-IN" sz="1400" spc="-80" dirty="0" err="1" smtClean="0">
                <a:latin typeface="Arial"/>
                <a:cs typeface="Arial"/>
              </a:rPr>
              <a:t>format,timestamp</a:t>
            </a:r>
            <a:r>
              <a:rPr lang="en-IN" sz="1400" spc="-80" dirty="0" smtClean="0">
                <a:latin typeface="Arial"/>
                <a:cs typeface="Arial"/>
              </a:rPr>
              <a:t>)</a:t>
            </a:r>
          </a:p>
          <a:p>
            <a:pPr marL="12065" marR="43815">
              <a:lnSpc>
                <a:spcPct val="116100"/>
              </a:lnSpc>
              <a:spcBef>
                <a:spcPts val="100"/>
              </a:spcBef>
              <a:tabLst>
                <a:tab pos="345440" algn="l"/>
                <a:tab pos="346710" algn="l"/>
              </a:tabLst>
            </a:pPr>
            <a:endParaRPr lang="en-IN" sz="1400" spc="-80" dirty="0" smtClean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Format - Required. Specifies the format of the </a:t>
            </a:r>
            <a:r>
              <a:rPr lang="en-IN" sz="1400" spc="-80" dirty="0" smtClean="0">
                <a:latin typeface="Arial"/>
                <a:cs typeface="Arial"/>
              </a:rPr>
              <a:t>timestamp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Timestamp - Optional. Specifies a timestamp. Default is the current date and time</a:t>
            </a:r>
            <a:endParaRPr lang="en-IN" sz="1400" spc="-80" dirty="0" smtClean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223284"/>
            <a:ext cx="4419600" cy="2209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61189" y="4324350"/>
            <a:ext cx="316240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https://www.tutsmake.com/php-functions-date-and-timephp-tutorial/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9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033" y="833347"/>
            <a:ext cx="33985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/>
              <a:t>PHP Date and Time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726983"/>
            <a:ext cx="2819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Get </a:t>
            </a:r>
            <a:r>
              <a:rPr lang="en-IN" spc="-5" dirty="0">
                <a:solidFill>
                  <a:srgbClr val="595959"/>
                </a:solidFill>
                <a:latin typeface="Arial"/>
                <a:cs typeface="Arial"/>
              </a:rPr>
              <a:t>a Date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351" y="2266950"/>
            <a:ext cx="3398520" cy="23047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Here </a:t>
            </a:r>
            <a:r>
              <a:rPr lang="en-IN" sz="1400" spc="-80" dirty="0">
                <a:latin typeface="Arial"/>
                <a:cs typeface="Arial"/>
              </a:rPr>
              <a:t>are some characters that are commonly used for dates: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d - Represents the day of the month (01 to 31)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m - Represents a month (01 to 12)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Y - Represents a year (in four digits)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l (lowercase 'L') - Represents the day of the week</a:t>
            </a:r>
            <a:endParaRPr lang="en-IN" sz="1400" spc="-80" dirty="0" smtClean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223284"/>
            <a:ext cx="4419600" cy="2209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61189" y="4324350"/>
            <a:ext cx="316240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https://www.tutsmake.com/php-functions-date-and-timephp-tutorial/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9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033" y="833347"/>
            <a:ext cx="33985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PHP </a:t>
            </a:r>
            <a:r>
              <a:rPr lang="en-IN" spc="-5" dirty="0" smtClean="0"/>
              <a:t>- OOP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726983"/>
            <a:ext cx="2819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What </a:t>
            </a:r>
            <a:r>
              <a:rPr lang="en-IN" spc="-5" dirty="0">
                <a:solidFill>
                  <a:srgbClr val="595959"/>
                </a:solidFill>
                <a:latin typeface="Arial"/>
                <a:cs typeface="Arial"/>
              </a:rPr>
              <a:t>is OOP?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351" y="2266950"/>
            <a:ext cx="3398520" cy="2550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From </a:t>
            </a:r>
            <a:r>
              <a:rPr lang="en-IN" sz="1400" spc="-80" dirty="0">
                <a:latin typeface="Arial"/>
                <a:cs typeface="Arial"/>
              </a:rPr>
              <a:t>PHP5, you can also write PHP code in an object-oriented style</a:t>
            </a:r>
            <a:r>
              <a:rPr lang="en-IN" sz="1400" spc="-80" dirty="0" smtClean="0">
                <a:latin typeface="Arial"/>
                <a:cs typeface="Arial"/>
              </a:rPr>
              <a:t>.</a:t>
            </a: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Object-Oriented programming is faster and easier to execute</a:t>
            </a:r>
            <a:r>
              <a:rPr lang="en-IN" sz="1400" spc="-80" dirty="0" smtClean="0">
                <a:latin typeface="Arial"/>
                <a:cs typeface="Arial"/>
              </a:rPr>
              <a:t>.</a:t>
            </a: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Procedural programming is about writing procedures or functions that perform operations on the data, while </a:t>
            </a:r>
            <a:endParaRPr lang="en-IN" sz="1400" spc="-80" dirty="0" smtClean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object-oriented </a:t>
            </a:r>
            <a:r>
              <a:rPr lang="en-IN" sz="1400" spc="-80" dirty="0">
                <a:latin typeface="Arial"/>
                <a:cs typeface="Arial"/>
              </a:rPr>
              <a:t>programming is about creating objects that contain both data and functions.</a:t>
            </a:r>
            <a:endParaRPr lang="en-IN" sz="1400" spc="-80" dirty="0" smtClean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581150"/>
            <a:ext cx="4232657" cy="22812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37705" y="4324350"/>
            <a:ext cx="398538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https://medium.com/ph-devconnect/object-oriented-php-an-easy-approach-6774c425854a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49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033" y="833347"/>
            <a:ext cx="33985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PHP </a:t>
            </a:r>
            <a:r>
              <a:rPr lang="en-IN" spc="-5" dirty="0" smtClean="0"/>
              <a:t>- OOP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726983"/>
            <a:ext cx="2819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What </a:t>
            </a:r>
            <a:r>
              <a:rPr lang="en-IN" spc="-5" dirty="0">
                <a:solidFill>
                  <a:srgbClr val="595959"/>
                </a:solidFill>
                <a:latin typeface="Arial"/>
                <a:cs typeface="Arial"/>
              </a:rPr>
              <a:t>are Classes and </a:t>
            </a: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Objects?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495550"/>
            <a:ext cx="3398520" cy="17664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A</a:t>
            </a:r>
            <a:r>
              <a:rPr lang="en-IN" sz="1400" spc="-80" dirty="0" smtClean="0">
                <a:latin typeface="Arial"/>
                <a:cs typeface="Arial"/>
              </a:rPr>
              <a:t> </a:t>
            </a:r>
            <a:r>
              <a:rPr lang="en-IN" sz="1400" spc="-80" dirty="0">
                <a:latin typeface="Arial"/>
                <a:cs typeface="Arial"/>
              </a:rPr>
              <a:t>class is a template for objects, and an object is an instance of a class.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When the individual objects are created, they inherit all the properties and </a:t>
            </a:r>
            <a:r>
              <a:rPr lang="en-IN" sz="1400" spc="-80" dirty="0" err="1">
                <a:latin typeface="Arial"/>
                <a:cs typeface="Arial"/>
              </a:rPr>
              <a:t>behaviors</a:t>
            </a:r>
            <a:r>
              <a:rPr lang="en-IN" sz="1400" spc="-80" dirty="0">
                <a:latin typeface="Arial"/>
                <a:cs typeface="Arial"/>
              </a:rPr>
              <a:t> from the class, but each object will have different values for the properties.</a:t>
            </a:r>
            <a:endParaRPr lang="en-IN" sz="1400" spc="-80" dirty="0" smtClean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581150"/>
            <a:ext cx="4232657" cy="22812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37705" y="4324350"/>
            <a:ext cx="398538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https://medium.com/ph-devconnect/object-oriented-php-an-easy-approach-6774c425854a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033" y="833347"/>
            <a:ext cx="33985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PHP </a:t>
            </a:r>
            <a:r>
              <a:rPr lang="en-IN" spc="-5" dirty="0" smtClean="0"/>
              <a:t>- OOP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726983"/>
            <a:ext cx="2819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What </a:t>
            </a:r>
            <a:r>
              <a:rPr lang="en-IN" spc="-5" dirty="0">
                <a:solidFill>
                  <a:srgbClr val="595959"/>
                </a:solidFill>
                <a:latin typeface="Arial"/>
                <a:cs typeface="Arial"/>
              </a:rPr>
              <a:t>are Classes and </a:t>
            </a: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Objects?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495550"/>
            <a:ext cx="3398520" cy="17664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A</a:t>
            </a:r>
            <a:r>
              <a:rPr lang="en-IN" sz="1400" spc="-80" dirty="0" smtClean="0">
                <a:latin typeface="Arial"/>
                <a:cs typeface="Arial"/>
              </a:rPr>
              <a:t> </a:t>
            </a:r>
            <a:r>
              <a:rPr lang="en-IN" sz="1400" spc="-80" dirty="0">
                <a:latin typeface="Arial"/>
                <a:cs typeface="Arial"/>
              </a:rPr>
              <a:t>class is a template for objects, and an object is an instance of a class.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When the individual objects are created, they inherit all the properties and </a:t>
            </a:r>
            <a:r>
              <a:rPr lang="en-IN" sz="1400" spc="-80" dirty="0" err="1">
                <a:latin typeface="Arial"/>
                <a:cs typeface="Arial"/>
              </a:rPr>
              <a:t>behaviors</a:t>
            </a:r>
            <a:r>
              <a:rPr lang="en-IN" sz="1400" spc="-80" dirty="0">
                <a:latin typeface="Arial"/>
                <a:cs typeface="Arial"/>
              </a:rPr>
              <a:t> from the class, but each object will have different values for the properties.</a:t>
            </a:r>
            <a:endParaRPr lang="en-IN" sz="1400" spc="-80" dirty="0" smtClean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553" y="1844609"/>
            <a:ext cx="4864927" cy="11001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61189" y="4324350"/>
            <a:ext cx="27472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https://www.w3schools.com/php/php_oop_what_is.aspl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40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033" y="833347"/>
            <a:ext cx="33985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PHP </a:t>
            </a:r>
            <a:r>
              <a:rPr lang="en-IN" spc="-5" dirty="0" smtClean="0"/>
              <a:t>- OOP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726983"/>
            <a:ext cx="2819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Constructor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2" y="2495550"/>
            <a:ext cx="4446367" cy="20508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The </a:t>
            </a:r>
            <a:r>
              <a:rPr lang="en-IN" sz="1400" spc="-80" dirty="0">
                <a:latin typeface="Arial"/>
                <a:cs typeface="Arial"/>
              </a:rPr>
              <a:t>__construct </a:t>
            </a:r>
            <a:r>
              <a:rPr lang="en-IN" sz="1400" spc="-80" dirty="0" smtClean="0">
                <a:latin typeface="Arial"/>
                <a:cs typeface="Arial"/>
              </a:rPr>
              <a:t>Function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A constructor allows you to initialize an object's properties upon creation of the object</a:t>
            </a:r>
            <a:r>
              <a:rPr lang="en-IN" sz="1400" spc="-80" dirty="0" smtClean="0">
                <a:latin typeface="Arial"/>
                <a:cs typeface="Arial"/>
              </a:rPr>
              <a:t>.</a:t>
            </a: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If you create a __construct() function, PHP will automatically call this function when you create an object from a class</a:t>
            </a:r>
            <a:r>
              <a:rPr lang="en-IN" sz="1400" spc="-80" dirty="0" smtClean="0">
                <a:latin typeface="Arial"/>
                <a:cs typeface="Arial"/>
              </a:rPr>
              <a:t>.</a:t>
            </a: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Notice that the construct function starts with two underscores (__)!</a:t>
            </a:r>
            <a:endParaRPr lang="en-IN" sz="1400" spc="-80" dirty="0" smtClean="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9" y="1726983"/>
            <a:ext cx="3962075" cy="21354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37705" y="4324350"/>
            <a:ext cx="398538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https://medium.com/ph-devconnect/object-oriented-php-an-easy-approach-6774c425854a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4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033" y="833347"/>
            <a:ext cx="33985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PHP </a:t>
            </a:r>
            <a:r>
              <a:rPr lang="en-IN" spc="-5" dirty="0" smtClean="0"/>
              <a:t>- OOP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726983"/>
            <a:ext cx="2819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Destructor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2" y="2495550"/>
            <a:ext cx="4522567" cy="2326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The </a:t>
            </a:r>
            <a:r>
              <a:rPr lang="en-IN" sz="1400" spc="-80" dirty="0">
                <a:latin typeface="Arial"/>
                <a:cs typeface="Arial"/>
              </a:rPr>
              <a:t>__destruct Function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A destructor is called when the object is destructed or the script is stopped or exited.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If you create a __destruct() function, PHP will automatically call this function at the end of the script.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Notice that the destruct function starts with two underscores (__)!</a:t>
            </a:r>
            <a:endParaRPr lang="en-IN" sz="1400" spc="-80" dirty="0" smtClean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9" y="1726983"/>
            <a:ext cx="3962075" cy="21354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82088" y="4430899"/>
            <a:ext cx="398538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https://medium.com/ph-devconnect/object-oriented-php-an-easy-approach-6774c425854a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28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033" y="833347"/>
            <a:ext cx="33985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PHP </a:t>
            </a:r>
            <a:r>
              <a:rPr lang="en-IN" spc="-5" dirty="0" smtClean="0"/>
              <a:t>- OOP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413303"/>
            <a:ext cx="2819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Access </a:t>
            </a:r>
            <a:r>
              <a:rPr lang="en-IN" spc="-5" dirty="0">
                <a:solidFill>
                  <a:srgbClr val="595959"/>
                </a:solidFill>
                <a:latin typeface="Arial"/>
                <a:cs typeface="Arial"/>
              </a:rPr>
              <a:t>Modifiers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2" y="2190750"/>
            <a:ext cx="4446367" cy="2313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Properties </a:t>
            </a:r>
            <a:r>
              <a:rPr lang="en-IN" sz="1400" spc="-80" dirty="0">
                <a:latin typeface="Arial"/>
                <a:cs typeface="Arial"/>
              </a:rPr>
              <a:t>and methods can have access modifiers which control where they can be accessed</a:t>
            </a:r>
            <a:r>
              <a:rPr lang="en-IN" sz="1400" spc="-80" dirty="0" smtClean="0">
                <a:latin typeface="Arial"/>
                <a:cs typeface="Arial"/>
              </a:rPr>
              <a:t>.</a:t>
            </a: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There are three access modifiers</a:t>
            </a:r>
            <a:r>
              <a:rPr lang="en-IN" sz="1400" spc="-80" dirty="0" smtClean="0">
                <a:latin typeface="Arial"/>
                <a:cs typeface="Arial"/>
              </a:rPr>
              <a:t>:</a:t>
            </a: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b="1" spc="-80" dirty="0">
                <a:latin typeface="Arial"/>
                <a:cs typeface="Arial"/>
              </a:rPr>
              <a:t>public </a:t>
            </a:r>
            <a:r>
              <a:rPr lang="en-IN" sz="1400" spc="-80" dirty="0">
                <a:latin typeface="Arial"/>
                <a:cs typeface="Arial"/>
              </a:rPr>
              <a:t>- the property or method can be accessed from everywhere. This is default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b="1" spc="-80" dirty="0">
                <a:latin typeface="Arial"/>
                <a:cs typeface="Arial"/>
              </a:rPr>
              <a:t>protected</a:t>
            </a:r>
            <a:r>
              <a:rPr lang="en-IN" sz="1400" spc="-80" dirty="0">
                <a:latin typeface="Arial"/>
                <a:cs typeface="Arial"/>
              </a:rPr>
              <a:t> - the property or method can be accessed within the class and by classes derived from that class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b="1" spc="-80" dirty="0">
                <a:latin typeface="Arial"/>
                <a:cs typeface="Arial"/>
              </a:rPr>
              <a:t>private</a:t>
            </a:r>
            <a:r>
              <a:rPr lang="en-IN" sz="1400" spc="-80" dirty="0">
                <a:latin typeface="Arial"/>
                <a:cs typeface="Arial"/>
              </a:rPr>
              <a:t> - the property or method can ONLY be accessed within the class</a:t>
            </a:r>
            <a:endParaRPr lang="en-IN" sz="1400" spc="-80" dirty="0" smtClean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9" y="1726983"/>
            <a:ext cx="3962075" cy="21354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37705" y="4324350"/>
            <a:ext cx="398538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https://medium.com/ph-devconnect/object-oriented-php-an-easy-approach-6774c425854a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71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033" y="833347"/>
            <a:ext cx="33985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PHP </a:t>
            </a:r>
            <a:r>
              <a:rPr lang="en-IN" spc="-5" dirty="0" smtClean="0"/>
              <a:t>- OOP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413303"/>
            <a:ext cx="2819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Inheritance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2" y="2190750"/>
            <a:ext cx="3989167" cy="2541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Inheritance </a:t>
            </a:r>
            <a:r>
              <a:rPr lang="en-IN" sz="1400" spc="-80" dirty="0">
                <a:latin typeface="Arial"/>
                <a:cs typeface="Arial"/>
              </a:rPr>
              <a:t>in OOP = When a class derives from another class.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The child class will inherit all the public and protected properties and methods from the parent class. In addition, it can have its own properties and methods.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An inherited class is defined by using the extends keyword.</a:t>
            </a:r>
            <a:endParaRPr lang="en-IN" sz="1400" spc="-80" dirty="0" smtClean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9" y="1726983"/>
            <a:ext cx="3962075" cy="21354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37705" y="4324350"/>
            <a:ext cx="398538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https://medium.com/ph-devconnect/object-oriented-php-an-easy-approach-6774c425854a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0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56" y="647358"/>
            <a:ext cx="3528060" cy="3771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4445" marR="5080" indent="-1262380">
              <a:lnSpc>
                <a:spcPts val="2850"/>
              </a:lnSpc>
              <a:spcBef>
                <a:spcPts val="220"/>
              </a:spcBef>
            </a:pPr>
            <a:r>
              <a:rPr lang="en-IN" spc="-5" dirty="0" smtClean="0"/>
              <a:t>Introduction to PHP Script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1529425"/>
            <a:ext cx="231039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What PHP?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018" y="1993308"/>
            <a:ext cx="3475990" cy="304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246379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lang="en-IN" sz="1400" spc="-5" dirty="0" smtClean="0">
                <a:latin typeface="Arial"/>
                <a:cs typeface="Arial"/>
              </a:rPr>
              <a:t>PHP </a:t>
            </a:r>
            <a:r>
              <a:rPr lang="en-IN" sz="1400" spc="-5" dirty="0">
                <a:latin typeface="Arial"/>
                <a:cs typeface="Arial"/>
              </a:rPr>
              <a:t>runs on various platforms (Windows, Linux, Unix, Mac OS X, etc.)</a:t>
            </a:r>
          </a:p>
          <a:p>
            <a:pPr marL="348615" marR="246379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lang="en-IN" sz="1400" spc="-5" dirty="0">
                <a:latin typeface="Arial"/>
                <a:cs typeface="Arial"/>
              </a:rPr>
              <a:t>PHP is compatible with almost all servers used today (Apache, IIS, etc.)</a:t>
            </a:r>
          </a:p>
          <a:p>
            <a:pPr marL="348615" marR="246379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lang="en-IN" sz="1400" spc="-5" dirty="0">
                <a:latin typeface="Arial"/>
                <a:cs typeface="Arial"/>
              </a:rPr>
              <a:t>PHP supports a wide range of databases</a:t>
            </a:r>
          </a:p>
          <a:p>
            <a:pPr marL="348615" marR="246379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lang="en-IN" sz="1400" spc="-5" dirty="0">
                <a:latin typeface="Arial"/>
                <a:cs typeface="Arial"/>
              </a:rPr>
              <a:t>PHP is free. Download it from the official PHP resource: www.php.net</a:t>
            </a:r>
          </a:p>
          <a:p>
            <a:pPr marL="348615" marR="246379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lang="en-IN" sz="1400" spc="-5" dirty="0">
                <a:latin typeface="Arial"/>
                <a:cs typeface="Arial"/>
              </a:rPr>
              <a:t>PHP is easy to learn and runs efficiently on the server side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3408" y="4850165"/>
            <a:ext cx="7937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095" y="1352550"/>
            <a:ext cx="3913533" cy="2057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95453" y="4137476"/>
            <a:ext cx="31531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8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800" spc="-35" dirty="0">
                <a:solidFill>
                  <a:srgbClr val="595959"/>
                </a:solidFill>
                <a:latin typeface="Arial"/>
                <a:cs typeface="Arial"/>
              </a:rPr>
              <a:t> https://www.cloudways.com/blog/best-php-frameworks/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18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033" y="833347"/>
            <a:ext cx="33985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PHP </a:t>
            </a:r>
            <a:r>
              <a:rPr lang="en-IN" spc="-5" dirty="0" smtClean="0"/>
              <a:t>- OOP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413303"/>
            <a:ext cx="2819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Class </a:t>
            </a:r>
            <a:r>
              <a:rPr lang="en-IN" spc="-5" dirty="0">
                <a:solidFill>
                  <a:srgbClr val="595959"/>
                </a:solidFill>
                <a:latin typeface="Arial"/>
                <a:cs typeface="Arial"/>
              </a:rPr>
              <a:t>Constants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106" y="2114550"/>
            <a:ext cx="4273575" cy="2813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Constants </a:t>
            </a:r>
            <a:r>
              <a:rPr lang="en-IN" sz="1400" spc="-80" dirty="0">
                <a:latin typeface="Arial"/>
                <a:cs typeface="Arial"/>
              </a:rPr>
              <a:t>cannot be changed once it is declared</a:t>
            </a:r>
            <a:r>
              <a:rPr lang="en-IN" sz="1400" spc="-80" dirty="0" smtClean="0">
                <a:latin typeface="Arial"/>
                <a:cs typeface="Arial"/>
              </a:rPr>
              <a:t>.</a:t>
            </a: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Class constants can be useful if you need to define some constant data within a class</a:t>
            </a:r>
            <a:r>
              <a:rPr lang="en-IN" sz="1400" spc="-80" dirty="0" smtClean="0">
                <a:latin typeface="Arial"/>
                <a:cs typeface="Arial"/>
              </a:rPr>
              <a:t>.</a:t>
            </a: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A class constant is declared inside a class with the </a:t>
            </a:r>
            <a:r>
              <a:rPr lang="en-IN" sz="1400" spc="-80" dirty="0" err="1">
                <a:latin typeface="Arial"/>
                <a:cs typeface="Arial"/>
              </a:rPr>
              <a:t>const</a:t>
            </a:r>
            <a:r>
              <a:rPr lang="en-IN" sz="1400" spc="-80" dirty="0">
                <a:latin typeface="Arial"/>
                <a:cs typeface="Arial"/>
              </a:rPr>
              <a:t> keyword</a:t>
            </a:r>
            <a:r>
              <a:rPr lang="en-IN" sz="1400" spc="-80" dirty="0" smtClean="0">
                <a:latin typeface="Arial"/>
                <a:cs typeface="Arial"/>
              </a:rPr>
              <a:t>.</a:t>
            </a: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Class constants are case-sensitive. However, it is recommended to name the constants in all uppercase letters</a:t>
            </a:r>
            <a:r>
              <a:rPr lang="en-IN" sz="1400" spc="-80" dirty="0" smtClean="0">
                <a:latin typeface="Arial"/>
                <a:cs typeface="Arial"/>
              </a:rPr>
              <a:t>.</a:t>
            </a: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We can access a constant from outside the class by using the class name followed by the scope resolution operator (::) followed by the constant name</a:t>
            </a:r>
            <a:endParaRPr lang="en-IN" sz="1400" spc="-80" dirty="0" smtClean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9" y="1726983"/>
            <a:ext cx="3962075" cy="21354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82088" y="4324350"/>
            <a:ext cx="398538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https://medium.com/ph-devconnect/object-oriented-php-an-easy-approach-6774c425854a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98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033" y="833347"/>
            <a:ext cx="33985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PHP </a:t>
            </a:r>
            <a:r>
              <a:rPr lang="en-IN" spc="-5" dirty="0" smtClean="0"/>
              <a:t>- OOP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413303"/>
            <a:ext cx="2819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Abstract </a:t>
            </a:r>
            <a:r>
              <a:rPr lang="en-IN" spc="-5" dirty="0">
                <a:solidFill>
                  <a:srgbClr val="595959"/>
                </a:solidFill>
                <a:latin typeface="Arial"/>
                <a:cs typeface="Arial"/>
              </a:rPr>
              <a:t>Classes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106" y="2114550"/>
            <a:ext cx="4273575" cy="2541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Abstract </a:t>
            </a:r>
            <a:r>
              <a:rPr lang="en-IN" sz="1400" spc="-80" dirty="0">
                <a:latin typeface="Arial"/>
                <a:cs typeface="Arial"/>
              </a:rPr>
              <a:t>classes and methods are when the parent class has a named method, but need its child class(</a:t>
            </a:r>
            <a:r>
              <a:rPr lang="en-IN" sz="1400" spc="-80" dirty="0" err="1">
                <a:latin typeface="Arial"/>
                <a:cs typeface="Arial"/>
              </a:rPr>
              <a:t>es</a:t>
            </a:r>
            <a:r>
              <a:rPr lang="en-IN" sz="1400" spc="-80" dirty="0">
                <a:latin typeface="Arial"/>
                <a:cs typeface="Arial"/>
              </a:rPr>
              <a:t>) to fill out the tasks.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An abstract class is a class that contains at least one abstract method. An abstract method is a method that is declared, but not implemented in the code.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An abstract class or method is defined with the abstract keyword:</a:t>
            </a:r>
            <a:endParaRPr lang="en-IN" sz="1400" spc="-80" dirty="0" smtClean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9" y="1726983"/>
            <a:ext cx="3962075" cy="21354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70282" y="4427700"/>
            <a:ext cx="398538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https://medium.com/ph-devconnect/object-oriented-php-an-easy-approach-6774c425854a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0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033" y="833347"/>
            <a:ext cx="33985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PHP </a:t>
            </a:r>
            <a:r>
              <a:rPr lang="en-IN" spc="-5" dirty="0" smtClean="0"/>
              <a:t>- OOP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413303"/>
            <a:ext cx="2819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Interfaces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106" y="2114550"/>
            <a:ext cx="4273575" cy="2291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Interfaces </a:t>
            </a:r>
            <a:r>
              <a:rPr lang="en-IN" sz="1400" spc="-80" dirty="0">
                <a:latin typeface="Arial"/>
                <a:cs typeface="Arial"/>
              </a:rPr>
              <a:t>allow you to specify what methods a class should implement.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Interfaces make it easy to use a variety of different classes in the same way. When one or more classes use the same interface, it is referred to as "polymorphism".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Interfaces are declared with the interface keyword</a:t>
            </a:r>
            <a:endParaRPr lang="en-IN" sz="1400" spc="-80" dirty="0" smtClean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9" y="1726983"/>
            <a:ext cx="3962075" cy="21354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37705" y="4324350"/>
            <a:ext cx="398538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https://medium.com/ph-devconnect/object-oriented-php-an-easy-approach-6774c425854a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0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033" y="833347"/>
            <a:ext cx="33985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PHP </a:t>
            </a:r>
            <a:r>
              <a:rPr lang="en-IN" spc="-5" dirty="0" smtClean="0"/>
              <a:t>- OOP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413303"/>
            <a:ext cx="2819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Interfaces vs Abstract classes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106" y="2114550"/>
            <a:ext cx="4273575" cy="227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Interfaces </a:t>
            </a:r>
            <a:r>
              <a:rPr lang="en-IN" sz="1400" spc="-80" dirty="0">
                <a:latin typeface="Arial"/>
                <a:cs typeface="Arial"/>
              </a:rPr>
              <a:t>cannot have properties, while abstract classes can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All interface methods must be public, while abstract class methods is public or protected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All methods in an interface are abstract, so they cannot be implemented in code and the abstract keyword is not necessary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Classes can implement an interface while inheriting from another class at the same time</a:t>
            </a:r>
            <a:endParaRPr lang="en-IN" sz="1400" spc="-80" dirty="0" smtClean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9" y="1726983"/>
            <a:ext cx="3962075" cy="21354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37705" y="4324350"/>
            <a:ext cx="398538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https://medium.com/ph-devconnect/object-oriented-php-an-easy-approach-6774c425854a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3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033" y="833347"/>
            <a:ext cx="33985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PHP </a:t>
            </a:r>
            <a:r>
              <a:rPr lang="en-IN" spc="-5" dirty="0" smtClean="0"/>
              <a:t>- OOP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413303"/>
            <a:ext cx="2819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Static </a:t>
            </a:r>
            <a:r>
              <a:rPr lang="en-IN" spc="-5" dirty="0">
                <a:solidFill>
                  <a:srgbClr val="595959"/>
                </a:solidFill>
                <a:latin typeface="Arial"/>
                <a:cs typeface="Arial"/>
              </a:rPr>
              <a:t>Methods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106" y="2114550"/>
            <a:ext cx="4273575" cy="233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Static </a:t>
            </a:r>
            <a:r>
              <a:rPr lang="en-IN" sz="1400" spc="-80" dirty="0">
                <a:latin typeface="Arial"/>
                <a:cs typeface="Arial"/>
              </a:rPr>
              <a:t>methods can be called directly - without creating an instance of the class first</a:t>
            </a:r>
            <a:r>
              <a:rPr lang="en-IN" sz="1400" spc="-80" dirty="0" smtClean="0">
                <a:latin typeface="Arial"/>
                <a:cs typeface="Arial"/>
              </a:rPr>
              <a:t>.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Static methods are declared with the static </a:t>
            </a:r>
            <a:r>
              <a:rPr lang="en-IN" sz="1400" spc="-80" dirty="0" smtClean="0">
                <a:latin typeface="Arial"/>
                <a:cs typeface="Arial"/>
              </a:rPr>
              <a:t>keyword</a:t>
            </a:r>
          </a:p>
          <a:p>
            <a:pPr marL="12065" marR="43815">
              <a:lnSpc>
                <a:spcPct val="116100"/>
              </a:lnSpc>
              <a:spcBef>
                <a:spcPts val="100"/>
              </a:spcBef>
              <a:tabLst>
                <a:tab pos="345440" algn="l"/>
                <a:tab pos="346710" algn="l"/>
              </a:tabLst>
            </a:pPr>
            <a:endParaRPr lang="en-IN" sz="1400" spc="-80" dirty="0" smtClean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To </a:t>
            </a:r>
            <a:r>
              <a:rPr lang="en-IN" sz="1400" spc="-80" dirty="0">
                <a:latin typeface="Arial"/>
                <a:cs typeface="Arial"/>
              </a:rPr>
              <a:t>access a static method use the class name, double colon (::), and the method </a:t>
            </a:r>
            <a:r>
              <a:rPr lang="en-IN" sz="1400" spc="-80" dirty="0" smtClean="0">
                <a:latin typeface="Arial"/>
                <a:cs typeface="Arial"/>
              </a:rPr>
              <a:t>name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endParaRPr lang="en-IN" sz="1400" spc="-80" dirty="0" smtClean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Syntax - </a:t>
            </a:r>
            <a:r>
              <a:rPr lang="en-IN" sz="1400" spc="-80" dirty="0" err="1" smtClean="0">
                <a:latin typeface="Arial"/>
                <a:cs typeface="Arial"/>
              </a:rPr>
              <a:t>ClassName</a:t>
            </a:r>
            <a:r>
              <a:rPr lang="en-IN" sz="1400" spc="-80" dirty="0">
                <a:latin typeface="Arial"/>
                <a:cs typeface="Arial"/>
              </a:rPr>
              <a:t>::</a:t>
            </a:r>
            <a:r>
              <a:rPr lang="en-IN" sz="1400" spc="-80" dirty="0" err="1">
                <a:latin typeface="Arial"/>
                <a:cs typeface="Arial"/>
              </a:rPr>
              <a:t>staticMethod</a:t>
            </a:r>
            <a:r>
              <a:rPr lang="en-IN" sz="1400" spc="-80" dirty="0">
                <a:latin typeface="Arial"/>
                <a:cs typeface="Arial"/>
              </a:rPr>
              <a:t>();</a:t>
            </a:r>
            <a:endParaRPr lang="en-IN" sz="1400" spc="-80" dirty="0" smtClean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9" y="1726983"/>
            <a:ext cx="3962075" cy="21354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37705" y="4324350"/>
            <a:ext cx="398538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https://medium.com/ph-devconnect/object-oriented-php-an-easy-approach-6774c425854a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03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033" y="833347"/>
            <a:ext cx="33985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PHP </a:t>
            </a:r>
            <a:r>
              <a:rPr lang="en-IN" spc="-5" dirty="0" smtClean="0"/>
              <a:t>- OOP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413303"/>
            <a:ext cx="2819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Static </a:t>
            </a:r>
            <a:r>
              <a:rPr lang="en-IN" spc="-5" dirty="0">
                <a:solidFill>
                  <a:srgbClr val="595959"/>
                </a:solidFill>
                <a:latin typeface="Arial"/>
                <a:cs typeface="Arial"/>
              </a:rPr>
              <a:t>Properties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106" y="2114550"/>
            <a:ext cx="4273575" cy="1563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Static </a:t>
            </a:r>
            <a:r>
              <a:rPr lang="en-IN" sz="1400" spc="-80" dirty="0">
                <a:latin typeface="Arial"/>
                <a:cs typeface="Arial"/>
              </a:rPr>
              <a:t>properties can be called directly - without creating an instance of a class.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Static properties are declared with the static </a:t>
            </a:r>
            <a:r>
              <a:rPr lang="en-IN" sz="1400" spc="-80" dirty="0" smtClean="0">
                <a:latin typeface="Arial"/>
                <a:cs typeface="Arial"/>
              </a:rPr>
              <a:t>keyword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Syntax - </a:t>
            </a:r>
            <a:r>
              <a:rPr lang="en-IN" sz="1400" spc="-80" dirty="0" err="1" smtClean="0">
                <a:latin typeface="Arial"/>
                <a:cs typeface="Arial"/>
              </a:rPr>
              <a:t>ClassName</a:t>
            </a:r>
            <a:r>
              <a:rPr lang="en-IN" sz="1400" spc="-80" dirty="0">
                <a:latin typeface="Arial"/>
                <a:cs typeface="Arial"/>
              </a:rPr>
              <a:t>::$</a:t>
            </a:r>
            <a:r>
              <a:rPr lang="en-IN" sz="1400" spc="-80" dirty="0" err="1">
                <a:latin typeface="Arial"/>
                <a:cs typeface="Arial"/>
              </a:rPr>
              <a:t>staticProp</a:t>
            </a:r>
            <a:r>
              <a:rPr lang="en-IN" sz="1400" spc="-80" dirty="0">
                <a:latin typeface="Arial"/>
                <a:cs typeface="Arial"/>
              </a:rPr>
              <a:t>;</a:t>
            </a:r>
            <a:endParaRPr lang="en-IN" sz="1400" spc="-80" dirty="0" smtClean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9" y="1726983"/>
            <a:ext cx="3962075" cy="21354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37705" y="4324350"/>
            <a:ext cx="398538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https://medium.com/ph-devconnect/object-oriented-php-an-easy-approach-6774c425854a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1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033" y="833347"/>
            <a:ext cx="33985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PHP </a:t>
            </a:r>
            <a:r>
              <a:rPr lang="en-IN" spc="-5" dirty="0" smtClean="0"/>
              <a:t>- OOP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413303"/>
            <a:ext cx="2819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err="1" smtClean="0">
                <a:solidFill>
                  <a:srgbClr val="595959"/>
                </a:solidFill>
                <a:latin typeface="Arial"/>
                <a:cs typeface="Arial"/>
              </a:rPr>
              <a:t>Iterables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106" y="2114550"/>
            <a:ext cx="4273575" cy="2313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An </a:t>
            </a:r>
            <a:r>
              <a:rPr lang="en-IN" sz="1400" spc="-80" dirty="0" err="1">
                <a:latin typeface="Arial"/>
                <a:cs typeface="Arial"/>
              </a:rPr>
              <a:t>iterable</a:t>
            </a:r>
            <a:r>
              <a:rPr lang="en-IN" sz="1400" spc="-80" dirty="0">
                <a:latin typeface="Arial"/>
                <a:cs typeface="Arial"/>
              </a:rPr>
              <a:t> is any value which can be looped through with a </a:t>
            </a:r>
            <a:r>
              <a:rPr lang="en-IN" sz="1400" spc="-80" dirty="0" err="1">
                <a:latin typeface="Arial"/>
                <a:cs typeface="Arial"/>
              </a:rPr>
              <a:t>foreach</a:t>
            </a:r>
            <a:r>
              <a:rPr lang="en-IN" sz="1400" spc="-80" dirty="0">
                <a:latin typeface="Arial"/>
                <a:cs typeface="Arial"/>
              </a:rPr>
              <a:t>() loop.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The </a:t>
            </a:r>
            <a:r>
              <a:rPr lang="en-IN" sz="1400" spc="-80" dirty="0" err="1">
                <a:latin typeface="Arial"/>
                <a:cs typeface="Arial"/>
              </a:rPr>
              <a:t>iterable</a:t>
            </a:r>
            <a:r>
              <a:rPr lang="en-IN" sz="1400" spc="-80" dirty="0">
                <a:latin typeface="Arial"/>
                <a:cs typeface="Arial"/>
              </a:rPr>
              <a:t> pseudo-type was introduced in PHP 7.1, and it can be used as a data type for function arguments and function return values</a:t>
            </a:r>
            <a:r>
              <a:rPr lang="en-IN" sz="1400" spc="-80" dirty="0" smtClean="0">
                <a:latin typeface="Arial"/>
                <a:cs typeface="Arial"/>
              </a:rPr>
              <a:t>.</a:t>
            </a:r>
          </a:p>
          <a:p>
            <a:pPr marL="12065" marR="43815">
              <a:lnSpc>
                <a:spcPct val="116100"/>
              </a:lnSpc>
              <a:spcBef>
                <a:spcPts val="100"/>
              </a:spcBef>
              <a:tabLst>
                <a:tab pos="345440" algn="l"/>
                <a:tab pos="346710" algn="l"/>
              </a:tabLst>
            </a:pPr>
            <a:endParaRPr lang="en-IN" sz="1400" spc="-80" dirty="0" smtClean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The </a:t>
            </a:r>
            <a:r>
              <a:rPr lang="en-IN" sz="1400" spc="-80" dirty="0" err="1">
                <a:latin typeface="Arial"/>
                <a:cs typeface="Arial"/>
              </a:rPr>
              <a:t>iterable</a:t>
            </a:r>
            <a:r>
              <a:rPr lang="en-IN" sz="1400" spc="-80" dirty="0">
                <a:latin typeface="Arial"/>
                <a:cs typeface="Arial"/>
              </a:rPr>
              <a:t> keyword can be used as a data type of a function argument or as the return type of a function:</a:t>
            </a:r>
            <a:endParaRPr lang="en-IN" sz="1400" spc="-80" dirty="0" smtClean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9" y="1726983"/>
            <a:ext cx="3962075" cy="21354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06472" y="4400496"/>
            <a:ext cx="398538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Source: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https://medium.com/ph-devconnect/object-oriented-php-an-easy-approach-6774c425854a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60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033" y="833347"/>
            <a:ext cx="33985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/>
              <a:t>Debugging PHP Code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413303"/>
            <a:ext cx="2819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What is it?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106" y="2114550"/>
            <a:ext cx="4273575" cy="23047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When </a:t>
            </a:r>
            <a:r>
              <a:rPr lang="en-IN" sz="1400" spc="-80" dirty="0">
                <a:latin typeface="Arial"/>
                <a:cs typeface="Arial"/>
              </a:rPr>
              <a:t>we write huge lines of code in PHP and then some error occurs then removing that error might be a heck of the task. Some basic errors that programmer do while programming in PHP </a:t>
            </a:r>
            <a:r>
              <a:rPr lang="en-IN" sz="1400" spc="-80" dirty="0" smtClean="0">
                <a:latin typeface="Arial"/>
                <a:cs typeface="Arial"/>
              </a:rPr>
              <a:t>which are:</a:t>
            </a:r>
          </a:p>
          <a:p>
            <a:pPr marL="12065" marR="43815">
              <a:lnSpc>
                <a:spcPct val="116100"/>
              </a:lnSpc>
              <a:spcBef>
                <a:spcPts val="100"/>
              </a:spcBef>
              <a:tabLst>
                <a:tab pos="345440" algn="l"/>
                <a:tab pos="346710" algn="l"/>
              </a:tabLst>
            </a:pPr>
            <a:endParaRPr lang="en-IN" sz="1400" spc="-80" dirty="0" smtClean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Missing semicolon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Misspelling a variable name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Missing quotes in SQL queries</a:t>
            </a:r>
          </a:p>
          <a:p>
            <a:pPr marL="12065" marR="43815">
              <a:lnSpc>
                <a:spcPct val="116100"/>
              </a:lnSpc>
              <a:spcBef>
                <a:spcPts val="100"/>
              </a:spcBef>
              <a:tabLst>
                <a:tab pos="345440" algn="l"/>
                <a:tab pos="346710" algn="l"/>
              </a:tabLst>
            </a:pPr>
            <a:endParaRPr lang="en-IN" sz="1400" spc="-80" dirty="0" smtClean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215503"/>
            <a:ext cx="3374637" cy="23234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35274" y="3943350"/>
            <a:ext cx="226728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700" spc="-5" dirty="0" err="1">
                <a:solidFill>
                  <a:srgbClr val="595959"/>
                </a:solidFill>
                <a:latin typeface="Arial"/>
                <a:cs typeface="Arial"/>
              </a:rPr>
              <a:t>Source:https</a:t>
            </a:r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://www.javatpoint.com/debugging</a:t>
            </a:r>
            <a:r>
              <a:rPr lang="en-IN" sz="700" spc="-3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5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033" y="833347"/>
            <a:ext cx="33985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/>
              <a:t>Debugging PHP Code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413303"/>
            <a:ext cx="2819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teps </a:t>
            </a:r>
            <a:r>
              <a:rPr lang="en-IN" spc="-5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lang="en-IN" spc="-5" dirty="0" smtClean="0">
                <a:solidFill>
                  <a:srgbClr val="595959"/>
                </a:solidFill>
                <a:latin typeface="Arial"/>
                <a:cs typeface="Arial"/>
              </a:rPr>
              <a:t>do </a:t>
            </a:r>
            <a:r>
              <a:rPr lang="en-IN" spc="-5" dirty="0">
                <a:solidFill>
                  <a:srgbClr val="595959"/>
                </a:solidFill>
                <a:latin typeface="Arial"/>
                <a:cs typeface="Arial"/>
              </a:rPr>
              <a:t>PHP programming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033" y="2647950"/>
            <a:ext cx="4273575" cy="183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 smtClean="0">
                <a:latin typeface="Arial"/>
                <a:cs typeface="Arial"/>
              </a:rPr>
              <a:t>Check </a:t>
            </a:r>
            <a:r>
              <a:rPr lang="en-IN" sz="1400" spc="-80" dirty="0">
                <a:latin typeface="Arial"/>
                <a:cs typeface="Arial"/>
              </a:rPr>
              <a:t>for PHP extensions in VS Code</a:t>
            </a:r>
            <a:r>
              <a:rPr lang="en-IN" sz="1400" spc="-80" dirty="0" smtClean="0">
                <a:latin typeface="Arial"/>
                <a:cs typeface="Arial"/>
              </a:rPr>
              <a:t>.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Install the PHP Debug extension</a:t>
            </a:r>
            <a:r>
              <a:rPr lang="en-IN" sz="1400" spc="-80" dirty="0" smtClean="0">
                <a:latin typeface="Arial"/>
                <a:cs typeface="Arial"/>
              </a:rPr>
              <a:t>.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Click “reload” to reload VS Code</a:t>
            </a:r>
            <a:r>
              <a:rPr lang="en-IN" sz="1400" spc="-80" dirty="0" smtClean="0">
                <a:latin typeface="Arial"/>
                <a:cs typeface="Arial"/>
              </a:rPr>
              <a:t>.</a:t>
            </a: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endParaRPr lang="en-IN" sz="1400" spc="-80" dirty="0">
              <a:latin typeface="Arial"/>
              <a:cs typeface="Arial"/>
            </a:endParaRPr>
          </a:p>
          <a:p>
            <a:pPr marL="346075" marR="43815" indent="-334010">
              <a:lnSpc>
                <a:spcPct val="116100"/>
              </a:lnSpc>
              <a:spcBef>
                <a:spcPts val="100"/>
              </a:spcBef>
              <a:buChar char="●"/>
              <a:tabLst>
                <a:tab pos="345440" algn="l"/>
                <a:tab pos="346710" algn="l"/>
              </a:tabLst>
            </a:pPr>
            <a:r>
              <a:rPr lang="en-IN" sz="1400" spc="-80" dirty="0">
                <a:latin typeface="Arial"/>
                <a:cs typeface="Arial"/>
              </a:rPr>
              <a:t>Install </a:t>
            </a:r>
            <a:r>
              <a:rPr lang="en-IN" sz="1400" spc="-80" dirty="0" err="1">
                <a:latin typeface="Arial"/>
                <a:cs typeface="Arial"/>
              </a:rPr>
              <a:t>Xdebug</a:t>
            </a:r>
            <a:r>
              <a:rPr lang="en-IN" sz="1400" spc="-80" dirty="0">
                <a:latin typeface="Arial"/>
                <a:cs typeface="Arial"/>
              </a:rPr>
              <a:t>. </a:t>
            </a:r>
            <a:endParaRPr lang="en-IN" sz="1400" spc="-80" dirty="0" smtClean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215503"/>
            <a:ext cx="3374637" cy="23234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35274" y="3943350"/>
            <a:ext cx="226728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lang="en-IN" sz="7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z="700" spc="-5" dirty="0" err="1">
                <a:solidFill>
                  <a:srgbClr val="595959"/>
                </a:solidFill>
                <a:latin typeface="Arial"/>
                <a:cs typeface="Arial"/>
              </a:rPr>
              <a:t>Source:https</a:t>
            </a:r>
            <a:r>
              <a:rPr lang="en-IN" sz="700" spc="-5" dirty="0">
                <a:solidFill>
                  <a:srgbClr val="595959"/>
                </a:solidFill>
                <a:latin typeface="Arial"/>
                <a:cs typeface="Arial"/>
              </a:rPr>
              <a:t>://www.javatpoint.com/debugging</a:t>
            </a:r>
            <a:r>
              <a:rPr lang="en-IN" sz="700" spc="-35" dirty="0" smtClean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6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56" y="647358"/>
            <a:ext cx="352806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4445" marR="5080" indent="-126238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Doing Repetitive task with </a:t>
            </a:r>
            <a:r>
              <a:rPr spc="-660" dirty="0"/>
              <a:t> </a:t>
            </a:r>
            <a:r>
              <a:rPr spc="-5" dirty="0"/>
              <a:t>looping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9804" y="1728118"/>
            <a:ext cx="17487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Loop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Statements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989273"/>
            <a:ext cx="3475990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246379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Loops are used to execute the </a:t>
            </a:r>
            <a:r>
              <a:rPr sz="1400" dirty="0">
                <a:latin typeface="Arial"/>
                <a:cs typeface="Arial"/>
              </a:rPr>
              <a:t>same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block of </a:t>
            </a:r>
            <a:r>
              <a:rPr sz="1400" dirty="0">
                <a:latin typeface="Arial"/>
                <a:cs typeface="Arial"/>
              </a:rPr>
              <a:t>code a specified </a:t>
            </a:r>
            <a:r>
              <a:rPr sz="1400" spc="-5" dirty="0">
                <a:latin typeface="Arial"/>
                <a:cs typeface="Arial"/>
              </a:rPr>
              <a:t>number of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times.</a:t>
            </a:r>
            <a:endParaRPr sz="1400">
              <a:latin typeface="Arial"/>
              <a:cs typeface="Arial"/>
            </a:endParaRPr>
          </a:p>
          <a:p>
            <a:pPr marL="348615" indent="-336550">
              <a:lnSpc>
                <a:spcPct val="100000"/>
              </a:lnSpc>
              <a:spcBef>
                <a:spcPts val="27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four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types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loops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,forech</a:t>
            </a:r>
            <a:endParaRPr sz="140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Arial"/>
                <a:cs typeface="Arial"/>
              </a:rPr>
              <a:t>,while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do-while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loop.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134" y="876300"/>
            <a:ext cx="3158314" cy="36442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83408" y="4850165"/>
            <a:ext cx="7937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5675" y="4850165"/>
            <a:ext cx="357441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10" dirty="0">
                <a:solidFill>
                  <a:srgbClr val="595959"/>
                </a:solidFill>
                <a:latin typeface="Arial"/>
                <a:cs typeface="Arial"/>
              </a:rPr>
              <a:t>https://cdn.educba.com/academy/wp-content/uploads/2020/02/different-types-of-Loops.jpg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</p:spTree>
    <p:extLst>
      <p:ext uri="{BB962C8B-B14F-4D97-AF65-F5344CB8AC3E}">
        <p14:creationId xmlns:p14="http://schemas.microsoft.com/office/powerpoint/2010/main" val="40881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56" y="647358"/>
            <a:ext cx="352806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4445" marR="5080" indent="-1262380">
              <a:lnSpc>
                <a:spcPts val="2850"/>
              </a:lnSpc>
              <a:spcBef>
                <a:spcPts val="220"/>
              </a:spcBef>
            </a:pPr>
            <a:r>
              <a:rPr spc="-5" dirty="0"/>
              <a:t>Doing Repetitive task with </a:t>
            </a:r>
            <a:r>
              <a:rPr spc="-660" dirty="0"/>
              <a:t> </a:t>
            </a:r>
            <a:r>
              <a:rPr spc="-5" dirty="0"/>
              <a:t>looping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6495" y="1728118"/>
            <a:ext cx="939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2989273"/>
            <a:ext cx="345884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248285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for loop is used when </a:t>
            </a:r>
            <a:r>
              <a:rPr sz="1400" dirty="0">
                <a:latin typeface="Arial"/>
                <a:cs typeface="Arial"/>
              </a:rPr>
              <a:t>you know </a:t>
            </a:r>
            <a:r>
              <a:rPr sz="1400" spc="-5" dirty="0">
                <a:latin typeface="Arial"/>
                <a:cs typeface="Arial"/>
              </a:rPr>
              <a:t>how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many </a:t>
            </a:r>
            <a:r>
              <a:rPr sz="1400" spc="-5" dirty="0">
                <a:latin typeface="Arial"/>
                <a:cs typeface="Arial"/>
              </a:rPr>
              <a:t>times </a:t>
            </a:r>
            <a:r>
              <a:rPr sz="1400" dirty="0">
                <a:latin typeface="Arial"/>
                <a:cs typeface="Arial"/>
              </a:rPr>
              <a:t>you </a:t>
            </a:r>
            <a:r>
              <a:rPr sz="1400" spc="-5" dirty="0">
                <a:latin typeface="Arial"/>
                <a:cs typeface="Arial"/>
              </a:rPr>
              <a:t>want to execute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statement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block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statements.</a:t>
            </a:r>
            <a:endParaRPr sz="1400">
              <a:latin typeface="Arial"/>
              <a:cs typeface="Arial"/>
            </a:endParaRPr>
          </a:p>
          <a:p>
            <a:pPr marL="348615" marR="5080" indent="-336550">
              <a:lnSpc>
                <a:spcPct val="1161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"/>
                <a:cs typeface="Arial"/>
              </a:rPr>
              <a:t>There are three </a:t>
            </a:r>
            <a:r>
              <a:rPr sz="1400" dirty="0">
                <a:latin typeface="Arial"/>
                <a:cs typeface="Arial"/>
              </a:rPr>
              <a:t>main </a:t>
            </a:r>
            <a:r>
              <a:rPr sz="1400" spc="-5" dirty="0">
                <a:latin typeface="Arial"/>
                <a:cs typeface="Arial"/>
              </a:rPr>
              <a:t>parameters to the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code, </a:t>
            </a:r>
            <a:r>
              <a:rPr sz="1400" spc="-5" dirty="0">
                <a:latin typeface="Arial"/>
                <a:cs typeface="Arial"/>
              </a:rPr>
              <a:t>namely the initialization, the test </a:t>
            </a:r>
            <a:r>
              <a:rPr sz="1400" dirty="0">
                <a:latin typeface="Arial"/>
                <a:cs typeface="Arial"/>
              </a:rPr>
              <a:t> condition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counter.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4930" y="647701"/>
            <a:ext cx="4117537" cy="35813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83408" y="4850165"/>
            <a:ext cx="79375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5675" y="4850165"/>
            <a:ext cx="2108200" cy="125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https://www.w3schools.com/php/php_looping_for.asp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©</a:t>
            </a:r>
            <a:r>
              <a:rPr spc="-5" dirty="0"/>
              <a:t> Edune</a:t>
            </a:r>
            <a:r>
              <a:rPr dirty="0"/>
              <a:t>t</a:t>
            </a:r>
            <a:r>
              <a:rPr spc="-5" dirty="0"/>
              <a:t> Foundation</a:t>
            </a:r>
            <a:r>
              <a:rPr dirty="0"/>
              <a:t>.</a:t>
            </a:r>
            <a:r>
              <a:rPr spc="-50" dirty="0"/>
              <a:t> </a:t>
            </a:r>
            <a:r>
              <a:rPr spc="-5" dirty="0"/>
              <a:t>Al</a:t>
            </a:r>
            <a:r>
              <a:rPr dirty="0"/>
              <a:t>l</a:t>
            </a:r>
            <a:r>
              <a:rPr spc="-5" dirty="0"/>
              <a:t> </a:t>
            </a:r>
            <a:r>
              <a:rPr dirty="0"/>
              <a:t>rights</a:t>
            </a:r>
            <a:r>
              <a:rPr spc="-5" dirty="0"/>
              <a:t> </a:t>
            </a:r>
            <a:r>
              <a:rPr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4145</Words>
  <Application>Microsoft Office PowerPoint</Application>
  <PresentationFormat>On-screen Show (16:9)</PresentationFormat>
  <Paragraphs>569</Paragraphs>
  <Slides>78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1" baseType="lpstr">
      <vt:lpstr>Arial</vt:lpstr>
      <vt:lpstr>Calibri</vt:lpstr>
      <vt:lpstr>Office Theme</vt:lpstr>
      <vt:lpstr>Module 3 - Web Designing</vt:lpstr>
      <vt:lpstr>Able to Design and Develop  Dynamic Websites with  PHP</vt:lpstr>
      <vt:lpstr>In this section, we will discuss:</vt:lpstr>
      <vt:lpstr>Introduction to PHP Script</vt:lpstr>
      <vt:lpstr>Introduction to PHP Script</vt:lpstr>
      <vt:lpstr>Introduction to PHP Script</vt:lpstr>
      <vt:lpstr>Introduction to PHP Script</vt:lpstr>
      <vt:lpstr>Doing Repetitive task with  looping</vt:lpstr>
      <vt:lpstr>Doing Repetitive task with  looping</vt:lpstr>
      <vt:lpstr>Doing Repetitive task with  looping</vt:lpstr>
      <vt:lpstr>Doing Repetitive task with  looping</vt:lpstr>
      <vt:lpstr>Doing Repetitive task with  looping</vt:lpstr>
      <vt:lpstr>Doing Repetitive task with  looping</vt:lpstr>
      <vt:lpstr>Doing Repetitive task with  looping</vt:lpstr>
      <vt:lpstr>Doing Repetitive task with  looping</vt:lpstr>
      <vt:lpstr>Mixing Decisions and  looping with Html</vt:lpstr>
      <vt:lpstr>Mixing Decisions and  looping with Html</vt:lpstr>
      <vt:lpstr>Mixing Decisions and  looping with Html</vt:lpstr>
      <vt:lpstr>PowerPoint Presentation</vt:lpstr>
      <vt:lpstr>Function - What is a  function?</vt:lpstr>
      <vt:lpstr>Function - What is a  function?</vt:lpstr>
      <vt:lpstr>PowerPoint Presentation</vt:lpstr>
      <vt:lpstr>Working with File and  Directories – Understanding  File &amp; Directory</vt:lpstr>
      <vt:lpstr>Working with File and  Directories – Understanding  File &amp; Directory</vt:lpstr>
      <vt:lpstr>Opening and closing a  file</vt:lpstr>
      <vt:lpstr>Copying,  renaming  and deleting a file</vt:lpstr>
      <vt:lpstr>Coping,  renaming and  deleting a file</vt:lpstr>
      <vt:lpstr>Coping,  renaming and  deleting a file</vt:lpstr>
      <vt:lpstr>Working with  directories</vt:lpstr>
      <vt:lpstr>Working with  directories Deleting the Directory and Its  Contents</vt:lpstr>
      <vt:lpstr>Working with  directories</vt:lpstr>
      <vt:lpstr>PowerPoint Presentation</vt:lpstr>
      <vt:lpstr>Building a text editor File  Uploading &amp; Downloading</vt:lpstr>
      <vt:lpstr>Building a text editor File  Uploading &amp; Downloading</vt:lpstr>
      <vt:lpstr>Building a text editor File  Uploading &amp; Downloading</vt:lpstr>
      <vt:lpstr>Using query string  (URL rewriting)</vt:lpstr>
      <vt:lpstr>Using query string  (URL rewriting) Accessing a query string element in a  PHP page</vt:lpstr>
      <vt:lpstr>Using Hidden field</vt:lpstr>
      <vt:lpstr>Using cookies</vt:lpstr>
      <vt:lpstr>Using cookies</vt:lpstr>
      <vt:lpstr>Using cookies</vt:lpstr>
      <vt:lpstr>Using cookies</vt:lpstr>
      <vt:lpstr>Using session</vt:lpstr>
      <vt:lpstr>Using session</vt:lpstr>
      <vt:lpstr>Using session</vt:lpstr>
      <vt:lpstr>Generating Images with  PHP</vt:lpstr>
      <vt:lpstr>Generating Images with  PHP</vt:lpstr>
      <vt:lpstr>PowerPoint Presentation</vt:lpstr>
      <vt:lpstr>Basics of computer  Graphics</vt:lpstr>
      <vt:lpstr>Creating Image</vt:lpstr>
      <vt:lpstr>Manipulating Image</vt:lpstr>
      <vt:lpstr>Manipulating Image</vt:lpstr>
      <vt:lpstr>Manipulating Image</vt:lpstr>
      <vt:lpstr>Using text in Image</vt:lpstr>
      <vt:lpstr>PHP Form Validation</vt:lpstr>
      <vt:lpstr>PHP Form Validation</vt:lpstr>
      <vt:lpstr>PHP Mouse Events</vt:lpstr>
      <vt:lpstr>PHP Mouse Events</vt:lpstr>
      <vt:lpstr>PHP Mouse Events</vt:lpstr>
      <vt:lpstr>PHP Mouse Events</vt:lpstr>
      <vt:lpstr>PHP Date and Time</vt:lpstr>
      <vt:lpstr>PHP Date and Time</vt:lpstr>
      <vt:lpstr>PHP - OOP</vt:lpstr>
      <vt:lpstr>PHP - OOP</vt:lpstr>
      <vt:lpstr>PHP - OOP</vt:lpstr>
      <vt:lpstr>PHP - OOP</vt:lpstr>
      <vt:lpstr>PHP - OOP</vt:lpstr>
      <vt:lpstr>PHP - OOP</vt:lpstr>
      <vt:lpstr>PHP - OOP</vt:lpstr>
      <vt:lpstr>PHP - OOP</vt:lpstr>
      <vt:lpstr>PHP - OOP</vt:lpstr>
      <vt:lpstr>PHP - OOP</vt:lpstr>
      <vt:lpstr>PHP - OOP</vt:lpstr>
      <vt:lpstr>PHP - OOP</vt:lpstr>
      <vt:lpstr>PHP - OOP</vt:lpstr>
      <vt:lpstr>PHP - OOP</vt:lpstr>
      <vt:lpstr>Debugging PHP Code</vt:lpstr>
      <vt:lpstr>Debugging PHP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3 - Web Designing</dc:title>
  <dc:creator>DEEPNEEL MAJUMDAR</dc:creator>
  <cp:lastModifiedBy>DEEPNEEL MAJUMDAR</cp:lastModifiedBy>
  <cp:revision>30</cp:revision>
  <dcterms:created xsi:type="dcterms:W3CDTF">2022-03-10T08:50:16Z</dcterms:created>
  <dcterms:modified xsi:type="dcterms:W3CDTF">2022-03-12T21:00:55Z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