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24" r:id="rId2"/>
    <p:sldId id="725" r:id="rId3"/>
    <p:sldId id="726" r:id="rId4"/>
    <p:sldId id="727" r:id="rId5"/>
    <p:sldId id="728" r:id="rId6"/>
    <p:sldId id="729" r:id="rId7"/>
    <p:sldId id="730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58" r:id="rId36"/>
    <p:sldId id="759" r:id="rId37"/>
    <p:sldId id="760" r:id="rId38"/>
    <p:sldId id="761" r:id="rId39"/>
    <p:sldId id="762" r:id="rId40"/>
    <p:sldId id="763" r:id="rId41"/>
    <p:sldId id="764" r:id="rId42"/>
    <p:sldId id="765" r:id="rId43"/>
    <p:sldId id="766" r:id="rId44"/>
    <p:sldId id="767" r:id="rId45"/>
    <p:sldId id="768" r:id="rId46"/>
    <p:sldId id="769" r:id="rId47"/>
    <p:sldId id="770" r:id="rId48"/>
    <p:sldId id="771" r:id="rId49"/>
    <p:sldId id="772" r:id="rId50"/>
    <p:sldId id="773" r:id="rId51"/>
    <p:sldId id="774" r:id="rId52"/>
    <p:sldId id="775" r:id="rId53"/>
    <p:sldId id="776" r:id="rId54"/>
    <p:sldId id="777" r:id="rId55"/>
    <p:sldId id="778" r:id="rId56"/>
    <p:sldId id="779" r:id="rId57"/>
    <p:sldId id="780" r:id="rId58"/>
    <p:sldId id="781" r:id="rId59"/>
    <p:sldId id="782" r:id="rId60"/>
    <p:sldId id="783" r:id="rId61"/>
    <p:sldId id="784" r:id="rId62"/>
    <p:sldId id="785" r:id="rId63"/>
    <p:sldId id="786" r:id="rId64"/>
    <p:sldId id="787" r:id="rId65"/>
    <p:sldId id="788" r:id="rId66"/>
    <p:sldId id="789" r:id="rId67"/>
    <p:sldId id="790" r:id="rId68"/>
    <p:sldId id="791" r:id="rId69"/>
    <p:sldId id="792" r:id="rId70"/>
    <p:sldId id="793" r:id="rId71"/>
    <p:sldId id="794" r:id="rId72"/>
    <p:sldId id="795" r:id="rId73"/>
    <p:sldId id="796" r:id="rId74"/>
    <p:sldId id="797" r:id="rId75"/>
    <p:sldId id="798" r:id="rId76"/>
    <p:sldId id="799" r:id="rId77"/>
    <p:sldId id="800" r:id="rId78"/>
    <p:sldId id="801" r:id="rId79"/>
    <p:sldId id="802" r:id="rId80"/>
    <p:sldId id="803" r:id="rId81"/>
    <p:sldId id="804" r:id="rId82"/>
    <p:sldId id="805" r:id="rId83"/>
    <p:sldId id="806" r:id="rId84"/>
    <p:sldId id="807" r:id="rId85"/>
    <p:sldId id="808" r:id="rId86"/>
    <p:sldId id="809" r:id="rId87"/>
    <p:sldId id="810" r:id="rId88"/>
    <p:sldId id="811" r:id="rId89"/>
    <p:sldId id="812" r:id="rId90"/>
    <p:sldId id="813" r:id="rId91"/>
    <p:sldId id="814" r:id="rId92"/>
    <p:sldId id="815" r:id="rId93"/>
    <p:sldId id="816" r:id="rId94"/>
    <p:sldId id="817" r:id="rId95"/>
    <p:sldId id="818" r:id="rId96"/>
    <p:sldId id="819" r:id="rId97"/>
    <p:sldId id="820" r:id="rId98"/>
    <p:sldId id="821" r:id="rId99"/>
    <p:sldId id="822" r:id="rId100"/>
    <p:sldId id="823" r:id="rId101"/>
    <p:sldId id="824" r:id="rId102"/>
    <p:sldId id="825" r:id="rId103"/>
    <p:sldId id="826" r:id="rId104"/>
    <p:sldId id="827" r:id="rId105"/>
    <p:sldId id="828" r:id="rId106"/>
    <p:sldId id="829" r:id="rId107"/>
    <p:sldId id="830" r:id="rId108"/>
    <p:sldId id="831" r:id="rId109"/>
    <p:sldId id="832" r:id="rId110"/>
    <p:sldId id="833" r:id="rId111"/>
    <p:sldId id="834" r:id="rId112"/>
    <p:sldId id="835" r:id="rId113"/>
    <p:sldId id="836" r:id="rId114"/>
    <p:sldId id="837" r:id="rId115"/>
    <p:sldId id="838" r:id="rId116"/>
    <p:sldId id="839" r:id="rId117"/>
    <p:sldId id="840" r:id="rId1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790" y="828333"/>
            <a:ext cx="72424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6568" y="1728118"/>
            <a:ext cx="3481704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205043"/>
            <a:ext cx="394970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434" y="828333"/>
            <a:ext cx="13804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0653" y="772980"/>
            <a:ext cx="4391659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256" y="5034835"/>
            <a:ext cx="187515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://www.sitesbay.com/php/php-cookies-in-php" TargetMode="Externa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phpdeveloper.org/" TargetMode="External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phpdeveloper.org/" TargetMode="External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phpdeveloper.org/" TargetMode="External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Module%2003_PPT_PHP.pptx" TargetMode="External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Module%2003_PPT_PHP.pptx" TargetMode="External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hp-preg_split-function/" TargetMode="External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geeksforgeeks.org/php-decision-making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educba.com/academy/wp-content/uploads/2020/02/different-types-of-Loops.jpg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for.asp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loops/?ref=lbp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eeksforgeeks.org/php-loops/?ref=lb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loops/?ref=lbp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while.asp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while.asp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while.asp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hubhneet.com/mixing-decisions-and-looping-with-html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hubhneet.com/mixing-decisions-and-looping-with-html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hubhneet.com/mixing-decisions-and-looping-with-html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static.javatpoint.com/cpages/images/c-function.jpg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static.javatpoint.com/cpages/images/c-function.jpg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Module%2003_PPT_PHP.pptx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functions.asp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functions.asp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lybuilt.com/call-by-reference-and-call-by-value-in-c-cpp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tutorialspoint.com/php/php_functions.htm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c-sharpcorner.com/UploadFile/d9da8a/call-by-value-and-call-by-reference-in-php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lybuilt.com/call-by-reference-and-call-by-value-in-c-cpp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lybuilt.com/call-by-reference-and-call-by-value-in-c-cpp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essons.com/lesson/php-functions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essons.com/lesson/php-functions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essons.com/lesson/php-functions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php/functions/#PHP_Default_Argument_Value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tehapps.com/wp-content/uploads/2020/01/if-else-statement.png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recursive-function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recursive-function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string-functions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string-functions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string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hyperlink" Target="https://www.javatpoint.com/php-string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://shubhneet.com/creating-and-accessing-string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s://www.tutorialrepublic.com/faq/how-to-check-if-a-string-contains-a-specific-word-in-php.php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s://www.javatpoint.com/php-string-str_replace-function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hyperlink" Target="https://www.elated.com/formatting-php-strings-printf-sprintf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tehapps.com/wp-content/uploads/2020/01/if-else-statement.png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ted.com/formatting-php-strings-printf-sprintf/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ted.com/formatting-php-strings-printf-sprintf/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string.asp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string.asp" TargetMode="External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string.asp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are-numeric-arrays-in-php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edpresso/what-are-numeric-arrays-in-php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educative.io/edpresso/what-are-numeric-arrays-in-php" TargetMode="External"/><Relationship Id="rId4" Type="http://schemas.openxmlformats.org/officeDocument/2006/relationships/image" Target="../media/image5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hyperlink" Target="https://www.tutorialspoint.com/php/php_arrays.ht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hyperlink" Target="https://www.educba.com/arrays-in-php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media.geeksforgeeks.org/wp-content/cdn-uploads/20191202113149/CPP-Decision-Making.png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hp/php_arrays.htm" TargetMode="Externa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hp/php_arrays.htm" TargetMode="Externa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hp/php_arrays.htm" TargetMode="External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arrays/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arrays/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hyperlink" Target="https://www.geeksforgeeks.org/php-each-function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https://www.geeksforgeeks.org/iterate-associative-array-using-foreach-loop-in-php/" TargetMode="Externa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hyperlink" Target="https://teamtreehouse.com/library/sorting-arrays" TargetMode="Externa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php/php-array-functions" TargetMode="Externa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func_array_unique.asp" TargetMode="External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hyperlink" Target="https://www.w3schools.com/php/func_array_search.asp" TargetMode="Externa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hyperlink" Target="https://www.w3schools.com/pHP/func_array_each.asp" TargetMode="Externa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utorialspoint.com/index.php/16-how-to-get-current-filename-directory-linenumber-in-php" TargetMode="External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" TargetMode="External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decision-making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utorialspoint.com/index.php/16-how-to-get-current-filename-director" TargetMode="External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example.com/" TargetMode="External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1101725"/>
            <a:ext cx="8199438" cy="239871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ts val="6230"/>
              </a:lnSpc>
              <a:spcBef>
                <a:spcPts val="200"/>
              </a:spcBef>
            </a:pPr>
            <a:r>
              <a:rPr sz="5200" spc="-15" dirty="0"/>
              <a:t>Able</a:t>
            </a:r>
            <a:r>
              <a:rPr sz="5200" spc="-35" dirty="0"/>
              <a:t> </a:t>
            </a:r>
            <a:r>
              <a:rPr sz="5200" spc="-5" dirty="0"/>
              <a:t>to</a:t>
            </a:r>
            <a:r>
              <a:rPr sz="5200" spc="-35" dirty="0"/>
              <a:t> </a:t>
            </a:r>
            <a:r>
              <a:rPr sz="5200" spc="-5" dirty="0"/>
              <a:t>Design</a:t>
            </a:r>
            <a:r>
              <a:rPr sz="5200" spc="-30" dirty="0"/>
              <a:t> </a:t>
            </a:r>
            <a:r>
              <a:rPr sz="5200" spc="-5" dirty="0"/>
              <a:t>and</a:t>
            </a:r>
            <a:r>
              <a:rPr sz="5200" spc="-25" dirty="0"/>
              <a:t> </a:t>
            </a:r>
            <a:r>
              <a:rPr sz="5200" spc="-5" dirty="0"/>
              <a:t>Develop </a:t>
            </a:r>
            <a:r>
              <a:rPr sz="5200" spc="-1430" dirty="0"/>
              <a:t> </a:t>
            </a:r>
            <a:r>
              <a:rPr sz="5200" spc="-5" dirty="0"/>
              <a:t>Dynamic</a:t>
            </a:r>
            <a:r>
              <a:rPr sz="5200" spc="90" dirty="0"/>
              <a:t> </a:t>
            </a:r>
            <a:r>
              <a:rPr sz="5200" spc="-20" dirty="0"/>
              <a:t>Websites</a:t>
            </a:r>
            <a:r>
              <a:rPr sz="5200" spc="95" dirty="0"/>
              <a:t> </a:t>
            </a:r>
            <a:r>
              <a:rPr sz="5200" spc="-5" dirty="0"/>
              <a:t>with </a:t>
            </a:r>
            <a:r>
              <a:rPr sz="5200" dirty="0"/>
              <a:t> </a:t>
            </a:r>
            <a:r>
              <a:rPr sz="5200" spc="-10" dirty="0"/>
              <a:t>PHP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590006"/>
            <a:ext cx="2903855" cy="3034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22350" marR="365760" indent="-3181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if-else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172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(condition)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else{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FALSE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664" y="627402"/>
            <a:ext cx="3338409" cy="3888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9200" y="4705350"/>
            <a:ext cx="3178175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4812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1615" marR="5080" indent="-20955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Using</a:t>
            </a:r>
            <a:r>
              <a:rPr spc="-50" dirty="0"/>
              <a:t> </a:t>
            </a:r>
            <a:r>
              <a:rPr spc="-5" dirty="0"/>
              <a:t>query</a:t>
            </a:r>
            <a:r>
              <a:rPr spc="-50" dirty="0"/>
              <a:t> </a:t>
            </a:r>
            <a:r>
              <a:rPr dirty="0"/>
              <a:t>string </a:t>
            </a:r>
            <a:r>
              <a:rPr spc="-650" dirty="0"/>
              <a:t> </a:t>
            </a:r>
            <a:r>
              <a:rPr dirty="0"/>
              <a:t>(URL</a:t>
            </a:r>
            <a:r>
              <a:rPr spc="-125" dirty="0"/>
              <a:t> </a:t>
            </a:r>
            <a:r>
              <a:rPr dirty="0"/>
              <a:t>rewriting)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536" y="1726983"/>
            <a:ext cx="329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Passing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55854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1529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There are two ways to pass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QueryString to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page, the first is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enter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spc="-15" dirty="0">
                <a:latin typeface="Arial"/>
                <a:cs typeface="Arial"/>
              </a:rPr>
              <a:t>manually.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alternative, and perhaps </a:t>
            </a:r>
            <a:r>
              <a:rPr sz="1400" dirty="0">
                <a:latin typeface="Arial"/>
                <a:cs typeface="Arial"/>
              </a:rPr>
              <a:t>more </a:t>
            </a:r>
            <a:r>
              <a:rPr sz="1400" spc="-5" dirty="0">
                <a:latin typeface="Arial"/>
                <a:cs typeface="Arial"/>
              </a:rPr>
              <a:t>useful,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HTML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forms.</a:t>
            </a:r>
            <a:endParaRPr sz="1400">
              <a:latin typeface="Arial"/>
              <a:cs typeface="Arial"/>
            </a:endParaRPr>
          </a:p>
          <a:p>
            <a:pPr marL="346075" marR="69215" indent="-334010" algn="just">
              <a:lnSpc>
                <a:spcPct val="116100"/>
              </a:lnSpc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main </a:t>
            </a:r>
            <a:r>
              <a:rPr sz="1400" spc="-5" dirty="0">
                <a:latin typeface="Arial"/>
                <a:cs typeface="Arial"/>
              </a:rPr>
              <a:t>thing to </a:t>
            </a:r>
            <a:r>
              <a:rPr sz="1400" dirty="0">
                <a:latin typeface="Arial"/>
                <a:cs typeface="Arial"/>
              </a:rPr>
              <a:t>remember </a:t>
            </a:r>
            <a:r>
              <a:rPr sz="1400" spc="-5" dirty="0">
                <a:latin typeface="Arial"/>
                <a:cs typeface="Arial"/>
              </a:rPr>
              <a:t>with forms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874462"/>
            <a:ext cx="4385684" cy="165599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817938" cy="13319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82625" marR="673100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Using</a:t>
            </a:r>
            <a:r>
              <a:rPr spc="-50" dirty="0"/>
              <a:t> </a:t>
            </a:r>
            <a:r>
              <a:rPr spc="-5" dirty="0"/>
              <a:t>query</a:t>
            </a:r>
            <a:r>
              <a:rPr spc="-50" dirty="0"/>
              <a:t> </a:t>
            </a:r>
            <a:r>
              <a:rPr dirty="0"/>
              <a:t>string </a:t>
            </a:r>
            <a:r>
              <a:rPr spc="-650" dirty="0"/>
              <a:t> </a:t>
            </a:r>
            <a:r>
              <a:rPr dirty="0"/>
              <a:t>(URL</a:t>
            </a:r>
            <a:r>
              <a:rPr spc="-110" dirty="0"/>
              <a:t> </a:t>
            </a:r>
            <a:r>
              <a:rPr dirty="0"/>
              <a:t>rewriting)</a:t>
            </a:r>
          </a:p>
          <a:p>
            <a:pPr marL="12065" marR="5080" algn="ctr">
              <a:lnSpc>
                <a:spcPct val="100699"/>
              </a:lnSpc>
              <a:spcBef>
                <a:spcPts val="110"/>
              </a:spcBef>
            </a:pPr>
            <a:r>
              <a:rPr sz="1800" spc="-5" dirty="0">
                <a:solidFill>
                  <a:srgbClr val="595959"/>
                </a:solidFill>
              </a:rPr>
              <a:t>Accessing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query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string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element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in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 </a:t>
            </a:r>
            <a:r>
              <a:rPr sz="1800" spc="-484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PHP</a:t>
            </a:r>
            <a:r>
              <a:rPr sz="1800" spc="-45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page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9033" y="2864342"/>
            <a:ext cx="3351529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905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50" dirty="0">
                <a:latin typeface="Arial"/>
                <a:cs typeface="Arial"/>
              </a:rPr>
              <a:t>PHP, </a:t>
            </a:r>
            <a:r>
              <a:rPr sz="1400" spc="-5" dirty="0">
                <a:latin typeface="Arial"/>
                <a:cs typeface="Arial"/>
              </a:rPr>
              <a:t>all the information passed </a:t>
            </a:r>
            <a:r>
              <a:rPr sz="1400" dirty="0">
                <a:latin typeface="Arial"/>
                <a:cs typeface="Arial"/>
              </a:rPr>
              <a:t>via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query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spc="-5" dirty="0">
                <a:latin typeface="Arial"/>
                <a:cs typeface="Arial"/>
              </a:rPr>
              <a:t>is held in the $_GET </a:t>
            </a:r>
            <a:r>
              <a:rPr sz="1400" dirty="0">
                <a:latin typeface="Arial"/>
                <a:cs typeface="Arial"/>
              </a:rPr>
              <a:t> super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global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16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acces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 item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type</a:t>
            </a:r>
            <a:endParaRPr sz="1400">
              <a:latin typeface="Arial"/>
              <a:cs typeface="Arial"/>
            </a:endParaRPr>
          </a:p>
          <a:p>
            <a:pPr marL="346075" marR="5080">
              <a:lnSpc>
                <a:spcPct val="116100"/>
              </a:lnSpc>
            </a:pPr>
            <a:r>
              <a:rPr sz="1400" spc="-5" dirty="0">
                <a:latin typeface="Arial"/>
                <a:cs typeface="Arial"/>
              </a:rPr>
              <a:t>$_GET[‘varName’], where </a:t>
            </a:r>
            <a:r>
              <a:rPr sz="1400" dirty="0">
                <a:latin typeface="Arial"/>
                <a:cs typeface="Arial"/>
              </a:rPr>
              <a:t>varName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name of the </a:t>
            </a:r>
            <a:r>
              <a:rPr sz="1400" dirty="0">
                <a:latin typeface="Arial"/>
                <a:cs typeface="Arial"/>
              </a:rPr>
              <a:t>variable </a:t>
            </a:r>
            <a:r>
              <a:rPr sz="1400" spc="-5" dirty="0">
                <a:latin typeface="Arial"/>
                <a:cs typeface="Arial"/>
              </a:rPr>
              <a:t>in the query </a:t>
            </a:r>
            <a:r>
              <a:rPr sz="1400" dirty="0">
                <a:latin typeface="Arial"/>
                <a:cs typeface="Arial"/>
              </a:rPr>
              <a:t> 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7237" y="1200150"/>
            <a:ext cx="4489339" cy="3105394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579688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119" algn="l"/>
              </a:tabLst>
            </a:pPr>
            <a:r>
              <a:rPr spc="-5" dirty="0"/>
              <a:t>Using	Hidden</a:t>
            </a:r>
            <a:r>
              <a:rPr spc="-85" dirty="0"/>
              <a:t> </a:t>
            </a:r>
            <a:r>
              <a:rPr spc="-5" dirty="0"/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5232" y="1726983"/>
            <a:ext cx="1878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Hidden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498215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3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hidden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field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shown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page.</a:t>
            </a:r>
            <a:endParaRPr sz="1400">
              <a:latin typeface="Arial"/>
              <a:cs typeface="Arial"/>
            </a:endParaRPr>
          </a:p>
          <a:p>
            <a:pPr marL="346075" marR="11303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keeps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5" dirty="0">
                <a:latin typeface="Arial"/>
                <a:cs typeface="Arial"/>
              </a:rPr>
              <a:t> attribute.</a:t>
            </a:r>
            <a:endParaRPr sz="1400">
              <a:latin typeface="Arial"/>
              <a:cs typeface="Arial"/>
            </a:endParaRPr>
          </a:p>
          <a:p>
            <a:pPr marL="346075" marR="15494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Hidden fields are good for passing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additional information from the form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46949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013" y="1588871"/>
            <a:ext cx="335787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50645" marR="5080" indent="-13385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cookies,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Anatomy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cookie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55600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Cookies are text files </a:t>
            </a:r>
            <a:r>
              <a:rPr sz="1400" dirty="0">
                <a:latin typeface="Arial"/>
                <a:cs typeface="Arial"/>
              </a:rPr>
              <a:t>stored </a:t>
            </a:r>
            <a:r>
              <a:rPr sz="1400" spc="-5" dirty="0">
                <a:latin typeface="Arial"/>
                <a:cs typeface="Arial"/>
              </a:rPr>
              <a:t>on the </a:t>
            </a:r>
            <a:r>
              <a:rPr sz="1400" dirty="0">
                <a:latin typeface="Arial"/>
                <a:cs typeface="Arial"/>
              </a:rPr>
              <a:t>client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computer </a:t>
            </a:r>
            <a:r>
              <a:rPr sz="1400" spc="-5" dirty="0">
                <a:latin typeface="Arial"/>
                <a:cs typeface="Arial"/>
              </a:rPr>
              <a:t>and they are </a:t>
            </a:r>
            <a:r>
              <a:rPr sz="1400" dirty="0">
                <a:latin typeface="Arial"/>
                <a:cs typeface="Arial"/>
              </a:rPr>
              <a:t>kept </a:t>
            </a:r>
            <a:r>
              <a:rPr sz="1400" spc="-5" dirty="0">
                <a:latin typeface="Arial"/>
                <a:cs typeface="Arial"/>
              </a:rPr>
              <a:t>of use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tracking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  <a:p>
            <a:pPr marL="346075" marR="52197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transparently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HTTP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cookies.</a:t>
            </a:r>
            <a:endParaRPr sz="1400">
              <a:latin typeface="Arial"/>
              <a:cs typeface="Arial"/>
            </a:endParaRPr>
          </a:p>
          <a:p>
            <a:pPr marL="346075" marR="41719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Cookies are usually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in an HTTP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header.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4557252"/>
            <a:ext cx="256857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https://www.sitesbay.com/php/php-cookies-in-php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ECB44C-252B-4A00-94D4-CD9D6C6B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592495"/>
            <a:ext cx="4419600" cy="195851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20" y="1726983"/>
            <a:ext cx="262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Setting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Cookies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52361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setcookie()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cookie.</a:t>
            </a:r>
            <a:endParaRPr sz="1400">
              <a:latin typeface="Arial"/>
              <a:cs typeface="Arial"/>
            </a:endParaRPr>
          </a:p>
          <a:p>
            <a:pPr marL="346075" marR="9715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 function </a:t>
            </a:r>
            <a:r>
              <a:rPr sz="1400" dirty="0">
                <a:latin typeface="Arial"/>
                <a:cs typeface="Arial"/>
              </a:rPr>
              <a:t>requires </a:t>
            </a:r>
            <a:r>
              <a:rPr sz="1400" spc="-5" dirty="0">
                <a:latin typeface="Arial"/>
                <a:cs typeface="Arial"/>
              </a:rPr>
              <a:t>up to </a:t>
            </a:r>
            <a:r>
              <a:rPr sz="1400" dirty="0">
                <a:latin typeface="Arial"/>
                <a:cs typeface="Arial"/>
              </a:rPr>
              <a:t>six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before</a:t>
            </a:r>
            <a:endParaRPr sz="140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&lt;html&gt;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tag.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called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separately.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18612" cy="312696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433" y="1726983"/>
            <a:ext cx="295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Cookies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359642"/>
            <a:ext cx="331724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 provides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ways to access </a:t>
            </a:r>
            <a:r>
              <a:rPr sz="1400" dirty="0">
                <a:latin typeface="Arial"/>
                <a:cs typeface="Arial"/>
              </a:rPr>
              <a:t> cookies.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$_COOKIE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422276" cy="299727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158" y="1726983"/>
            <a:ext cx="264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Deleting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Cookie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408679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230504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delete </a:t>
            </a:r>
            <a:r>
              <a:rPr sz="1400" dirty="0">
                <a:latin typeface="Arial"/>
                <a:cs typeface="Arial"/>
              </a:rPr>
              <a:t>a cookie you should call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setcookie()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only.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already expired.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399941" cy="3099288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2244" y="1726983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49948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939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alternative way to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accessible across the </a:t>
            </a:r>
            <a:r>
              <a:rPr sz="1400" dirty="0">
                <a:latin typeface="Arial"/>
                <a:cs typeface="Arial"/>
              </a:rPr>
              <a:t>various </a:t>
            </a:r>
            <a:r>
              <a:rPr sz="1400" spc="-5" dirty="0">
                <a:latin typeface="Arial"/>
                <a:cs typeface="Arial"/>
              </a:rPr>
              <a:t>pages of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entire website is to use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PHP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Session.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 session creates a </a:t>
            </a:r>
            <a:r>
              <a:rPr sz="1400" spc="-5" dirty="0">
                <a:latin typeface="Arial"/>
                <a:cs typeface="Arial"/>
              </a:rPr>
              <a:t>file 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temporary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 on the </a:t>
            </a:r>
            <a:r>
              <a:rPr sz="1400" dirty="0">
                <a:latin typeface="Arial"/>
                <a:cs typeface="Arial"/>
              </a:rPr>
              <a:t>server </a:t>
            </a:r>
            <a:r>
              <a:rPr sz="1400" spc="-5" dirty="0">
                <a:latin typeface="Arial"/>
                <a:cs typeface="Arial"/>
              </a:rPr>
              <a:t>where </a:t>
            </a:r>
            <a:r>
              <a:rPr sz="1400" dirty="0">
                <a:latin typeface="Arial"/>
                <a:cs typeface="Arial"/>
              </a:rPr>
              <a:t>registered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 variables </a:t>
            </a:r>
            <a:r>
              <a:rPr sz="1400" spc="-5" dirty="0">
                <a:latin typeface="Arial"/>
                <a:cs typeface="Arial"/>
              </a:rPr>
              <a:t>and their </a:t>
            </a:r>
            <a:r>
              <a:rPr sz="1400" dirty="0">
                <a:latin typeface="Arial"/>
                <a:cs typeface="Arial"/>
              </a:rPr>
              <a:t>values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dirty="0">
                <a:latin typeface="Arial"/>
                <a:cs typeface="Arial"/>
              </a:rPr>
              <a:t> stored.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106" y="1357967"/>
            <a:ext cx="2818551" cy="25717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72200" y="4476750"/>
            <a:ext cx="15354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http://phpdeveloper.org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523" y="1726983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Starting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40804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session_start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session.</a:t>
            </a:r>
            <a:endParaRPr sz="1400">
              <a:latin typeface="Arial"/>
              <a:cs typeface="Arial"/>
            </a:endParaRPr>
          </a:p>
          <a:p>
            <a:pPr marL="346075" marR="32384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 is </a:t>
            </a:r>
            <a:r>
              <a:rPr sz="1400" dirty="0">
                <a:latin typeface="Arial"/>
                <a:cs typeface="Arial"/>
              </a:rPr>
              <a:t>recommended </a:t>
            </a:r>
            <a:r>
              <a:rPr sz="1400" spc="-5" dirty="0">
                <a:latin typeface="Arial"/>
                <a:cs typeface="Arial"/>
              </a:rPr>
              <a:t>to put the </a:t>
            </a:r>
            <a:r>
              <a:rPr sz="1400" dirty="0">
                <a:latin typeface="Arial"/>
                <a:cs typeface="Arial"/>
              </a:rPr>
              <a:t>call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 session_start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beginning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106" y="1357967"/>
            <a:ext cx="2818551" cy="25717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25369" y="4476750"/>
            <a:ext cx="1905000" cy="111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7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http://phpdeveloper.org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208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104" y="1726983"/>
            <a:ext cx="271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Destroying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18008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destroyed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session_destroy()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1079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destroy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unset() function is used to unset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106" y="1357967"/>
            <a:ext cx="2818551" cy="25717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8400" y="4552950"/>
            <a:ext cx="1669735" cy="111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7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http://phpdeveloper.org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428" y="1728118"/>
            <a:ext cx="191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else-if</a:t>
            </a:r>
            <a:r>
              <a:rPr sz="1800" spc="409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41623"/>
            <a:ext cx="34321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653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else-if </a:t>
            </a:r>
            <a:r>
              <a:rPr sz="1400" dirty="0">
                <a:latin typeface="Arial"/>
                <a:cs typeface="Arial"/>
              </a:rPr>
              <a:t>statements </a:t>
            </a:r>
            <a:r>
              <a:rPr sz="1400" spc="-5" dirty="0">
                <a:latin typeface="Arial"/>
                <a:cs typeface="Arial"/>
              </a:rPr>
              <a:t>is like another if </a:t>
            </a:r>
            <a:r>
              <a:rPr sz="1400" dirty="0">
                <a:latin typeface="Arial"/>
                <a:cs typeface="Arial"/>
              </a:rPr>
              <a:t> condition,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it's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decisions.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if...elseif...else </a:t>
            </a:r>
            <a:r>
              <a:rPr sz="1400" dirty="0">
                <a:latin typeface="Arial"/>
                <a:cs typeface="Arial"/>
              </a:rPr>
              <a:t>statement </a:t>
            </a:r>
            <a:r>
              <a:rPr sz="1400" spc="-5" dirty="0">
                <a:latin typeface="Arial"/>
                <a:cs typeface="Arial"/>
              </a:rPr>
              <a:t>executes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dirty="0">
                <a:latin typeface="Arial"/>
                <a:cs typeface="Arial"/>
              </a:rPr>
              <a:t>codes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more </a:t>
            </a:r>
            <a:r>
              <a:rPr sz="1400" spc="-5" dirty="0">
                <a:latin typeface="Arial"/>
                <a:cs typeface="Arial"/>
              </a:rPr>
              <a:t>than two </a:t>
            </a:r>
            <a:r>
              <a:rPr sz="1400" dirty="0">
                <a:latin typeface="Arial"/>
                <a:cs typeface="Arial"/>
              </a:rPr>
              <a:t> conditions.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779463"/>
            <a:ext cx="3524251" cy="35845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5400" y="4705350"/>
            <a:ext cx="3178175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537439" cy="31269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52800" y="4476750"/>
            <a:ext cx="5425861" cy="571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0">
              <a:lnSpc>
                <a:spcPts val="835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924050" marR="5080">
              <a:lnSpc>
                <a:spcPts val="830"/>
              </a:lnSpc>
              <a:spcBef>
                <a:spcPts val="2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 action="ppaction://hlinkpres?slideindex=1&amp;slidetitle="/>
              </a:rPr>
              <a:t>http://crackcoder.blogspot.com/2016/02/all-about-intro-regular-expre</a:t>
            </a:r>
            <a:r>
              <a:rPr lang="en-US" sz="700" dirty="0">
                <a:solidFill>
                  <a:srgbClr val="595959"/>
                </a:solidFill>
                <a:latin typeface="Arial"/>
                <a:cs typeface="Arial"/>
                <a:hlinkClick r:id="rId3" action="ppaction://hlinkpres?slideindex=1&amp;slidetitle="/>
              </a:rPr>
              <a:t>s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  <a:hlinkClick r:id="rId3" action="ppaction://hlinkpres?slideindex=1&amp;slidetitle="/>
              </a:rPr>
              <a:t>sions-php.html</a:t>
            </a:r>
            <a:endParaRPr sz="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8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754" y="2367758"/>
            <a:ext cx="276542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0810" marR="5080" indent="-118745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String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matching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regular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765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0810" marR="5080" indent="-1187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String</a:t>
            </a:r>
            <a:r>
              <a:rPr spc="-60" dirty="0"/>
              <a:t> </a:t>
            </a:r>
            <a:r>
              <a:rPr dirty="0"/>
              <a:t>matching</a:t>
            </a:r>
            <a:r>
              <a:rPr spc="-50" dirty="0"/>
              <a:t> </a:t>
            </a:r>
            <a:r>
              <a:rPr spc="-5" dirty="0"/>
              <a:t>with </a:t>
            </a:r>
            <a:r>
              <a:rPr spc="-650" dirty="0"/>
              <a:t> </a:t>
            </a:r>
            <a:r>
              <a:rPr dirty="0"/>
              <a:t>regular</a:t>
            </a:r>
            <a:r>
              <a:rPr spc="-5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084" y="1726983"/>
            <a:ext cx="310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regular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expression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48869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Regular expressions are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powerful tool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examining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text.</a:t>
            </a:r>
            <a:endParaRPr sz="1400">
              <a:latin typeface="Arial"/>
              <a:cs typeface="Arial"/>
            </a:endParaRPr>
          </a:p>
          <a:p>
            <a:pPr marL="346075" marR="9461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They enable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search </a:t>
            </a:r>
            <a:r>
              <a:rPr sz="1400" spc="-5" dirty="0">
                <a:latin typeface="Arial"/>
                <a:cs typeface="Arial"/>
              </a:rPr>
              <a:t>for patterns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a string, </a:t>
            </a:r>
            <a:r>
              <a:rPr sz="1400" spc="-5" dirty="0">
                <a:latin typeface="Arial"/>
                <a:cs typeface="Arial"/>
              </a:rPr>
              <a:t>extracting </a:t>
            </a:r>
            <a:r>
              <a:rPr sz="1400" dirty="0">
                <a:latin typeface="Arial"/>
                <a:cs typeface="Arial"/>
              </a:rPr>
              <a:t>matches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flexibly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precisely.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1447" y="1190545"/>
            <a:ext cx="4188405" cy="2748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14068" y="4266638"/>
            <a:ext cx="3414828" cy="2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35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ts val="830"/>
              </a:lnSpc>
              <a:spcBef>
                <a:spcPts val="2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 action="ppaction://hlinkpres?slideindex=1&amp;slidetitle="/>
              </a:rPr>
              <a:t>http://crackcoder.blogspot.com/2016/02/all-about-intro-regular-expressions-php.html</a:t>
            </a:r>
            <a:endParaRPr sz="700" spc="-10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765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0810" marR="5080" indent="-1187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String</a:t>
            </a:r>
            <a:r>
              <a:rPr spc="-60" dirty="0"/>
              <a:t> </a:t>
            </a:r>
            <a:r>
              <a:rPr dirty="0"/>
              <a:t>matching</a:t>
            </a:r>
            <a:r>
              <a:rPr spc="-50" dirty="0"/>
              <a:t> </a:t>
            </a:r>
            <a:r>
              <a:rPr spc="-5" dirty="0"/>
              <a:t>with </a:t>
            </a:r>
            <a:r>
              <a:rPr spc="-650" dirty="0"/>
              <a:t> </a:t>
            </a:r>
            <a:r>
              <a:rPr dirty="0"/>
              <a:t>regular</a:t>
            </a:r>
            <a:r>
              <a:rPr spc="-5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077" y="1726983"/>
            <a:ext cx="289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Basics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regular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5591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Some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meanings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regular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expressions.</a:t>
            </a:r>
            <a:endParaRPr sz="1400">
              <a:latin typeface="Arial"/>
              <a:cs typeface="Arial"/>
            </a:endParaRPr>
          </a:p>
          <a:p>
            <a:pPr marL="346075" marR="19621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themselves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literals.</a:t>
            </a:r>
            <a:endParaRPr sz="1400">
              <a:latin typeface="Arial"/>
              <a:cs typeface="Arial"/>
            </a:endParaRPr>
          </a:p>
          <a:p>
            <a:pPr marL="346075" marR="28956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characters </a:t>
            </a:r>
            <a:r>
              <a:rPr sz="1400" spc="-5" dirty="0">
                <a:latin typeface="Arial"/>
                <a:cs typeface="Arial"/>
              </a:rPr>
              <a:t>that have </a:t>
            </a:r>
            <a:r>
              <a:rPr sz="1400" dirty="0">
                <a:latin typeface="Arial"/>
                <a:cs typeface="Arial"/>
              </a:rPr>
              <a:t>special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meanings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metacharacters.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58838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35756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Pattern</a:t>
            </a:r>
            <a:r>
              <a:rPr spc="-40" dirty="0"/>
              <a:t> </a:t>
            </a:r>
            <a:r>
              <a:rPr dirty="0"/>
              <a:t>matching</a:t>
            </a:r>
            <a:r>
              <a:rPr spc="-35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308" y="1726983"/>
            <a:ext cx="252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matching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538854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1454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preg_match() function performs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Perl-style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pattern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6075" marR="6731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preg_match() takes two basic and three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optional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parameters.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preg_match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pattern,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subject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[,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matches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[,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flags [, </a:t>
            </a:r>
            <a:r>
              <a:rPr sz="1400" spc="-10" dirty="0">
                <a:latin typeface="Arial"/>
                <a:cs typeface="Arial"/>
              </a:rPr>
              <a:t>offset]]])</a:t>
            </a:r>
            <a:endParaRPr sz="1400">
              <a:latin typeface="Arial"/>
              <a:cs typeface="Arial"/>
            </a:endParaRPr>
          </a:p>
          <a:p>
            <a:pPr marL="346075" marR="6667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preg_match() function </a:t>
            </a:r>
            <a:r>
              <a:rPr sz="1400" dirty="0">
                <a:latin typeface="Arial"/>
                <a:cs typeface="Arial"/>
              </a:rPr>
              <a:t>returns 1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found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otherwise.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8187" y="1372517"/>
            <a:ext cx="4430256" cy="2735999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95580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Replacing</a:t>
            </a:r>
            <a:r>
              <a:rPr spc="-85" dirty="0"/>
              <a:t> </a:t>
            </a:r>
            <a:r>
              <a:rPr spc="-5" dirty="0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8550" y="1726983"/>
            <a:ext cx="147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Replacing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53758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preg_replace() function looks for </a:t>
            </a:r>
            <a:r>
              <a:rPr sz="1400" dirty="0">
                <a:latin typeface="Arial"/>
                <a:cs typeface="Arial"/>
              </a:rPr>
              <a:t> substrings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pattern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replaces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new text.</a:t>
            </a:r>
            <a:endParaRPr sz="1400">
              <a:latin typeface="Arial"/>
              <a:cs typeface="Arial"/>
            </a:endParaRPr>
          </a:p>
          <a:p>
            <a:pPr marL="346075" marR="48704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preg_replace() takes three basic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additional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one.</a:t>
            </a:r>
            <a:endParaRPr sz="1400">
              <a:latin typeface="Arial"/>
              <a:cs typeface="Arial"/>
            </a:endParaRPr>
          </a:p>
          <a:p>
            <a:pPr marL="346075" marR="35814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preg_replace( pattern, </a:t>
            </a:r>
            <a:r>
              <a:rPr sz="1400" dirty="0">
                <a:latin typeface="Arial"/>
                <a:cs typeface="Arial"/>
              </a:rPr>
              <a:t>replacement,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[, limit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])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69491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06863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07010" marR="5080" indent="-1949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Splitting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string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Regular</a:t>
            </a:r>
            <a:r>
              <a:rPr spc="-3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970" y="1726983"/>
            <a:ext cx="257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Splitting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Preg_Split()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51726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 will </a:t>
            </a:r>
            <a:r>
              <a:rPr sz="1400" dirty="0">
                <a:latin typeface="Arial"/>
                <a:cs typeface="Arial"/>
              </a:rPr>
              <a:t>split a string, </a:t>
            </a:r>
            <a:r>
              <a:rPr sz="1400" spc="-5" dirty="0">
                <a:latin typeface="Arial"/>
                <a:cs typeface="Arial"/>
              </a:rPr>
              <a:t>but it will allow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delimiters</a:t>
            </a:r>
            <a:endParaRPr sz="1400">
              <a:latin typeface="Arial"/>
              <a:cs typeface="Arial"/>
            </a:endParaRPr>
          </a:p>
          <a:p>
            <a:pPr marL="346075" marR="9334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makes </a:t>
            </a:r>
            <a:r>
              <a:rPr sz="1400" spc="-5" dirty="0">
                <a:latin typeface="Arial"/>
                <a:cs typeface="Arial"/>
              </a:rPr>
              <a:t>easy to extract interesting bits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text with unwanted </a:t>
            </a:r>
            <a:r>
              <a:rPr sz="1400" dirty="0">
                <a:latin typeface="Arial"/>
                <a:cs typeface="Arial"/>
              </a:rPr>
              <a:t>(but specifiable)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gunk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middle.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124175"/>
            <a:ext cx="4537440" cy="3010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10664" y="4485844"/>
            <a:ext cx="27876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https://www.geeksforgeeks.org/php-preg_split-function/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06863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07010" marR="5080" indent="-1949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Splitting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string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Regular</a:t>
            </a:r>
            <a:r>
              <a:rPr spc="-3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740" y="1726983"/>
            <a:ext cx="235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Splitting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27088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1835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split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without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removing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anything from it, we use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flag: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PREG_SPLIT_DELIM_CAPTURE.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 flag inserts any </a:t>
            </a:r>
            <a:r>
              <a:rPr sz="1400" dirty="0">
                <a:latin typeface="Arial"/>
                <a:cs typeface="Arial"/>
              </a:rPr>
              <a:t>captured </a:t>
            </a:r>
            <a:r>
              <a:rPr sz="1400" spc="-5" dirty="0">
                <a:latin typeface="Arial"/>
                <a:cs typeface="Arial"/>
              </a:rPr>
              <a:t>groups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8" cy="312696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06863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07010" marR="5080" indent="-1949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Splitting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string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Regular</a:t>
            </a:r>
            <a:r>
              <a:rPr spc="-3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965" y="1726983"/>
            <a:ext cx="34721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Splitting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Invisible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Delimiter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359642"/>
            <a:ext cx="3361054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preg_split function allows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 split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invisible</a:t>
            </a:r>
            <a:r>
              <a:rPr sz="1400" spc="-15" dirty="0">
                <a:latin typeface="Arial"/>
                <a:cs typeface="Arial"/>
              </a:rPr>
              <a:t> delimiter.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368423" cy="3126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759" y="1590006"/>
            <a:ext cx="19380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4650" marR="5080" indent="-3625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Else-if</a:t>
            </a:r>
            <a:r>
              <a:rPr sz="1800" spc="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493973"/>
            <a:ext cx="2903855" cy="2501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(condition)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elseif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else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FALSE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0655" y="4767605"/>
            <a:ext cx="21031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659" y="798892"/>
            <a:ext cx="3193113" cy="3775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1853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Switch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348615" marR="1206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perform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spc="-5" dirty="0">
                <a:latin typeface="Arial"/>
                <a:cs typeface="Arial"/>
              </a:rPr>
              <a:t>actions based on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sz="1400" spc="-5" dirty="0">
                <a:latin typeface="Arial"/>
                <a:cs typeface="Arial"/>
              </a:rPr>
              <a:t>to prevent the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 running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automatically.</a:t>
            </a:r>
            <a:endParaRPr sz="1400">
              <a:latin typeface="Arial"/>
              <a:cs typeface="Arial"/>
            </a:endParaRPr>
          </a:p>
          <a:p>
            <a:pPr marL="348615" marR="44577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default </a:t>
            </a:r>
            <a:r>
              <a:rPr sz="1400" dirty="0">
                <a:latin typeface="Arial"/>
                <a:cs typeface="Arial"/>
              </a:rPr>
              <a:t>statement </a:t>
            </a:r>
            <a:r>
              <a:rPr sz="1400" spc="-5" dirty="0">
                <a:latin typeface="Arial"/>
                <a:cs typeface="Arial"/>
              </a:rPr>
              <a:t>is used if no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found.</a:t>
            </a:r>
            <a:endParaRPr sz="1400">
              <a:latin typeface="Arial"/>
              <a:cs typeface="Arial"/>
            </a:endParaRPr>
          </a:p>
          <a:p>
            <a:pPr marL="348615" marR="20002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switch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avoid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if..elseif..else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115" y="488010"/>
            <a:ext cx="2965169" cy="41519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00600" y="4781550"/>
            <a:ext cx="3178175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590006"/>
            <a:ext cx="3460750" cy="3034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22350" marR="890905" indent="-3498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Switch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172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switch(n)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case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statement1:</a:t>
            </a:r>
            <a:endParaRPr sz="1400">
              <a:latin typeface="Arial"/>
              <a:cs typeface="Arial"/>
            </a:endParaRPr>
          </a:p>
          <a:p>
            <a:pPr marL="424815" marR="5080">
              <a:lnSpc>
                <a:spcPct val="116100"/>
              </a:lnSpc>
            </a:pP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to be executed if n==statement1;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break;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default:</a:t>
            </a:r>
            <a:endParaRPr sz="140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code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!=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303" y="556731"/>
            <a:ext cx="2594814" cy="4052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5942" y="4781550"/>
            <a:ext cx="3178175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804" y="1728118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7599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Loops are used to execute the </a:t>
            </a:r>
            <a:r>
              <a:rPr sz="1400" dirty="0">
                <a:latin typeface="Arial"/>
                <a:cs typeface="Arial"/>
              </a:rPr>
              <a:t>same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 of </a:t>
            </a:r>
            <a:r>
              <a:rPr sz="1400" dirty="0">
                <a:latin typeface="Arial"/>
                <a:cs typeface="Arial"/>
              </a:rPr>
              <a:t>code a specified </a:t>
            </a:r>
            <a:r>
              <a:rPr sz="1400" spc="-5" dirty="0">
                <a:latin typeface="Arial"/>
                <a:cs typeface="Arial"/>
              </a:rPr>
              <a:t>number of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four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,forech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,while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do-while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134" y="876300"/>
            <a:ext cx="3158314" cy="36442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400" y="4781550"/>
            <a:ext cx="3574415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https://cdn.educba.com/academy/wp-content/uploads/2020/02/different-types-of-Loops.jpg</a:t>
            </a:r>
            <a:r>
              <a:rPr lang="en-US" sz="7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6495" y="172811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5884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828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for loop is used when </a:t>
            </a:r>
            <a:r>
              <a:rPr sz="1400" dirty="0">
                <a:latin typeface="Arial"/>
                <a:cs typeface="Arial"/>
              </a:rPr>
              <a:t>you know </a:t>
            </a:r>
            <a:r>
              <a:rPr sz="1400" spc="-5" dirty="0">
                <a:latin typeface="Arial"/>
                <a:cs typeface="Arial"/>
              </a:rPr>
              <a:t>how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times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want to execute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 are three </a:t>
            </a:r>
            <a:r>
              <a:rPr sz="1400" dirty="0">
                <a:latin typeface="Arial"/>
                <a:cs typeface="Arial"/>
              </a:rPr>
              <a:t>main </a:t>
            </a:r>
            <a:r>
              <a:rPr sz="1400" spc="-5" dirty="0">
                <a:latin typeface="Arial"/>
                <a:cs typeface="Arial"/>
              </a:rPr>
              <a:t>parameters to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code, </a:t>
            </a:r>
            <a:r>
              <a:rPr sz="1400" spc="-5" dirty="0">
                <a:latin typeface="Arial"/>
                <a:cs typeface="Arial"/>
              </a:rPr>
              <a:t>namely the initialization, the test </a:t>
            </a:r>
            <a:r>
              <a:rPr sz="1400" dirty="0">
                <a:latin typeface="Arial"/>
                <a:cs typeface="Arial"/>
              </a:rPr>
              <a:t> 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counter.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930" y="647701"/>
            <a:ext cx="4117537" cy="3581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5000" y="4629150"/>
            <a:ext cx="279400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https://www.w3schools.com/php/php_looping_for.asp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6746" y="1590006"/>
            <a:ext cx="1219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397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 Loop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023563"/>
            <a:ext cx="329819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(initialization;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condition;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increment)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code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executed;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50" y="1043025"/>
            <a:ext cx="4039602" cy="3091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5000" y="4552950"/>
            <a:ext cx="289560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https://www.geeksforgeeks.org/php-loops/?ref=lbp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8641" y="1728118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Foreach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31406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462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Foreach loop is used to iterate over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For every </a:t>
            </a:r>
            <a:r>
              <a:rPr sz="1400" dirty="0">
                <a:latin typeface="Arial"/>
                <a:cs typeface="Arial"/>
              </a:rPr>
              <a:t>counter </a:t>
            </a:r>
            <a:r>
              <a:rPr sz="1400" spc="-5" dirty="0">
                <a:latin typeface="Arial"/>
                <a:cs typeface="Arial"/>
              </a:rPr>
              <a:t>of loop, an array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 is assigned and the next </a:t>
            </a:r>
            <a:r>
              <a:rPr sz="1400" dirty="0">
                <a:latin typeface="Arial"/>
                <a:cs typeface="Arial"/>
              </a:rPr>
              <a:t> counter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shifted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next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7934" y="1774791"/>
            <a:ext cx="4000014" cy="29479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50" y="432448"/>
            <a:ext cx="3152774" cy="1247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10200" y="4817347"/>
            <a:ext cx="281752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https://www.geeksforgeeks.org/php-loops/?ref=lbp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2140" y="172811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56870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while loop is also an entry </a:t>
            </a:r>
            <a:r>
              <a:rPr sz="1400" dirty="0">
                <a:latin typeface="Arial"/>
                <a:cs typeface="Arial"/>
              </a:rPr>
              <a:t>control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like 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27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first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condition.</a:t>
            </a:r>
            <a:endParaRPr sz="1400">
              <a:latin typeface="Arial"/>
              <a:cs typeface="Arial"/>
            </a:endParaRPr>
          </a:p>
          <a:p>
            <a:pPr marL="348615" marR="5715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enters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 statements,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0004" y="592539"/>
            <a:ext cx="3879974" cy="40366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4857750"/>
            <a:ext cx="26067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https://www.geeksforgeeks.org/php-loops/?ref=lbp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0" y="506413"/>
            <a:ext cx="413702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this</a:t>
            </a:r>
            <a:r>
              <a:rPr spc="-25" dirty="0"/>
              <a:t> </a:t>
            </a:r>
            <a:r>
              <a:rPr dirty="0"/>
              <a:t>section,</a:t>
            </a:r>
            <a:r>
              <a:rPr spc="-20" dirty="0"/>
              <a:t> </a:t>
            </a:r>
            <a:r>
              <a:rPr spc="-5" dirty="0"/>
              <a:t>we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spc="-5" dirty="0"/>
              <a:t>discuss: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524" y="1210076"/>
            <a:ext cx="6543040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Repetitive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Mixing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function?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accessing,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Searching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Replacing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Formatting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,String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Related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Anatomy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based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Associative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Index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based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associative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each()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useful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6746" y="1590006"/>
            <a:ext cx="1219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While Loop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47388"/>
            <a:ext cx="240220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while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endParaRPr sz="14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887801"/>
            <a:ext cx="3700956" cy="32258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4476750"/>
            <a:ext cx="3124199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https://www.w3schools.com/php/php_looping_while.asp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7965" y="1728118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Do-While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322954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do-while loop will always execute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once.</a:t>
            </a:r>
            <a:endParaRPr sz="1400">
              <a:latin typeface="Arial"/>
              <a:cs typeface="Arial"/>
            </a:endParaRPr>
          </a:p>
          <a:p>
            <a:pPr marL="348615" marR="21272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repeat </a:t>
            </a:r>
            <a:r>
              <a:rPr sz="1400" spc="-5" dirty="0">
                <a:latin typeface="Arial"/>
                <a:cs typeface="Arial"/>
              </a:rPr>
              <a:t>the loop while the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1640" y="636587"/>
            <a:ext cx="3876705" cy="40101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4781550"/>
            <a:ext cx="281940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https://www.w3schools.com/php/php_looping_while.asp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52742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7965" y="1590006"/>
            <a:ext cx="15367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1450" marR="5080" indent="-1593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Do-While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99738"/>
            <a:ext cx="2156460" cy="172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//code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true);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1185887"/>
            <a:ext cx="3839399" cy="30067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68032" y="4568613"/>
            <a:ext cx="281940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https://www.w3schools.com/php/php_looping_while.asp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90353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100" marR="5080" indent="-280035">
              <a:lnSpc>
                <a:spcPts val="2850"/>
              </a:lnSpc>
              <a:spcBef>
                <a:spcPts val="220"/>
              </a:spcBef>
            </a:pPr>
            <a:r>
              <a:rPr dirty="0"/>
              <a:t>Mixing</a:t>
            </a:r>
            <a:r>
              <a:rPr spc="-55" dirty="0"/>
              <a:t> </a:t>
            </a:r>
            <a:r>
              <a:rPr spc="-5" dirty="0"/>
              <a:t>Decisions</a:t>
            </a:r>
            <a:r>
              <a:rPr spc="-50" dirty="0"/>
              <a:t> </a:t>
            </a:r>
            <a:r>
              <a:rPr spc="-5" dirty="0"/>
              <a:t>and </a:t>
            </a:r>
            <a:r>
              <a:rPr spc="-650" dirty="0"/>
              <a:t> </a:t>
            </a:r>
            <a:r>
              <a:rPr spc="-5" dirty="0"/>
              <a:t>looping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581" y="1590006"/>
            <a:ext cx="34537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92885" marR="5080" indent="-148082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Mixing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 and looping with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54076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193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 will only processes things that are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enclosed within one of its </a:t>
            </a:r>
            <a:r>
              <a:rPr sz="1400" dirty="0">
                <a:latin typeface="Arial"/>
                <a:cs typeface="Arial"/>
              </a:rPr>
              <a:t>valid code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(such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&lt;?php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?&gt;).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 </a:t>
            </a:r>
            <a:r>
              <a:rPr sz="1400" spc="-10" dirty="0">
                <a:latin typeface="Arial"/>
                <a:cs typeface="Arial"/>
              </a:rPr>
              <a:t>effectively </a:t>
            </a:r>
            <a:r>
              <a:rPr sz="1400" spc="-5" dirty="0">
                <a:latin typeface="Arial"/>
                <a:cs typeface="Arial"/>
              </a:rPr>
              <a:t>ignores everything that it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specifically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told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487" y="786539"/>
            <a:ext cx="4254388" cy="33760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400" y="4552950"/>
            <a:ext cx="312674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http://shubhneet.com/mixing-decisions-and-looping-with-html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90353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100" marR="5080" indent="-280035">
              <a:lnSpc>
                <a:spcPts val="2850"/>
              </a:lnSpc>
              <a:spcBef>
                <a:spcPts val="220"/>
              </a:spcBef>
            </a:pPr>
            <a:r>
              <a:rPr dirty="0"/>
              <a:t>Mixing</a:t>
            </a:r>
            <a:r>
              <a:rPr spc="-55" dirty="0"/>
              <a:t> </a:t>
            </a:r>
            <a:r>
              <a:rPr spc="-5" dirty="0"/>
              <a:t>Decisions</a:t>
            </a:r>
            <a:r>
              <a:rPr spc="-50" dirty="0"/>
              <a:t> </a:t>
            </a:r>
            <a:r>
              <a:rPr spc="-5" dirty="0"/>
              <a:t>and </a:t>
            </a:r>
            <a:r>
              <a:rPr spc="-650" dirty="0"/>
              <a:t> </a:t>
            </a:r>
            <a:r>
              <a:rPr spc="-5" dirty="0"/>
              <a:t>looping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268" y="1728118"/>
            <a:ext cx="278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Conditions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36931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0416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Display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certain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HTML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 Condition is being used </a:t>
            </a:r>
            <a:r>
              <a:rPr sz="1400" dirty="0">
                <a:latin typeface="Arial"/>
                <a:cs typeface="Arial"/>
              </a:rPr>
              <a:t>simply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 </a:t>
            </a:r>
            <a:r>
              <a:rPr sz="1400" spc="-5" dirty="0">
                <a:latin typeface="Arial"/>
                <a:cs typeface="Arial"/>
              </a:rPr>
              <a:t>the output of </a:t>
            </a:r>
            <a:r>
              <a:rPr sz="1400" dirty="0">
                <a:latin typeface="Arial"/>
                <a:cs typeface="Arial"/>
              </a:rPr>
              <a:t>standard </a:t>
            </a:r>
            <a:r>
              <a:rPr sz="1400" spc="-5" dirty="0">
                <a:latin typeface="Arial"/>
                <a:cs typeface="Arial"/>
              </a:rPr>
              <a:t>HTML </a:t>
            </a:r>
            <a:r>
              <a:rPr sz="1400" dirty="0">
                <a:latin typeface="Arial"/>
                <a:cs typeface="Arial"/>
              </a:rPr>
              <a:t> code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599490"/>
            <a:ext cx="3558771" cy="34429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599" y="4434365"/>
            <a:ext cx="3071121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http://shubhneet.com/mixing-decisions-and-looping-with-html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90353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100" marR="5080" indent="-280035">
              <a:lnSpc>
                <a:spcPts val="2850"/>
              </a:lnSpc>
              <a:spcBef>
                <a:spcPts val="220"/>
              </a:spcBef>
            </a:pPr>
            <a:r>
              <a:rPr dirty="0"/>
              <a:t>Mixing</a:t>
            </a:r>
            <a:r>
              <a:rPr spc="-55" dirty="0"/>
              <a:t> </a:t>
            </a:r>
            <a:r>
              <a:rPr spc="-5" dirty="0"/>
              <a:t>Decisions</a:t>
            </a:r>
            <a:r>
              <a:rPr spc="-50" dirty="0"/>
              <a:t> </a:t>
            </a:r>
            <a:r>
              <a:rPr spc="-5" dirty="0"/>
              <a:t>and </a:t>
            </a:r>
            <a:r>
              <a:rPr spc="-650" dirty="0"/>
              <a:t> </a:t>
            </a:r>
            <a:r>
              <a:rPr spc="-5" dirty="0"/>
              <a:t>looping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11" y="1728118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Embedded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Syntax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728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Beyond </a:t>
            </a:r>
            <a:r>
              <a:rPr sz="1400" dirty="0">
                <a:latin typeface="Arial"/>
                <a:cs typeface="Arial"/>
              </a:rPr>
              <a:t>simple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dirty="0">
                <a:latin typeface="Arial"/>
                <a:cs typeface="Arial"/>
              </a:rPr>
              <a:t>statements, most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structures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alternative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syntax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34607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allows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embed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standard </a:t>
            </a:r>
            <a:r>
              <a:rPr sz="1400" spc="-5" dirty="0">
                <a:latin typeface="Arial"/>
                <a:cs typeface="Arial"/>
              </a:rPr>
              <a:t>HTML quickly and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easily.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0650" y="535512"/>
            <a:ext cx="3241799" cy="4023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1079" y="4781550"/>
            <a:ext cx="2440940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http://shubhneet.com/mixing-decisions-and-looping-with-html</a:t>
            </a:r>
            <a:r>
              <a:rPr lang="en-US"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238901"/>
            <a:ext cx="119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1200" y="4340795"/>
            <a:ext cx="2555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https://static.javatpoint.com/cpages/images/c-function.jpg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1047750"/>
            <a:ext cx="4262092" cy="27734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922" y="1728118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246323"/>
            <a:ext cx="3489960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0413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repeatedly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program.</a:t>
            </a:r>
            <a:endParaRPr sz="1400">
              <a:latin typeface="Arial"/>
              <a:cs typeface="Arial"/>
            </a:endParaRPr>
          </a:p>
          <a:p>
            <a:pPr marL="348615" marR="23114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take input as argument list 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automatically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page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loads.</a:t>
            </a:r>
            <a:endParaRPr sz="1400">
              <a:latin typeface="Arial"/>
              <a:cs typeface="Arial"/>
            </a:endParaRPr>
          </a:p>
          <a:p>
            <a:pPr marL="348615" marR="14351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8615" marR="61023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 are two types of functions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1.User-Defined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Arial"/>
                <a:cs typeface="Arial"/>
              </a:rPr>
              <a:t>2.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Built-in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4324350"/>
            <a:ext cx="2555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https://static.javatpoint.com/cpages/images/c-function.jpg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5092" y="790799"/>
            <a:ext cx="4262092" cy="277346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55365" cy="314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Advantages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reduces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memory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complexity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helps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re-usability.</a:t>
            </a:r>
            <a:endParaRPr sz="1400">
              <a:latin typeface="Arial"/>
              <a:cs typeface="Arial"/>
            </a:endParaRPr>
          </a:p>
          <a:p>
            <a:pPr marL="348615" marR="26162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reduces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bugs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saves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programmer.</a:t>
            </a:r>
            <a:endParaRPr sz="1400">
              <a:latin typeface="Arial"/>
              <a:cs typeface="Arial"/>
            </a:endParaRPr>
          </a:p>
          <a:p>
            <a:pPr marL="348615" marR="67310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Information hiding is possible 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348615" marR="483234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Once the function execution is </a:t>
            </a:r>
            <a:r>
              <a:rPr sz="1400" dirty="0">
                <a:latin typeface="Arial"/>
                <a:cs typeface="Arial"/>
              </a:rPr>
              <a:t> completed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position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was </a:t>
            </a:r>
            <a:r>
              <a:rPr sz="1400" dirty="0">
                <a:latin typeface="Arial"/>
                <a:cs typeface="Arial"/>
              </a:rPr>
              <a:t>called.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7784" y="4171950"/>
            <a:ext cx="4032885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  <a:hlinkClick r:id="rId2" action="ppaction://hlinkpres?slideindex=1&amp;slidetitle="/>
              </a:rPr>
              <a:t>https://image.slidesharecdn.com/badshahprogramming-160814063418/95/functions-in-c-ppt-6- 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  <a:hlinkClick r:id="rId2" action="ppaction://hlinkpres?slideindex=1&amp;slidetitle=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2" action="ppaction://hlinkpres?slideindex=1&amp;slidetitle="/>
              </a:rPr>
              <a:t>638.jpg?cb=1471156496</a:t>
            </a:r>
            <a:r>
              <a:rPr lang="en-US" sz="700" spc="-10" dirty="0">
                <a:solidFill>
                  <a:srgbClr val="595959"/>
                </a:solidFill>
                <a:latin typeface="Arial"/>
                <a:cs typeface="Arial"/>
                <a:hlinkClick r:id="rId2" action="ppaction://hlinkpres?slideindex=1&amp;slidetitle="/>
              </a:rPr>
              <a:t>   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1488" y="1111499"/>
            <a:ext cx="3664422" cy="27511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6166" y="1728118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Define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2074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3020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user-define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 functio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 declaration  </a:t>
            </a:r>
            <a:r>
              <a:rPr sz="1400" dirty="0">
                <a:latin typeface="Arial"/>
                <a:cs typeface="Arial"/>
              </a:rPr>
              <a:t>starts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function: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letter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underscore.</a:t>
            </a:r>
            <a:endParaRPr sz="1400">
              <a:latin typeface="Arial"/>
              <a:cs typeface="Arial"/>
            </a:endParaRPr>
          </a:p>
          <a:p>
            <a:pPr marL="348615" marR="107124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case-sensitive.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400175"/>
            <a:ext cx="4043659" cy="1872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19772" y="3790950"/>
            <a:ext cx="286766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https://www.w3schools.com/php/php_functions.asp</a:t>
            </a:r>
            <a:r>
              <a:rPr lang="en-US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  </a:t>
            </a:r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506413"/>
            <a:ext cx="413702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this</a:t>
            </a:r>
            <a:r>
              <a:rPr spc="-25" dirty="0"/>
              <a:t> </a:t>
            </a:r>
            <a:r>
              <a:rPr dirty="0"/>
              <a:t>section,</a:t>
            </a:r>
            <a:r>
              <a:rPr spc="-20" dirty="0"/>
              <a:t> </a:t>
            </a:r>
            <a:r>
              <a:rPr spc="-5" dirty="0"/>
              <a:t>we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spc="-5" dirty="0"/>
              <a:t>discuss: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890" y="1210076"/>
            <a:ext cx="7302500" cy="251761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414"/>
              </a:spcBef>
              <a:buChar char="●"/>
              <a:tabLst>
                <a:tab pos="376555" algn="l"/>
                <a:tab pos="377190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Working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Directories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–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Understanding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Directory</a:t>
            </a:r>
            <a:endParaRPr sz="1800" dirty="0"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315"/>
              </a:spcBef>
              <a:buChar char="●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Closing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file.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Copying,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renaming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deleting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315"/>
              </a:spcBef>
              <a:buChar char="●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text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editor.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uploading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Downloading</a:t>
            </a:r>
            <a:endParaRPr sz="1800" dirty="0"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315"/>
              </a:spcBef>
              <a:buChar char="●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Hidden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field,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cookies,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 dirty="0"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315"/>
              </a:spcBef>
              <a:buChar char="●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(URL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rewriting)</a:t>
            </a:r>
            <a:endParaRPr sz="1800" dirty="0"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315"/>
              </a:spcBef>
              <a:buChar char="●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matching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regular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expression</a:t>
            </a:r>
            <a:endParaRPr sz="1800" dirty="0">
              <a:latin typeface="Arial"/>
              <a:cs typeface="Arial"/>
            </a:endParaRPr>
          </a:p>
          <a:p>
            <a:pPr marL="376555" marR="5080" indent="-364490">
              <a:lnSpc>
                <a:spcPct val="114599"/>
              </a:lnSpc>
              <a:buChar char="●"/>
              <a:tabLst>
                <a:tab pos="376555" algn="l"/>
                <a:tab pos="37719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Pattern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matching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PHP,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replacing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text,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splitting a string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regular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expression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472" y="1728118"/>
            <a:ext cx="231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User-Defined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41623"/>
            <a:ext cx="350837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381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User defined functions, which is built 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requirement.</a:t>
            </a:r>
            <a:endParaRPr sz="1400">
              <a:latin typeface="Arial"/>
              <a:cs typeface="Arial"/>
            </a:endParaRPr>
          </a:p>
          <a:p>
            <a:pPr marL="348615" marR="431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function name </a:t>
            </a:r>
            <a:r>
              <a:rPr sz="1400" dirty="0">
                <a:latin typeface="Arial"/>
                <a:cs typeface="Arial"/>
              </a:rPr>
              <a:t>must start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letter 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underscore.</a:t>
            </a:r>
            <a:endParaRPr sz="1400">
              <a:latin typeface="Arial"/>
              <a:cs typeface="Arial"/>
            </a:endParaRPr>
          </a:p>
          <a:p>
            <a:pPr marL="348615" marR="10541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Information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be passed to functions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through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Functions are </a:t>
            </a: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in two ways Call 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Value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Call 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reference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456091"/>
            <a:ext cx="3609924" cy="3609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5000" y="4400550"/>
            <a:ext cx="274320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https://www.w3schools.com/php/php_functions.asp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99" y="1728118"/>
            <a:ext cx="350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Reference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295" y="925554"/>
            <a:ext cx="4325235" cy="30601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6568" y="3236923"/>
            <a:ext cx="356107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dirty="0">
                <a:latin typeface="Arial"/>
                <a:cs typeface="Arial"/>
              </a:rPr>
              <a:t> called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two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ways They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Call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Call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reference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0200" y="4476750"/>
            <a:ext cx="3293646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https://freshlybuilt.com/call-by-reference-and-call-by-value-in-c-cpp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907" y="1728118"/>
            <a:ext cx="2216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Value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1376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3055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Call by value </a:t>
            </a:r>
            <a:r>
              <a:rPr sz="1400" dirty="0">
                <a:latin typeface="Arial"/>
                <a:cs typeface="Arial"/>
              </a:rPr>
              <a:t>means </a:t>
            </a:r>
            <a:r>
              <a:rPr sz="1400" spc="-5" dirty="0">
                <a:latin typeface="Arial"/>
                <a:cs typeface="Arial"/>
              </a:rPr>
              <a:t>passing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function uses the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local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variable;</a:t>
            </a:r>
            <a:endParaRPr sz="1400">
              <a:latin typeface="Arial"/>
              <a:cs typeface="Arial"/>
            </a:endParaRPr>
          </a:p>
          <a:p>
            <a:pPr marL="348615" marR="39560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any </a:t>
            </a:r>
            <a:r>
              <a:rPr sz="1400" dirty="0">
                <a:latin typeface="Arial"/>
                <a:cs typeface="Arial"/>
              </a:rPr>
              <a:t>changes </a:t>
            </a:r>
            <a:r>
              <a:rPr sz="1400" spc="-5" dirty="0">
                <a:latin typeface="Arial"/>
                <a:cs typeface="Arial"/>
              </a:rPr>
              <a:t>to it do not </a:t>
            </a:r>
            <a:r>
              <a:rPr sz="1400" spc="-10" dirty="0">
                <a:latin typeface="Arial"/>
                <a:cs typeface="Arial"/>
              </a:rPr>
              <a:t>affect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source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0" y="4424512"/>
            <a:ext cx="32766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https://www.tutorialspoint.com/php/php_functions.htm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5332" y="604854"/>
            <a:ext cx="4329197" cy="34861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405" y="1728118"/>
            <a:ext cx="270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Reference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493973"/>
            <a:ext cx="337883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032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Call by </a:t>
            </a:r>
            <a:r>
              <a:rPr sz="1400" dirty="0">
                <a:latin typeface="Arial"/>
                <a:cs typeface="Arial"/>
              </a:rPr>
              <a:t>reference means </a:t>
            </a:r>
            <a:r>
              <a:rPr sz="1400" spc="-5" dirty="0">
                <a:latin typeface="Arial"/>
                <a:cs typeface="Arial"/>
              </a:rPr>
              <a:t>passing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address of </a:t>
            </a:r>
            <a:r>
              <a:rPr sz="1400" dirty="0">
                <a:latin typeface="Arial"/>
                <a:cs typeface="Arial"/>
              </a:rPr>
              <a:t>a variable </a:t>
            </a:r>
            <a:r>
              <a:rPr sz="1400" spc="-5" dirty="0">
                <a:latin typeface="Arial"/>
                <a:cs typeface="Arial"/>
              </a:rPr>
              <a:t>where the actual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stored.</a:t>
            </a:r>
            <a:endParaRPr sz="1400">
              <a:latin typeface="Arial"/>
              <a:cs typeface="Arial"/>
            </a:endParaRPr>
          </a:p>
          <a:p>
            <a:pPr marL="348615" marR="33909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address;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97510" algn="l"/>
                <a:tab pos="398145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any </a:t>
            </a:r>
            <a:r>
              <a:rPr sz="1400" dirty="0">
                <a:latin typeface="Arial"/>
                <a:cs typeface="Arial"/>
              </a:rPr>
              <a:t>changes </a:t>
            </a:r>
            <a:r>
              <a:rPr sz="1400" spc="-5" dirty="0">
                <a:latin typeface="Arial"/>
                <a:cs typeface="Arial"/>
              </a:rPr>
              <a:t>to it </a:t>
            </a:r>
            <a:r>
              <a:rPr sz="1400" b="1" spc="-5" dirty="0">
                <a:latin typeface="Arial"/>
                <a:cs typeface="Arial"/>
              </a:rPr>
              <a:t>do </a:t>
            </a:r>
            <a:r>
              <a:rPr sz="1400" spc="-10" dirty="0">
                <a:latin typeface="Arial"/>
                <a:cs typeface="Arial"/>
              </a:rPr>
              <a:t>affect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source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  <a:p>
            <a:pPr marL="348615" marR="49530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such case, </a:t>
            </a:r>
            <a:r>
              <a:rPr sz="1400" spc="-5" dirty="0">
                <a:latin typeface="Arial"/>
                <a:cs typeface="Arial"/>
              </a:rPr>
              <a:t>we need to use </a:t>
            </a:r>
            <a:r>
              <a:rPr sz="1400" dirty="0">
                <a:latin typeface="Arial"/>
                <a:cs typeface="Arial"/>
              </a:rPr>
              <a:t>&amp;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(ampersand)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symbol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formal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4424512"/>
            <a:ext cx="39833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https://www.c-sharpcorner.com/UploadFile/d9da8a/call-by-value-and-call-by-reference-in-php/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5332" y="604854"/>
            <a:ext cx="4329197" cy="34861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906" y="1728118"/>
            <a:ext cx="326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Types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Defined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41623"/>
            <a:ext cx="344932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Based on passing the arguments to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 there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spc="-5" dirty="0">
                <a:latin typeface="Arial"/>
                <a:cs typeface="Arial"/>
              </a:rPr>
              <a:t>types of user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defined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Withou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Without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Return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Return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200150"/>
            <a:ext cx="4130686" cy="22936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4000" y="4019550"/>
            <a:ext cx="3358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https://freshlybuilt.com/call-by-reference-and-call-by-value-in-c-cpp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00" y="1590006"/>
            <a:ext cx="33712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8150" marR="5080" indent="-426084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50329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function without parameters does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arguments.</a:t>
            </a:r>
            <a:endParaRPr sz="1400">
              <a:latin typeface="Arial"/>
              <a:cs typeface="Arial"/>
            </a:endParaRPr>
          </a:p>
          <a:p>
            <a:pPr marL="348615" marR="1968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define all of the </a:t>
            </a:r>
            <a:r>
              <a:rPr sz="1400" dirty="0">
                <a:latin typeface="Arial"/>
                <a:cs typeface="Arial"/>
              </a:rPr>
              <a:t>variables </a:t>
            </a:r>
            <a:r>
              <a:rPr sz="1400" spc="-5" dirty="0">
                <a:latin typeface="Arial"/>
                <a:cs typeface="Arial"/>
              </a:rPr>
              <a:t>inside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 block.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7988" y="1023937"/>
            <a:ext cx="3434206" cy="27320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81601" y="4019550"/>
            <a:ext cx="3305832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https://freshlybuilt.com/call-by-reference-and-call-by-value-in-c-cpp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00" y="1590006"/>
            <a:ext cx="33712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96900" marR="5080" indent="-5848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50329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function without parameters does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arguments.</a:t>
            </a:r>
            <a:endParaRPr sz="1400">
              <a:latin typeface="Arial"/>
              <a:cs typeface="Arial"/>
            </a:endParaRPr>
          </a:p>
          <a:p>
            <a:pPr marL="348615" marR="1968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define all of the </a:t>
            </a:r>
            <a:r>
              <a:rPr sz="1400" dirty="0">
                <a:latin typeface="Arial"/>
                <a:cs typeface="Arial"/>
              </a:rPr>
              <a:t>variables </a:t>
            </a:r>
            <a:r>
              <a:rPr sz="1400" spc="-5" dirty="0">
                <a:latin typeface="Arial"/>
                <a:cs typeface="Arial"/>
              </a:rPr>
              <a:t>inside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 block.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8615" marR="32448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1024121"/>
            <a:ext cx="3659153" cy="28474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75030" y="4248150"/>
            <a:ext cx="271716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https://www.splessons.com/lesson/php-functions/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93" y="1590006"/>
            <a:ext cx="3053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9400" marR="5080" indent="-2673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5286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function with at least one parameter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arguments.</a:t>
            </a:r>
            <a:endParaRPr sz="1400">
              <a:latin typeface="Arial"/>
              <a:cs typeface="Arial"/>
            </a:endParaRPr>
          </a:p>
          <a:p>
            <a:pPr marL="348615" marR="7366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arguments passed to the function when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dirty="0">
                <a:latin typeface="Arial"/>
                <a:cs typeface="Arial"/>
              </a:rPr>
              <a:t>called.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303938"/>
            <a:ext cx="4224247" cy="21289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5000" y="3790950"/>
            <a:ext cx="2583716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https://www.splessons.com/lesson/php-functions/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50" y="1590006"/>
            <a:ext cx="37141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58900" marR="5080" indent="-13468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return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52869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function with at least one parameter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arguments.</a:t>
            </a:r>
            <a:endParaRPr sz="1400">
              <a:latin typeface="Arial"/>
              <a:cs typeface="Arial"/>
            </a:endParaRPr>
          </a:p>
          <a:p>
            <a:pPr marL="348615" marR="7366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arguments passed to the function when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dirty="0">
                <a:latin typeface="Arial"/>
                <a:cs typeface="Arial"/>
              </a:rPr>
              <a:t>called.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8070" y="1400175"/>
            <a:ext cx="4010024" cy="1990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3838395"/>
            <a:ext cx="264096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https://www.splessons.com/lesson/php-functions/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293" y="1728118"/>
            <a:ext cx="3284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Default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Parameter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56616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</a:t>
            </a:r>
            <a:r>
              <a:rPr sz="1400" dirty="0">
                <a:latin typeface="Arial"/>
                <a:cs typeface="Arial"/>
              </a:rPr>
              <a:t> call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setWeight() </a:t>
            </a:r>
            <a:r>
              <a:rPr sz="1400" spc="-5" dirty="0">
                <a:latin typeface="Arial"/>
                <a:cs typeface="Arial"/>
              </a:rPr>
              <a:t> without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default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argument.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 we </a:t>
            </a:r>
            <a:r>
              <a:rPr sz="1400" dirty="0">
                <a:latin typeface="Arial"/>
                <a:cs typeface="Arial"/>
              </a:rPr>
              <a:t>call </a:t>
            </a:r>
            <a:r>
              <a:rPr sz="1400" spc="-5" dirty="0">
                <a:latin typeface="Arial"/>
                <a:cs typeface="Arial"/>
              </a:rPr>
              <a:t>the function with argument it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passed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224" y="1364456"/>
            <a:ext cx="3752849" cy="21621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05400" y="4017945"/>
            <a:ext cx="346646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https://www.w3schools.in/php/functions/#PHP_Default_Argument_Value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14" y="2548733"/>
            <a:ext cx="259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Decisions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4747438"/>
            <a:ext cx="3006090" cy="2584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https://www.tehapps.com/wp-content/uploads/2020/01/if-else-statement.png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75053"/>
            <a:ext cx="2792801" cy="419339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671" y="1590006"/>
            <a:ext cx="197993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5080" indent="-381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Recursive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8813"/>
            <a:ext cx="155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  <a:tab pos="919480" algn="l"/>
              </a:tabLst>
            </a:pPr>
            <a:r>
              <a:rPr sz="1400" spc="-5" dirty="0">
                <a:latin typeface="Arial"/>
                <a:cs typeface="Arial"/>
              </a:rPr>
              <a:t>Th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factorial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854" y="3118813"/>
            <a:ext cx="17710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8525" algn="l"/>
                <a:tab pos="1292860" algn="l"/>
              </a:tabLst>
            </a:pPr>
            <a:r>
              <a:rPr sz="1400" spc="-5" dirty="0">
                <a:latin typeface="Arial"/>
                <a:cs typeface="Arial"/>
              </a:rPr>
              <a:t>functio</a:t>
            </a:r>
            <a:r>
              <a:rPr sz="1400" dirty="0">
                <a:latin typeface="Arial"/>
                <a:cs typeface="Arial"/>
              </a:rPr>
              <a:t>n	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	called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68" y="3332172"/>
            <a:ext cx="3568700" cy="9969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969"/>
              </a:spcBef>
            </a:pPr>
            <a:r>
              <a:rPr sz="1400" dirty="0">
                <a:latin typeface="Arial"/>
                <a:cs typeface="Arial"/>
              </a:rPr>
              <a:t>recursively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example.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iteration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returning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finally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calculating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factorial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number.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642" y="904134"/>
            <a:ext cx="3968499" cy="30773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62600" y="4400550"/>
            <a:ext cx="266509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https://www.javatpoint.com/php-recursive-function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671" y="1728118"/>
            <a:ext cx="197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Recursive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4982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58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recursive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itself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during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This enables the function to </a:t>
            </a:r>
            <a:r>
              <a:rPr sz="1400" dirty="0">
                <a:latin typeface="Arial"/>
                <a:cs typeface="Arial"/>
              </a:rPr>
              <a:t>repeat </a:t>
            </a:r>
            <a:r>
              <a:rPr sz="1400" spc="-5" dirty="0">
                <a:latin typeface="Arial"/>
                <a:cs typeface="Arial"/>
              </a:rPr>
              <a:t>itself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several </a:t>
            </a:r>
            <a:r>
              <a:rPr sz="1400" spc="-5" dirty="0">
                <a:latin typeface="Arial"/>
                <a:cs typeface="Arial"/>
              </a:rPr>
              <a:t>times, outputting the </a:t>
            </a:r>
            <a:r>
              <a:rPr sz="1400" dirty="0">
                <a:latin typeface="Arial"/>
                <a:cs typeface="Arial"/>
              </a:rPr>
              <a:t>result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each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iteration.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4082" y="1021556"/>
            <a:ext cx="3682129" cy="30929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4376748"/>
            <a:ext cx="266509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https://www.javatpoint.com/php-recursive-function</a:t>
            </a:r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302" y="1728118"/>
            <a:ext cx="177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Built-in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560648"/>
            <a:ext cx="356616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also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Library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Standard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348615" marR="5715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These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programmer.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directly.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Ex:echo(),sort(),print(),sprint(),..etc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277" y="505075"/>
            <a:ext cx="4299625" cy="4267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400" y="4857750"/>
            <a:ext cx="281940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https://www.javatpoint.com/php-string-functions</a:t>
            </a:r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289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302" y="1590006"/>
            <a:ext cx="17716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8600" marR="5080" indent="-2165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Built-in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(Continued..)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38709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following library functions used for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strrev()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strlen()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Strtolower()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Strtoupper()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echo()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996" y="1504950"/>
            <a:ext cx="4461004" cy="20414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171950"/>
            <a:ext cx="2519932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https://www.javatpoint.com/php-string-functions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0" y="2114550"/>
            <a:ext cx="820738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518613"/>
            <a:ext cx="3832225" cy="197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399" y="3943350"/>
            <a:ext cx="4193119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701800">
              <a:lnSpc>
                <a:spcPct val="100000"/>
              </a:lnSpc>
              <a:spcBef>
                <a:spcPts val="30"/>
              </a:spcBef>
              <a:tabLst>
                <a:tab pos="19843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https://www.javatpoint.com/php-string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6725"/>
            <a:ext cx="3794125" cy="11144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445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String </a:t>
            </a:r>
            <a:r>
              <a:rPr dirty="0"/>
              <a:t>- </a:t>
            </a:r>
            <a:r>
              <a:rPr spc="-5" dirty="0"/>
              <a:t>Creating and </a:t>
            </a:r>
            <a:r>
              <a:rPr dirty="0"/>
              <a:t> </a:t>
            </a:r>
            <a:r>
              <a:rPr spc="-5" dirty="0"/>
              <a:t>accessing,</a:t>
            </a:r>
            <a:r>
              <a:rPr spc="-50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Searching </a:t>
            </a:r>
            <a:r>
              <a:rPr spc="-65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Replacing</a:t>
            </a:r>
            <a:r>
              <a:rPr spc="-10" dirty="0"/>
              <a:t> </a:t>
            </a:r>
            <a:r>
              <a:rPr spc="-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6278" y="1728118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17798"/>
            <a:ext cx="352044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8133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spc="-5" dirty="0">
                <a:latin typeface="Arial"/>
                <a:cs typeface="Arial"/>
              </a:rPr>
              <a:t>is nothing but, </a:t>
            </a: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spc="-5" dirty="0">
                <a:latin typeface="Arial"/>
                <a:cs typeface="Arial"/>
              </a:rPr>
              <a:t>just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Series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character.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Assigning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256-character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348615" marR="14732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Example: </a:t>
            </a:r>
            <a:r>
              <a:rPr sz="1400" spc="-10" dirty="0">
                <a:latin typeface="Arial"/>
                <a:cs typeface="Arial"/>
              </a:rPr>
              <a:t>Tutorial, </a:t>
            </a:r>
            <a:r>
              <a:rPr sz="1400" spc="-50" dirty="0">
                <a:latin typeface="Arial"/>
                <a:cs typeface="Arial"/>
              </a:rPr>
              <a:t>PHP, </a:t>
            </a:r>
            <a:r>
              <a:rPr sz="1400" spc="-5" dirty="0">
                <a:latin typeface="Arial"/>
                <a:cs typeface="Arial"/>
              </a:rPr>
              <a:t>java language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number is placed into the </a:t>
            </a:r>
            <a:r>
              <a:rPr sz="1400" dirty="0">
                <a:latin typeface="Arial"/>
                <a:cs typeface="Arial"/>
              </a:rPr>
              <a:t>single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double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quote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spc="-5" dirty="0">
                <a:latin typeface="Arial"/>
                <a:cs typeface="Arial"/>
              </a:rPr>
              <a:t>also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6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“Hello”,’1234’,”Welcome”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3638550"/>
            <a:ext cx="24644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https://www.javatpoint.com/php-string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1276350"/>
            <a:ext cx="3832225" cy="19729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6725"/>
            <a:ext cx="3794125" cy="11144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445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String </a:t>
            </a:r>
            <a:r>
              <a:rPr dirty="0"/>
              <a:t>- </a:t>
            </a:r>
            <a:r>
              <a:rPr spc="-5" dirty="0"/>
              <a:t>Creating and </a:t>
            </a:r>
            <a:r>
              <a:rPr dirty="0"/>
              <a:t> </a:t>
            </a:r>
            <a:r>
              <a:rPr spc="-5" dirty="0"/>
              <a:t>accessing,</a:t>
            </a:r>
            <a:r>
              <a:rPr spc="-50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Searching </a:t>
            </a:r>
            <a:r>
              <a:rPr spc="-65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Replacing</a:t>
            </a:r>
            <a:r>
              <a:rPr spc="-10" dirty="0"/>
              <a:t> </a:t>
            </a:r>
            <a:r>
              <a:rPr spc="-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372" y="1728118"/>
            <a:ext cx="191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Accessing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5369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969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access particular </a:t>
            </a:r>
            <a:r>
              <a:rPr sz="1400" dirty="0">
                <a:latin typeface="Arial"/>
                <a:cs typeface="Arial"/>
              </a:rPr>
              <a:t>character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help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3714750"/>
            <a:ext cx="27343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http://shubhneet.com/creating-and-accessing-string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1200150"/>
            <a:ext cx="4111902" cy="215874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6725"/>
            <a:ext cx="3794125" cy="11144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445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String </a:t>
            </a:r>
            <a:r>
              <a:rPr dirty="0"/>
              <a:t>- </a:t>
            </a:r>
            <a:r>
              <a:rPr spc="-5" dirty="0"/>
              <a:t>Creating and </a:t>
            </a:r>
            <a:r>
              <a:rPr dirty="0"/>
              <a:t> </a:t>
            </a:r>
            <a:r>
              <a:rPr spc="-5" dirty="0"/>
              <a:t>accessing,</a:t>
            </a:r>
            <a:r>
              <a:rPr spc="-50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Searching </a:t>
            </a:r>
            <a:r>
              <a:rPr spc="-65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Replacing</a:t>
            </a:r>
            <a:r>
              <a:rPr spc="-10" dirty="0"/>
              <a:t> </a:t>
            </a:r>
            <a:r>
              <a:rPr spc="-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623" y="1728118"/>
            <a:ext cx="190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Searching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522548"/>
            <a:ext cx="291782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Find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whether</a:t>
            </a:r>
            <a:r>
              <a:rPr sz="1400" dirty="0">
                <a:latin typeface="Arial"/>
                <a:cs typeface="Arial"/>
              </a:rPr>
              <a:t> some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within</a:t>
            </a:r>
            <a:r>
              <a:rPr sz="1400" dirty="0">
                <a:latin typeface="Arial"/>
                <a:cs typeface="Arial"/>
              </a:rPr>
              <a:t> 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356" y="2522548"/>
            <a:ext cx="5511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>
              <a:lnSpc>
                <a:spcPct val="1518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occurs  </a:t>
            </a:r>
            <a:r>
              <a:rPr sz="1400" dirty="0">
                <a:latin typeface="Arial"/>
                <a:cs typeface="Arial"/>
              </a:rPr>
              <a:t>strstr()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68" y="3494097"/>
            <a:ext cx="35680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print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matched.</a:t>
            </a:r>
            <a:endParaRPr sz="1400">
              <a:latin typeface="Arial"/>
              <a:cs typeface="Arial"/>
            </a:endParaRPr>
          </a:p>
          <a:p>
            <a:pPr marL="348615" marR="9525" indent="-336550">
              <a:lnSpc>
                <a:spcPct val="151800"/>
              </a:lnSpc>
              <a:buFont typeface="Arial"/>
              <a:buChar char="●"/>
              <a:tabLst>
                <a:tab pos="413384" algn="l"/>
                <a:tab pos="414655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word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found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strstr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600" y="4124930"/>
            <a:ext cx="4544725" cy="127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https://www.tutorialrepublic.com/faq/how-to-check-if-a-string-contains-a-specific-word-in-php.ph</a:t>
            </a:r>
            <a:r>
              <a:rPr sz="700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p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8375" y="5072185"/>
            <a:ext cx="49530" cy="9525"/>
          </a:xfrm>
          <a:custGeom>
            <a:avLst/>
            <a:gdLst/>
            <a:ahLst/>
            <a:cxnLst/>
            <a:rect l="l" t="t" r="r" b="b"/>
            <a:pathLst>
              <a:path w="49529" h="9525">
                <a:moveTo>
                  <a:pt x="49414" y="9524"/>
                </a:moveTo>
                <a:lnTo>
                  <a:pt x="0" y="9524"/>
                </a:lnTo>
                <a:lnTo>
                  <a:pt x="0" y="0"/>
                </a:lnTo>
                <a:lnTo>
                  <a:pt x="49414" y="0"/>
                </a:lnTo>
                <a:lnTo>
                  <a:pt x="49414" y="9524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921276"/>
            <a:ext cx="3566956" cy="279353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6725"/>
            <a:ext cx="3794125" cy="11144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445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String </a:t>
            </a:r>
            <a:r>
              <a:rPr dirty="0"/>
              <a:t>- </a:t>
            </a:r>
            <a:r>
              <a:rPr spc="-5" dirty="0"/>
              <a:t>Creating and </a:t>
            </a:r>
            <a:r>
              <a:rPr dirty="0"/>
              <a:t> </a:t>
            </a:r>
            <a:r>
              <a:rPr spc="-5" dirty="0"/>
              <a:t>accessing,</a:t>
            </a:r>
            <a:r>
              <a:rPr spc="-50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Searching </a:t>
            </a:r>
            <a:r>
              <a:rPr spc="-65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Replacing</a:t>
            </a:r>
            <a:r>
              <a:rPr spc="-10" dirty="0"/>
              <a:t> </a:t>
            </a:r>
            <a:r>
              <a:rPr spc="-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9985" y="1728118"/>
            <a:ext cx="189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Replacing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68" y="2360623"/>
            <a:ext cx="379730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5080" indent="-107950">
              <a:lnSpc>
                <a:spcPct val="151800"/>
              </a:lnSpc>
              <a:spcBef>
                <a:spcPts val="100"/>
              </a:spcBef>
              <a:buSzPct val="92857"/>
              <a:buChar char="●"/>
              <a:tabLst>
                <a:tab pos="121285" algn="l"/>
                <a:tab pos="817244" algn="l"/>
              </a:tabLst>
            </a:pPr>
            <a:r>
              <a:rPr sz="1400" spc="-5" dirty="0">
                <a:latin typeface="Arial"/>
                <a:cs typeface="Arial"/>
              </a:rPr>
              <a:t>The	str_replace(</a:t>
            </a:r>
            <a:r>
              <a:rPr sz="1400" i="1" spc="-5" dirty="0">
                <a:latin typeface="Arial"/>
                <a:cs typeface="Arial"/>
              </a:rPr>
              <a:t>find,replace,string,count</a:t>
            </a:r>
            <a:r>
              <a:rPr sz="1400" spc="-5" dirty="0">
                <a:latin typeface="Arial"/>
                <a:cs typeface="Arial"/>
              </a:rPr>
              <a:t>)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replaces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characters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870"/>
              </a:spcBef>
              <a:buSzPct val="92857"/>
              <a:buChar char="●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Find-specify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870"/>
              </a:spcBef>
              <a:buSzPct val="92857"/>
              <a:buChar char="●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Replace-specify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replacing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ct val="100000"/>
              </a:lnSpc>
              <a:spcBef>
                <a:spcPts val="870"/>
              </a:spcBef>
              <a:buSzPct val="92857"/>
              <a:buChar char="●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String-specify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searched</a:t>
            </a:r>
            <a:endParaRPr sz="1400">
              <a:latin typeface="Arial"/>
              <a:cs typeface="Arial"/>
            </a:endParaRPr>
          </a:p>
          <a:p>
            <a:pPr marL="120014" marR="5080" indent="-107950">
              <a:lnSpc>
                <a:spcPct val="151800"/>
              </a:lnSpc>
              <a:buSzPct val="92857"/>
              <a:buChar char="●"/>
              <a:tabLst>
                <a:tab pos="121285" algn="l"/>
                <a:tab pos="941705" algn="l"/>
                <a:tab pos="1270000" algn="l"/>
                <a:tab pos="2833370" algn="l"/>
                <a:tab pos="3635375" algn="l"/>
              </a:tabLst>
            </a:pPr>
            <a:r>
              <a:rPr sz="1400" spc="-5" dirty="0">
                <a:latin typeface="Arial"/>
                <a:cs typeface="Arial"/>
              </a:rPr>
              <a:t>Count-i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5" dirty="0">
                <a:latin typeface="Arial"/>
                <a:cs typeface="Arial"/>
              </a:rPr>
              <a:t>optional,specifie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5" dirty="0">
                <a:latin typeface="Arial"/>
                <a:cs typeface="Arial"/>
              </a:rPr>
              <a:t>numbe</a:t>
            </a:r>
            <a:r>
              <a:rPr sz="1400" dirty="0">
                <a:latin typeface="Arial"/>
                <a:cs typeface="Arial"/>
              </a:rPr>
              <a:t>r	</a:t>
            </a:r>
            <a:r>
              <a:rPr sz="1400" spc="-5" dirty="0">
                <a:latin typeface="Arial"/>
                <a:cs typeface="Arial"/>
              </a:rPr>
              <a:t>of  </a:t>
            </a:r>
            <a:r>
              <a:rPr sz="1400" dirty="0">
                <a:latin typeface="Arial"/>
                <a:cs typeface="Arial"/>
              </a:rPr>
              <a:t>replacements.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0" y="3943350"/>
            <a:ext cx="29679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https://www.javatpoint.com/php-string-str_replace-function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235086"/>
            <a:ext cx="4333875" cy="246697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31628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4610" marR="5080" indent="-425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Formatting</a:t>
            </a:r>
            <a:r>
              <a:rPr spc="-55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,String </a:t>
            </a:r>
            <a:r>
              <a:rPr spc="-650" dirty="0"/>
              <a:t> </a:t>
            </a:r>
            <a:r>
              <a:rPr spc="-5" dirty="0"/>
              <a:t>Related</a:t>
            </a:r>
            <a:r>
              <a:rPr spc="-45" dirty="0"/>
              <a:t> </a:t>
            </a:r>
            <a:r>
              <a:rPr spc="-5" dirty="0"/>
              <a:t>Library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034" y="1728118"/>
            <a:ext cx="196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Formatting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246323"/>
            <a:ext cx="3568700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2131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Most </a:t>
            </a:r>
            <a:r>
              <a:rPr sz="1400" spc="-5" dirty="0">
                <a:latin typeface="Arial"/>
                <a:cs typeface="Arial"/>
              </a:rPr>
              <a:t>of the we will use echo function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display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echo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syntax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tags</a:t>
            </a:r>
            <a:endParaRPr sz="1400">
              <a:latin typeface="Arial"/>
              <a:cs typeface="Arial"/>
            </a:endParaRPr>
          </a:p>
          <a:p>
            <a:pPr marL="348615" marR="23939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With the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dirty="0">
                <a:latin typeface="Arial"/>
                <a:cs typeface="Arial"/>
              </a:rPr>
              <a:t>single </a:t>
            </a:r>
            <a:r>
              <a:rPr sz="1400" spc="-5" dirty="0">
                <a:latin typeface="Arial"/>
                <a:cs typeface="Arial"/>
              </a:rPr>
              <a:t>and double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quotes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becomes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really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hard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solution </a:t>
            </a:r>
            <a:r>
              <a:rPr sz="1400" spc="-5" dirty="0">
                <a:latin typeface="Arial"/>
                <a:cs typeface="Arial"/>
              </a:rPr>
              <a:t>is to PHP built-in functions </a:t>
            </a:r>
            <a:r>
              <a:rPr sz="1400" dirty="0">
                <a:latin typeface="Arial"/>
                <a:cs typeface="Arial"/>
              </a:rPr>
              <a:t> sprintf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printf()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create</a:t>
            </a:r>
            <a:r>
              <a:rPr sz="1400" spc="3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formatted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HTML.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265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printf()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echo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directly.</a:t>
            </a:r>
            <a:endParaRPr sz="1400">
              <a:latin typeface="Arial"/>
              <a:cs typeface="Arial"/>
            </a:endParaRPr>
          </a:p>
          <a:p>
            <a:pPr marL="348615" marR="8255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sprintf() </a:t>
            </a:r>
            <a:r>
              <a:rPr sz="1400" spc="-5" dirty="0">
                <a:latin typeface="Arial"/>
                <a:cs typeface="Arial"/>
              </a:rPr>
              <a:t>function will </a:t>
            </a:r>
            <a:r>
              <a:rPr sz="1400" dirty="0">
                <a:latin typeface="Arial"/>
                <a:cs typeface="Arial"/>
              </a:rPr>
              <a:t>return a </a:t>
            </a:r>
            <a:r>
              <a:rPr sz="1400" spc="-5" dirty="0">
                <a:latin typeface="Arial"/>
                <a:cs typeface="Arial"/>
              </a:rPr>
              <a:t>formatted </a:t>
            </a:r>
            <a:r>
              <a:rPr sz="1400" dirty="0">
                <a:latin typeface="Arial"/>
                <a:cs typeface="Arial"/>
              </a:rPr>
              <a:t> string.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7562" y="4781550"/>
            <a:ext cx="315987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https://www.elated.com/formatting-php-strings-printf-sprintf/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730" y="585787"/>
            <a:ext cx="4299625" cy="3971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 algn="just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172" y="1728118"/>
            <a:ext cx="282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Making-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Flowchart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84473"/>
            <a:ext cx="356997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62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Decision</a:t>
            </a:r>
            <a:r>
              <a:rPr sz="1400" dirty="0">
                <a:latin typeface="Arial"/>
                <a:cs typeface="Arial"/>
              </a:rPr>
              <a:t> require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more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conditions </a:t>
            </a:r>
            <a:r>
              <a:rPr sz="1400" spc="-5" dirty="0">
                <a:latin typeface="Arial"/>
                <a:cs typeface="Arial"/>
              </a:rPr>
              <a:t>to be evaluated or tested by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Decision </a:t>
            </a:r>
            <a:r>
              <a:rPr sz="1400" dirty="0">
                <a:latin typeface="Arial"/>
                <a:cs typeface="Arial"/>
              </a:rPr>
              <a:t>making statements </a:t>
            </a:r>
            <a:r>
              <a:rPr sz="1400" spc="-5" dirty="0">
                <a:latin typeface="Arial"/>
                <a:cs typeface="Arial"/>
              </a:rPr>
              <a:t>in decides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flow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4803559"/>
            <a:ext cx="36315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mage</a:t>
            </a:r>
            <a:r>
              <a:rPr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2"/>
              </a:rPr>
              <a:t>https://www.tehapps.com/wp-content/uploads/2020/01/if-else-statement.png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49271"/>
            <a:ext cx="2792801" cy="419339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31628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4610" marR="5080" indent="-425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Formatting</a:t>
            </a:r>
            <a:r>
              <a:rPr spc="-55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,String </a:t>
            </a:r>
            <a:r>
              <a:rPr spc="-650" dirty="0"/>
              <a:t> </a:t>
            </a:r>
            <a:r>
              <a:rPr spc="-5" dirty="0"/>
              <a:t>Related</a:t>
            </a:r>
            <a:r>
              <a:rPr spc="-45" dirty="0"/>
              <a:t> </a:t>
            </a:r>
            <a:r>
              <a:rPr spc="-5" dirty="0"/>
              <a:t>Library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034" y="1590006"/>
            <a:ext cx="19640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7350" marR="5080" indent="-3752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Formatting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60673"/>
            <a:ext cx="3567429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8255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printf()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formatted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printf()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directly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like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echo.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537" y="628726"/>
            <a:ext cx="4260709" cy="40017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4857750"/>
            <a:ext cx="2974923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https://www.elated.com/formatting-php-strings-printf-sprintf/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316288" cy="137953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Formatting</a:t>
            </a:r>
            <a:r>
              <a:rPr spc="-55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,String </a:t>
            </a:r>
            <a:r>
              <a:rPr spc="-650" dirty="0"/>
              <a:t> </a:t>
            </a:r>
            <a:r>
              <a:rPr spc="-5" dirty="0"/>
              <a:t>Related</a:t>
            </a:r>
            <a:r>
              <a:rPr spc="-35" dirty="0"/>
              <a:t> </a:t>
            </a:r>
            <a:r>
              <a:rPr spc="-5" dirty="0"/>
              <a:t>Library</a:t>
            </a:r>
            <a:r>
              <a:rPr spc="-35" dirty="0"/>
              <a:t> </a:t>
            </a:r>
            <a:r>
              <a:rPr spc="-5" dirty="0"/>
              <a:t>function</a:t>
            </a:r>
          </a:p>
          <a:p>
            <a:pPr marL="692150" marR="677545" algn="ctr">
              <a:lnSpc>
                <a:spcPct val="100699"/>
              </a:lnSpc>
              <a:spcBef>
                <a:spcPts val="500"/>
              </a:spcBef>
            </a:pPr>
            <a:r>
              <a:rPr sz="1800" spc="-5" dirty="0">
                <a:solidFill>
                  <a:srgbClr val="595959"/>
                </a:solidFill>
              </a:rPr>
              <a:t>Formatting</a:t>
            </a:r>
            <a:r>
              <a:rPr sz="1800" spc="-5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</a:t>
            </a:r>
            <a:r>
              <a:rPr sz="1800" spc="-5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String </a:t>
            </a:r>
            <a:r>
              <a:rPr sz="1800" spc="-484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(Continued)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6568" y="2560648"/>
            <a:ext cx="356616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sprintf()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in-built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 which writes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formatted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  <a:p>
            <a:pPr marL="397510" indent="-385445" algn="just">
              <a:lnSpc>
                <a:spcPct val="100000"/>
              </a:lnSpc>
              <a:spcBef>
                <a:spcPts val="870"/>
              </a:spcBef>
              <a:buChar char="●"/>
              <a:tabLst>
                <a:tab pos="398145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formatted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string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dirty="0">
                <a:latin typeface="Arial"/>
                <a:cs typeface="Arial"/>
              </a:rPr>
              <a:t> 4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above</a:t>
            </a:r>
            <a:r>
              <a:rPr sz="1400" dirty="0">
                <a:latin typeface="Arial"/>
                <a:cs typeface="Arial"/>
              </a:rPr>
              <a:t> versions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sprintf()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819150"/>
            <a:ext cx="4408182" cy="31861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5274" y="4365105"/>
            <a:ext cx="3052158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https://www.elated.com/formatting-php-strings-printf-sprintf/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31628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4610" marR="5080" indent="-425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Formatting</a:t>
            </a:r>
            <a:r>
              <a:rPr spc="-55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,String </a:t>
            </a:r>
            <a:r>
              <a:rPr spc="-650" dirty="0"/>
              <a:t> </a:t>
            </a:r>
            <a:r>
              <a:rPr spc="-5" dirty="0"/>
              <a:t>Related</a:t>
            </a:r>
            <a:r>
              <a:rPr spc="-45" dirty="0"/>
              <a:t> </a:t>
            </a:r>
            <a:r>
              <a:rPr spc="-5" dirty="0"/>
              <a:t>Library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87" y="1728118"/>
            <a:ext cx="317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Related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522548"/>
            <a:ext cx="3565525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5244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PHP </a:t>
            </a:r>
            <a:r>
              <a:rPr sz="1400" spc="-5" dirty="0">
                <a:latin typeface="Arial"/>
                <a:cs typeface="Arial"/>
              </a:rPr>
              <a:t>provides</a:t>
            </a:r>
            <a:r>
              <a:rPr sz="1400" dirty="0">
                <a:latin typeface="Arial"/>
                <a:cs typeface="Arial"/>
              </a:rPr>
              <a:t> various </a:t>
            </a:r>
            <a:r>
              <a:rPr sz="1400" b="1" spc="-5" dirty="0">
                <a:latin typeface="Arial"/>
                <a:cs typeface="Arial"/>
              </a:rPr>
              <a:t>string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Library </a:t>
            </a:r>
            <a:r>
              <a:rPr sz="1400" b="1" dirty="0">
                <a:latin typeface="Arial"/>
                <a:cs typeface="Arial"/>
              </a:rPr>
              <a:t> functions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b="1" spc="-5" dirty="0">
                <a:latin typeface="Arial"/>
                <a:cs typeface="Arial"/>
              </a:rPr>
              <a:t>manipulate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strings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17145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list of </a:t>
            </a:r>
            <a:r>
              <a:rPr sz="1400" b="1" spc="-5" dirty="0">
                <a:latin typeface="Arial"/>
                <a:cs typeface="Arial"/>
              </a:rPr>
              <a:t>PHP string </a:t>
            </a:r>
            <a:r>
              <a:rPr sz="1400" b="1" dirty="0">
                <a:latin typeface="Arial"/>
                <a:cs typeface="Arial"/>
              </a:rPr>
              <a:t>functions </a:t>
            </a:r>
            <a:r>
              <a:rPr sz="1400" spc="-5" dirty="0">
                <a:latin typeface="Arial"/>
                <a:cs typeface="Arial"/>
              </a:rPr>
              <a:t>are given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below.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Strtolower()</a:t>
            </a:r>
            <a:r>
              <a:rPr sz="1400" dirty="0">
                <a:latin typeface="Arial"/>
                <a:cs typeface="Arial"/>
              </a:rPr>
              <a:t> 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strtoupper()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strtr()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substr()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etc..,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277" y="505075"/>
            <a:ext cx="4299625" cy="4267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814898"/>
            <a:ext cx="26067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https://www.w3schools.com/php/php_string.asp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31628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4610" marR="5080" indent="-425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Formatting</a:t>
            </a:r>
            <a:r>
              <a:rPr spc="-55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,String </a:t>
            </a:r>
            <a:r>
              <a:rPr spc="-650" dirty="0"/>
              <a:t> </a:t>
            </a:r>
            <a:r>
              <a:rPr spc="-5" dirty="0"/>
              <a:t>Related</a:t>
            </a:r>
            <a:r>
              <a:rPr spc="-45" dirty="0"/>
              <a:t> </a:t>
            </a:r>
            <a:r>
              <a:rPr spc="-5" dirty="0"/>
              <a:t>Library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87" y="1590006"/>
            <a:ext cx="31711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90600" marR="5080" indent="-9785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 Related Library Function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84473"/>
            <a:ext cx="356362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35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strlen()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length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  <a:tab pos="847090" algn="l"/>
                <a:tab pos="1402715" algn="l"/>
                <a:tab pos="2929890" algn="l"/>
              </a:tabLst>
            </a:pPr>
            <a:r>
              <a:rPr sz="1400" spc="-5" dirty="0">
                <a:latin typeface="Arial"/>
                <a:cs typeface="Arial"/>
              </a:rPr>
              <a:t>Th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PH</a:t>
            </a:r>
            <a:r>
              <a:rPr sz="1400" dirty="0">
                <a:latin typeface="Arial"/>
                <a:cs typeface="Arial"/>
              </a:rPr>
              <a:t>P	str_word_count()	</a:t>
            </a:r>
            <a:r>
              <a:rPr sz="1400" spc="-5" dirty="0">
                <a:latin typeface="Arial"/>
                <a:cs typeface="Arial"/>
              </a:rPr>
              <a:t>function  </a:t>
            </a:r>
            <a:r>
              <a:rPr sz="1400" dirty="0">
                <a:latin typeface="Arial"/>
                <a:cs typeface="Arial"/>
              </a:rPr>
              <a:t>counts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number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words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strrev()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reverses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340893"/>
            <a:ext cx="4181475" cy="23183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04507" y="3988829"/>
            <a:ext cx="26829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https://www.w3schools.com/php/php_string.asp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316288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4610" marR="5080" indent="-4254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Formatting</a:t>
            </a:r>
            <a:r>
              <a:rPr spc="-55" dirty="0"/>
              <a:t> </a:t>
            </a:r>
            <a:r>
              <a:rPr spc="-5" dirty="0"/>
              <a:t>String</a:t>
            </a:r>
            <a:r>
              <a:rPr spc="-55" dirty="0"/>
              <a:t> </a:t>
            </a:r>
            <a:r>
              <a:rPr spc="-5" dirty="0"/>
              <a:t>,String </a:t>
            </a:r>
            <a:r>
              <a:rPr spc="-650" dirty="0"/>
              <a:t> </a:t>
            </a:r>
            <a:r>
              <a:rPr spc="-5" dirty="0"/>
              <a:t>Related</a:t>
            </a:r>
            <a:r>
              <a:rPr spc="-45" dirty="0"/>
              <a:t> </a:t>
            </a:r>
            <a:r>
              <a:rPr spc="-5" dirty="0"/>
              <a:t>Library</a:t>
            </a:r>
            <a:r>
              <a:rPr spc="-4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87" y="1590006"/>
            <a:ext cx="31711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90600" marR="5080" indent="-9785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String Related Library Function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22573"/>
            <a:ext cx="3569970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270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 </a:t>
            </a:r>
            <a:r>
              <a:rPr sz="1400" dirty="0">
                <a:latin typeface="Arial"/>
                <a:cs typeface="Arial"/>
              </a:rPr>
              <a:t>strpos()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searches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PHP </a:t>
            </a:r>
            <a:r>
              <a:rPr sz="1400" dirty="0">
                <a:latin typeface="Arial"/>
                <a:cs typeface="Arial"/>
              </a:rPr>
              <a:t>str_replace() </a:t>
            </a: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replaces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characters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dirty="0">
                <a:latin typeface="Arial"/>
                <a:cs typeface="Arial"/>
              </a:rPr>
              <a:t> some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 </a:t>
            </a:r>
            <a:r>
              <a:rPr sz="1400" dirty="0">
                <a:latin typeface="Arial"/>
                <a:cs typeface="Arial"/>
              </a:rPr>
              <a:t> characters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657350"/>
            <a:ext cx="4324349" cy="1647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5000" y="3714750"/>
            <a:ext cx="25305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https://www.w3schools.com/php/php_string.asp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676400" y="2181225"/>
            <a:ext cx="7524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285131"/>
            <a:ext cx="4260653" cy="21827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0" y="3858369"/>
            <a:ext cx="4988560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701800">
              <a:lnSpc>
                <a:spcPct val="100000"/>
              </a:lnSpc>
              <a:spcBef>
                <a:spcPts val="30"/>
              </a:spcBef>
              <a:tabLst>
                <a:tab pos="19843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https://www.educative.io/edpresso/what-are-numeric-arrays-in-php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28675"/>
            <a:ext cx="375920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</a:t>
            </a:r>
            <a:r>
              <a:rPr spc="-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150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68065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spcBef>
                <a:spcPts val="1795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 array 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structure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stores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 or </a:t>
            </a:r>
            <a:r>
              <a:rPr sz="1400" dirty="0">
                <a:latin typeface="Arial"/>
                <a:cs typeface="Arial"/>
              </a:rPr>
              <a:t>more similar </a:t>
            </a:r>
            <a:r>
              <a:rPr sz="1400" spc="-5" dirty="0">
                <a:latin typeface="Arial"/>
                <a:cs typeface="Arial"/>
              </a:rPr>
              <a:t>type of </a:t>
            </a:r>
            <a:r>
              <a:rPr sz="1400" dirty="0">
                <a:latin typeface="Arial"/>
                <a:cs typeface="Arial"/>
              </a:rPr>
              <a:t>values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accessed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5" dirty="0">
                <a:latin typeface="Arial"/>
                <a:cs typeface="Arial"/>
              </a:rPr>
              <a:t> array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869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6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default</a:t>
            </a:r>
            <a:r>
              <a:rPr sz="1400" spc="6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index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always</a:t>
            </a:r>
            <a:r>
              <a:rPr sz="1400" spc="6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starts</a:t>
            </a:r>
            <a:r>
              <a:rPr sz="1400" spc="6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480394"/>
            <a:ext cx="4260653" cy="21827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2500" y="4592980"/>
            <a:ext cx="42100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zero.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4248150"/>
            <a:ext cx="3312976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https://www.educative.io/edpresso/what-are-numeric-arrays-in-php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28675"/>
            <a:ext cx="375920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</a:t>
            </a:r>
            <a:r>
              <a:rPr spc="-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150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68700" cy="271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>
              <a:lnSpc>
                <a:spcPts val="1905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Advantages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</a:t>
            </a:r>
            <a:endParaRPr sz="1800">
              <a:latin typeface="Arial"/>
              <a:cs typeface="Arial"/>
            </a:endParaRPr>
          </a:p>
          <a:p>
            <a:pPr marL="348615" indent="-336550">
              <a:lnSpc>
                <a:spcPts val="1425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within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Arial"/>
                <a:cs typeface="Arial"/>
              </a:rPr>
              <a:t>single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sorted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easily.</a:t>
            </a:r>
            <a:endParaRPr sz="1400">
              <a:latin typeface="Arial"/>
              <a:cs typeface="Arial"/>
            </a:endParaRPr>
          </a:p>
          <a:p>
            <a:pPr marL="348615" marR="762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traverse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5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5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elements</a:t>
            </a:r>
            <a:r>
              <a:rPr sz="1400" spc="5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Searching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  <a:tab pos="990600" algn="l"/>
                <a:tab pos="1426210" algn="l"/>
                <a:tab pos="2011045" algn="l"/>
                <a:tab pos="2534920" algn="l"/>
                <a:tab pos="3010535" algn="l"/>
              </a:tabLst>
            </a:pPr>
            <a:r>
              <a:rPr sz="1400" spc="-5" dirty="0">
                <a:latin typeface="Arial"/>
                <a:cs typeface="Arial"/>
              </a:rPr>
              <a:t>There	are	</a:t>
            </a:r>
            <a:r>
              <a:rPr sz="1400" dirty="0">
                <a:latin typeface="Arial"/>
                <a:cs typeface="Arial"/>
              </a:rPr>
              <a:t>more	</a:t>
            </a:r>
            <a:r>
              <a:rPr sz="1400" spc="-5" dirty="0">
                <a:latin typeface="Arial"/>
                <a:cs typeface="Arial"/>
              </a:rPr>
              <a:t>than	100	Library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74950" y="1987670"/>
            <a:ext cx="3773170" cy="2928620"/>
            <a:chOff x="5074950" y="1987670"/>
            <a:chExt cx="3773170" cy="2928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950" y="1987670"/>
              <a:ext cx="3772867" cy="12390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122" y="3082722"/>
              <a:ext cx="1833541" cy="183354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0982" y="556225"/>
            <a:ext cx="3463925" cy="13454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2500" y="4545355"/>
            <a:ext cx="23418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4788424"/>
            <a:ext cx="3257107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https://www.educative.io/edpresso/what-are-numeric-arrays-in-php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28675"/>
            <a:ext cx="375920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</a:t>
            </a:r>
            <a:r>
              <a:rPr spc="-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5" dirty="0"/>
              <a:t>Anatomy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150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68065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Declaratio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 array is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structure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stores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 or </a:t>
            </a:r>
            <a:r>
              <a:rPr sz="1400" dirty="0">
                <a:latin typeface="Arial"/>
                <a:cs typeface="Arial"/>
              </a:rPr>
              <a:t>more similar </a:t>
            </a:r>
            <a:r>
              <a:rPr sz="1400" spc="-5" dirty="0">
                <a:latin typeface="Arial"/>
                <a:cs typeface="Arial"/>
              </a:rPr>
              <a:t>type of </a:t>
            </a:r>
            <a:r>
              <a:rPr sz="1400" dirty="0">
                <a:latin typeface="Arial"/>
                <a:cs typeface="Arial"/>
              </a:rPr>
              <a:t>values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accessed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5" dirty="0">
                <a:latin typeface="Arial"/>
                <a:cs typeface="Arial"/>
              </a:rPr>
              <a:t> array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869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three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kind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869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Numeric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,Associative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0" y="4738063"/>
            <a:ext cx="1951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Multidimensional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4856277"/>
            <a:ext cx="2892038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https://www.tutorialspoint.com/php/php_arrays.htm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3436" y="1917358"/>
            <a:ext cx="2892038" cy="27407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3436" y="530864"/>
            <a:ext cx="2892038" cy="132940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4972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88645" marR="5080" indent="-5765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Creating index based and </a:t>
            </a:r>
            <a:r>
              <a:rPr spc="-655" dirty="0"/>
              <a:t> </a:t>
            </a:r>
            <a:r>
              <a:rPr spc="-5" dirty="0"/>
              <a:t>Associative</a:t>
            </a:r>
            <a:r>
              <a:rPr spc="-2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57270" cy="231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ypes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</a:t>
            </a:r>
            <a:endParaRPr sz="18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144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three</a:t>
            </a:r>
            <a:r>
              <a:rPr sz="1400" spc="-10" dirty="0">
                <a:latin typeface="Arial"/>
                <a:cs typeface="Arial"/>
              </a:rPr>
              <a:t> different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kind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Numeric Arrays </a:t>
            </a:r>
            <a:r>
              <a:rPr sz="1400" dirty="0">
                <a:latin typeface="Arial"/>
                <a:cs typeface="Arial"/>
              </a:rPr>
              <a:t>-An </a:t>
            </a:r>
            <a:r>
              <a:rPr sz="1400" spc="-5" dirty="0">
                <a:latin typeface="Arial"/>
                <a:cs typeface="Arial"/>
              </a:rPr>
              <a:t>array 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numeric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  <a:p>
            <a:pPr marL="348615" marR="889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Associative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Arrays-An</a:t>
            </a:r>
            <a:r>
              <a:rPr sz="1400" spc="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  <a:tab pos="2007235" algn="l"/>
                <a:tab pos="3139440" algn="l"/>
              </a:tabLst>
            </a:pPr>
            <a:r>
              <a:rPr sz="1400" dirty="0">
                <a:latin typeface="Arial"/>
                <a:cs typeface="Arial"/>
              </a:rPr>
              <a:t>Multidimensional	</a:t>
            </a:r>
            <a:r>
              <a:rPr sz="1400" spc="-5" dirty="0">
                <a:latin typeface="Arial"/>
                <a:cs typeface="Arial"/>
              </a:rPr>
              <a:t>Arrays-A</a:t>
            </a:r>
            <a:r>
              <a:rPr sz="1400" dirty="0">
                <a:latin typeface="Arial"/>
                <a:cs typeface="Arial"/>
              </a:rPr>
              <a:t>n	</a:t>
            </a:r>
            <a:r>
              <a:rPr sz="1400" spc="-5" dirty="0">
                <a:latin typeface="Arial"/>
                <a:cs typeface="Arial"/>
              </a:rPr>
              <a:t>array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0" y="4017973"/>
            <a:ext cx="323405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18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containing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more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accessed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dirty="0">
                <a:latin typeface="Arial"/>
                <a:cs typeface="Arial"/>
              </a:rPr>
              <a:t> multiple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7358" y="4506830"/>
            <a:ext cx="2203192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https://www.educba.com/arrays-in-php/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725068"/>
            <a:ext cx="3952872" cy="3318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25" y="1728118"/>
            <a:ext cx="381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26961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 are following types of Decision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If-else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Elseif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Nested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Switch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7819" y="4372406"/>
            <a:ext cx="4046220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61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https://media.geeksforgeeks.org/wp-content/cdn-uploads/20191202113149/CPP-Decision-Mak</a:t>
            </a:r>
            <a:r>
              <a:rPr sz="700" spc="-10" dirty="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i 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ng.png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5465" y="1133391"/>
            <a:ext cx="4405184" cy="275324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4972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88645" marR="5080" indent="-5765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Creating index based and </a:t>
            </a:r>
            <a:r>
              <a:rPr spc="-655" dirty="0"/>
              <a:t> </a:t>
            </a:r>
            <a:r>
              <a:rPr spc="-5" dirty="0"/>
              <a:t>Associative</a:t>
            </a:r>
            <a:r>
              <a:rPr spc="-2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728118"/>
            <a:ext cx="3568700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base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48615" marR="5715" indent="-336550">
              <a:lnSpc>
                <a:spcPct val="151800"/>
              </a:lnSpc>
              <a:spcBef>
                <a:spcPts val="1795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These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numbers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  <a:tab pos="833119" algn="l"/>
                <a:tab pos="1437005" algn="l"/>
                <a:tab pos="1863089" algn="l"/>
                <a:tab pos="2239645" algn="l"/>
                <a:tab pos="3368040" algn="l"/>
              </a:tabLst>
            </a:pPr>
            <a:r>
              <a:rPr sz="1400" spc="-5" dirty="0">
                <a:latin typeface="Arial"/>
                <a:cs typeface="Arial"/>
              </a:rPr>
              <a:t>Th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inde</a:t>
            </a:r>
            <a:r>
              <a:rPr sz="1400" dirty="0">
                <a:latin typeface="Arial"/>
                <a:cs typeface="Arial"/>
              </a:rPr>
              <a:t>x	</a:t>
            </a:r>
            <a:r>
              <a:rPr sz="1400" spc="-5" dirty="0">
                <a:latin typeface="Arial"/>
                <a:cs typeface="Arial"/>
              </a:rPr>
              <a:t>wil</a:t>
            </a:r>
            <a:r>
              <a:rPr sz="1400" dirty="0">
                <a:latin typeface="Arial"/>
                <a:cs typeface="Arial"/>
              </a:rPr>
              <a:t>l	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	represented	</a:t>
            </a:r>
            <a:r>
              <a:rPr sz="1400" spc="-5" dirty="0">
                <a:latin typeface="Arial"/>
                <a:cs typeface="Arial"/>
              </a:rPr>
              <a:t>by  numbers.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default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zero.</a:t>
            </a:r>
            <a:endParaRPr sz="1400">
              <a:latin typeface="Arial"/>
              <a:cs typeface="Arial"/>
            </a:endParaRPr>
          </a:p>
          <a:p>
            <a:pPr marL="348615" marR="42545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array()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396" y="841535"/>
            <a:ext cx="3651453" cy="34604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22848" y="4703919"/>
            <a:ext cx="2911526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https://www.tutorialspoint.com/php/php_arrays.htm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4972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88645" marR="5080" indent="-5765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Creating index based and </a:t>
            </a:r>
            <a:r>
              <a:rPr spc="-655" dirty="0"/>
              <a:t> </a:t>
            </a:r>
            <a:r>
              <a:rPr spc="-5" dirty="0"/>
              <a:t>Associative</a:t>
            </a:r>
            <a:r>
              <a:rPr spc="-2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358" y="1728118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Associativ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560648"/>
            <a:ext cx="35680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associative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very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similar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numeric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term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functionality.</a:t>
            </a:r>
            <a:endParaRPr sz="1400">
              <a:latin typeface="Arial"/>
              <a:cs typeface="Arial"/>
            </a:endParaRPr>
          </a:p>
          <a:p>
            <a:pPr marL="348615" marR="1397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But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they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terms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their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  <a:p>
            <a:pPr marL="348615" marR="889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Associative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their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330119"/>
            <a:ext cx="4357587" cy="24610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5530" y="4529148"/>
            <a:ext cx="26829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https://www.tutorialspoint.com/php/php_arrays.htm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4972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88645" marR="5080" indent="-5765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Creating index based and </a:t>
            </a:r>
            <a:r>
              <a:rPr spc="-655" dirty="0"/>
              <a:t> </a:t>
            </a:r>
            <a:r>
              <a:rPr spc="-5" dirty="0"/>
              <a:t>Associative</a:t>
            </a:r>
            <a:r>
              <a:rPr spc="-2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27" y="1728118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Multi-Dimensional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84473"/>
            <a:ext cx="35680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3335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multi-dimensional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also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sub-array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25" dirty="0">
                <a:latin typeface="Arial"/>
                <a:cs typeface="Arial"/>
              </a:rPr>
              <a:t>Values </a:t>
            </a:r>
            <a:r>
              <a:rPr sz="1400" spc="-5" dirty="0">
                <a:latin typeface="Arial"/>
                <a:cs typeface="Arial"/>
              </a:rPr>
              <a:t>in the </a:t>
            </a:r>
            <a:r>
              <a:rPr sz="1400" dirty="0">
                <a:latin typeface="Arial"/>
                <a:cs typeface="Arial"/>
              </a:rPr>
              <a:t>multi-dimensional </a:t>
            </a:r>
            <a:r>
              <a:rPr sz="1400" spc="-5" dirty="0">
                <a:latin typeface="Arial"/>
                <a:cs typeface="Arial"/>
              </a:rPr>
              <a:t>array are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462" y="765204"/>
            <a:ext cx="3800475" cy="38290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781550"/>
            <a:ext cx="2759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https://www.tutorialspoint.com/php/php_arrays.htm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28675"/>
            <a:ext cx="33893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55" dirty="0"/>
              <a:t> </a:t>
            </a:r>
            <a:r>
              <a:rPr spc="-5" dirty="0"/>
              <a:t>array</a:t>
            </a:r>
            <a:r>
              <a:rPr spc="-45" dirty="0"/>
              <a:t> </a:t>
            </a:r>
            <a:r>
              <a:rPr spc="-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297" y="1728118"/>
            <a:ext cx="267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46398"/>
            <a:ext cx="3566795" cy="16446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69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PHP.</a:t>
            </a:r>
            <a:endParaRPr sz="1400">
              <a:latin typeface="Arial"/>
              <a:cs typeface="Arial"/>
            </a:endParaRPr>
          </a:p>
          <a:p>
            <a:pPr marL="348615" marR="889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through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two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First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secondly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foreach loop.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671513"/>
            <a:ext cx="3514724" cy="3800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1200" y="4705350"/>
            <a:ext cx="2378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https://www.geeksforgeeks.org/php-arrays/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4782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3825" marR="5080" indent="-138176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Looping</a:t>
            </a:r>
            <a:r>
              <a:rPr spc="-35" dirty="0"/>
              <a:t> </a:t>
            </a:r>
            <a:r>
              <a:rPr spc="-5" dirty="0"/>
              <a:t>with</a:t>
            </a:r>
            <a:r>
              <a:rPr spc="-30" dirty="0"/>
              <a:t> </a:t>
            </a:r>
            <a:r>
              <a:rPr spc="-5" dirty="0"/>
              <a:t>Index</a:t>
            </a:r>
            <a:r>
              <a:rPr spc="-40" dirty="0"/>
              <a:t> </a:t>
            </a:r>
            <a:r>
              <a:rPr spc="-5" dirty="0"/>
              <a:t>based </a:t>
            </a:r>
            <a:r>
              <a:rPr spc="-650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320" y="1590006"/>
            <a:ext cx="35629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30985" marR="5080" indent="-151892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base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  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84473"/>
            <a:ext cx="35680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indexed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accessing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loops.</a:t>
            </a:r>
            <a:endParaRPr sz="1400">
              <a:latin typeface="Arial"/>
              <a:cs typeface="Arial"/>
            </a:endParaRPr>
          </a:p>
          <a:p>
            <a:pPr marL="348615" marR="889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based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two ways.</a:t>
            </a:r>
            <a:endParaRPr sz="1400">
              <a:latin typeface="Arial"/>
              <a:cs typeface="Arial"/>
            </a:endParaRPr>
          </a:p>
          <a:p>
            <a:pPr marL="348615" marR="635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First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secondly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foreach.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530" y="544018"/>
            <a:ext cx="3514724" cy="3800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15000" y="4781550"/>
            <a:ext cx="2759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https://www.geeksforgeeks.org/php-arrays/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6725"/>
            <a:ext cx="3657600" cy="170021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455" marR="78105" indent="1270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Looping with associated </a:t>
            </a:r>
            <a:r>
              <a:rPr dirty="0"/>
              <a:t> </a:t>
            </a:r>
            <a:r>
              <a:rPr spc="-5" dirty="0"/>
              <a:t>array using each() and for </a:t>
            </a:r>
            <a:r>
              <a:rPr spc="-660" dirty="0"/>
              <a:t> </a:t>
            </a:r>
            <a:r>
              <a:rPr spc="-5" dirty="0"/>
              <a:t>each()</a:t>
            </a:r>
          </a:p>
          <a:p>
            <a:pPr marL="12700" marR="5080" algn="ctr">
              <a:lnSpc>
                <a:spcPct val="100699"/>
              </a:lnSpc>
              <a:spcBef>
                <a:spcPts val="160"/>
              </a:spcBef>
            </a:pPr>
            <a:r>
              <a:rPr sz="1800" spc="-5" dirty="0">
                <a:solidFill>
                  <a:srgbClr val="595959"/>
                </a:solidFill>
              </a:rPr>
              <a:t>Looping with associated array using </a:t>
            </a:r>
            <a:r>
              <a:rPr sz="1800" spc="-49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each()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6568" y="2989273"/>
            <a:ext cx="356933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0795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each() function is an inbuilt function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endParaRPr sz="1400">
              <a:latin typeface="Arial"/>
              <a:cs typeface="Arial"/>
            </a:endParaRPr>
          </a:p>
          <a:p>
            <a:pPr marL="348615" marR="6985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current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 </a:t>
            </a:r>
            <a:r>
              <a:rPr sz="1400" dirty="0">
                <a:latin typeface="Arial"/>
                <a:cs typeface="Arial"/>
              </a:rPr>
              <a:t> key-value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pair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given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After </a:t>
            </a:r>
            <a:r>
              <a:rPr sz="1400" dirty="0">
                <a:latin typeface="Arial"/>
                <a:cs typeface="Arial"/>
              </a:rPr>
              <a:t>returning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key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value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dirty="0">
                <a:latin typeface="Arial"/>
                <a:cs typeface="Arial"/>
              </a:rPr>
              <a:t> current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pointer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incremented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 in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1262" y="4552950"/>
            <a:ext cx="2660392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https://www.geeksforgeeks.org/php-each-function/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7356" y="1230865"/>
            <a:ext cx="3681982" cy="268176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6725"/>
            <a:ext cx="3657600" cy="170021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455" marR="78105" indent="1270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Looping with associated </a:t>
            </a:r>
            <a:r>
              <a:rPr dirty="0"/>
              <a:t> </a:t>
            </a:r>
            <a:r>
              <a:rPr spc="-5" dirty="0"/>
              <a:t>array using each() and for </a:t>
            </a:r>
            <a:r>
              <a:rPr spc="-660" dirty="0"/>
              <a:t> </a:t>
            </a:r>
            <a:r>
              <a:rPr spc="-5" dirty="0"/>
              <a:t>each()</a:t>
            </a:r>
          </a:p>
          <a:p>
            <a:pPr marL="12700" marR="5080" algn="ctr">
              <a:lnSpc>
                <a:spcPct val="100699"/>
              </a:lnSpc>
              <a:spcBef>
                <a:spcPts val="160"/>
              </a:spcBef>
            </a:pPr>
            <a:r>
              <a:rPr sz="1800" spc="-5" dirty="0">
                <a:solidFill>
                  <a:srgbClr val="595959"/>
                </a:solidFill>
              </a:rPr>
              <a:t>Looping with associated array using </a:t>
            </a:r>
            <a:r>
              <a:rPr sz="1800" spc="-49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foreach()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6568" y="2360623"/>
            <a:ext cx="3567429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397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foreach  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loop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mainly  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b="1" spc="-5" dirty="0">
                <a:latin typeface="Arial"/>
                <a:cs typeface="Arial"/>
              </a:rPr>
              <a:t>looping </a:t>
            </a:r>
            <a:r>
              <a:rPr sz="1400" spc="-5" dirty="0">
                <a:latin typeface="Arial"/>
                <a:cs typeface="Arial"/>
              </a:rPr>
              <a:t>through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values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Font typeface="Arial"/>
              <a:buChar char="●"/>
              <a:tabLst>
                <a:tab pos="405130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loops </a:t>
            </a:r>
            <a:r>
              <a:rPr sz="1400" spc="-5" dirty="0">
                <a:latin typeface="Arial"/>
                <a:cs typeface="Arial"/>
              </a:rPr>
              <a:t>over the </a:t>
            </a:r>
            <a:r>
              <a:rPr sz="1400" spc="-25" dirty="0">
                <a:latin typeface="Arial"/>
                <a:cs typeface="Arial"/>
              </a:rPr>
              <a:t>array, </a:t>
            </a:r>
            <a:r>
              <a:rPr sz="1400" spc="-5" dirty="0">
                <a:latin typeface="Arial"/>
                <a:cs typeface="Arial"/>
              </a:rPr>
              <a:t>and each </a:t>
            </a:r>
            <a:r>
              <a:rPr sz="1400" dirty="0">
                <a:latin typeface="Arial"/>
                <a:cs typeface="Arial"/>
              </a:rPr>
              <a:t>value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 the </a:t>
            </a:r>
            <a:r>
              <a:rPr sz="1400" dirty="0">
                <a:latin typeface="Arial"/>
                <a:cs typeface="Arial"/>
              </a:rPr>
              <a:t>current </a:t>
            </a:r>
            <a:r>
              <a:rPr sz="1400" spc="-5" dirty="0">
                <a:latin typeface="Arial"/>
                <a:cs typeface="Arial"/>
              </a:rPr>
              <a:t>array element is assigned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$value.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87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pointer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advanced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500" y="4738063"/>
            <a:ext cx="2559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4171950"/>
            <a:ext cx="3879592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https://www.geeksforgeeks.org/iterate-associative-array-using-foreach-loop-in-php/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0005" y="1038166"/>
            <a:ext cx="3771899" cy="264491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728118"/>
            <a:ext cx="273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522548"/>
            <a:ext cx="3568065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985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  <a:tab pos="815340" algn="l"/>
                <a:tab pos="1519555" algn="l"/>
                <a:tab pos="2390140" algn="l"/>
                <a:tab pos="2956560" algn="l"/>
                <a:tab pos="3404870" algn="l"/>
              </a:tabLst>
            </a:pPr>
            <a:r>
              <a:rPr sz="1400" spc="-5" dirty="0">
                <a:latin typeface="Arial"/>
                <a:cs typeface="Arial"/>
              </a:rPr>
              <a:t>Th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Librar</a:t>
            </a:r>
            <a:r>
              <a:rPr sz="1400" dirty="0">
                <a:latin typeface="Arial"/>
                <a:cs typeface="Arial"/>
              </a:rPr>
              <a:t>y	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5" dirty="0">
                <a:latin typeface="Arial"/>
                <a:cs typeface="Arial"/>
              </a:rPr>
              <a:t>allo</a:t>
            </a:r>
            <a:r>
              <a:rPr sz="1400" dirty="0">
                <a:latin typeface="Arial"/>
                <a:cs typeface="Arial"/>
              </a:rPr>
              <a:t>w	you	</a:t>
            </a:r>
            <a:r>
              <a:rPr sz="1400" spc="-5" dirty="0">
                <a:latin typeface="Arial"/>
                <a:cs typeface="Arial"/>
              </a:rPr>
              <a:t>to  access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manipulate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Simple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multi-dimensional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supported.</a:t>
            </a:r>
            <a:endParaRPr sz="1400">
              <a:latin typeface="Arial"/>
              <a:cs typeface="Arial"/>
            </a:endParaRPr>
          </a:p>
          <a:p>
            <a:pPr marL="348615" marR="889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60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50" dirty="0">
                <a:latin typeface="Arial"/>
                <a:cs typeface="Arial"/>
              </a:rPr>
              <a:t>PHP.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Example: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sizeof()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sort()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usort()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4754625"/>
            <a:ext cx="2888992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https://teamtreehouse.com/library/sorting-arrays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912" y="402785"/>
            <a:ext cx="3761574" cy="411206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70248"/>
            <a:ext cx="3567429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sizeof($arr) </a:t>
            </a: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returns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size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number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stored</a:t>
            </a:r>
            <a:r>
              <a:rPr sz="1400" spc="-5" dirty="0">
                <a:latin typeface="Arial"/>
                <a:cs typeface="Arial"/>
              </a:rPr>
              <a:t> 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900238"/>
            <a:ext cx="4029075" cy="13430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072298"/>
            <a:ext cx="2759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008323"/>
            <a:ext cx="3557904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3335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is_array($arr)</a:t>
            </a:r>
            <a:r>
              <a:rPr sz="1400" b="1" spc="3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whether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25" dirty="0">
                <a:latin typeface="Arial"/>
                <a:cs typeface="Arial"/>
              </a:rPr>
              <a:t>array,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True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otherwise.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590006"/>
            <a:ext cx="4210049" cy="2152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329123"/>
            <a:ext cx="2759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4077" y="1728118"/>
            <a:ext cx="124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4804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302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decision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making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certain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otherwise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609600"/>
            <a:ext cx="2448615" cy="3813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35347" y="4705350"/>
            <a:ext cx="2103120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70248"/>
            <a:ext cx="3567429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10" dirty="0">
                <a:latin typeface="Arial"/>
                <a:cs typeface="Arial"/>
              </a:rPr>
              <a:t>in_array($var,</a:t>
            </a:r>
            <a:r>
              <a:rPr sz="1400" b="1" spc="-5" dirty="0">
                <a:latin typeface="Arial"/>
                <a:cs typeface="Arial"/>
              </a:rPr>
              <a:t> $arr)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check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whether </a:t>
            </a:r>
            <a:r>
              <a:rPr sz="1400" dirty="0">
                <a:latin typeface="Arial"/>
                <a:cs typeface="Arial"/>
              </a:rPr>
              <a:t>a certain value </a:t>
            </a:r>
            <a:r>
              <a:rPr sz="1400" spc="-5" dirty="0">
                <a:latin typeface="Arial"/>
                <a:cs typeface="Arial"/>
              </a:rPr>
              <a:t>is present in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 not.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733550"/>
            <a:ext cx="4335390" cy="12954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3943350"/>
            <a:ext cx="2759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84473"/>
            <a:ext cx="35680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print_r($arr)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 a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print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most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possible.</a:t>
            </a:r>
            <a:endParaRPr sz="1400">
              <a:latin typeface="Arial"/>
              <a:cs typeface="Arial"/>
            </a:endParaRPr>
          </a:p>
          <a:p>
            <a:pPr marL="348615" marR="10795" indent="-336550" algn="just">
              <a:lnSpc>
                <a:spcPct val="151800"/>
              </a:lnSpc>
              <a:buFont typeface="Arial"/>
              <a:buChar char="●"/>
              <a:tabLst>
                <a:tab pos="461645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prints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complete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representation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spc="-25" dirty="0">
                <a:latin typeface="Arial"/>
                <a:cs typeface="Arial"/>
              </a:rPr>
              <a:t>array, </a:t>
            </a:r>
            <a:r>
              <a:rPr sz="1400" spc="-5" dirty="0">
                <a:latin typeface="Arial"/>
                <a:cs typeface="Arial"/>
              </a:rPr>
              <a:t>along with all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647825"/>
            <a:ext cx="4019549" cy="1847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25268" y="4324350"/>
            <a:ext cx="29877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684473"/>
            <a:ext cx="356552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35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array_merge($arr1,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$arr2)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 combine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two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-5" dirty="0">
                <a:latin typeface="Arial"/>
                <a:cs typeface="Arial"/>
              </a:rPr>
              <a:t> arrays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51800"/>
              </a:lnSpc>
              <a:buFont typeface="Arial"/>
              <a:buChar char="●"/>
              <a:tabLst>
                <a:tab pos="442595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can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combine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same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type(indexed,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associative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etc)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-5" dirty="0">
                <a:latin typeface="Arial"/>
                <a:cs typeface="Arial"/>
              </a:rPr>
              <a:t> types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into one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9050"/>
            <a:ext cx="4220034" cy="25108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52107" y="4541404"/>
            <a:ext cx="28353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53758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9116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 an </a:t>
            </a:r>
            <a:r>
              <a:rPr sz="1400" spc="-25" dirty="0">
                <a:latin typeface="Arial"/>
                <a:cs typeface="Arial"/>
              </a:rPr>
              <a:t>array, </a:t>
            </a:r>
            <a:r>
              <a:rPr sz="1400" spc="-5" dirty="0">
                <a:latin typeface="Arial"/>
                <a:cs typeface="Arial"/>
              </a:rPr>
              <a:t>data is </a:t>
            </a:r>
            <a:r>
              <a:rPr sz="1400" dirty="0">
                <a:latin typeface="Arial"/>
                <a:cs typeface="Arial"/>
              </a:rPr>
              <a:t>stored </a:t>
            </a:r>
            <a:r>
              <a:rPr sz="1400" spc="-5" dirty="0">
                <a:latin typeface="Arial"/>
                <a:cs typeface="Arial"/>
              </a:rPr>
              <a:t>in form of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key-value </a:t>
            </a:r>
            <a:r>
              <a:rPr sz="1400" spc="-5" dirty="0">
                <a:latin typeface="Arial"/>
                <a:cs typeface="Arial"/>
              </a:rPr>
              <a:t>pairs, where </a:t>
            </a:r>
            <a:r>
              <a:rPr sz="1400" dirty="0">
                <a:latin typeface="Arial"/>
                <a:cs typeface="Arial"/>
              </a:rPr>
              <a:t>key can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 we want to take all the </a:t>
            </a:r>
            <a:r>
              <a:rPr sz="1400" dirty="0">
                <a:latin typeface="Arial"/>
                <a:cs typeface="Arial"/>
              </a:rPr>
              <a:t>values </a:t>
            </a:r>
            <a:r>
              <a:rPr sz="1400" spc="-5" dirty="0">
                <a:latin typeface="Arial"/>
                <a:cs typeface="Arial"/>
              </a:rPr>
              <a:t>from our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without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keys.</a:t>
            </a:r>
            <a:endParaRPr sz="1400">
              <a:latin typeface="Arial"/>
              <a:cs typeface="Arial"/>
            </a:endParaRPr>
          </a:p>
          <a:p>
            <a:pPr marL="348615" marR="1651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store </a:t>
            </a:r>
            <a:r>
              <a:rPr sz="1400" spc="-5" dirty="0">
                <a:latin typeface="Arial"/>
                <a:cs typeface="Arial"/>
              </a:rPr>
              <a:t>them in </a:t>
            </a:r>
            <a:r>
              <a:rPr sz="1400" dirty="0">
                <a:latin typeface="Arial"/>
                <a:cs typeface="Arial"/>
              </a:rPr>
              <a:t>a separate </a:t>
            </a:r>
            <a:r>
              <a:rPr sz="1400" spc="-25" dirty="0">
                <a:latin typeface="Arial"/>
                <a:cs typeface="Arial"/>
              </a:rPr>
              <a:t>array, </a:t>
            </a:r>
            <a:r>
              <a:rPr sz="1400" spc="-5" dirty="0">
                <a:latin typeface="Arial"/>
                <a:cs typeface="Arial"/>
              </a:rPr>
              <a:t>then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 </a:t>
            </a:r>
            <a:r>
              <a:rPr sz="1400" b="1" spc="-5" dirty="0">
                <a:latin typeface="Arial"/>
                <a:cs typeface="Arial"/>
              </a:rPr>
              <a:t>array_values()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944577"/>
            <a:ext cx="4401883" cy="32543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9578" y="4624398"/>
            <a:ext cx="27591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332172"/>
            <a:ext cx="35452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array_keys($arr)</a:t>
            </a:r>
            <a:r>
              <a:rPr sz="1400" b="1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extract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extract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keys</a:t>
            </a:r>
            <a:r>
              <a:rPr sz="1400" spc="-5" dirty="0">
                <a:latin typeface="Arial"/>
                <a:cs typeface="Arial"/>
              </a:rPr>
              <a:t> from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400175"/>
            <a:ext cx="4419599" cy="2057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40336" y="4171950"/>
            <a:ext cx="28353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008323"/>
            <a:ext cx="35687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715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  <a:tab pos="1891030" algn="l"/>
                <a:tab pos="2802255" algn="l"/>
                <a:tab pos="3277870" algn="l"/>
              </a:tabLst>
            </a:pPr>
            <a:r>
              <a:rPr sz="1400" b="1" spc="-5" dirty="0">
                <a:latin typeface="Arial"/>
                <a:cs typeface="Arial"/>
              </a:rPr>
              <a:t>array_pop($arr</a:t>
            </a:r>
            <a:r>
              <a:rPr sz="1400" dirty="0">
                <a:latin typeface="Arial"/>
                <a:cs typeface="Arial"/>
              </a:rPr>
              <a:t>)	removes	</a:t>
            </a:r>
            <a:r>
              <a:rPr sz="1400" spc="-5" dirty="0">
                <a:latin typeface="Arial"/>
                <a:cs typeface="Arial"/>
              </a:rPr>
              <a:t>th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last  element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Hence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dirty="0">
                <a:latin typeface="Arial"/>
                <a:cs typeface="Arial"/>
              </a:rPr>
              <a:t> can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remove</a:t>
            </a:r>
            <a:r>
              <a:rPr sz="1400" spc="3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end.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200150"/>
            <a:ext cx="4019549" cy="23240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1200" y="4217554"/>
            <a:ext cx="29115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008323"/>
            <a:ext cx="35661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7465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10" dirty="0">
                <a:latin typeface="Arial"/>
                <a:cs typeface="Arial"/>
              </a:rPr>
              <a:t>array_push($arr,</a:t>
            </a:r>
            <a:r>
              <a:rPr sz="1400" b="1" spc="3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$val)</a:t>
            </a:r>
            <a:r>
              <a:rPr sz="1400" b="1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opposite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array_pop()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new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end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552602"/>
            <a:ext cx="4169952" cy="2038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331504"/>
            <a:ext cx="28353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46398"/>
            <a:ext cx="3567429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518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array_shift($arr) </a:t>
            </a:r>
            <a:r>
              <a:rPr sz="1400" spc="-5" dirty="0">
                <a:latin typeface="Arial"/>
                <a:cs typeface="Arial"/>
              </a:rPr>
              <a:t>is used to </a:t>
            </a:r>
            <a:r>
              <a:rPr sz="1400" dirty="0">
                <a:latin typeface="Arial"/>
                <a:cs typeface="Arial"/>
              </a:rPr>
              <a:t>remove/shift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first element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8615" marR="6350" indent="-336550" algn="just">
              <a:lnSpc>
                <a:spcPct val="1518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So, it is just like array_pop() function but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spc="-5" dirty="0">
                <a:latin typeface="Arial"/>
                <a:cs typeface="Arial"/>
              </a:rPr>
              <a:t>in terms of the position of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removed.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476375"/>
            <a:ext cx="4048125" cy="21907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379479"/>
            <a:ext cx="2759126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41623"/>
            <a:ext cx="356933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985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sort($arr)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dirty="0">
                <a:latin typeface="Arial"/>
                <a:cs typeface="Arial"/>
              </a:rPr>
              <a:t> sorts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ascending </a:t>
            </a:r>
            <a:r>
              <a:rPr sz="1400" spc="-20" dirty="0">
                <a:latin typeface="Arial"/>
                <a:cs typeface="Arial"/>
              </a:rPr>
              <a:t>order.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case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a string value </a:t>
            </a:r>
            <a:r>
              <a:rPr sz="1400" spc="-25" dirty="0">
                <a:latin typeface="Arial"/>
                <a:cs typeface="Arial"/>
              </a:rPr>
              <a:t>array,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dirty="0">
                <a:latin typeface="Arial"/>
                <a:cs typeface="Arial"/>
              </a:rPr>
              <a:t> sorted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ascending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alphabetical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order.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Some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other</a:t>
            </a:r>
            <a:r>
              <a:rPr sz="1400" dirty="0">
                <a:latin typeface="Arial"/>
                <a:cs typeface="Arial"/>
              </a:rPr>
              <a:t> sorting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are: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asort(),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arsort(),</a:t>
            </a:r>
            <a:r>
              <a:rPr sz="1400" dirty="0">
                <a:latin typeface="Arial"/>
                <a:cs typeface="Arial"/>
              </a:rPr>
              <a:t> ksort(),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krsort()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rsort().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551793"/>
            <a:ext cx="4029075" cy="21621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62600" y="4248150"/>
            <a:ext cx="28353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68" y="3170248"/>
            <a:ext cx="379349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5080" indent="-107950" algn="just">
              <a:lnSpc>
                <a:spcPct val="151800"/>
              </a:lnSpc>
              <a:spcBef>
                <a:spcPts val="100"/>
              </a:spcBef>
              <a:buSzPct val="92857"/>
              <a:buChar char="●"/>
              <a:tabLst>
                <a:tab pos="121285" algn="l"/>
              </a:tabLst>
            </a:pPr>
            <a:r>
              <a:rPr sz="1400" b="1" spc="-5" dirty="0">
                <a:latin typeface="Arial"/>
                <a:cs typeface="Arial"/>
              </a:rPr>
              <a:t>Array_flip($arr) </a:t>
            </a:r>
            <a:r>
              <a:rPr sz="1400" spc="-5" dirty="0">
                <a:latin typeface="Arial"/>
                <a:cs typeface="Arial"/>
              </a:rPr>
              <a:t>is function to interchange the </a:t>
            </a:r>
            <a:r>
              <a:rPr sz="1400" dirty="0">
                <a:latin typeface="Arial"/>
                <a:cs typeface="Arial"/>
              </a:rPr>
              <a:t> keys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values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dirty="0">
                <a:latin typeface="Arial"/>
                <a:cs typeface="Arial"/>
              </a:rPr>
              <a:t> 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associative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243013"/>
            <a:ext cx="4019549" cy="2657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38800" y="4400550"/>
            <a:ext cx="2987726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092" y="1728118"/>
            <a:ext cx="249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47388"/>
            <a:ext cx="283146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(condition){</a:t>
            </a:r>
            <a:endParaRPr sz="14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6631" y="809120"/>
            <a:ext cx="3325817" cy="35592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57979" y="4705350"/>
            <a:ext cx="2103120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56933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905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array_reverse($arr)</a:t>
            </a:r>
            <a:r>
              <a:rPr sz="1400" b="1" spc="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reverse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order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elements.</a:t>
            </a:r>
            <a:endParaRPr sz="1400">
              <a:latin typeface="Arial"/>
              <a:cs typeface="Arial"/>
            </a:endParaRPr>
          </a:p>
          <a:p>
            <a:pPr marL="348615" marR="8255" indent="-336550">
              <a:lnSpc>
                <a:spcPct val="116100"/>
              </a:lnSpc>
              <a:buFont typeface="Arial"/>
              <a:buChar char="●"/>
              <a:tabLst>
                <a:tab pos="418465" algn="l"/>
                <a:tab pos="419100" algn="l"/>
              </a:tabLst>
            </a:pPr>
            <a:r>
              <a:rPr dirty="0"/>
              <a:t>	</a:t>
            </a:r>
            <a:r>
              <a:rPr sz="1400" dirty="0">
                <a:latin typeface="Arial"/>
                <a:cs typeface="Arial"/>
              </a:rPr>
              <a:t>Making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first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last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last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first.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  <a:tab pos="796290" algn="l"/>
                <a:tab pos="1570990" algn="l"/>
                <a:tab pos="2613025" algn="l"/>
                <a:tab pos="3150870" algn="l"/>
              </a:tabLst>
            </a:pPr>
            <a:r>
              <a:rPr sz="1400" spc="-5" dirty="0">
                <a:latin typeface="Arial"/>
                <a:cs typeface="Arial"/>
              </a:rPr>
              <a:t>An</a:t>
            </a:r>
            <a:r>
              <a:rPr sz="1400" dirty="0">
                <a:latin typeface="Arial"/>
                <a:cs typeface="Arial"/>
              </a:rPr>
              <a:t>d	similarly	rearranging	</a:t>
            </a:r>
            <a:r>
              <a:rPr sz="1400" spc="-5" dirty="0">
                <a:latin typeface="Arial"/>
                <a:cs typeface="Arial"/>
              </a:rPr>
              <a:t>othe</a:t>
            </a:r>
            <a:r>
              <a:rPr sz="1400" dirty="0">
                <a:latin typeface="Arial"/>
                <a:cs typeface="Arial"/>
              </a:rPr>
              <a:t>r	</a:t>
            </a:r>
            <a:r>
              <a:rPr sz="1400" spc="-5" dirty="0">
                <a:latin typeface="Arial"/>
                <a:cs typeface="Arial"/>
              </a:rPr>
              <a:t>array  elements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417" y="1347415"/>
            <a:ext cx="3702015" cy="244866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25913" y="4324350"/>
            <a:ext cx="28353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590006"/>
            <a:ext cx="3547110" cy="15487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22350" marR="56642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spcBef>
                <a:spcPts val="1455"/>
              </a:spcBef>
              <a:buChar char="●"/>
              <a:tabLst>
                <a:tab pos="347980" algn="l"/>
                <a:tab pos="349250" algn="l"/>
                <a:tab pos="1849120" algn="l"/>
                <a:tab pos="2597150" algn="l"/>
                <a:tab pos="2853055" algn="l"/>
                <a:tab pos="3366135" algn="l"/>
              </a:tabLst>
            </a:pPr>
            <a:r>
              <a:rPr sz="1400" b="1" spc="-5" dirty="0">
                <a:latin typeface="Arial"/>
                <a:cs typeface="Arial"/>
              </a:rPr>
              <a:t>array_rand($arr)	</a:t>
            </a:r>
            <a:r>
              <a:rPr sz="1400" spc="-5" dirty="0">
                <a:latin typeface="Arial"/>
                <a:cs typeface="Arial"/>
              </a:rPr>
              <a:t>function	is	used	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pick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random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0727" y="3113098"/>
            <a:ext cx="104266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16100"/>
              </a:lnSpc>
              <a:spcBef>
                <a:spcPts val="100"/>
              </a:spcBef>
              <a:tabLst>
                <a:tab pos="732790" algn="l"/>
              </a:tabLst>
            </a:pPr>
            <a:r>
              <a:rPr sz="1400" dirty="0">
                <a:latin typeface="Arial"/>
                <a:cs typeface="Arial"/>
              </a:rPr>
              <a:t>selects	</a:t>
            </a:r>
            <a:r>
              <a:rPr sz="1400" spc="-5" dirty="0">
                <a:latin typeface="Arial"/>
                <a:cs typeface="Arial"/>
              </a:rPr>
              <a:t>one  arra</a:t>
            </a:r>
            <a:r>
              <a:rPr sz="1400" dirty="0">
                <a:latin typeface="Arial"/>
                <a:cs typeface="Arial"/>
              </a:rPr>
              <a:t>y	</a:t>
            </a:r>
            <a:r>
              <a:rPr sz="1400" spc="-5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68" y="3113098"/>
            <a:ext cx="25273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  <a:tab pos="850265" algn="l"/>
                <a:tab pos="1149985" algn="l"/>
                <a:tab pos="1637664" algn="l"/>
                <a:tab pos="1673225" algn="l"/>
                <a:tab pos="2089150" algn="l"/>
              </a:tabLst>
            </a:pPr>
            <a:r>
              <a:rPr sz="1400" spc="-5" dirty="0">
                <a:latin typeface="Arial"/>
                <a:cs typeface="Arial"/>
              </a:rPr>
              <a:t>This	function	</a:t>
            </a:r>
            <a:r>
              <a:rPr sz="1400" dirty="0">
                <a:latin typeface="Arial"/>
                <a:cs typeface="Arial"/>
              </a:rPr>
              <a:t>randomly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</a:t>
            </a:r>
            <a:r>
              <a:rPr sz="1400" dirty="0">
                <a:latin typeface="Arial"/>
                <a:cs typeface="Arial"/>
              </a:rPr>
              <a:t>t	</a:t>
            </a:r>
            <a:r>
              <a:rPr sz="1400" spc="-5" dirty="0">
                <a:latin typeface="Arial"/>
                <a:cs typeface="Arial"/>
              </a:rPr>
              <a:t>fro</a:t>
            </a:r>
            <a:r>
              <a:rPr sz="1400" dirty="0">
                <a:latin typeface="Arial"/>
                <a:cs typeface="Arial"/>
              </a:rPr>
              <a:t>m		</a:t>
            </a:r>
            <a:r>
              <a:rPr sz="1400" spc="-5" dirty="0">
                <a:latin typeface="Arial"/>
                <a:cs typeface="Arial"/>
              </a:rPr>
              <a:t>th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given 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68" y="3856048"/>
            <a:ext cx="355472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71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 case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element,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98145" algn="l"/>
                <a:tab pos="398780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 </a:t>
            </a:r>
            <a:r>
              <a:rPr sz="1400" spc="-5" dirty="0">
                <a:latin typeface="Arial"/>
                <a:cs typeface="Arial"/>
              </a:rPr>
              <a:t>of associative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array,</a:t>
            </a:r>
            <a:r>
              <a:rPr sz="1400" spc="-5" dirty="0">
                <a:latin typeface="Arial"/>
                <a:cs typeface="Arial"/>
              </a:rPr>
              <a:t> it will</a:t>
            </a:r>
            <a:r>
              <a:rPr sz="1400" dirty="0">
                <a:latin typeface="Arial"/>
                <a:cs typeface="Arial"/>
              </a:rPr>
              <a:t> return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selected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random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202338"/>
            <a:ext cx="4219574" cy="23240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75907" y="4171950"/>
            <a:ext cx="29115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68" y="1590006"/>
            <a:ext cx="3559810" cy="1301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22350" marR="57912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1725"/>
              </a:spcBef>
              <a:buChar char="●"/>
              <a:tabLst>
                <a:tab pos="347980" algn="l"/>
                <a:tab pos="349250" algn="l"/>
                <a:tab pos="1967864" algn="l"/>
                <a:tab pos="2855595" algn="l"/>
              </a:tabLst>
            </a:pPr>
            <a:r>
              <a:rPr sz="1400" b="1" spc="-5" dirty="0">
                <a:latin typeface="Arial"/>
                <a:cs typeface="Arial"/>
              </a:rPr>
              <a:t>array_slice($ar</a:t>
            </a:r>
            <a:r>
              <a:rPr sz="1400" b="1" spc="-8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,	</a:t>
            </a:r>
            <a:r>
              <a:rPr sz="1400" b="1" spc="-5" dirty="0">
                <a:latin typeface="Arial"/>
                <a:cs typeface="Arial"/>
              </a:rPr>
              <a:t>$offset</a:t>
            </a:r>
            <a:r>
              <a:rPr sz="1400" b="1" dirty="0">
                <a:latin typeface="Arial"/>
                <a:cs typeface="Arial"/>
              </a:rPr>
              <a:t>,	</a:t>
            </a:r>
            <a:r>
              <a:rPr sz="1400" b="1" spc="-5" dirty="0">
                <a:latin typeface="Arial"/>
                <a:cs typeface="Arial"/>
              </a:rPr>
              <a:t>$length)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7509" y="2899738"/>
            <a:ext cx="2446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subset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500" y="2865448"/>
            <a:ext cx="80264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568" y="3360747"/>
            <a:ext cx="356679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635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define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 starting </a:t>
            </a:r>
            <a:r>
              <a:rPr sz="1400" spc="-10" dirty="0">
                <a:latin typeface="Arial"/>
                <a:cs typeface="Arial"/>
              </a:rPr>
              <a:t>point($offset, </a:t>
            </a:r>
            <a:r>
              <a:rPr sz="1400" spc="-5" dirty="0">
                <a:latin typeface="Arial"/>
                <a:cs typeface="Arial"/>
              </a:rPr>
              <a:t>which is the array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index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starts).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length(or, </a:t>
            </a:r>
            <a:r>
              <a:rPr sz="1400" spc="-5" dirty="0">
                <a:latin typeface="Arial"/>
                <a:cs typeface="Arial"/>
              </a:rPr>
              <a:t>the number of elements </a:t>
            </a:r>
            <a:r>
              <a:rPr sz="1400" dirty="0">
                <a:latin typeface="Arial"/>
                <a:cs typeface="Arial"/>
              </a:rPr>
              <a:t> required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subset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starting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400175"/>
            <a:ext cx="4161333" cy="21613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2500" y="4650130"/>
            <a:ext cx="5651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10" dirty="0">
                <a:latin typeface="Arial"/>
                <a:cs typeface="Arial"/>
              </a:rPr>
              <a:t>offset).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2600" y="4095750"/>
            <a:ext cx="29858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https://www.studytonight.com/php/php-array-functions</a:t>
            </a:r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484573"/>
            <a:ext cx="35153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  <a:tab pos="1764030" algn="l"/>
                <a:tab pos="2536825" algn="l"/>
                <a:tab pos="2816860" algn="l"/>
                <a:tab pos="3354070" algn="l"/>
              </a:tabLst>
            </a:pPr>
            <a:r>
              <a:rPr sz="1400" b="1" spc="-5" dirty="0">
                <a:latin typeface="Arial"/>
                <a:cs typeface="Arial"/>
              </a:rPr>
              <a:t>Array_unique(</a:t>
            </a:r>
            <a:r>
              <a:rPr sz="1400" b="1" dirty="0">
                <a:latin typeface="Arial"/>
                <a:cs typeface="Arial"/>
              </a:rPr>
              <a:t>)	</a:t>
            </a:r>
            <a:r>
              <a:rPr sz="1400" spc="-5" dirty="0">
                <a:latin typeface="Arial"/>
                <a:cs typeface="Arial"/>
              </a:rPr>
              <a:t>functio</a:t>
            </a:r>
            <a:r>
              <a:rPr sz="1400" dirty="0">
                <a:latin typeface="Arial"/>
                <a:cs typeface="Arial"/>
              </a:rPr>
              <a:t>n	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	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dirty="0">
                <a:latin typeface="Arial"/>
                <a:cs typeface="Arial"/>
              </a:rPr>
              <a:t>d	</a:t>
            </a:r>
            <a:r>
              <a:rPr sz="1400" spc="-5" dirty="0">
                <a:latin typeface="Arial"/>
                <a:cs typeface="Arial"/>
              </a:rPr>
              <a:t>to  </a:t>
            </a:r>
            <a:r>
              <a:rPr sz="1400" dirty="0">
                <a:latin typeface="Arial"/>
                <a:cs typeface="Arial"/>
              </a:rPr>
              <a:t>remove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duplicate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089" y="1123950"/>
            <a:ext cx="3419474" cy="2522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79838" y="4476750"/>
            <a:ext cx="298772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https://www.w3schools.com/php/func_array_unique.asp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360747"/>
            <a:ext cx="3567429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Array_search($value,$array)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</a:t>
            </a:r>
            <a:r>
              <a:rPr sz="1400" spc="-5" dirty="0">
                <a:latin typeface="Arial"/>
                <a:cs typeface="Arial"/>
              </a:rPr>
              <a:t> its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783" y="4145766"/>
            <a:ext cx="2965192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https://www.w3schools.com/php/func_array_search.asp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0005" y="1237406"/>
            <a:ext cx="3684749" cy="2362146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2733675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57555" marR="5080" indent="-74549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Some</a:t>
            </a:r>
            <a:r>
              <a:rPr spc="-55" dirty="0"/>
              <a:t> </a:t>
            </a:r>
            <a:r>
              <a:rPr spc="-5" dirty="0"/>
              <a:t>useful</a:t>
            </a:r>
            <a:r>
              <a:rPr spc="-50" dirty="0"/>
              <a:t> </a:t>
            </a:r>
            <a:r>
              <a:rPr spc="-5" dirty="0"/>
              <a:t>Library </a:t>
            </a:r>
            <a:r>
              <a:rPr spc="-6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541" y="1590006"/>
            <a:ext cx="27374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4700" marR="5080" indent="-7626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function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Arrays 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56870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each() </a:t>
            </a:r>
            <a:r>
              <a:rPr sz="1400" spc="-5" dirty="0">
                <a:latin typeface="Arial"/>
                <a:cs typeface="Arial"/>
              </a:rPr>
              <a:t>function is an inbuilt function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current</a:t>
            </a:r>
            <a:r>
              <a:rPr sz="1400" spc="3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key-value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internal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pointer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currently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pointing.</a:t>
            </a:r>
            <a:endParaRPr sz="1400">
              <a:latin typeface="Arial"/>
              <a:cs typeface="Arial"/>
            </a:endParaRPr>
          </a:p>
          <a:p>
            <a:pPr marL="348615" marR="5080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After </a:t>
            </a:r>
            <a:r>
              <a:rPr sz="1400" dirty="0">
                <a:latin typeface="Arial"/>
                <a:cs typeface="Arial"/>
              </a:rPr>
              <a:t>returning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key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value </a:t>
            </a:r>
            <a:r>
              <a:rPr sz="1400" spc="-5" dirty="0">
                <a:latin typeface="Arial"/>
                <a:cs typeface="Arial"/>
              </a:rPr>
              <a:t>of the </a:t>
            </a:r>
            <a:r>
              <a:rPr sz="1400" dirty="0">
                <a:latin typeface="Arial"/>
                <a:cs typeface="Arial"/>
              </a:rPr>
              <a:t> current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internal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pointer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incremented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 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2240" y="3998025"/>
            <a:ext cx="2965192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tabLst>
                <a:tab pos="294640" algn="l"/>
                <a:tab pos="295275" algn="l"/>
              </a:tabLst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https://www.w3schools.com/pHP/func_array_each.asp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352550"/>
            <a:ext cx="4257674" cy="2038349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40" cy="31269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65249" y="4540124"/>
            <a:ext cx="4126351" cy="2584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https://www.etutorialspoint.com/index.php/16-how-to-get-current-filename-directory-linenumber-in-php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949" y="2186783"/>
            <a:ext cx="38004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1270" algn="ctr">
              <a:lnSpc>
                <a:spcPts val="2850"/>
              </a:lnSpc>
              <a:spcBef>
                <a:spcPts val="220"/>
              </a:spcBef>
            </a:pPr>
            <a:r>
              <a:rPr sz="2400" spc="-15" dirty="0">
                <a:latin typeface="Arial"/>
                <a:cs typeface="Arial"/>
              </a:rPr>
              <a:t>Working </a:t>
            </a:r>
            <a:r>
              <a:rPr sz="2400" spc="-5" dirty="0">
                <a:latin typeface="Arial"/>
                <a:cs typeface="Arial"/>
              </a:rPr>
              <a:t>with File and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Directories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5138"/>
            <a:ext cx="3800475" cy="11144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1270" algn="ctr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 </a:t>
            </a:r>
            <a:r>
              <a:rPr spc="-5" dirty="0"/>
              <a:t>with File and </a:t>
            </a:r>
            <a:r>
              <a:rPr dirty="0"/>
              <a:t> </a:t>
            </a:r>
            <a:r>
              <a:rPr spc="-5" dirty="0"/>
              <a:t>Directories </a:t>
            </a:r>
            <a:r>
              <a:rPr dirty="0"/>
              <a:t>– </a:t>
            </a:r>
            <a:r>
              <a:rPr spc="-5" dirty="0"/>
              <a:t>Understanding </a:t>
            </a:r>
            <a:r>
              <a:rPr spc="-655" dirty="0"/>
              <a:t>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80" y="1726983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Reading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011980"/>
            <a:ext cx="35566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7465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Three functions to perform this task: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opendir(),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readdir()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closedir().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Note that </a:t>
            </a:r>
            <a:r>
              <a:rPr sz="1400" dirty="0">
                <a:latin typeface="Arial"/>
                <a:cs typeface="Arial"/>
              </a:rPr>
              <a:t>readdir() returns </a:t>
            </a:r>
            <a:r>
              <a:rPr sz="1400" spc="-5" dirty="0">
                <a:latin typeface="Arial"/>
                <a:cs typeface="Arial"/>
              </a:rPr>
              <a:t>only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items,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rather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428026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65138"/>
            <a:ext cx="3800475" cy="11144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1270" algn="ctr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 </a:t>
            </a:r>
            <a:r>
              <a:rPr spc="-5" dirty="0"/>
              <a:t>with File and </a:t>
            </a:r>
            <a:r>
              <a:rPr dirty="0"/>
              <a:t> </a:t>
            </a:r>
            <a:r>
              <a:rPr spc="-5" dirty="0"/>
              <a:t>Directories </a:t>
            </a:r>
            <a:r>
              <a:rPr dirty="0"/>
              <a:t>– </a:t>
            </a:r>
            <a:r>
              <a:rPr spc="-5" dirty="0"/>
              <a:t>Understanding </a:t>
            </a:r>
            <a:r>
              <a:rPr spc="-655" dirty="0"/>
              <a:t>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9964" y="1726983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59630"/>
            <a:ext cx="344042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read-only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write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9" cy="31269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67400" y="4400550"/>
            <a:ext cx="1657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https://www.slideshare.net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054350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34135" marR="5080" indent="-132207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Opening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closing</a:t>
            </a:r>
            <a:r>
              <a:rPr spc="-35" dirty="0"/>
              <a:t> </a:t>
            </a:r>
            <a:r>
              <a:rPr dirty="0"/>
              <a:t>a </a:t>
            </a:r>
            <a:r>
              <a:rPr spc="-650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463" y="1726983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338829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214629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open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file PHP </a:t>
            </a:r>
            <a:r>
              <a:rPr sz="1400" dirty="0">
                <a:latin typeface="Arial"/>
                <a:cs typeface="Arial"/>
              </a:rPr>
              <a:t>you can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fopen()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 function takes two parameters,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 the first parameter </a:t>
            </a:r>
            <a:r>
              <a:rPr sz="1400" dirty="0">
                <a:latin typeface="Arial"/>
                <a:cs typeface="Arial"/>
              </a:rPr>
              <a:t>contains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 of the file and the </a:t>
            </a:r>
            <a:r>
              <a:rPr sz="1400" dirty="0">
                <a:latin typeface="Arial"/>
                <a:cs typeface="Arial"/>
              </a:rPr>
              <a:t>second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 is the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should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479" y="1080000"/>
            <a:ext cx="4155976" cy="29174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47700"/>
            <a:ext cx="385286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66190" marR="5080" indent="-125412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Decisions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loop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Making </a:t>
            </a:r>
            <a:r>
              <a:rPr spc="-650" dirty="0"/>
              <a:t> </a:t>
            </a:r>
            <a:r>
              <a:rPr spc="-5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9184" y="1728118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if-else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741623"/>
            <a:ext cx="336296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302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if-else </a:t>
            </a:r>
            <a:r>
              <a:rPr sz="1400" dirty="0">
                <a:latin typeface="Arial"/>
                <a:cs typeface="Arial"/>
              </a:rPr>
              <a:t>statement </a:t>
            </a:r>
            <a:r>
              <a:rPr sz="1400" spc="-5" dirty="0">
                <a:latin typeface="Arial"/>
                <a:cs typeface="Arial"/>
              </a:rPr>
              <a:t>is executed whether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 false.</a:t>
            </a:r>
            <a:endParaRPr sz="1400">
              <a:latin typeface="Arial"/>
              <a:cs typeface="Arial"/>
            </a:endParaRPr>
          </a:p>
          <a:p>
            <a:pPr marL="348615" marR="2717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 executes one block of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if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Font typeface="Arial"/>
              <a:buChar char="●"/>
              <a:tabLst>
                <a:tab pos="387985" algn="l"/>
                <a:tab pos="388620" algn="l"/>
              </a:tabLst>
            </a:pPr>
            <a:r>
              <a:rPr dirty="0"/>
              <a:t>	</a:t>
            </a:r>
            <a:r>
              <a:rPr sz="1400" spc="-5" dirty="0">
                <a:latin typeface="Arial"/>
                <a:cs typeface="Arial"/>
              </a:rPr>
              <a:t>And another block of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executes if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5" dirty="0">
                <a:latin typeface="Arial"/>
                <a:cs typeface="Arial"/>
              </a:rPr>
              <a:t> is </a:t>
            </a:r>
            <a:r>
              <a:rPr sz="1400" b="1" spc="-5" dirty="0">
                <a:latin typeface="Arial"/>
                <a:cs typeface="Arial"/>
              </a:rPr>
              <a:t>false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514350"/>
            <a:ext cx="2587624" cy="40294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1200" y="4781550"/>
            <a:ext cx="2103120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700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US" sz="7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US" sz="700" spc="5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https://www.geeksforgeeks.org/php-decision-making/</a:t>
            </a:r>
            <a:endParaRPr lang="en-US"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5384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3660" marR="5080" indent="-61594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Copyin</a:t>
            </a:r>
            <a:r>
              <a:rPr dirty="0"/>
              <a:t>g</a:t>
            </a:r>
            <a:r>
              <a:rPr sz="1100" dirty="0"/>
              <a:t>, </a:t>
            </a:r>
            <a:r>
              <a:rPr sz="1100" spc="50" dirty="0"/>
              <a:t> </a:t>
            </a:r>
            <a:r>
              <a:rPr dirty="0"/>
              <a:t>renaming 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deleting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file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330991" y="1726983"/>
            <a:ext cx="1887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copying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54330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9372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copy a </a:t>
            </a:r>
            <a:r>
              <a:rPr sz="1400" spc="-5" dirty="0">
                <a:latin typeface="Arial"/>
                <a:cs typeface="Arial"/>
              </a:rPr>
              <a:t>file,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dirty="0">
                <a:latin typeface="Arial"/>
                <a:cs typeface="Arial"/>
              </a:rPr>
              <a:t>copy()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copy()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was </a:t>
            </a:r>
            <a:r>
              <a:rPr sz="1400" dirty="0">
                <a:latin typeface="Arial"/>
                <a:cs typeface="Arial"/>
              </a:rPr>
              <a:t>copied </a:t>
            </a:r>
            <a:r>
              <a:rPr sz="1400" spc="-10" dirty="0">
                <a:latin typeface="Arial"/>
                <a:cs typeface="Arial"/>
              </a:rPr>
              <a:t>successfully, </a:t>
            </a:r>
            <a:r>
              <a:rPr sz="1400" spc="-5" dirty="0">
                <a:latin typeface="Arial"/>
                <a:cs typeface="Arial"/>
              </a:rPr>
              <a:t>otherwise, it </a:t>
            </a:r>
            <a:r>
              <a:rPr sz="1400" dirty="0">
                <a:latin typeface="Arial"/>
                <a:cs typeface="Arial"/>
              </a:rPr>
              <a:t> returns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479" y="1080000"/>
            <a:ext cx="4412262" cy="3054239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978150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91185" marR="5080" indent="-57912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Copin</a:t>
            </a:r>
            <a:r>
              <a:rPr dirty="0"/>
              <a:t>g</a:t>
            </a:r>
            <a:r>
              <a:rPr sz="1100" dirty="0"/>
              <a:t>, </a:t>
            </a:r>
            <a:r>
              <a:rPr sz="1100" spc="50" dirty="0"/>
              <a:t> </a:t>
            </a:r>
            <a:r>
              <a:rPr dirty="0"/>
              <a:t>renaming</a:t>
            </a:r>
            <a:r>
              <a:rPr spc="-5" dirty="0"/>
              <a:t> and  deleting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file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248447" y="1726983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renaming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35817"/>
            <a:ext cx="34582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rename a </a:t>
            </a:r>
            <a:r>
              <a:rPr sz="1400" spc="-5" dirty="0">
                <a:latin typeface="Arial"/>
                <a:cs typeface="Arial"/>
              </a:rPr>
              <a:t>file,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dirty="0">
                <a:latin typeface="Arial"/>
                <a:cs typeface="Arial"/>
              </a:rPr>
              <a:t>rename ()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allows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directory.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27967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978150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91185" marR="5080" indent="-57912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Copin</a:t>
            </a:r>
            <a:r>
              <a:rPr dirty="0"/>
              <a:t>g</a:t>
            </a:r>
            <a:r>
              <a:rPr sz="1100" dirty="0"/>
              <a:t>, </a:t>
            </a:r>
            <a:r>
              <a:rPr sz="1100" spc="50" dirty="0"/>
              <a:t> </a:t>
            </a:r>
            <a:r>
              <a:rPr dirty="0"/>
              <a:t>renaming</a:t>
            </a:r>
            <a:r>
              <a:rPr spc="-5" dirty="0"/>
              <a:t> and  deleting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file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324573" y="1726983"/>
            <a:ext cx="189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deleting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4702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232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delete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file,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use the unlink()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need to pass the file name that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delete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unlink()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3810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success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 failure.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9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7637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9070" marR="5080" indent="-167005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80" y="1726983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Reading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35817"/>
            <a:ext cx="35566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7465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Three functions to perform this task: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opendir(),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readdir()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closedir().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Note that </a:t>
            </a:r>
            <a:r>
              <a:rPr sz="1400" dirty="0">
                <a:latin typeface="Arial"/>
                <a:cs typeface="Arial"/>
              </a:rPr>
              <a:t>readdir() returns </a:t>
            </a:r>
            <a:r>
              <a:rPr sz="1400" spc="-5" dirty="0">
                <a:latin typeface="Arial"/>
                <a:cs typeface="Arial"/>
              </a:rPr>
              <a:t>only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items,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rather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537439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2968625" cy="13319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17220" marR="605790" algn="ctr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directories</a:t>
            </a:r>
          </a:p>
          <a:p>
            <a:pPr marL="12065" marR="5080" algn="ctr">
              <a:lnSpc>
                <a:spcPct val="100699"/>
              </a:lnSpc>
              <a:spcBef>
                <a:spcPts val="110"/>
              </a:spcBef>
            </a:pPr>
            <a:r>
              <a:rPr sz="1800" spc="-5" dirty="0">
                <a:solidFill>
                  <a:srgbClr val="595959"/>
                </a:solidFill>
              </a:rPr>
              <a:t>Deleting the Directory and Its </a:t>
            </a:r>
            <a:r>
              <a:rPr sz="1800" spc="-49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Contents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9033" y="2740517"/>
            <a:ext cx="3526154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6985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rmdir(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parameter.</a:t>
            </a:r>
            <a:endParaRPr sz="1400">
              <a:latin typeface="Arial"/>
              <a:cs typeface="Arial"/>
            </a:endParaRPr>
          </a:p>
          <a:p>
            <a:pPr marL="346075" marR="23876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 will </a:t>
            </a:r>
            <a:r>
              <a:rPr sz="1400" dirty="0">
                <a:latin typeface="Arial"/>
                <a:cs typeface="Arial"/>
              </a:rPr>
              <a:t>remove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-5" dirty="0">
                <a:latin typeface="Arial"/>
                <a:cs typeface="Arial"/>
              </a:rPr>
              <a:t>directory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the file </a:t>
            </a:r>
            <a:r>
              <a:rPr sz="1400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if the process </a:t>
            </a:r>
            <a:r>
              <a:rPr sz="1400" dirty="0">
                <a:latin typeface="Arial"/>
                <a:cs typeface="Arial"/>
              </a:rPr>
              <a:t> running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script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right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15" dirty="0">
                <a:latin typeface="Arial"/>
                <a:cs typeface="Arial"/>
              </a:rPr>
              <a:t>However,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rmdir() </a:t>
            </a:r>
            <a:r>
              <a:rPr sz="1400" spc="-5" dirty="0">
                <a:latin typeface="Arial"/>
                <a:cs typeface="Arial"/>
              </a:rPr>
              <a:t>function works only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empty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directories.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000" y="1008360"/>
            <a:ext cx="4289866" cy="3125879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1763713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9070" marR="5080" indent="-167005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444" y="1726983"/>
            <a:ext cx="256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548379" cy="2006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3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mkdir()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takes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two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parameters.</a:t>
            </a:r>
            <a:endParaRPr sz="1400">
              <a:latin typeface="Arial"/>
              <a:cs typeface="Arial"/>
            </a:endParaRPr>
          </a:p>
          <a:p>
            <a:pPr marL="346075" marR="2413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These parameters are, in </a:t>
            </a:r>
            <a:r>
              <a:rPr sz="1400" spc="-20" dirty="0">
                <a:latin typeface="Arial"/>
                <a:cs typeface="Arial"/>
              </a:rPr>
              <a:t>order,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346075" marR="29464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permission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new </a:t>
            </a:r>
            <a:r>
              <a:rPr sz="1400" spc="-15" dirty="0">
                <a:latin typeface="Arial"/>
                <a:cs typeface="Arial"/>
              </a:rPr>
              <a:t>directory,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octal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5" dirty="0">
                <a:latin typeface="Arial"/>
                <a:cs typeface="Arial"/>
              </a:rPr>
              <a:t>parameter is optional and has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effect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 Unix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97285" cy="3126959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40" cy="31269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67977" y="2548733"/>
            <a:ext cx="200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Text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editor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530600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445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Building </a:t>
            </a:r>
            <a:r>
              <a:rPr dirty="0"/>
              <a:t>a </a:t>
            </a:r>
            <a:r>
              <a:rPr spc="-5" dirty="0"/>
              <a:t>text editor File </a:t>
            </a:r>
            <a:r>
              <a:rPr dirty="0"/>
              <a:t> </a:t>
            </a:r>
            <a:r>
              <a:rPr spc="-5" dirty="0"/>
              <a:t>Uploading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Downloading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252" y="1726983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text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editor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42074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44805" indent="-33401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first thing that </a:t>
            </a:r>
            <a:r>
              <a:rPr sz="1400" dirty="0">
                <a:latin typeface="Arial"/>
                <a:cs typeface="Arial"/>
              </a:rPr>
              <a:t>must </a:t>
            </a:r>
            <a:r>
              <a:rPr sz="1400" spc="-5" dirty="0">
                <a:latin typeface="Arial"/>
                <a:cs typeface="Arial"/>
              </a:rPr>
              <a:t>be done 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define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file(s).</a:t>
            </a:r>
            <a:endParaRPr sz="1400">
              <a:latin typeface="Arial"/>
              <a:cs typeface="Arial"/>
            </a:endParaRPr>
          </a:p>
          <a:p>
            <a:pPr marL="346075" marR="106680" indent="-334010" algn="just">
              <a:lnSpc>
                <a:spcPct val="116100"/>
              </a:lnSpc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array is used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5" dirty="0">
                <a:latin typeface="Arial"/>
                <a:cs typeface="Arial"/>
              </a:rPr>
              <a:t>that both files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 identified and </a:t>
            </a: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through $files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later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through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$file.</a:t>
            </a:r>
            <a:endParaRPr sz="1400">
              <a:latin typeface="Arial"/>
              <a:cs typeface="Arial"/>
            </a:endParaRPr>
          </a:p>
          <a:p>
            <a:pPr marL="346075" marR="5080" indent="-334010" algn="just">
              <a:lnSpc>
                <a:spcPct val="116100"/>
              </a:lnSpc>
              <a:buChar char="●"/>
              <a:tabLst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defined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help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pull the text from the </a:t>
            </a:r>
            <a:r>
              <a:rPr sz="1400" dirty="0">
                <a:latin typeface="Arial"/>
                <a:cs typeface="Arial"/>
              </a:rPr>
              <a:t>respective submit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buttons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form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fields.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50516" cy="3016966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530600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445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Building </a:t>
            </a:r>
            <a:r>
              <a:rPr dirty="0"/>
              <a:t>a </a:t>
            </a:r>
            <a:r>
              <a:rPr spc="-5" dirty="0"/>
              <a:t>text editor File </a:t>
            </a:r>
            <a:r>
              <a:rPr dirty="0"/>
              <a:t> </a:t>
            </a:r>
            <a:r>
              <a:rPr spc="-5" dirty="0"/>
              <a:t>Uploading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Downloading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058" y="1726983"/>
            <a:ext cx="224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Upload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641582"/>
            <a:ext cx="33102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$_FILES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upload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85682" cy="29780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7800" y="4324350"/>
            <a:ext cx="3227070" cy="273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https://www.etutorialspoint.com/index.php/16-how-to-get-current-filename-director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833438"/>
            <a:ext cx="3530600" cy="7524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445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Building </a:t>
            </a:r>
            <a:r>
              <a:rPr dirty="0"/>
              <a:t>a </a:t>
            </a:r>
            <a:r>
              <a:rPr spc="-5" dirty="0"/>
              <a:t>text editor File </a:t>
            </a:r>
            <a:r>
              <a:rPr dirty="0"/>
              <a:t> </a:t>
            </a:r>
            <a:r>
              <a:rPr spc="-5" dirty="0"/>
              <a:t>Uploading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Downloading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2026" y="1726983"/>
            <a:ext cx="228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Download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5363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Content-Disposition header function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used in PHP to </a:t>
            </a:r>
            <a:r>
              <a:rPr sz="1400" dirty="0">
                <a:latin typeface="Arial"/>
                <a:cs typeface="Arial"/>
              </a:rPr>
              <a:t>supply 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recommended </a:t>
            </a:r>
            <a:r>
              <a:rPr sz="1400" spc="-5" dirty="0">
                <a:latin typeface="Arial"/>
                <a:cs typeface="Arial"/>
              </a:rPr>
              <a:t>filename and force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browser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display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dialog.</a:t>
            </a:r>
            <a:endParaRPr sz="1400">
              <a:latin typeface="Arial"/>
              <a:cs typeface="Arial"/>
            </a:endParaRPr>
          </a:p>
          <a:p>
            <a:pPr marL="346075" marR="15684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Before downloading the files, file types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40" cy="3126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91200" y="4705350"/>
            <a:ext cx="18992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https://www.tutorialexample.com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6537</Words>
  <Application>Microsoft Office PowerPoint</Application>
  <PresentationFormat>On-screen Show (16:9)</PresentationFormat>
  <Paragraphs>696</Paragraphs>
  <Slides>117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0" baseType="lpstr">
      <vt:lpstr>Arial</vt:lpstr>
      <vt:lpstr>Calibri</vt:lpstr>
      <vt:lpstr>Office Theme</vt:lpstr>
      <vt:lpstr>Able to Design and Develop  Dynamic Websites with  PHP</vt:lpstr>
      <vt:lpstr>In this section, we will discuss:</vt:lpstr>
      <vt:lpstr>In this section, we will discuss:</vt:lpstr>
      <vt:lpstr>PowerPoint Presentation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Decisions and loop - Making  Decisions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Mixing Decisions and  looping with Html</vt:lpstr>
      <vt:lpstr>Mixing Decisions and  looping with Html</vt:lpstr>
      <vt:lpstr>Mixing Decisions and  looping with Html</vt:lpstr>
      <vt:lpstr>PowerPoint Presentation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Function - What is a  function?</vt:lpstr>
      <vt:lpstr>String</vt:lpstr>
      <vt:lpstr>String - Creating and  accessing, String Searching  &amp; Replacing String</vt:lpstr>
      <vt:lpstr>String - Creating and  accessing, String Searching  &amp; Replacing String</vt:lpstr>
      <vt:lpstr>String - Creating and  accessing, String Searching  &amp; Replacing String</vt:lpstr>
      <vt:lpstr>String - Creating and  accessing, String Searching  &amp; Replacing String</vt:lpstr>
      <vt:lpstr>Formatting String ,String  Related Library function</vt:lpstr>
      <vt:lpstr>Formatting String ,String  Related Library function</vt:lpstr>
      <vt:lpstr>Formatting String ,String  Related Library function Formatting a String  (Continued)</vt:lpstr>
      <vt:lpstr>Formatting String ,String  Related Library function</vt:lpstr>
      <vt:lpstr>Formatting String ,String  Related Library function</vt:lpstr>
      <vt:lpstr>Formatting String ,String  Related Library function</vt:lpstr>
      <vt:lpstr>Array</vt:lpstr>
      <vt:lpstr>Array - Anatomy of an Array</vt:lpstr>
      <vt:lpstr>Array - Anatomy of an Array</vt:lpstr>
      <vt:lpstr>Array - Anatomy of an Array</vt:lpstr>
      <vt:lpstr>Creating index based and  Associative array</vt:lpstr>
      <vt:lpstr>Creating index based and  Associative array</vt:lpstr>
      <vt:lpstr>Creating index based and  Associative array</vt:lpstr>
      <vt:lpstr>Creating index based and  Associative array</vt:lpstr>
      <vt:lpstr>Accessing array Element</vt:lpstr>
      <vt:lpstr>Looping with Index based  array</vt:lpstr>
      <vt:lpstr>Looping with associated  array using each() and for  each() Looping with associated array using  each()</vt:lpstr>
      <vt:lpstr>Looping with associated  array using each() and for  each() Looping with associated array using  foreach()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Some useful Library  functions</vt:lpstr>
      <vt:lpstr>PowerPoint Presentation</vt:lpstr>
      <vt:lpstr>Working with File and  Directories – Understanding  File &amp; Directory</vt:lpstr>
      <vt:lpstr>Working with File and  Directories – Understanding  File &amp; Directory</vt:lpstr>
      <vt:lpstr>Opening and closing a  file</vt:lpstr>
      <vt:lpstr>Copying,  renaming  and deleting a file</vt:lpstr>
      <vt:lpstr>Coping,  renaming and  deleting a file</vt:lpstr>
      <vt:lpstr>Coping,  renaming and  deleting a file</vt:lpstr>
      <vt:lpstr>Working with  directories</vt:lpstr>
      <vt:lpstr>Working with  directories Deleting the Directory and Its  Contents</vt:lpstr>
      <vt:lpstr>Working with  directories</vt:lpstr>
      <vt:lpstr>PowerPoint Presentation</vt:lpstr>
      <vt:lpstr>Building a text editor File  Uploading &amp; Downloading</vt:lpstr>
      <vt:lpstr>Building a text editor File  Uploading &amp; Downloading</vt:lpstr>
      <vt:lpstr>Building a text editor File  Uploading &amp; Downloading</vt:lpstr>
      <vt:lpstr>Using query string  (URL rewriting)</vt:lpstr>
      <vt:lpstr>Using query string  (URL rewriting) Accessing a query string element in a  PHP page</vt:lpstr>
      <vt:lpstr>Using Hidden field</vt:lpstr>
      <vt:lpstr>Using cookies</vt:lpstr>
      <vt:lpstr>Using cookies</vt:lpstr>
      <vt:lpstr>Using cookies</vt:lpstr>
      <vt:lpstr>Using cookies</vt:lpstr>
      <vt:lpstr>Using session</vt:lpstr>
      <vt:lpstr>Using session</vt:lpstr>
      <vt:lpstr>Using session</vt:lpstr>
      <vt:lpstr>PowerPoint Presentation</vt:lpstr>
      <vt:lpstr>String matching with  regular expression</vt:lpstr>
      <vt:lpstr>String matching with  regular expression</vt:lpstr>
      <vt:lpstr>Pattern matching in PHP</vt:lpstr>
      <vt:lpstr>Replacing text</vt:lpstr>
      <vt:lpstr>Splitting a string with a  Regular Expression</vt:lpstr>
      <vt:lpstr>Splitting a string with a  Regular Expression</vt:lpstr>
      <vt:lpstr>Splitting a string with a  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Design and Develop  Dynamic Websites with  PHP</dc:title>
  <dc:creator>... PRACHI ...</dc:creator>
  <cp:lastModifiedBy>... PRACHI ...</cp:lastModifiedBy>
  <cp:revision>2</cp:revision>
  <dcterms:created xsi:type="dcterms:W3CDTF">2022-03-12T13:08:41Z</dcterms:created>
  <dcterms:modified xsi:type="dcterms:W3CDTF">2022-03-12T15:26:00Z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