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724" r:id="rId2"/>
    <p:sldId id="725" r:id="rId3"/>
    <p:sldId id="727" r:id="rId4"/>
    <p:sldId id="841" r:id="rId5"/>
    <p:sldId id="842" r:id="rId6"/>
    <p:sldId id="843" r:id="rId7"/>
    <p:sldId id="844" r:id="rId8"/>
    <p:sldId id="854" r:id="rId9"/>
    <p:sldId id="855" r:id="rId10"/>
    <p:sldId id="856" r:id="rId11"/>
    <p:sldId id="845" r:id="rId12"/>
    <p:sldId id="846" r:id="rId13"/>
    <p:sldId id="847" r:id="rId14"/>
    <p:sldId id="849" r:id="rId15"/>
    <p:sldId id="848" r:id="rId16"/>
    <p:sldId id="858" r:id="rId17"/>
    <p:sldId id="857" r:id="rId18"/>
    <p:sldId id="850" r:id="rId19"/>
    <p:sldId id="859" r:id="rId20"/>
    <p:sldId id="851" r:id="rId21"/>
    <p:sldId id="852" r:id="rId22"/>
    <p:sldId id="853" r:id="rId23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3898" autoAdjust="0"/>
    <p:restoredTop sz="94660"/>
  </p:normalViewPr>
  <p:slideViewPr>
    <p:cSldViewPr>
      <p:cViewPr varScale="1">
        <p:scale>
          <a:sx n="111" d="100"/>
          <a:sy n="111" d="100"/>
        </p:scale>
        <p:origin x="-715" y="-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0790" y="828333"/>
            <a:ext cx="7242419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</a:t>
            </a:r>
            <a:r>
              <a:rPr spc="-5" dirty="0"/>
              <a:t> Edune</a:t>
            </a:r>
            <a:r>
              <a:rPr dirty="0"/>
              <a:t>t</a:t>
            </a:r>
            <a:r>
              <a:rPr spc="-5" dirty="0"/>
              <a:t> Foundation</a:t>
            </a:r>
            <a:r>
              <a:rPr dirty="0"/>
              <a:t>.</a:t>
            </a:r>
            <a:r>
              <a:rPr spc="-50" dirty="0"/>
              <a:t> </a:t>
            </a:r>
            <a:r>
              <a:rPr spc="-5" dirty="0"/>
              <a:t>Al</a:t>
            </a:r>
            <a:r>
              <a:rPr dirty="0"/>
              <a:t>l</a:t>
            </a:r>
            <a:r>
              <a:rPr spc="-5" dirty="0"/>
              <a:t> </a:t>
            </a:r>
            <a:r>
              <a:rPr dirty="0"/>
              <a:t>rights</a:t>
            </a:r>
            <a:r>
              <a:rPr spc="-5" dirty="0"/>
              <a:t> </a:t>
            </a:r>
            <a:r>
              <a:rPr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</a:t>
            </a:r>
            <a:r>
              <a:rPr spc="-5" dirty="0"/>
              <a:t> Edune</a:t>
            </a:r>
            <a:r>
              <a:rPr dirty="0"/>
              <a:t>t</a:t>
            </a:r>
            <a:r>
              <a:rPr spc="-5" dirty="0"/>
              <a:t> Foundation</a:t>
            </a:r>
            <a:r>
              <a:rPr dirty="0"/>
              <a:t>.</a:t>
            </a:r>
            <a:r>
              <a:rPr spc="-50" dirty="0"/>
              <a:t> </a:t>
            </a:r>
            <a:r>
              <a:rPr spc="-5" dirty="0"/>
              <a:t>Al</a:t>
            </a:r>
            <a:r>
              <a:rPr dirty="0"/>
              <a:t>l</a:t>
            </a:r>
            <a:r>
              <a:rPr spc="-5" dirty="0"/>
              <a:t> </a:t>
            </a:r>
            <a:r>
              <a:rPr dirty="0"/>
              <a:t>rights</a:t>
            </a:r>
            <a:r>
              <a:rPr spc="-5" dirty="0"/>
              <a:t> </a:t>
            </a:r>
            <a:r>
              <a:rPr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6568" y="1728118"/>
            <a:ext cx="3481704" cy="3392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45025" y="1205043"/>
            <a:ext cx="3949700" cy="2603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</a:t>
            </a:r>
            <a:r>
              <a:rPr spc="-5" dirty="0"/>
              <a:t> Edune</a:t>
            </a:r>
            <a:r>
              <a:rPr dirty="0"/>
              <a:t>t</a:t>
            </a:r>
            <a:r>
              <a:rPr spc="-5" dirty="0"/>
              <a:t> Foundation</a:t>
            </a:r>
            <a:r>
              <a:rPr dirty="0"/>
              <a:t>.</a:t>
            </a:r>
            <a:r>
              <a:rPr spc="-50" dirty="0"/>
              <a:t> </a:t>
            </a:r>
            <a:r>
              <a:rPr spc="-5" dirty="0"/>
              <a:t>Al</a:t>
            </a:r>
            <a:r>
              <a:rPr dirty="0"/>
              <a:t>l</a:t>
            </a:r>
            <a:r>
              <a:rPr spc="-5" dirty="0"/>
              <a:t> </a:t>
            </a:r>
            <a:r>
              <a:rPr dirty="0"/>
              <a:t>rights</a:t>
            </a:r>
            <a:r>
              <a:rPr spc="-5" dirty="0"/>
              <a:t> </a:t>
            </a:r>
            <a:r>
              <a:rPr dirty="0"/>
              <a:t>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</a:t>
            </a:r>
            <a:r>
              <a:rPr spc="-5" dirty="0"/>
              <a:t> Edune</a:t>
            </a:r>
            <a:r>
              <a:rPr dirty="0"/>
              <a:t>t</a:t>
            </a:r>
            <a:r>
              <a:rPr spc="-5" dirty="0"/>
              <a:t> Foundation</a:t>
            </a:r>
            <a:r>
              <a:rPr dirty="0"/>
              <a:t>.</a:t>
            </a:r>
            <a:r>
              <a:rPr spc="-50" dirty="0"/>
              <a:t> </a:t>
            </a:r>
            <a:r>
              <a:rPr spc="-5" dirty="0"/>
              <a:t>Al</a:t>
            </a:r>
            <a:r>
              <a:rPr dirty="0"/>
              <a:t>l</a:t>
            </a:r>
            <a:r>
              <a:rPr spc="-5" dirty="0"/>
              <a:t> </a:t>
            </a:r>
            <a:r>
              <a:rPr dirty="0"/>
              <a:t>rights</a:t>
            </a:r>
            <a:r>
              <a:rPr spc="-5" dirty="0"/>
              <a:t> </a:t>
            </a:r>
            <a:r>
              <a:rPr dirty="0"/>
              <a:t>reserved.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</a:t>
            </a:r>
            <a:r>
              <a:rPr spc="-5" dirty="0"/>
              <a:t> Edune</a:t>
            </a:r>
            <a:r>
              <a:rPr dirty="0"/>
              <a:t>t</a:t>
            </a:r>
            <a:r>
              <a:rPr spc="-5" dirty="0"/>
              <a:t> Foundation</a:t>
            </a:r>
            <a:r>
              <a:rPr dirty="0"/>
              <a:t>.</a:t>
            </a:r>
            <a:r>
              <a:rPr spc="-50" dirty="0"/>
              <a:t> </a:t>
            </a:r>
            <a:r>
              <a:rPr spc="-5" dirty="0"/>
              <a:t>Al</a:t>
            </a:r>
            <a:r>
              <a:rPr dirty="0"/>
              <a:t>l</a:t>
            </a:r>
            <a:r>
              <a:rPr spc="-5" dirty="0"/>
              <a:t> </a:t>
            </a:r>
            <a:r>
              <a:rPr dirty="0"/>
              <a:t>rights</a:t>
            </a:r>
            <a:r>
              <a:rPr spc="-5" dirty="0"/>
              <a:t> </a:t>
            </a:r>
            <a:r>
              <a:rPr dirty="0"/>
              <a:t>reserved.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2000" y="0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4572000" h="5143500">
                <a:moveTo>
                  <a:pt x="4571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4571999" y="0"/>
                </a:lnTo>
                <a:lnTo>
                  <a:pt x="4571999" y="5143499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229556" y="161800"/>
            <a:ext cx="791593" cy="311224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43975" y="161799"/>
            <a:ext cx="774074" cy="31122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86434" y="828333"/>
            <a:ext cx="1380489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60653" y="772980"/>
            <a:ext cx="4391659" cy="3215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3256" y="5034835"/>
            <a:ext cx="1875154" cy="139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</a:t>
            </a:r>
            <a:r>
              <a:rPr spc="-5" dirty="0"/>
              <a:t> Edune</a:t>
            </a:r>
            <a:r>
              <a:rPr dirty="0"/>
              <a:t>t</a:t>
            </a:r>
            <a:r>
              <a:rPr spc="-5" dirty="0"/>
              <a:t> Foundation</a:t>
            </a:r>
            <a:r>
              <a:rPr dirty="0"/>
              <a:t>.</a:t>
            </a:r>
            <a:r>
              <a:rPr spc="-50" dirty="0"/>
              <a:t> </a:t>
            </a:r>
            <a:r>
              <a:rPr spc="-5" dirty="0"/>
              <a:t>Al</a:t>
            </a:r>
            <a:r>
              <a:rPr dirty="0"/>
              <a:t>l</a:t>
            </a:r>
            <a:r>
              <a:rPr spc="-5" dirty="0"/>
              <a:t> </a:t>
            </a:r>
            <a:r>
              <a:rPr dirty="0"/>
              <a:t>rights</a:t>
            </a:r>
            <a:r>
              <a:rPr spc="-5" dirty="0"/>
              <a:t> </a:t>
            </a:r>
            <a:r>
              <a:rPr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en.wikipedia.org/wiki/Machine_learning" TargetMode="Externa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achine_learning" TargetMode="External"/><Relationship Id="rId2" Type="http://schemas.openxmlformats.org/officeDocument/2006/relationships/hyperlink" Target="https://media.geeksforgeeks.org/wp-content/uploads/supervised-data.png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achine_learning" TargetMode="External"/><Relationship Id="rId2" Type="http://schemas.openxmlformats.org/officeDocument/2006/relationships/hyperlink" Target="https://media.geeksforgeeks.org/wp-content/uploads/supervised-data.png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achine_learning" TargetMode="External"/><Relationship Id="rId2" Type="http://schemas.openxmlformats.org/officeDocument/2006/relationships/hyperlink" Target="https://static.javatpoint.com/tutorial/machine-learning/images/regression-vs-classification-in-machine-learning.png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achine_learning" TargetMode="External"/><Relationship Id="rId2" Type="http://schemas.openxmlformats.org/officeDocument/2006/relationships/hyperlink" Target="https://static.javatpoint.com/tutorial/machine-learning/images/types-of-regression.png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en.wikipedia.org/wiki/Machine_learning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hyperlink" Target="https://statisticsbyjim.com/glossary/ordinary-least-squares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achine_learning" TargetMode="External"/><Relationship Id="rId2" Type="http://schemas.openxmlformats.org/officeDocument/2006/relationships/hyperlink" Target="https://static.javatpoint.com/tutorial/machine-learning/images/linear-regression-in-machine-learning.png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achine_learning" TargetMode="External"/><Relationship Id="rId2" Type="http://schemas.openxmlformats.org/officeDocument/2006/relationships/hyperlink" Target="https://static.javatpoint.com/tutorial/machine-learning/images/linear-regression-in-machine-learning.png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en.wikipedia.org/wiki/Machine_learning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achine_learning" TargetMode="External"/><Relationship Id="rId2" Type="http://schemas.openxmlformats.org/officeDocument/2006/relationships/hyperlink" Target="https://miro.medium.com/max/682/0*omsdYpfRvm3ALVaO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achine_learning" TargetMode="External"/><Relationship Id="rId2" Type="http://schemas.openxmlformats.org/officeDocument/2006/relationships/hyperlink" Target="https://miro.medium.com/proxy/0*d3UTunsQ5djTl-4G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achine_learning" TargetMode="External"/><Relationship Id="rId2" Type="http://schemas.openxmlformats.org/officeDocument/2006/relationships/hyperlink" Target="https://miro.medium.com/max/650/0*sTJz5_kSQua4iNE8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achine_learning" TargetMode="External"/><Relationship Id="rId2" Type="http://schemas.openxmlformats.org/officeDocument/2006/relationships/hyperlink" Target="https://miro.medium.com/max/1400/0*5-k42pnh0PpJhw-E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tatic.javatpoint.com/tutorial/machine-learning/images/introduction-to-machine-learning.png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static.javatpoint.com/tutorial/machine-learning/images/introduction-to-machine-learning2.png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en.wikipedia.org/wiki/Machine_learning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en.wikipedia.org/wiki/Machine_learning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en.wikipedia.org/wiki/Machine_learning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en.wikipedia.org/wiki/Machine_learning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en.wikipedia.org/wiki/Machine_learning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975" y="161799"/>
            <a:ext cx="774074" cy="3112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29556" y="161800"/>
            <a:ext cx="791593" cy="31122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 idx="4294967295"/>
          </p:nvPr>
        </p:nvSpPr>
        <p:spPr>
          <a:xfrm>
            <a:off x="214282" y="1101725"/>
            <a:ext cx="8643998" cy="2410916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065" marR="5080" algn="ctr">
              <a:lnSpc>
                <a:spcPts val="6230"/>
              </a:lnSpc>
              <a:spcBef>
                <a:spcPts val="200"/>
              </a:spcBef>
            </a:pPr>
            <a:r>
              <a:rPr lang="en-GB" sz="5200" spc="-15" dirty="0" smtClean="0"/>
              <a:t>Fundamentals of Predictive Analytics using Machine Learning techniques (40 hr)</a:t>
            </a:r>
            <a:endParaRPr sz="5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0034" y="1714494"/>
            <a:ext cx="421481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Reinforcement </a:t>
            </a:r>
            <a:r>
              <a:rPr lang="en-US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Learning</a:t>
            </a:r>
            <a:endParaRPr lang="en-US"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5214942" y="4747438"/>
            <a:ext cx="3643338" cy="809837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spcBef>
                <a:spcPts val="235"/>
              </a:spcBef>
            </a:pPr>
            <a:r>
              <a:rPr lang="en-US" sz="700" dirty="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sz="700">
                <a:solidFill>
                  <a:srgbClr val="595959"/>
                </a:solidFill>
                <a:latin typeface="Arial"/>
                <a:cs typeface="Arial"/>
              </a:rPr>
              <a:t>mage</a:t>
            </a:r>
            <a:r>
              <a:rPr sz="7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700" spc="-5" smtClean="0">
                <a:solidFill>
                  <a:srgbClr val="595959"/>
                </a:solidFill>
                <a:latin typeface="Arial"/>
                <a:cs typeface="Arial"/>
              </a:rPr>
              <a:t>Source</a:t>
            </a:r>
            <a:r>
              <a:rPr sz="700" smtClean="0">
                <a:solidFill>
                  <a:srgbClr val="595959"/>
                </a:solidFill>
                <a:latin typeface="Arial"/>
                <a:cs typeface="Arial"/>
              </a:rPr>
              <a:t>:</a:t>
            </a:r>
            <a:r>
              <a:rPr lang="en-IN" sz="700" dirty="0" smtClean="0">
                <a:solidFill>
                  <a:srgbClr val="595959"/>
                </a:solidFill>
                <a:latin typeface="Arial"/>
                <a:cs typeface="Arial"/>
              </a:rPr>
              <a:t>  </a:t>
            </a:r>
            <a:r>
              <a:rPr lang="en-IN" sz="700" dirty="0" smtClean="0">
                <a:solidFill>
                  <a:srgbClr val="595959"/>
                </a:solidFill>
                <a:latin typeface="Arial"/>
                <a:cs typeface="Arial"/>
              </a:rPr>
              <a:t>https://static.javatpoint.com/tutorial/reinforcement-learning/images/what-is-reinforcement-learning.png</a:t>
            </a:r>
          </a:p>
          <a:p>
            <a:pPr marL="12700">
              <a:spcBef>
                <a:spcPts val="235"/>
              </a:spcBef>
            </a:pPr>
            <a:endParaRPr lang="en-IN" sz="700" dirty="0" smtClean="0">
              <a:solidFill>
                <a:srgbClr val="595959"/>
              </a:solidFill>
              <a:latin typeface="Arial"/>
              <a:cs typeface="Arial"/>
            </a:endParaRPr>
          </a:p>
          <a:p>
            <a:pPr marL="12700">
              <a:spcBef>
                <a:spcPts val="235"/>
              </a:spcBef>
            </a:pPr>
            <a:endParaRPr lang="en-IN" sz="700" dirty="0" smtClean="0">
              <a:solidFill>
                <a:srgbClr val="595959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endParaRPr lang="en-GB" sz="700" dirty="0" smtClean="0">
              <a:solidFill>
                <a:srgbClr val="595959"/>
              </a:solidFill>
              <a:latin typeface="Arial"/>
              <a:cs typeface="Arial"/>
              <a:hlinkClick r:id="rId2">
                <a:extLst>
                  <a:ext uri="{A12FA001-AC4F-418D-AE19-62706E023703}">
                    <ahyp:hlinkClr xmlns="" xmlns:ahyp="http://schemas.microsoft.com/office/drawing/2018/hyperlinkcolor" xmlns:lc="http://schemas.openxmlformats.org/drawingml/2006/lockedCanvas" val="tx"/>
                  </a:ext>
                </a:extLst>
              </a:hlinkClick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endParaRPr lang="en-GB" sz="700" dirty="0">
              <a:solidFill>
                <a:srgbClr val="595959"/>
              </a:solidFill>
              <a:latin typeface="Arial"/>
              <a:cs typeface="Arial"/>
              <a:hlinkClick r:id="rId2">
                <a:extLst>
                  <a:ext uri="{A12FA001-AC4F-418D-AE19-62706E023703}">
                    <ahyp:hlinkClr xmlns="" xmlns:ahyp="http://schemas.microsoft.com/office/drawing/2018/hyperlinkcolor" xmlns:lc="http://schemas.openxmlformats.org/drawingml/2006/lockedCanvas" val="tx"/>
                  </a:ext>
                </a:extLst>
              </a:hlinkClick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4282" y="2643188"/>
            <a:ext cx="407196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</a:t>
            </a:r>
            <a:r>
              <a:rPr lang="en-US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keeps on increasing its performance using a reward feedback to learn the behavior or pattern</a:t>
            </a:r>
            <a:r>
              <a:rPr lang="en-US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IN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Markov</a:t>
            </a:r>
            <a:r>
              <a:rPr lang="en-IN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decision process, Bellman’s equation, Q-learning, SARSA (state-Action-Reward-State-Action), Deep Q-network</a:t>
            </a:r>
          </a:p>
          <a:p>
            <a:pPr>
              <a:buFont typeface="Arial" pitchFamily="34" charset="0"/>
              <a:buChar char="•"/>
            </a:pPr>
            <a:endParaRPr lang="en-US" sz="140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endParaRPr lang="en-IN" sz="1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object 2"/>
          <p:cNvSpPr txBox="1"/>
          <p:nvPr/>
        </p:nvSpPr>
        <p:spPr>
          <a:xfrm>
            <a:off x="142844" y="714362"/>
            <a:ext cx="4214842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Machine learning and its types &amp; </a:t>
            </a:r>
            <a:r>
              <a:rPr lang="en-GB" sz="2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Applications</a:t>
            </a:r>
            <a:r>
              <a:rPr lang="en-US" sz="2400" b="1" dirty="0" smtClean="0"/>
              <a:t> </a:t>
            </a:r>
            <a:endParaRPr lang="en-US" sz="2400" dirty="0"/>
          </a:p>
        </p:txBody>
      </p:sp>
      <p:pic>
        <p:nvPicPr>
          <p:cNvPr id="8" name="Picture 2" descr="What is Reinforcement Learning">
            <a:extLst>
              <a:ext uri="{FF2B5EF4-FFF2-40B4-BE49-F238E27FC236}">
                <a16:creationId xmlns:a16="http://schemas.microsoft.com/office/drawing/2014/main" xmlns="" id="{A3EB2BA7-DADD-4AD2-B1D6-B2FF4D729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57304"/>
            <a:ext cx="4572000" cy="3143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8596" y="1500180"/>
            <a:ext cx="421481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Classification</a:t>
            </a:r>
            <a:r>
              <a:rPr lang="en-US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-US" sz="2400" b="1" dirty="0" smtClean="0"/>
              <a:t> </a:t>
            </a:r>
            <a:endParaRPr lang="en-US"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5214942" y="4747438"/>
            <a:ext cx="3643338" cy="537968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spcBef>
                <a:spcPts val="235"/>
              </a:spcBef>
            </a:pPr>
            <a:r>
              <a:rPr lang="en-US" sz="700" dirty="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sz="700">
                <a:solidFill>
                  <a:srgbClr val="595959"/>
                </a:solidFill>
                <a:latin typeface="Arial"/>
                <a:cs typeface="Arial"/>
              </a:rPr>
              <a:t>mage</a:t>
            </a:r>
            <a:r>
              <a:rPr sz="7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700" spc="-5" smtClean="0">
                <a:solidFill>
                  <a:srgbClr val="595959"/>
                </a:solidFill>
                <a:latin typeface="Arial"/>
                <a:cs typeface="Arial"/>
              </a:rPr>
              <a:t>Source</a:t>
            </a:r>
            <a:r>
              <a:rPr sz="700" smtClean="0">
                <a:solidFill>
                  <a:srgbClr val="595959"/>
                </a:solidFill>
                <a:latin typeface="Arial"/>
                <a:cs typeface="Arial"/>
              </a:rPr>
              <a:t>:</a:t>
            </a:r>
            <a:r>
              <a:rPr lang="en-IN" sz="700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IN" sz="700" dirty="0" smtClean="0">
                <a:solidFill>
                  <a:srgbClr val="595959"/>
                </a:solidFill>
                <a:latin typeface="Arial"/>
                <a:cs typeface="Arial"/>
                <a:hlinkClick r:id="rId2"/>
              </a:rPr>
              <a:t>https://</a:t>
            </a:r>
            <a:r>
              <a:rPr lang="en-IN" sz="700" dirty="0" smtClean="0">
                <a:solidFill>
                  <a:srgbClr val="595959"/>
                </a:solidFill>
                <a:latin typeface="Arial"/>
                <a:cs typeface="Arial"/>
                <a:hlinkClick r:id="rId2"/>
              </a:rPr>
              <a:t>media.geeksforgeeks.org/wp-content/uploads/supervised-data.png</a:t>
            </a:r>
            <a:endParaRPr lang="en-IN" sz="700" dirty="0" smtClean="0">
              <a:solidFill>
                <a:srgbClr val="595959"/>
              </a:solidFill>
              <a:latin typeface="Arial"/>
              <a:cs typeface="Arial"/>
            </a:endParaRPr>
          </a:p>
          <a:p>
            <a:pPr marL="12700">
              <a:spcBef>
                <a:spcPts val="235"/>
              </a:spcBef>
            </a:pPr>
            <a:endParaRPr lang="en-IN" sz="700" dirty="0" smtClean="0">
              <a:solidFill>
                <a:srgbClr val="595959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endParaRPr lang="en-GB" sz="700" dirty="0" smtClean="0">
              <a:solidFill>
                <a:srgbClr val="595959"/>
              </a:solidFill>
              <a:latin typeface="Arial"/>
              <a:cs typeface="Arial"/>
              <a:hlinkClick r:id="rId3">
                <a:extLst>
                  <a:ext uri="{A12FA001-AC4F-418D-AE19-62706E023703}">
                    <ahyp:hlinkClr xmlns="" xmlns:ahyp="http://schemas.microsoft.com/office/drawing/2018/hyperlinkcolor" xmlns:lc="http://schemas.openxmlformats.org/drawingml/2006/lockedCanvas" val="tx"/>
                  </a:ext>
                </a:extLst>
              </a:hlinkClick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endParaRPr lang="en-GB" sz="700" dirty="0">
              <a:solidFill>
                <a:srgbClr val="595959"/>
              </a:solidFill>
              <a:latin typeface="Arial"/>
              <a:cs typeface="Arial"/>
              <a:hlinkClick r:id="rId3">
                <a:extLst>
                  <a:ext uri="{A12FA001-AC4F-418D-AE19-62706E023703}">
                    <ahyp:hlinkClr xmlns="" xmlns:ahyp="http://schemas.microsoft.com/office/drawing/2018/hyperlinkcolor" xmlns:lc="http://schemas.openxmlformats.org/drawingml/2006/lockedCanvas" val="tx"/>
                  </a:ext>
                </a:extLst>
              </a:hlinkClick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5720" y="2071684"/>
            <a:ext cx="407196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Classification </a:t>
            </a:r>
            <a:r>
              <a:rPr lang="en-US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a process of finding a function which helps in dividing the dataset into classes based on different </a:t>
            </a:r>
            <a:r>
              <a:rPr lang="en-US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parameters.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Output </a:t>
            </a:r>
            <a:r>
              <a:rPr lang="en-US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having discrete value.</a:t>
            </a:r>
            <a:endParaRPr lang="en-US" sz="140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endParaRPr lang="en-IN" sz="1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object 2"/>
          <p:cNvSpPr txBox="1"/>
          <p:nvPr/>
        </p:nvSpPr>
        <p:spPr>
          <a:xfrm>
            <a:off x="142844" y="714362"/>
            <a:ext cx="4214842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Supervised machine learning techniques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1428742"/>
            <a:ext cx="4571999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720" y="1571618"/>
            <a:ext cx="421481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Regression</a:t>
            </a:r>
            <a:r>
              <a:rPr lang="en-US" sz="2400" b="1" dirty="0" smtClean="0"/>
              <a:t> </a:t>
            </a:r>
            <a:endParaRPr lang="en-US"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5214942" y="4747438"/>
            <a:ext cx="3643338" cy="537968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spcBef>
                <a:spcPts val="235"/>
              </a:spcBef>
            </a:pPr>
            <a:r>
              <a:rPr lang="en-US" sz="700" dirty="0" smtClean="0">
                <a:solidFill>
                  <a:srgbClr val="595959"/>
                </a:solidFill>
                <a:latin typeface="Arial"/>
                <a:cs typeface="Arial"/>
              </a:rPr>
              <a:t>Image</a:t>
            </a:r>
            <a:r>
              <a:rPr lang="en-US" sz="700" spc="-5" dirty="0" smtClean="0">
                <a:solidFill>
                  <a:srgbClr val="595959"/>
                </a:solidFill>
                <a:latin typeface="Arial"/>
                <a:cs typeface="Arial"/>
              </a:rPr>
              <a:t> Source</a:t>
            </a:r>
            <a:r>
              <a:rPr lang="en-US" sz="700" dirty="0" smtClean="0">
                <a:solidFill>
                  <a:srgbClr val="595959"/>
                </a:solidFill>
                <a:latin typeface="Arial"/>
                <a:cs typeface="Arial"/>
              </a:rPr>
              <a:t>: </a:t>
            </a:r>
            <a:r>
              <a:rPr lang="en-US" sz="700" dirty="0" smtClean="0">
                <a:solidFill>
                  <a:srgbClr val="595959"/>
                </a:solidFill>
                <a:latin typeface="Arial"/>
                <a:cs typeface="Arial"/>
                <a:hlinkClick r:id="rId2"/>
              </a:rPr>
              <a:t>https://media.geeksforgeeks.org/wp-content/uploads/supervised-data.png</a:t>
            </a:r>
            <a:endParaRPr lang="en-US" sz="700" dirty="0" smtClean="0">
              <a:solidFill>
                <a:srgbClr val="595959"/>
              </a:solidFill>
              <a:latin typeface="Arial"/>
              <a:cs typeface="Arial"/>
            </a:endParaRPr>
          </a:p>
          <a:p>
            <a:pPr marL="12700">
              <a:spcBef>
                <a:spcPts val="235"/>
              </a:spcBef>
            </a:pPr>
            <a:endParaRPr lang="en-IN" sz="700" dirty="0" smtClean="0">
              <a:solidFill>
                <a:srgbClr val="595959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endParaRPr lang="en-GB" sz="700" dirty="0" smtClean="0">
              <a:solidFill>
                <a:srgbClr val="595959"/>
              </a:solidFill>
              <a:latin typeface="Arial"/>
              <a:cs typeface="Arial"/>
              <a:hlinkClick r:id="rId3">
                <a:extLst>
                  <a:ext uri="{A12FA001-AC4F-418D-AE19-62706E023703}">
                    <ahyp:hlinkClr xmlns="" xmlns:ahyp="http://schemas.microsoft.com/office/drawing/2018/hyperlinkcolor" xmlns:lc="http://schemas.openxmlformats.org/drawingml/2006/lockedCanvas" val="tx"/>
                  </a:ext>
                </a:extLst>
              </a:hlinkClick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endParaRPr lang="en-GB" sz="700" dirty="0">
              <a:solidFill>
                <a:srgbClr val="595959"/>
              </a:solidFill>
              <a:latin typeface="Arial"/>
              <a:cs typeface="Arial"/>
              <a:hlinkClick r:id="rId3">
                <a:extLst>
                  <a:ext uri="{A12FA001-AC4F-418D-AE19-62706E023703}">
                    <ahyp:hlinkClr xmlns="" xmlns:ahyp="http://schemas.microsoft.com/office/drawing/2018/hyperlinkcolor" xmlns:lc="http://schemas.openxmlformats.org/drawingml/2006/lockedCanvas" val="tx"/>
                  </a:ext>
                </a:extLst>
              </a:hlinkClick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5720" y="2071684"/>
            <a:ext cx="407196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Regression analysis is a statistical method to model the relationship between a dependent (target) and independent (predictor) variables with one or more independent variables.</a:t>
            </a:r>
            <a:endParaRPr lang="en-US" sz="140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Output is having continuous </a:t>
            </a:r>
            <a:r>
              <a:rPr lang="en-US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value.</a:t>
            </a:r>
            <a:endParaRPr lang="en-US" sz="140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endParaRPr lang="en-IN" sz="1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object 2"/>
          <p:cNvSpPr txBox="1"/>
          <p:nvPr/>
        </p:nvSpPr>
        <p:spPr>
          <a:xfrm>
            <a:off x="142844" y="714362"/>
            <a:ext cx="4214842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Supervised machine learning techniques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3438" y="1500180"/>
            <a:ext cx="4500562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214942" y="4747438"/>
            <a:ext cx="3643338" cy="51232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spcBef>
                <a:spcPts val="235"/>
              </a:spcBef>
            </a:pPr>
            <a:r>
              <a:rPr lang="en-US" sz="700" dirty="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sz="700">
                <a:solidFill>
                  <a:srgbClr val="595959"/>
                </a:solidFill>
                <a:latin typeface="Arial"/>
                <a:cs typeface="Arial"/>
              </a:rPr>
              <a:t>mage</a:t>
            </a:r>
            <a:r>
              <a:rPr sz="7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700" spc="-5" smtClean="0">
                <a:solidFill>
                  <a:srgbClr val="595959"/>
                </a:solidFill>
                <a:latin typeface="Arial"/>
                <a:cs typeface="Arial"/>
              </a:rPr>
              <a:t>Source</a:t>
            </a:r>
            <a:r>
              <a:rPr sz="700" smtClean="0">
                <a:solidFill>
                  <a:srgbClr val="595959"/>
                </a:solidFill>
                <a:latin typeface="Arial"/>
                <a:cs typeface="Arial"/>
              </a:rPr>
              <a:t>:</a:t>
            </a:r>
            <a:r>
              <a:rPr lang="en-IN" sz="700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IN" sz="700" dirty="0" smtClean="0">
                <a:solidFill>
                  <a:srgbClr val="595959"/>
                </a:solidFill>
                <a:latin typeface="Arial"/>
                <a:cs typeface="Arial"/>
                <a:hlinkClick r:id="rId2"/>
              </a:rPr>
              <a:t>https://</a:t>
            </a:r>
            <a:r>
              <a:rPr lang="en-IN" sz="700" dirty="0" smtClean="0">
                <a:solidFill>
                  <a:srgbClr val="595959"/>
                </a:solidFill>
                <a:latin typeface="Arial"/>
                <a:cs typeface="Arial"/>
                <a:hlinkClick r:id="rId2"/>
              </a:rPr>
              <a:t>static.javatpoint.com/tutorial/machine-learning/images/regression-vs-classification-in-machine-learning.png</a:t>
            </a:r>
            <a:r>
              <a:rPr lang="en-IN" sz="700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endParaRPr lang="en-IN" sz="700" dirty="0" smtClean="0">
              <a:solidFill>
                <a:srgbClr val="595959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endParaRPr lang="en-GB" sz="700" dirty="0" smtClean="0">
              <a:solidFill>
                <a:srgbClr val="595959"/>
              </a:solidFill>
              <a:latin typeface="Arial"/>
              <a:cs typeface="Arial"/>
              <a:hlinkClick r:id="rId3">
                <a:extLst>
                  <a:ext uri="{A12FA001-AC4F-418D-AE19-62706E023703}">
                    <ahyp:hlinkClr xmlns="" xmlns:ahyp="http://schemas.microsoft.com/office/drawing/2018/hyperlinkcolor" xmlns:lc="http://schemas.openxmlformats.org/drawingml/2006/lockedCanvas" val="tx"/>
                  </a:ext>
                </a:extLst>
              </a:hlinkClick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endParaRPr lang="en-GB" sz="700" dirty="0">
              <a:solidFill>
                <a:srgbClr val="595959"/>
              </a:solidFill>
              <a:latin typeface="Arial"/>
              <a:cs typeface="Arial"/>
              <a:hlinkClick r:id="rId3">
                <a:extLst>
                  <a:ext uri="{A12FA001-AC4F-418D-AE19-62706E023703}">
                    <ahyp:hlinkClr xmlns="" xmlns:ahyp="http://schemas.microsoft.com/office/drawing/2018/hyperlinkcolor" xmlns:lc="http://schemas.openxmlformats.org/drawingml/2006/lockedCanvas" val="tx"/>
                  </a:ext>
                </a:extLst>
              </a:hlinkClick>
            </a:endParaRPr>
          </a:p>
        </p:txBody>
      </p:sp>
      <p:sp>
        <p:nvSpPr>
          <p:cNvPr id="7" name="object 2"/>
          <p:cNvSpPr txBox="1"/>
          <p:nvPr/>
        </p:nvSpPr>
        <p:spPr>
          <a:xfrm>
            <a:off x="214282" y="714362"/>
            <a:ext cx="421484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Classification vs. Regression </a:t>
            </a:r>
          </a:p>
        </p:txBody>
      </p:sp>
      <p:pic>
        <p:nvPicPr>
          <p:cNvPr id="4098" name="Picture 2" descr="Regression vs. Classificati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0562" y="1928808"/>
            <a:ext cx="4643438" cy="2386006"/>
          </a:xfrm>
          <a:prstGeom prst="rect">
            <a:avLst/>
          </a:prstGeom>
          <a:noFill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1285866"/>
            <a:ext cx="4572000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7158" y="1714494"/>
            <a:ext cx="421481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Types</a:t>
            </a:r>
            <a:endParaRPr lang="en-US"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5214942" y="4747438"/>
            <a:ext cx="3643338" cy="943207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spcBef>
                <a:spcPts val="235"/>
              </a:spcBef>
            </a:pPr>
            <a:r>
              <a:rPr lang="en-US" sz="700" dirty="0" smtClean="0">
                <a:solidFill>
                  <a:srgbClr val="595959"/>
                </a:solidFill>
                <a:latin typeface="Arial"/>
                <a:cs typeface="Arial"/>
              </a:rPr>
              <a:t>Image</a:t>
            </a:r>
            <a:r>
              <a:rPr lang="en-US" sz="700" spc="-5" dirty="0" smtClean="0">
                <a:solidFill>
                  <a:srgbClr val="595959"/>
                </a:solidFill>
                <a:latin typeface="Arial"/>
                <a:cs typeface="Arial"/>
              </a:rPr>
              <a:t> Source</a:t>
            </a:r>
            <a:r>
              <a:rPr lang="en-US" sz="700" dirty="0" smtClean="0">
                <a:solidFill>
                  <a:srgbClr val="595959"/>
                </a:solidFill>
                <a:latin typeface="Arial"/>
                <a:cs typeface="Arial"/>
              </a:rPr>
              <a:t>: </a:t>
            </a:r>
            <a:r>
              <a:rPr lang="en-IN" sz="700" dirty="0" smtClean="0">
                <a:solidFill>
                  <a:srgbClr val="595959"/>
                </a:solidFill>
                <a:latin typeface="Arial"/>
                <a:cs typeface="Arial"/>
                <a:hlinkClick r:id="rId2"/>
              </a:rPr>
              <a:t>https://</a:t>
            </a:r>
            <a:r>
              <a:rPr lang="en-IN" sz="700" dirty="0" smtClean="0">
                <a:solidFill>
                  <a:srgbClr val="595959"/>
                </a:solidFill>
                <a:latin typeface="Arial"/>
                <a:cs typeface="Arial"/>
                <a:hlinkClick r:id="rId2"/>
              </a:rPr>
              <a:t>static.javatpoint.com/tutorial/machine-learning/images/types-of-regression.png</a:t>
            </a:r>
            <a:r>
              <a:rPr lang="en-IN" sz="700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endParaRPr lang="en-IN" sz="700" dirty="0" smtClean="0">
              <a:solidFill>
                <a:srgbClr val="595959"/>
              </a:solidFill>
              <a:latin typeface="Arial"/>
              <a:cs typeface="Arial"/>
            </a:endParaRPr>
          </a:p>
          <a:p>
            <a:pPr marL="12700">
              <a:spcBef>
                <a:spcPts val="235"/>
              </a:spcBef>
            </a:pPr>
            <a:endParaRPr lang="en-IN" sz="700" dirty="0" smtClean="0">
              <a:solidFill>
                <a:srgbClr val="595959"/>
              </a:solidFill>
              <a:latin typeface="Arial"/>
              <a:cs typeface="Arial"/>
            </a:endParaRPr>
          </a:p>
          <a:p>
            <a:pPr marL="12700">
              <a:spcBef>
                <a:spcPts val="235"/>
              </a:spcBef>
            </a:pPr>
            <a:endParaRPr lang="en-US" sz="700" dirty="0" smtClean="0">
              <a:solidFill>
                <a:srgbClr val="595959"/>
              </a:solidFill>
              <a:latin typeface="Arial"/>
              <a:cs typeface="Arial"/>
            </a:endParaRPr>
          </a:p>
          <a:p>
            <a:pPr marL="12700">
              <a:spcBef>
                <a:spcPts val="235"/>
              </a:spcBef>
            </a:pPr>
            <a:endParaRPr lang="en-IN" sz="700" dirty="0" smtClean="0">
              <a:solidFill>
                <a:srgbClr val="595959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endParaRPr lang="en-GB" sz="700" dirty="0" smtClean="0">
              <a:solidFill>
                <a:srgbClr val="595959"/>
              </a:solidFill>
              <a:latin typeface="Arial"/>
              <a:cs typeface="Arial"/>
              <a:hlinkClick r:id="rId3">
                <a:extLst>
                  <a:ext uri="{A12FA001-AC4F-418D-AE19-62706E023703}">
                    <ahyp:hlinkClr xmlns="" xmlns:ahyp="http://schemas.microsoft.com/office/drawing/2018/hyperlinkcolor" xmlns:lc="http://schemas.openxmlformats.org/drawingml/2006/lockedCanvas" val="tx"/>
                  </a:ext>
                </a:extLst>
              </a:hlinkClick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endParaRPr lang="en-GB" sz="700" dirty="0">
              <a:solidFill>
                <a:srgbClr val="595959"/>
              </a:solidFill>
              <a:latin typeface="Arial"/>
              <a:cs typeface="Arial"/>
              <a:hlinkClick r:id="rId3">
                <a:extLst>
                  <a:ext uri="{A12FA001-AC4F-418D-AE19-62706E023703}">
                    <ahyp:hlinkClr xmlns="" xmlns:ahyp="http://schemas.microsoft.com/office/drawing/2018/hyperlinkcolor" xmlns:lc="http://schemas.openxmlformats.org/drawingml/2006/lockedCanvas" val="tx"/>
                  </a:ext>
                </a:extLst>
              </a:hlinkClick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5720" y="2071684"/>
            <a:ext cx="4071966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sz="140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Font typeface="Arial" pitchFamily="34" charset="0"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Linear Regression</a:t>
            </a:r>
          </a:p>
          <a:p>
            <a:pPr lvl="0">
              <a:buFont typeface="Arial" pitchFamily="34" charset="0"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Logistic Regression</a:t>
            </a:r>
          </a:p>
          <a:p>
            <a:pPr lvl="0">
              <a:buFont typeface="Arial" pitchFamily="34" charset="0"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Polynomial Regression</a:t>
            </a:r>
          </a:p>
          <a:p>
            <a:pPr lvl="0">
              <a:buFont typeface="Arial" pitchFamily="34" charset="0"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Support Vector Regression</a:t>
            </a:r>
          </a:p>
          <a:p>
            <a:pPr lvl="0">
              <a:buFont typeface="Arial" pitchFamily="34" charset="0"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Decision Tree Regression</a:t>
            </a:r>
          </a:p>
          <a:p>
            <a:pPr lvl="0">
              <a:buFont typeface="Arial" pitchFamily="34" charset="0"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Random Forest Regression</a:t>
            </a:r>
          </a:p>
          <a:p>
            <a:pPr lvl="0">
              <a:buFont typeface="Arial" pitchFamily="34" charset="0"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Ridge Regression</a:t>
            </a:r>
          </a:p>
          <a:p>
            <a:pPr lvl="0">
              <a:buFont typeface="Arial" pitchFamily="34" charset="0"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Lasso Regression:</a:t>
            </a:r>
          </a:p>
          <a:p>
            <a:pPr>
              <a:buFont typeface="Arial" pitchFamily="34" charset="0"/>
              <a:buChar char="•"/>
            </a:pPr>
            <a:endParaRPr lang="en-US" sz="140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IN" sz="1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object 2"/>
          <p:cNvSpPr txBox="1"/>
          <p:nvPr/>
        </p:nvSpPr>
        <p:spPr>
          <a:xfrm>
            <a:off x="142844" y="714362"/>
            <a:ext cx="4214842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Understanding Regression and </a:t>
            </a:r>
            <a:r>
              <a:rPr lang="en-US" sz="2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Types</a:t>
            </a:r>
            <a:endParaRPr lang="en-US" sz="240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Picture 2" descr="Regression Analysis in Machine learning">
            <a:extLst>
              <a:ext uri="{FF2B5EF4-FFF2-40B4-BE49-F238E27FC236}">
                <a16:creationId xmlns:a16="http://schemas.microsoft.com/office/drawing/2014/main" xmlns="" id="{B4FA4FF1-745E-4F64-9E4F-57442FD97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14428"/>
            <a:ext cx="4572000" cy="3214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8596" y="1214428"/>
            <a:ext cx="421481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Ordinary </a:t>
            </a:r>
            <a:r>
              <a:rPr lang="en-US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Least Squares 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14942" y="4747438"/>
            <a:ext cx="3643338" cy="537968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spcBef>
                <a:spcPts val="235"/>
              </a:spcBef>
            </a:pPr>
            <a:endParaRPr lang="en-US" sz="700" dirty="0" smtClean="0">
              <a:solidFill>
                <a:srgbClr val="595959"/>
              </a:solidFill>
              <a:latin typeface="Arial"/>
              <a:cs typeface="Arial"/>
            </a:endParaRPr>
          </a:p>
          <a:p>
            <a:pPr marL="12700">
              <a:spcBef>
                <a:spcPts val="235"/>
              </a:spcBef>
            </a:pPr>
            <a:endParaRPr lang="en-IN" sz="700" dirty="0" smtClean="0">
              <a:solidFill>
                <a:srgbClr val="595959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endParaRPr lang="en-GB" sz="700" dirty="0" smtClean="0">
              <a:solidFill>
                <a:srgbClr val="595959"/>
              </a:solidFill>
              <a:latin typeface="Arial"/>
              <a:cs typeface="Arial"/>
              <a:hlinkClick r:id="rId2">
                <a:extLst>
                  <a:ext uri="{A12FA001-AC4F-418D-AE19-62706E023703}">
                    <ahyp:hlinkClr xmlns="" xmlns:ahyp="http://schemas.microsoft.com/office/drawing/2018/hyperlinkcolor" xmlns:lc="http://schemas.openxmlformats.org/drawingml/2006/lockedCanvas" val="tx"/>
                  </a:ext>
                </a:extLst>
              </a:hlinkClick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endParaRPr lang="en-GB" sz="700" dirty="0">
              <a:solidFill>
                <a:srgbClr val="595959"/>
              </a:solidFill>
              <a:latin typeface="Arial"/>
              <a:cs typeface="Arial"/>
              <a:hlinkClick r:id="rId2">
                <a:extLst>
                  <a:ext uri="{A12FA001-AC4F-418D-AE19-62706E023703}">
                    <ahyp:hlinkClr xmlns="" xmlns:ahyp="http://schemas.microsoft.com/office/drawing/2018/hyperlinkcolor" xmlns:lc="http://schemas.openxmlformats.org/drawingml/2006/lockedCanvas" val="tx"/>
                  </a:ext>
                </a:extLst>
              </a:hlinkClick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5720" y="1500180"/>
            <a:ext cx="407196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140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buFont typeface="Arial" pitchFamily="34" charset="0"/>
              <a:buChar char="•"/>
            </a:pPr>
            <a:r>
              <a:rPr lang="en-GB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Ordinary least squares, or linear least squares, estimates the parameters in a regression model by minimizing the sum of the squared residuals</a:t>
            </a:r>
            <a:r>
              <a:rPr lang="en-US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algn="just">
              <a:buFont typeface="Arial" pitchFamily="34" charset="0"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This method draws a line through the data points that minimizes the sum of the squared differences between the observed values and the corresponding fitted values</a:t>
            </a:r>
            <a:r>
              <a:rPr lang="en-US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en-US" sz="140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IN" sz="1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object 2"/>
          <p:cNvSpPr txBox="1"/>
          <p:nvPr/>
        </p:nvSpPr>
        <p:spPr>
          <a:xfrm>
            <a:off x="142844" y="714362"/>
            <a:ext cx="421484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Linear regression using </a:t>
            </a:r>
            <a:r>
              <a:rPr lang="en-US" sz="2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OLS</a:t>
            </a:r>
            <a:endParaRPr lang="en-US" sz="240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21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571618"/>
            <a:ext cx="4572000" cy="2489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4643438" y="4643452"/>
            <a:ext cx="4572000" cy="415498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700">
              <a:spcBef>
                <a:spcPts val="235"/>
              </a:spcBef>
            </a:pPr>
            <a:r>
              <a:rPr lang="en-US" sz="700" dirty="0" smtClean="0">
                <a:solidFill>
                  <a:srgbClr val="595959"/>
                </a:solidFill>
                <a:latin typeface="Arial"/>
                <a:cs typeface="Arial"/>
              </a:rPr>
              <a:t>Image Source: </a:t>
            </a:r>
            <a:r>
              <a:rPr lang="en-US" sz="700" dirty="0" smtClean="0">
                <a:solidFill>
                  <a:srgbClr val="595959"/>
                </a:solidFill>
                <a:latin typeface="Arial"/>
                <a:cs typeface="Arial"/>
                <a:hlinkClick r:id="rId4"/>
              </a:rPr>
              <a:t>https://statisticsbyjim.com/glossary/ordinary-least-squares/#:~:text=Ordinary%20least%20squares%2C%20or%20linear,and%20the%20corresponding%20fitted%20values</a:t>
            </a:r>
            <a:endParaRPr lang="en-IN" sz="700" dirty="0" smtClean="0">
              <a:solidFill>
                <a:srgbClr val="595959"/>
              </a:solidFill>
              <a:latin typeface="Arial"/>
              <a:cs typeface="Arial"/>
            </a:endParaRPr>
          </a:p>
        </p:txBody>
      </p:sp>
      <p:pic>
        <p:nvPicPr>
          <p:cNvPr id="137218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00100" y="3357568"/>
            <a:ext cx="2071702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7219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14348" y="4144962"/>
            <a:ext cx="2682875" cy="99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720" y="1643056"/>
            <a:ext cx="421481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Linear Regression</a:t>
            </a:r>
            <a:r>
              <a:rPr lang="en-US" sz="2400" b="1" dirty="0" smtClean="0"/>
              <a:t> </a:t>
            </a:r>
            <a:endParaRPr lang="en-US"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5214942" y="4747438"/>
            <a:ext cx="3643338" cy="809837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spcBef>
                <a:spcPts val="235"/>
              </a:spcBef>
            </a:pPr>
            <a:r>
              <a:rPr lang="en-US" sz="700" dirty="0" smtClean="0">
                <a:solidFill>
                  <a:srgbClr val="595959"/>
                </a:solidFill>
                <a:latin typeface="Arial"/>
                <a:cs typeface="Arial"/>
              </a:rPr>
              <a:t>Image</a:t>
            </a:r>
            <a:r>
              <a:rPr lang="en-US" sz="700" spc="-5" dirty="0" smtClean="0">
                <a:solidFill>
                  <a:srgbClr val="595959"/>
                </a:solidFill>
                <a:latin typeface="Arial"/>
                <a:cs typeface="Arial"/>
              </a:rPr>
              <a:t> Source</a:t>
            </a:r>
            <a:r>
              <a:rPr lang="en-US" sz="700" dirty="0" smtClean="0">
                <a:solidFill>
                  <a:srgbClr val="595959"/>
                </a:solidFill>
                <a:latin typeface="Arial"/>
                <a:cs typeface="Arial"/>
              </a:rPr>
              <a:t>: </a:t>
            </a:r>
            <a:r>
              <a:rPr lang="en-IN" sz="700" dirty="0" smtClean="0">
                <a:solidFill>
                  <a:srgbClr val="595959"/>
                </a:solidFill>
                <a:latin typeface="Arial"/>
                <a:cs typeface="Arial"/>
                <a:hlinkClick r:id="rId2"/>
              </a:rPr>
              <a:t>https://</a:t>
            </a:r>
            <a:r>
              <a:rPr lang="en-IN" sz="700" dirty="0" smtClean="0">
                <a:solidFill>
                  <a:srgbClr val="595959"/>
                </a:solidFill>
                <a:latin typeface="Arial"/>
                <a:cs typeface="Arial"/>
                <a:hlinkClick r:id="rId2"/>
              </a:rPr>
              <a:t>static.javatpoint.com/tutorial/machine-learning/images/linear-regression-in-machine-learning.png</a:t>
            </a:r>
            <a:r>
              <a:rPr lang="en-IN" sz="700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endParaRPr lang="en-IN" sz="700" dirty="0" smtClean="0">
              <a:solidFill>
                <a:srgbClr val="595959"/>
              </a:solidFill>
              <a:latin typeface="Arial"/>
              <a:cs typeface="Arial"/>
            </a:endParaRPr>
          </a:p>
          <a:p>
            <a:pPr marL="12700">
              <a:spcBef>
                <a:spcPts val="235"/>
              </a:spcBef>
            </a:pPr>
            <a:endParaRPr lang="en-US" sz="700" dirty="0" smtClean="0">
              <a:solidFill>
                <a:srgbClr val="595959"/>
              </a:solidFill>
              <a:latin typeface="Arial"/>
              <a:cs typeface="Arial"/>
            </a:endParaRPr>
          </a:p>
          <a:p>
            <a:pPr marL="12700">
              <a:spcBef>
                <a:spcPts val="235"/>
              </a:spcBef>
            </a:pPr>
            <a:endParaRPr lang="en-IN" sz="700" dirty="0" smtClean="0">
              <a:solidFill>
                <a:srgbClr val="595959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endParaRPr lang="en-GB" sz="700" dirty="0" smtClean="0">
              <a:solidFill>
                <a:srgbClr val="595959"/>
              </a:solidFill>
              <a:latin typeface="Arial"/>
              <a:cs typeface="Arial"/>
              <a:hlinkClick r:id="rId3">
                <a:extLst>
                  <a:ext uri="{A12FA001-AC4F-418D-AE19-62706E023703}">
                    <ahyp:hlinkClr xmlns="" xmlns:ahyp="http://schemas.microsoft.com/office/drawing/2018/hyperlinkcolor" xmlns:lc="http://schemas.openxmlformats.org/drawingml/2006/lockedCanvas" val="tx"/>
                  </a:ext>
                </a:extLst>
              </a:hlinkClick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endParaRPr lang="en-GB" sz="700" dirty="0">
              <a:solidFill>
                <a:srgbClr val="595959"/>
              </a:solidFill>
              <a:latin typeface="Arial"/>
              <a:cs typeface="Arial"/>
              <a:hlinkClick r:id="rId3">
                <a:extLst>
                  <a:ext uri="{A12FA001-AC4F-418D-AE19-62706E023703}">
                    <ahyp:hlinkClr xmlns="" xmlns:ahyp="http://schemas.microsoft.com/office/drawing/2018/hyperlinkcolor" xmlns:lc="http://schemas.openxmlformats.org/drawingml/2006/lockedCanvas" val="tx"/>
                  </a:ext>
                </a:extLst>
              </a:hlinkClick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5720" y="2071684"/>
            <a:ext cx="407196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sz="140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Relationship between a dependent (y) and one or more independent (y) </a:t>
            </a:r>
            <a:r>
              <a:rPr lang="en-GB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variables.</a:t>
            </a:r>
            <a:endParaRPr lang="en-US" sz="140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IN" sz="1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object 2"/>
          <p:cNvSpPr txBox="1"/>
          <p:nvPr/>
        </p:nvSpPr>
        <p:spPr>
          <a:xfrm>
            <a:off x="142844" y="714362"/>
            <a:ext cx="4214842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Understanding Regression and </a:t>
            </a:r>
            <a:r>
              <a:rPr lang="en-US" sz="2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Types</a:t>
            </a:r>
            <a:endParaRPr lang="en-US" sz="240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2" descr="Linear Regression in Machine Learning">
            <a:extLst>
              <a:ext uri="{FF2B5EF4-FFF2-40B4-BE49-F238E27FC236}">
                <a16:creationId xmlns:a16="http://schemas.microsoft.com/office/drawing/2014/main" xmlns="" id="{F1292CE1-D269-4FF2-AECD-00174F7EA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42991"/>
            <a:ext cx="4572000" cy="3429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7158" y="1643056"/>
            <a:ext cx="421481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/>
            <a:r>
              <a:rPr lang="en-IN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Linear and Multiple Regression</a:t>
            </a:r>
            <a:endParaRPr lang="en-US" dirty="0" smtClean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14942" y="4747438"/>
            <a:ext cx="3643338" cy="809837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spcBef>
                <a:spcPts val="235"/>
              </a:spcBef>
            </a:pPr>
            <a:r>
              <a:rPr lang="en-US" sz="700" dirty="0" smtClean="0">
                <a:solidFill>
                  <a:srgbClr val="595959"/>
                </a:solidFill>
                <a:latin typeface="Arial"/>
                <a:cs typeface="Arial"/>
              </a:rPr>
              <a:t>Image</a:t>
            </a:r>
            <a:r>
              <a:rPr lang="en-US" sz="700" spc="-5" dirty="0" smtClean="0">
                <a:solidFill>
                  <a:srgbClr val="595959"/>
                </a:solidFill>
                <a:latin typeface="Arial"/>
                <a:cs typeface="Arial"/>
              </a:rPr>
              <a:t> Source</a:t>
            </a:r>
            <a:r>
              <a:rPr lang="en-US" sz="700" dirty="0" smtClean="0">
                <a:solidFill>
                  <a:srgbClr val="595959"/>
                </a:solidFill>
                <a:latin typeface="Arial"/>
                <a:cs typeface="Arial"/>
              </a:rPr>
              <a:t>: </a:t>
            </a:r>
            <a:r>
              <a:rPr lang="en-IN" sz="700" dirty="0" smtClean="0">
                <a:solidFill>
                  <a:srgbClr val="595959"/>
                </a:solidFill>
                <a:latin typeface="Arial"/>
                <a:cs typeface="Arial"/>
                <a:hlinkClick r:id="rId2"/>
              </a:rPr>
              <a:t>https://</a:t>
            </a:r>
            <a:r>
              <a:rPr lang="en-IN" sz="700" dirty="0" smtClean="0">
                <a:solidFill>
                  <a:srgbClr val="595959"/>
                </a:solidFill>
                <a:latin typeface="Arial"/>
                <a:cs typeface="Arial"/>
                <a:hlinkClick r:id="rId2"/>
              </a:rPr>
              <a:t>static.javatpoint.com/tutorial/machine-learning/images/linear-regression-in-machine-learning.png</a:t>
            </a:r>
            <a:r>
              <a:rPr lang="en-IN" sz="700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endParaRPr lang="en-IN" sz="700" dirty="0" smtClean="0">
              <a:solidFill>
                <a:srgbClr val="595959"/>
              </a:solidFill>
              <a:latin typeface="Arial"/>
              <a:cs typeface="Arial"/>
            </a:endParaRPr>
          </a:p>
          <a:p>
            <a:pPr marL="12700">
              <a:spcBef>
                <a:spcPts val="235"/>
              </a:spcBef>
            </a:pPr>
            <a:endParaRPr lang="en-US" sz="700" dirty="0" smtClean="0">
              <a:solidFill>
                <a:srgbClr val="595959"/>
              </a:solidFill>
              <a:latin typeface="Arial"/>
              <a:cs typeface="Arial"/>
            </a:endParaRPr>
          </a:p>
          <a:p>
            <a:pPr marL="12700">
              <a:spcBef>
                <a:spcPts val="235"/>
              </a:spcBef>
            </a:pPr>
            <a:endParaRPr lang="en-IN" sz="700" dirty="0" smtClean="0">
              <a:solidFill>
                <a:srgbClr val="595959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endParaRPr lang="en-GB" sz="700" dirty="0" smtClean="0">
              <a:solidFill>
                <a:srgbClr val="595959"/>
              </a:solidFill>
              <a:latin typeface="Arial"/>
              <a:cs typeface="Arial"/>
              <a:hlinkClick r:id="rId3">
                <a:extLst>
                  <a:ext uri="{A12FA001-AC4F-418D-AE19-62706E023703}">
                    <ahyp:hlinkClr xmlns="" xmlns:ahyp="http://schemas.microsoft.com/office/drawing/2018/hyperlinkcolor" xmlns:lc="http://schemas.openxmlformats.org/drawingml/2006/lockedCanvas" val="tx"/>
                  </a:ext>
                </a:extLst>
              </a:hlinkClick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endParaRPr lang="en-GB" sz="700" dirty="0">
              <a:solidFill>
                <a:srgbClr val="595959"/>
              </a:solidFill>
              <a:latin typeface="Arial"/>
              <a:cs typeface="Arial"/>
              <a:hlinkClick r:id="rId3">
                <a:extLst>
                  <a:ext uri="{A12FA001-AC4F-418D-AE19-62706E023703}">
                    <ahyp:hlinkClr xmlns="" xmlns:ahyp="http://schemas.microsoft.com/office/drawing/2018/hyperlinkcolor" xmlns:lc="http://schemas.openxmlformats.org/drawingml/2006/lockedCanvas" val="tx"/>
                  </a:ext>
                </a:extLst>
              </a:hlinkClick>
            </a:endParaRPr>
          </a:p>
        </p:txBody>
      </p:sp>
      <p:sp>
        <p:nvSpPr>
          <p:cNvPr id="7" name="object 2"/>
          <p:cNvSpPr txBox="1"/>
          <p:nvPr/>
        </p:nvSpPr>
        <p:spPr>
          <a:xfrm>
            <a:off x="142844" y="714362"/>
            <a:ext cx="4214842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Understanding Regression and </a:t>
            </a:r>
            <a:r>
              <a:rPr lang="en-US" sz="2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Types</a:t>
            </a:r>
            <a:endParaRPr lang="en-US" sz="240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xmlns="" id="{B7282C4E-77D6-4822-B868-11EB5B8682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3438" y="1571618"/>
            <a:ext cx="4357718" cy="300039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85720" y="2571750"/>
            <a:ext cx="392909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Multiple regression is a broader class of regressions that encompasses linear and nonlinear regressions with multiple explanatory variables.</a:t>
            </a:r>
          </a:p>
          <a:p>
            <a:pPr>
              <a:buFont typeface="Arial" pitchFamily="34" charset="0"/>
              <a:buChar char="•"/>
            </a:pPr>
            <a:r>
              <a:rPr lang="en-GB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Whereas linear regress only has one independent variable impacting the slope of the relationship, multiple regression incorporates multiple independent variables.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8596" y="1285866"/>
            <a:ext cx="4214810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lvl="0" algn="ctr"/>
            <a:r>
              <a:rPr lang="en-US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Loss Function</a:t>
            </a:r>
            <a:endParaRPr lang="en-US" dirty="0" smtClean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/>
            <a:r>
              <a:rPr lang="en-US" sz="2400" b="1" dirty="0" smtClean="0"/>
              <a:t> </a:t>
            </a:r>
            <a:endParaRPr lang="en-US"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5214942" y="4747438"/>
            <a:ext cx="3643338" cy="537968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spcBef>
                <a:spcPts val="235"/>
              </a:spcBef>
            </a:pPr>
            <a:endParaRPr lang="en-US" sz="700" dirty="0" smtClean="0">
              <a:solidFill>
                <a:srgbClr val="595959"/>
              </a:solidFill>
              <a:latin typeface="Arial"/>
              <a:cs typeface="Arial"/>
            </a:endParaRPr>
          </a:p>
          <a:p>
            <a:pPr marL="12700">
              <a:spcBef>
                <a:spcPts val="235"/>
              </a:spcBef>
            </a:pPr>
            <a:endParaRPr lang="en-IN" sz="700" dirty="0" smtClean="0">
              <a:solidFill>
                <a:srgbClr val="595959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endParaRPr lang="en-GB" sz="700" dirty="0" smtClean="0">
              <a:solidFill>
                <a:srgbClr val="595959"/>
              </a:solidFill>
              <a:latin typeface="Arial"/>
              <a:cs typeface="Arial"/>
              <a:hlinkClick r:id="rId2">
                <a:extLst>
                  <a:ext uri="{A12FA001-AC4F-418D-AE19-62706E023703}">
                    <ahyp:hlinkClr xmlns="" xmlns:ahyp="http://schemas.microsoft.com/office/drawing/2018/hyperlinkcolor" xmlns:lc="http://schemas.openxmlformats.org/drawingml/2006/lockedCanvas" val="tx"/>
                  </a:ext>
                </a:extLst>
              </a:hlinkClick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endParaRPr lang="en-GB" sz="700" dirty="0">
              <a:solidFill>
                <a:srgbClr val="595959"/>
              </a:solidFill>
              <a:latin typeface="Arial"/>
              <a:cs typeface="Arial"/>
              <a:hlinkClick r:id="rId2">
                <a:extLst>
                  <a:ext uri="{A12FA001-AC4F-418D-AE19-62706E023703}">
                    <ahyp:hlinkClr xmlns="" xmlns:ahyp="http://schemas.microsoft.com/office/drawing/2018/hyperlinkcolor" xmlns:lc="http://schemas.openxmlformats.org/drawingml/2006/lockedCanvas" val="tx"/>
                  </a:ext>
                </a:extLst>
              </a:hlinkClick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4282" y="2428874"/>
            <a:ext cx="407196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 that calculates loss for 1 data point is called the loss function.</a:t>
            </a:r>
            <a:endParaRPr lang="en-US" sz="140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IN" sz="1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object 2"/>
          <p:cNvSpPr txBox="1"/>
          <p:nvPr/>
        </p:nvSpPr>
        <p:spPr>
          <a:xfrm>
            <a:off x="142844" y="714362"/>
            <a:ext cx="421484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Metrics</a:t>
            </a:r>
            <a:endParaRPr lang="en-US" sz="240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123" name="Picture 3" descr="squared erro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3071816"/>
            <a:ext cx="3584572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3438" y="1071552"/>
            <a:ext cx="4357718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5000628" y="4643452"/>
            <a:ext cx="336021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spcBef>
                <a:spcPts val="235"/>
              </a:spcBef>
            </a:pPr>
            <a:r>
              <a:rPr lang="en-US" sz="700" dirty="0" smtClean="0">
                <a:solidFill>
                  <a:srgbClr val="595959"/>
                </a:solidFill>
                <a:latin typeface="Arial"/>
                <a:cs typeface="Arial"/>
              </a:rPr>
              <a:t>Image Source: </a:t>
            </a:r>
            <a:r>
              <a:rPr lang="en-IN" sz="700" dirty="0" smtClean="0">
                <a:solidFill>
                  <a:srgbClr val="595959"/>
                </a:solidFill>
                <a:latin typeface="Arial"/>
                <a:cs typeface="Arial"/>
              </a:rPr>
              <a:t>https://miro.medium.com/max/1400/0*D88aae6e_CG35R1p.png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7158" y="1428742"/>
            <a:ext cx="421481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lvl="0" algn="ctr"/>
            <a:r>
              <a:rPr lang="en-US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Mean </a:t>
            </a:r>
            <a:r>
              <a:rPr lang="en-US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Squared Error (MSE) / Mean Squared Deviation (MSD)</a:t>
            </a:r>
          </a:p>
          <a:p>
            <a:pPr algn="ctr"/>
            <a:r>
              <a:rPr lang="en-US" sz="2400" b="1" dirty="0" smtClean="0"/>
              <a:t> </a:t>
            </a:r>
            <a:endParaRPr lang="en-US"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5214942" y="4747438"/>
            <a:ext cx="3643338" cy="671338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spcBef>
                <a:spcPts val="235"/>
              </a:spcBef>
            </a:pPr>
            <a:r>
              <a:rPr lang="en-US" sz="700" dirty="0" smtClean="0">
                <a:solidFill>
                  <a:srgbClr val="595959"/>
                </a:solidFill>
                <a:latin typeface="Arial"/>
                <a:cs typeface="Arial"/>
              </a:rPr>
              <a:t>Image</a:t>
            </a:r>
            <a:r>
              <a:rPr lang="en-US" sz="700" spc="-5" dirty="0" smtClean="0">
                <a:solidFill>
                  <a:srgbClr val="595959"/>
                </a:solidFill>
                <a:latin typeface="Arial"/>
                <a:cs typeface="Arial"/>
              </a:rPr>
              <a:t> Source</a:t>
            </a:r>
            <a:r>
              <a:rPr lang="en-US" sz="700" dirty="0" smtClean="0">
                <a:solidFill>
                  <a:srgbClr val="595959"/>
                </a:solidFill>
                <a:latin typeface="Arial"/>
                <a:cs typeface="Arial"/>
              </a:rPr>
              <a:t>: </a:t>
            </a:r>
            <a:r>
              <a:rPr lang="en-IN" sz="700" dirty="0" smtClean="0">
                <a:solidFill>
                  <a:srgbClr val="595959"/>
                </a:solidFill>
                <a:latin typeface="Arial"/>
                <a:cs typeface="Arial"/>
                <a:hlinkClick r:id="rId2"/>
              </a:rPr>
              <a:t>https://</a:t>
            </a:r>
            <a:r>
              <a:rPr lang="en-IN" sz="700" dirty="0" smtClean="0">
                <a:solidFill>
                  <a:srgbClr val="595959"/>
                </a:solidFill>
                <a:latin typeface="Arial"/>
                <a:cs typeface="Arial"/>
                <a:hlinkClick r:id="rId2"/>
              </a:rPr>
              <a:t>miro.medium.com/max/682/0*omsdYpfRvm3ALVaO</a:t>
            </a:r>
            <a:r>
              <a:rPr lang="en-IN" sz="700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endParaRPr lang="en-IN" sz="700" dirty="0" smtClean="0">
              <a:solidFill>
                <a:srgbClr val="595959"/>
              </a:solidFill>
              <a:latin typeface="Arial"/>
              <a:cs typeface="Arial"/>
            </a:endParaRPr>
          </a:p>
          <a:p>
            <a:pPr marL="12700">
              <a:spcBef>
                <a:spcPts val="235"/>
              </a:spcBef>
            </a:pPr>
            <a:endParaRPr lang="en-US" sz="700" dirty="0" smtClean="0">
              <a:solidFill>
                <a:srgbClr val="595959"/>
              </a:solidFill>
              <a:latin typeface="Arial"/>
              <a:cs typeface="Arial"/>
            </a:endParaRPr>
          </a:p>
          <a:p>
            <a:pPr marL="12700">
              <a:spcBef>
                <a:spcPts val="235"/>
              </a:spcBef>
            </a:pPr>
            <a:endParaRPr lang="en-IN" sz="700" dirty="0" smtClean="0">
              <a:solidFill>
                <a:srgbClr val="595959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endParaRPr lang="en-GB" sz="700" dirty="0" smtClean="0">
              <a:solidFill>
                <a:srgbClr val="595959"/>
              </a:solidFill>
              <a:latin typeface="Arial"/>
              <a:cs typeface="Arial"/>
              <a:hlinkClick r:id="rId3">
                <a:extLst>
                  <a:ext uri="{A12FA001-AC4F-418D-AE19-62706E023703}">
                    <ahyp:hlinkClr xmlns="" xmlns:ahyp="http://schemas.microsoft.com/office/drawing/2018/hyperlinkcolor" xmlns:lc="http://schemas.openxmlformats.org/drawingml/2006/lockedCanvas" val="tx"/>
                  </a:ext>
                </a:extLst>
              </a:hlinkClick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endParaRPr lang="en-GB" sz="700" dirty="0">
              <a:solidFill>
                <a:srgbClr val="595959"/>
              </a:solidFill>
              <a:latin typeface="Arial"/>
              <a:cs typeface="Arial"/>
              <a:hlinkClick r:id="rId3">
                <a:extLst>
                  <a:ext uri="{A12FA001-AC4F-418D-AE19-62706E023703}">
                    <ahyp:hlinkClr xmlns="" xmlns:ahyp="http://schemas.microsoft.com/office/drawing/2018/hyperlinkcolor" xmlns:lc="http://schemas.openxmlformats.org/drawingml/2006/lockedCanvas" val="tx"/>
                  </a:ext>
                </a:extLst>
              </a:hlinkClick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4282" y="2428874"/>
            <a:ext cx="4071966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sz="140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It basically calculates the difference between the estimated and the actual value, squares these results and then computes their average</a:t>
            </a:r>
            <a:r>
              <a:rPr lang="en-US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smtClean="0"/>
              <a:t>MSE can only assume non-negative values</a:t>
            </a:r>
            <a:r>
              <a:rPr lang="en-US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.</a:t>
            </a:r>
          </a:p>
          <a:p>
            <a:pPr>
              <a:buFont typeface="Arial" pitchFamily="34" charset="0"/>
              <a:buChar char="•"/>
            </a:pPr>
            <a:r>
              <a:rPr lang="en-IN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smtClean="0"/>
              <a:t>ŷᵢ</a:t>
            </a:r>
            <a:r>
              <a:rPr lang="en-US" sz="1400" dirty="0" smtClean="0">
                <a:sym typeface="Wingdings" pitchFamily="2" charset="2"/>
              </a:rPr>
              <a:t> Predicted, </a:t>
            </a:r>
            <a:r>
              <a:rPr lang="en-US" sz="1400" dirty="0" smtClean="0"/>
              <a:t>yᵢ</a:t>
            </a:r>
            <a:r>
              <a:rPr lang="en-US" sz="1400" dirty="0" smtClean="0">
                <a:sym typeface="Wingdings" pitchFamily="2" charset="2"/>
              </a:rPr>
              <a:t> Actual         </a:t>
            </a:r>
            <a:endParaRPr lang="en-US" sz="140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IN" sz="1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object 2"/>
          <p:cNvSpPr txBox="1"/>
          <p:nvPr/>
        </p:nvSpPr>
        <p:spPr>
          <a:xfrm>
            <a:off x="142844" y="714362"/>
            <a:ext cx="421484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Metrics</a:t>
            </a:r>
            <a:endParaRPr lang="en-US" sz="240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122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72000" y="2071684"/>
            <a:ext cx="4429156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975" y="161799"/>
            <a:ext cx="774074" cy="3112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29556" y="161800"/>
            <a:ext cx="791593" cy="31122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 idx="4294967295"/>
          </p:nvPr>
        </p:nvSpPr>
        <p:spPr>
          <a:xfrm>
            <a:off x="214282" y="571486"/>
            <a:ext cx="4137025" cy="390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Arial" pitchFamily="34" charset="0"/>
                <a:cs typeface="Arial" pitchFamily="34" charset="0"/>
              </a:rPr>
              <a:t>In</a:t>
            </a:r>
            <a:r>
              <a:rPr spc="-30" dirty="0">
                <a:latin typeface="Arial" pitchFamily="34" charset="0"/>
                <a:cs typeface="Arial" pitchFamily="34" charset="0"/>
              </a:rPr>
              <a:t> </a:t>
            </a:r>
            <a:r>
              <a:rPr spc="-5" dirty="0">
                <a:latin typeface="Arial" pitchFamily="34" charset="0"/>
                <a:cs typeface="Arial" pitchFamily="34" charset="0"/>
              </a:rPr>
              <a:t>this</a:t>
            </a:r>
            <a:r>
              <a:rPr spc="-25" dirty="0">
                <a:latin typeface="Arial" pitchFamily="34" charset="0"/>
                <a:cs typeface="Arial" pitchFamily="34" charset="0"/>
              </a:rPr>
              <a:t> </a:t>
            </a:r>
            <a:r>
              <a:rPr dirty="0">
                <a:latin typeface="Arial" pitchFamily="34" charset="0"/>
                <a:cs typeface="Arial" pitchFamily="34" charset="0"/>
              </a:rPr>
              <a:t>section,</a:t>
            </a:r>
            <a:r>
              <a:rPr spc="-20" dirty="0">
                <a:latin typeface="Arial" pitchFamily="34" charset="0"/>
                <a:cs typeface="Arial" pitchFamily="34" charset="0"/>
              </a:rPr>
              <a:t> </a:t>
            </a:r>
            <a:r>
              <a:rPr spc="-5" dirty="0">
                <a:latin typeface="Arial" pitchFamily="34" charset="0"/>
                <a:cs typeface="Arial" pitchFamily="34" charset="0"/>
              </a:rPr>
              <a:t>we</a:t>
            </a:r>
            <a:r>
              <a:rPr spc="-20" dirty="0">
                <a:latin typeface="Arial" pitchFamily="34" charset="0"/>
                <a:cs typeface="Arial" pitchFamily="34" charset="0"/>
              </a:rPr>
              <a:t> </a:t>
            </a:r>
            <a:r>
              <a:rPr spc="-5" dirty="0">
                <a:latin typeface="Arial" pitchFamily="34" charset="0"/>
                <a:cs typeface="Arial" pitchFamily="34" charset="0"/>
              </a:rPr>
              <a:t>will</a:t>
            </a:r>
            <a:r>
              <a:rPr spc="-20" dirty="0">
                <a:latin typeface="Arial" pitchFamily="34" charset="0"/>
                <a:cs typeface="Arial" pitchFamily="34" charset="0"/>
              </a:rPr>
              <a:t> </a:t>
            </a:r>
            <a:r>
              <a:rPr spc="-5" dirty="0">
                <a:latin typeface="Arial" pitchFamily="34" charset="0"/>
                <a:cs typeface="Arial" pitchFamily="34" charset="0"/>
              </a:rPr>
              <a:t>discuss: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524" y="1210076"/>
            <a:ext cx="6543040" cy="226921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Machine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learning and its types &amp;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applications</a:t>
            </a:r>
          </a:p>
          <a:p>
            <a:pPr lvl="0">
              <a:buFont typeface="Arial" pitchFamily="34" charset="0"/>
              <a:buChar char="•"/>
            </a:pPr>
            <a:r>
              <a:rPr lang="en-IN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Supervised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machine learning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techniques</a:t>
            </a:r>
          </a:p>
          <a:p>
            <a:pPr lvl="0">
              <a:buFont typeface="Arial" pitchFamily="34" charset="0"/>
              <a:buChar char="•"/>
            </a:pPr>
            <a:r>
              <a:rPr lang="en-IN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Classification vs. regression</a:t>
            </a:r>
          </a:p>
          <a:p>
            <a:pPr lvl="0">
              <a:buFont typeface="Arial" pitchFamily="34" charset="0"/>
              <a:buChar char="•"/>
            </a:pPr>
            <a:r>
              <a:rPr lang="en-IN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Understanding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Regression and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types</a:t>
            </a:r>
          </a:p>
          <a:p>
            <a:pPr lvl="0">
              <a:buFont typeface="Arial" pitchFamily="34" charset="0"/>
              <a:buChar char="•"/>
            </a:pPr>
            <a:r>
              <a:rPr lang="en-IN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Linear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regression using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OLS</a:t>
            </a:r>
          </a:p>
          <a:p>
            <a:pPr lvl="0">
              <a:buFont typeface="Arial" pitchFamily="34" charset="0"/>
              <a:buChar char="•"/>
            </a:pPr>
            <a:r>
              <a:rPr lang="en-IN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Multi-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Variate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Linear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Regression</a:t>
            </a:r>
          </a:p>
          <a:p>
            <a:pPr lvl="0">
              <a:buFont typeface="Arial" pitchFamily="34" charset="0"/>
              <a:buChar char="•"/>
            </a:pPr>
            <a:r>
              <a:rPr lang="en-IN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Correlation concepts</a:t>
            </a:r>
          </a:p>
          <a:p>
            <a:pPr lvl="0">
              <a:buFont typeface="Arial" pitchFamily="34" charset="0"/>
              <a:buChar char="•"/>
            </a:pPr>
            <a:r>
              <a:rPr lang="en-IN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Metrics-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Loss function, MSE, RMSE, MAE, R2 Score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7158" y="1428742"/>
            <a:ext cx="421481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lvl="0"/>
            <a:r>
              <a:rPr lang="en-US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Root Mean Squared Error (RMSE) / Root Mean Squared Deviation (RMSD)</a:t>
            </a:r>
          </a:p>
          <a:p>
            <a:pPr algn="ctr"/>
            <a:r>
              <a:rPr lang="en-US" sz="2400" b="1" dirty="0" smtClean="0"/>
              <a:t> </a:t>
            </a:r>
            <a:endParaRPr lang="en-US"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5214942" y="4747438"/>
            <a:ext cx="3643338" cy="671338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spcBef>
                <a:spcPts val="235"/>
              </a:spcBef>
            </a:pPr>
            <a:r>
              <a:rPr lang="en-US" sz="700" dirty="0" smtClean="0">
                <a:solidFill>
                  <a:srgbClr val="595959"/>
                </a:solidFill>
                <a:latin typeface="Arial"/>
                <a:cs typeface="Arial"/>
              </a:rPr>
              <a:t>Image</a:t>
            </a:r>
            <a:r>
              <a:rPr lang="en-US" sz="700" spc="-5" dirty="0" smtClean="0">
                <a:solidFill>
                  <a:srgbClr val="595959"/>
                </a:solidFill>
                <a:latin typeface="Arial"/>
                <a:cs typeface="Arial"/>
              </a:rPr>
              <a:t> Source</a:t>
            </a:r>
            <a:r>
              <a:rPr lang="en-US" sz="700" dirty="0" smtClean="0">
                <a:solidFill>
                  <a:srgbClr val="595959"/>
                </a:solidFill>
                <a:latin typeface="Arial"/>
                <a:cs typeface="Arial"/>
              </a:rPr>
              <a:t>: </a:t>
            </a:r>
            <a:r>
              <a:rPr lang="en-IN" sz="700" dirty="0" smtClean="0">
                <a:solidFill>
                  <a:srgbClr val="595959"/>
                </a:solidFill>
                <a:latin typeface="Arial"/>
                <a:cs typeface="Arial"/>
                <a:hlinkClick r:id="rId2"/>
              </a:rPr>
              <a:t>https://</a:t>
            </a:r>
            <a:r>
              <a:rPr lang="en-IN" sz="700" dirty="0" smtClean="0">
                <a:solidFill>
                  <a:srgbClr val="595959"/>
                </a:solidFill>
                <a:latin typeface="Arial"/>
                <a:cs typeface="Arial"/>
                <a:hlinkClick r:id="rId2"/>
              </a:rPr>
              <a:t>miro.medium.com/proxy/0*d3UTunsQ5djTl-4G</a:t>
            </a:r>
            <a:r>
              <a:rPr lang="en-IN" sz="700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endParaRPr lang="en-IN" sz="700" dirty="0" smtClean="0">
              <a:solidFill>
                <a:srgbClr val="595959"/>
              </a:solidFill>
              <a:latin typeface="Arial"/>
              <a:cs typeface="Arial"/>
            </a:endParaRPr>
          </a:p>
          <a:p>
            <a:pPr marL="12700">
              <a:spcBef>
                <a:spcPts val="235"/>
              </a:spcBef>
            </a:pPr>
            <a:endParaRPr lang="en-US" sz="700" dirty="0" smtClean="0">
              <a:solidFill>
                <a:srgbClr val="595959"/>
              </a:solidFill>
              <a:latin typeface="Arial"/>
              <a:cs typeface="Arial"/>
            </a:endParaRPr>
          </a:p>
          <a:p>
            <a:pPr marL="12700">
              <a:spcBef>
                <a:spcPts val="235"/>
              </a:spcBef>
            </a:pPr>
            <a:endParaRPr lang="en-IN" sz="700" dirty="0" smtClean="0">
              <a:solidFill>
                <a:srgbClr val="595959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endParaRPr lang="en-GB" sz="700" dirty="0" smtClean="0">
              <a:solidFill>
                <a:srgbClr val="595959"/>
              </a:solidFill>
              <a:latin typeface="Arial"/>
              <a:cs typeface="Arial"/>
              <a:hlinkClick r:id="rId3">
                <a:extLst>
                  <a:ext uri="{A12FA001-AC4F-418D-AE19-62706E023703}">
                    <ahyp:hlinkClr xmlns="" xmlns:ahyp="http://schemas.microsoft.com/office/drawing/2018/hyperlinkcolor" xmlns:lc="http://schemas.openxmlformats.org/drawingml/2006/lockedCanvas" val="tx"/>
                  </a:ext>
                </a:extLst>
              </a:hlinkClick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endParaRPr lang="en-GB" sz="700" dirty="0">
              <a:solidFill>
                <a:srgbClr val="595959"/>
              </a:solidFill>
              <a:latin typeface="Arial"/>
              <a:cs typeface="Arial"/>
              <a:hlinkClick r:id="rId3">
                <a:extLst>
                  <a:ext uri="{A12FA001-AC4F-418D-AE19-62706E023703}">
                    <ahyp:hlinkClr xmlns="" xmlns:ahyp="http://schemas.microsoft.com/office/drawing/2018/hyperlinkcolor" xmlns:lc="http://schemas.openxmlformats.org/drawingml/2006/lockedCanvas" val="tx"/>
                  </a:ext>
                </a:extLst>
              </a:hlinkClick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4282" y="2428874"/>
            <a:ext cx="407196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RMSE </a:t>
            </a:r>
            <a:r>
              <a:rPr lang="en-US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calculates the average of the squared errors across all samples but, in addition, takes the square root of the </a:t>
            </a:r>
            <a:r>
              <a:rPr lang="en-US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result.</a:t>
            </a:r>
            <a:endParaRPr lang="en-US" sz="140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sz="140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IN" sz="1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object 2"/>
          <p:cNvSpPr txBox="1"/>
          <p:nvPr/>
        </p:nvSpPr>
        <p:spPr>
          <a:xfrm>
            <a:off x="142844" y="714362"/>
            <a:ext cx="421484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Metrics</a:t>
            </a:r>
            <a:endParaRPr lang="en-US" sz="240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146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14844" y="2357436"/>
            <a:ext cx="4214874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7158" y="1428742"/>
            <a:ext cx="4214810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Mean Absolute Error (MAE)</a:t>
            </a:r>
          </a:p>
          <a:p>
            <a:pPr algn="ctr"/>
            <a:r>
              <a:rPr lang="en-US" sz="2400" b="1" dirty="0" smtClean="0"/>
              <a:t> </a:t>
            </a:r>
            <a:endParaRPr lang="en-US"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5214942" y="4747438"/>
            <a:ext cx="3643338" cy="671338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spcBef>
                <a:spcPts val="235"/>
              </a:spcBef>
            </a:pPr>
            <a:r>
              <a:rPr lang="en-US" sz="700" dirty="0" smtClean="0">
                <a:solidFill>
                  <a:srgbClr val="595959"/>
                </a:solidFill>
                <a:latin typeface="Arial"/>
                <a:cs typeface="Arial"/>
              </a:rPr>
              <a:t>Image</a:t>
            </a:r>
            <a:r>
              <a:rPr lang="en-US" sz="700" spc="-5" dirty="0" smtClean="0">
                <a:solidFill>
                  <a:srgbClr val="595959"/>
                </a:solidFill>
                <a:latin typeface="Arial"/>
                <a:cs typeface="Arial"/>
              </a:rPr>
              <a:t> Source</a:t>
            </a:r>
            <a:r>
              <a:rPr lang="en-US" sz="700" dirty="0" smtClean="0">
                <a:solidFill>
                  <a:srgbClr val="595959"/>
                </a:solidFill>
                <a:latin typeface="Arial"/>
                <a:cs typeface="Arial"/>
              </a:rPr>
              <a:t>: </a:t>
            </a:r>
            <a:r>
              <a:rPr lang="en-IN" sz="700" dirty="0" smtClean="0">
                <a:solidFill>
                  <a:srgbClr val="595959"/>
                </a:solidFill>
                <a:latin typeface="Arial"/>
                <a:cs typeface="Arial"/>
                <a:hlinkClick r:id="rId2"/>
              </a:rPr>
              <a:t>https://</a:t>
            </a:r>
            <a:r>
              <a:rPr lang="en-IN" sz="700" dirty="0" smtClean="0">
                <a:solidFill>
                  <a:srgbClr val="595959"/>
                </a:solidFill>
                <a:latin typeface="Arial"/>
                <a:cs typeface="Arial"/>
                <a:hlinkClick r:id="rId2"/>
              </a:rPr>
              <a:t>miro.medium.com/max/650/0*sTJz5_kSQua4iNE8</a:t>
            </a:r>
            <a:r>
              <a:rPr lang="en-IN" sz="700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endParaRPr lang="en-IN" sz="700" dirty="0" smtClean="0">
              <a:solidFill>
                <a:srgbClr val="595959"/>
              </a:solidFill>
              <a:latin typeface="Arial"/>
              <a:cs typeface="Arial"/>
            </a:endParaRPr>
          </a:p>
          <a:p>
            <a:pPr marL="12700">
              <a:spcBef>
                <a:spcPts val="235"/>
              </a:spcBef>
            </a:pPr>
            <a:endParaRPr lang="en-US" sz="700" dirty="0" smtClean="0">
              <a:solidFill>
                <a:srgbClr val="595959"/>
              </a:solidFill>
              <a:latin typeface="Arial"/>
              <a:cs typeface="Arial"/>
            </a:endParaRPr>
          </a:p>
          <a:p>
            <a:pPr marL="12700">
              <a:spcBef>
                <a:spcPts val="235"/>
              </a:spcBef>
            </a:pPr>
            <a:endParaRPr lang="en-IN" sz="700" dirty="0" smtClean="0">
              <a:solidFill>
                <a:srgbClr val="595959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endParaRPr lang="en-GB" sz="700" dirty="0" smtClean="0">
              <a:solidFill>
                <a:srgbClr val="595959"/>
              </a:solidFill>
              <a:latin typeface="Arial"/>
              <a:cs typeface="Arial"/>
              <a:hlinkClick r:id="rId3">
                <a:extLst>
                  <a:ext uri="{A12FA001-AC4F-418D-AE19-62706E023703}">
                    <ahyp:hlinkClr xmlns="" xmlns:ahyp="http://schemas.microsoft.com/office/drawing/2018/hyperlinkcolor" xmlns:lc="http://schemas.openxmlformats.org/drawingml/2006/lockedCanvas" val="tx"/>
                  </a:ext>
                </a:extLst>
              </a:hlinkClick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endParaRPr lang="en-GB" sz="700" dirty="0">
              <a:solidFill>
                <a:srgbClr val="595959"/>
              </a:solidFill>
              <a:latin typeface="Arial"/>
              <a:cs typeface="Arial"/>
              <a:hlinkClick r:id="rId3">
                <a:extLst>
                  <a:ext uri="{A12FA001-AC4F-418D-AE19-62706E023703}">
                    <ahyp:hlinkClr xmlns="" xmlns:ahyp="http://schemas.microsoft.com/office/drawing/2018/hyperlinkcolor" xmlns:lc="http://schemas.openxmlformats.org/drawingml/2006/lockedCanvas" val="tx"/>
                  </a:ext>
                </a:extLst>
              </a:hlinkClick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4282" y="2214560"/>
            <a:ext cx="407196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I</a:t>
            </a:r>
            <a:r>
              <a:rPr lang="en-GB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 </a:t>
            </a:r>
            <a:r>
              <a:rPr lang="en-GB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simply calculates the absolute value of the errors and then takes the average of these values.</a:t>
            </a:r>
            <a:endParaRPr lang="en-US" sz="140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sz="140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IN" sz="1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object 2"/>
          <p:cNvSpPr txBox="1"/>
          <p:nvPr/>
        </p:nvSpPr>
        <p:spPr>
          <a:xfrm>
            <a:off x="142844" y="714362"/>
            <a:ext cx="421484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Metrics</a:t>
            </a:r>
            <a:endParaRPr lang="en-US" sz="240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170" name="Picture 2" descr="https://miro.medium.com/max/650/0*sTJz5_kSQua4iNE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72066" y="2357436"/>
            <a:ext cx="3095625" cy="92869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7158" y="1428742"/>
            <a:ext cx="421481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/>
            <a:r>
              <a:rPr lang="en-GB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 Squared (R²) / Coefficient of Determination</a:t>
            </a:r>
          </a:p>
          <a:p>
            <a:pPr algn="ctr"/>
            <a:r>
              <a:rPr lang="en-US" sz="2400" b="1" dirty="0" smtClean="0"/>
              <a:t> </a:t>
            </a:r>
            <a:endParaRPr lang="en-US"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5214942" y="4747438"/>
            <a:ext cx="3643338" cy="537968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spcBef>
                <a:spcPts val="235"/>
              </a:spcBef>
            </a:pPr>
            <a:r>
              <a:rPr lang="en-US" sz="700" dirty="0" smtClean="0">
                <a:solidFill>
                  <a:srgbClr val="595959"/>
                </a:solidFill>
                <a:latin typeface="Arial"/>
                <a:cs typeface="Arial"/>
              </a:rPr>
              <a:t>Image</a:t>
            </a:r>
            <a:r>
              <a:rPr lang="en-US" sz="700" spc="-5" dirty="0" smtClean="0">
                <a:solidFill>
                  <a:srgbClr val="595959"/>
                </a:solidFill>
                <a:latin typeface="Arial"/>
                <a:cs typeface="Arial"/>
              </a:rPr>
              <a:t> Source</a:t>
            </a:r>
            <a:r>
              <a:rPr lang="en-US" sz="700" dirty="0" smtClean="0">
                <a:solidFill>
                  <a:srgbClr val="595959"/>
                </a:solidFill>
                <a:latin typeface="Arial"/>
                <a:cs typeface="Arial"/>
              </a:rPr>
              <a:t>: </a:t>
            </a:r>
            <a:r>
              <a:rPr lang="en-IN" sz="700" dirty="0" smtClean="0">
                <a:solidFill>
                  <a:srgbClr val="595959"/>
                </a:solidFill>
                <a:latin typeface="Arial"/>
                <a:cs typeface="Arial"/>
                <a:hlinkClick r:id="rId2"/>
              </a:rPr>
              <a:t>https://</a:t>
            </a:r>
            <a:r>
              <a:rPr lang="en-IN" sz="700" dirty="0" smtClean="0">
                <a:solidFill>
                  <a:srgbClr val="595959"/>
                </a:solidFill>
                <a:latin typeface="Arial"/>
                <a:cs typeface="Arial"/>
                <a:hlinkClick r:id="rId2"/>
              </a:rPr>
              <a:t>miro.medium.com/max/1400/0*5-k42pnh0PpJhw-E</a:t>
            </a:r>
            <a:r>
              <a:rPr lang="en-IN" sz="700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endParaRPr lang="en-US" sz="700" dirty="0" smtClean="0">
              <a:solidFill>
                <a:srgbClr val="595959"/>
              </a:solidFill>
              <a:latin typeface="Arial"/>
              <a:cs typeface="Arial"/>
            </a:endParaRPr>
          </a:p>
          <a:p>
            <a:pPr marL="12700">
              <a:spcBef>
                <a:spcPts val="235"/>
              </a:spcBef>
            </a:pPr>
            <a:endParaRPr lang="en-IN" sz="700" dirty="0" smtClean="0">
              <a:solidFill>
                <a:srgbClr val="595959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endParaRPr lang="en-GB" sz="700" dirty="0" smtClean="0">
              <a:solidFill>
                <a:srgbClr val="595959"/>
              </a:solidFill>
              <a:latin typeface="Arial"/>
              <a:cs typeface="Arial"/>
              <a:hlinkClick r:id="rId3">
                <a:extLst>
                  <a:ext uri="{A12FA001-AC4F-418D-AE19-62706E023703}">
                    <ahyp:hlinkClr xmlns="" xmlns:ahyp="http://schemas.microsoft.com/office/drawing/2018/hyperlinkcolor" xmlns:lc="http://schemas.openxmlformats.org/drawingml/2006/lockedCanvas" val="tx"/>
                  </a:ext>
                </a:extLst>
              </a:hlinkClick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endParaRPr lang="en-GB" sz="700" dirty="0">
              <a:solidFill>
                <a:srgbClr val="595959"/>
              </a:solidFill>
              <a:latin typeface="Arial"/>
              <a:cs typeface="Arial"/>
              <a:hlinkClick r:id="rId3">
                <a:extLst>
                  <a:ext uri="{A12FA001-AC4F-418D-AE19-62706E023703}">
                    <ahyp:hlinkClr xmlns="" xmlns:ahyp="http://schemas.microsoft.com/office/drawing/2018/hyperlinkcolor" xmlns:lc="http://schemas.openxmlformats.org/drawingml/2006/lockedCanvas" val="tx"/>
                  </a:ext>
                </a:extLst>
              </a:hlinkClick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2844" y="2214560"/>
            <a:ext cx="4357718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 Squared (R²) represents the proportion of the variance for the dependent variable y that’s explained by the independent variables X</a:t>
            </a:r>
            <a:r>
              <a:rPr lang="en-GB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GB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R² explains to what extent the variance of one variable explains the variance of the second </a:t>
            </a:r>
            <a:r>
              <a:rPr lang="en-GB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variable</a:t>
            </a:r>
          </a:p>
          <a:p>
            <a:pPr>
              <a:buFont typeface="Arial" pitchFamily="34" charset="0"/>
              <a:buChar char="•"/>
            </a:pPr>
            <a:r>
              <a:rPr lang="en-GB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lang="en-GB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R² of a model is 0.75, then approximately 75% of the observed variation can be explained by the model’s features..</a:t>
            </a:r>
            <a:endParaRPr lang="en-US" sz="140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sz="140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IN" sz="1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object 2"/>
          <p:cNvSpPr txBox="1"/>
          <p:nvPr/>
        </p:nvSpPr>
        <p:spPr>
          <a:xfrm>
            <a:off x="142844" y="714362"/>
            <a:ext cx="421484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Metrics</a:t>
            </a:r>
            <a:endParaRPr lang="en-US" sz="240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242" name="Picture 2" descr="https://miro.medium.com/max/1400/0*5-k42pnh0PpJhw-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3438" y="2143122"/>
            <a:ext cx="4286280" cy="157638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844" y="1000114"/>
            <a:ext cx="4214842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Machine learning and its types &amp; </a:t>
            </a:r>
            <a:r>
              <a:rPr lang="en-GB" sz="2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Applications</a:t>
            </a:r>
            <a:r>
              <a:rPr lang="en-US" sz="2400" b="1" dirty="0" smtClean="0"/>
              <a:t> </a:t>
            </a:r>
            <a:endParaRPr lang="en-US"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5214942" y="4747438"/>
            <a:ext cx="3643338" cy="502061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lang="en-US" sz="700" dirty="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sz="700">
                <a:solidFill>
                  <a:srgbClr val="595959"/>
                </a:solidFill>
                <a:latin typeface="Arial"/>
                <a:cs typeface="Arial"/>
              </a:rPr>
              <a:t>mage</a:t>
            </a:r>
            <a:r>
              <a:rPr sz="7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700" spc="-5" smtClean="0">
                <a:solidFill>
                  <a:srgbClr val="595959"/>
                </a:solidFill>
                <a:latin typeface="Arial"/>
                <a:cs typeface="Arial"/>
              </a:rPr>
              <a:t>Source:</a:t>
            </a:r>
            <a:r>
              <a:rPr lang="en-IN" sz="700" spc="-5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lang="en-IN" sz="700" dirty="0" smtClean="0">
                <a:solidFill>
                  <a:srgbClr val="595959"/>
                </a:solidFill>
                <a:latin typeface="Arial"/>
                <a:cs typeface="Arial"/>
                <a:hlinkClick r:id="rId2"/>
              </a:rPr>
              <a:t>https</a:t>
            </a:r>
            <a:r>
              <a:rPr lang="en-IN" sz="700" dirty="0" smtClean="0">
                <a:solidFill>
                  <a:srgbClr val="595959"/>
                </a:solidFill>
                <a:latin typeface="Arial"/>
                <a:cs typeface="Arial"/>
                <a:hlinkClick r:id="rId2"/>
              </a:rPr>
              <a:t>://static.javatpoint.com/tutorial/machine-learning/images/introduction-to-machine-learning.png</a:t>
            </a:r>
            <a:endParaRPr lang="en-IN" sz="700" dirty="0" smtClean="0">
              <a:solidFill>
                <a:srgbClr val="595959"/>
              </a:solidFill>
              <a:latin typeface="Arial"/>
              <a:cs typeface="Arial"/>
            </a:endParaRPr>
          </a:p>
          <a:p>
            <a:pPr algn="ctr"/>
            <a:endParaRPr lang="en-IN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5720" y="2714626"/>
            <a:ext cx="407196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 Approach that uses a system that is capable of learning from experience without having to be programmed.</a:t>
            </a:r>
            <a:endParaRPr lang="en-IN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2" descr="Introduction to Machine Learning">
            <a:extLst>
              <a:ext uri="{FF2B5EF4-FFF2-40B4-BE49-F238E27FC236}">
                <a16:creationId xmlns:a16="http://schemas.microsoft.com/office/drawing/2014/main" xmlns="" id="{358FF3C5-D28E-499C-B1A2-54825147C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14428"/>
            <a:ext cx="4572000" cy="3357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83;p16"/>
          <p:cNvSpPr txBox="1">
            <a:spLocks/>
          </p:cNvSpPr>
          <p:nvPr/>
        </p:nvSpPr>
        <p:spPr>
          <a:xfrm>
            <a:off x="285720" y="1714494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GB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Machine learning</a:t>
            </a:r>
            <a:endParaRPr lang="en-US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844" y="1928808"/>
            <a:ext cx="421481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How does Machine Learning Work?</a:t>
            </a:r>
          </a:p>
          <a:p>
            <a:pPr algn="ctr"/>
            <a:r>
              <a:rPr lang="en-US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  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14942" y="4747438"/>
            <a:ext cx="3643338" cy="37895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lang="en-US" sz="700" dirty="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sz="700">
                <a:solidFill>
                  <a:srgbClr val="595959"/>
                </a:solidFill>
                <a:latin typeface="Arial"/>
                <a:cs typeface="Arial"/>
              </a:rPr>
              <a:t>mage</a:t>
            </a:r>
            <a:r>
              <a:rPr sz="7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700" spc="-5" smtClean="0">
                <a:solidFill>
                  <a:srgbClr val="595959"/>
                </a:solidFill>
                <a:latin typeface="Arial"/>
                <a:cs typeface="Arial"/>
              </a:rPr>
              <a:t>Source:</a:t>
            </a:r>
            <a:r>
              <a:rPr lang="en-IN" sz="700" spc="-5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lang="en-US" sz="700" spc="-5" dirty="0" smtClean="0">
                <a:solidFill>
                  <a:srgbClr val="595959"/>
                </a:solidFill>
                <a:latin typeface="Arial"/>
                <a:cs typeface="Arial"/>
                <a:hlinkClick r:id="rId2"/>
              </a:rPr>
              <a:t>https://static.javatpoint.com/tutorial/machine-learning/images/introduction-to-machine-learning2.png</a:t>
            </a:r>
            <a:endParaRPr lang="en-IN" sz="700" spc="-5" dirty="0" smtClean="0">
              <a:solidFill>
                <a:srgbClr val="595959"/>
              </a:solidFill>
              <a:latin typeface="Arial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4282" y="2571750"/>
            <a:ext cx="42862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Learns from historical data, builds the prediction models, and whenever it receives new data, predicts the output for it. </a:t>
            </a:r>
            <a:endParaRPr lang="en-IN" sz="140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Introduction to Machine Learni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714494"/>
            <a:ext cx="4572000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bject 2"/>
          <p:cNvSpPr txBox="1"/>
          <p:nvPr/>
        </p:nvSpPr>
        <p:spPr>
          <a:xfrm>
            <a:off x="142844" y="1000114"/>
            <a:ext cx="4214842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Machine learning and its types &amp; </a:t>
            </a:r>
            <a:r>
              <a:rPr lang="en-GB" sz="2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Applications</a:t>
            </a:r>
            <a:r>
              <a:rPr lang="en-US" sz="2400" b="1" dirty="0" smtClean="0"/>
              <a:t> 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7158" y="1571618"/>
            <a:ext cx="421481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Applications</a:t>
            </a:r>
          </a:p>
          <a:p>
            <a:r>
              <a:rPr lang="en-US" kern="0" dirty="0" smtClean="0">
                <a:solidFill>
                  <a:sysClr val="windowText" lastClr="000000"/>
                </a:solidFill>
              </a:rPr>
              <a:t>  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14942" y="4747438"/>
            <a:ext cx="3643338" cy="137858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lang="en-US" sz="700" dirty="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sz="700">
                <a:solidFill>
                  <a:srgbClr val="595959"/>
                </a:solidFill>
                <a:latin typeface="Arial"/>
                <a:cs typeface="Arial"/>
              </a:rPr>
              <a:t>mage</a:t>
            </a:r>
            <a:r>
              <a:rPr sz="7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700" spc="-5" smtClean="0">
                <a:solidFill>
                  <a:srgbClr val="595959"/>
                </a:solidFill>
                <a:latin typeface="Arial"/>
                <a:cs typeface="Arial"/>
              </a:rPr>
              <a:t>Source:</a:t>
            </a:r>
            <a:r>
              <a:rPr lang="en-IN" sz="700" spc="-5" dirty="0" smtClean="0">
                <a:solidFill>
                  <a:srgbClr val="595959"/>
                </a:solidFill>
                <a:latin typeface="Arial"/>
                <a:cs typeface="Arial"/>
              </a:rPr>
              <a:t>  </a:t>
            </a:r>
            <a:r>
              <a:rPr lang="en-GB" sz="700" dirty="0" smtClean="0">
                <a:solidFill>
                  <a:srgbClr val="595959"/>
                </a:solidFill>
                <a:latin typeface="Arial"/>
                <a:cs typeface="Arial"/>
                <a:hlinkClick r:id="rId2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https</a:t>
            </a:r>
            <a:r>
              <a:rPr lang="en-GB" sz="700" dirty="0" smtClean="0">
                <a:solidFill>
                  <a:srgbClr val="595959"/>
                </a:solidFill>
                <a:latin typeface="Arial"/>
                <a:cs typeface="Arial"/>
                <a:hlinkClick r:id="rId2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://www.javatpoint.com/machine-learning</a:t>
            </a:r>
            <a:endParaRPr lang="en-GB" sz="700" dirty="0">
              <a:solidFill>
                <a:srgbClr val="595959"/>
              </a:solidFill>
              <a:latin typeface="Arial"/>
              <a:cs typeface="Arial"/>
              <a:hlinkClick r:id="rId2">
                <a:extLst>
                  <a:ext uri="{A12FA001-AC4F-418D-AE19-62706E023703}">
                    <ahyp:hlinkClr xmlns="" xmlns:ahyp="http://schemas.microsoft.com/office/drawing/2018/hyperlinkcolor" xmlns:lc="http://schemas.openxmlformats.org/drawingml/2006/lockedCanvas" val="tx"/>
                  </a:ext>
                </a:extLst>
              </a:hlinkClick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7158" y="2143122"/>
            <a:ext cx="4286280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Image Recognition</a:t>
            </a:r>
          </a:p>
          <a:p>
            <a:pPr>
              <a:buFont typeface="Arial" pitchFamily="34" charset="0"/>
              <a:buChar char="•"/>
            </a:pPr>
            <a:r>
              <a:rPr lang="en-IN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Speech Recognition</a:t>
            </a:r>
          </a:p>
          <a:p>
            <a:pPr>
              <a:buFont typeface="Arial" pitchFamily="34" charset="0"/>
              <a:buChar char="•"/>
            </a:pPr>
            <a:r>
              <a:rPr lang="en-IN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Traffic prediction</a:t>
            </a:r>
          </a:p>
          <a:p>
            <a:pPr>
              <a:buFont typeface="Arial" pitchFamily="34" charset="0"/>
              <a:buChar char="•"/>
            </a:pPr>
            <a:r>
              <a:rPr lang="en-IN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 recommendations</a:t>
            </a:r>
          </a:p>
          <a:p>
            <a:pPr>
              <a:buFont typeface="Arial" pitchFamily="34" charset="0"/>
              <a:buChar char="•"/>
            </a:pPr>
            <a:r>
              <a:rPr lang="en-IN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Self-driving cars</a:t>
            </a:r>
          </a:p>
          <a:p>
            <a:pPr>
              <a:buFont typeface="Arial" pitchFamily="34" charset="0"/>
              <a:buChar char="•"/>
            </a:pPr>
            <a:r>
              <a:rPr lang="en-IN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Email Spam and Malware Filtering</a:t>
            </a:r>
          </a:p>
          <a:p>
            <a:pPr>
              <a:buFont typeface="Arial" pitchFamily="34" charset="0"/>
              <a:buChar char="•"/>
            </a:pPr>
            <a:r>
              <a:rPr lang="en-IN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Virtual Personal Assistant</a:t>
            </a:r>
          </a:p>
          <a:p>
            <a:pPr>
              <a:buFont typeface="Arial" pitchFamily="34" charset="0"/>
              <a:buChar char="•"/>
            </a:pPr>
            <a:r>
              <a:rPr lang="en-IN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Online Fraud Detection</a:t>
            </a:r>
          </a:p>
          <a:p>
            <a:pPr>
              <a:buFont typeface="Arial" pitchFamily="34" charset="0"/>
              <a:buChar char="•"/>
            </a:pPr>
            <a:r>
              <a:rPr lang="en-IN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Stock Market trading</a:t>
            </a:r>
          </a:p>
          <a:p>
            <a:pPr>
              <a:buFont typeface="Arial" pitchFamily="34" charset="0"/>
              <a:buChar char="•"/>
            </a:pPr>
            <a:r>
              <a:rPr lang="en-IN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Medical Diagnosis</a:t>
            </a:r>
          </a:p>
          <a:p>
            <a:pPr>
              <a:buFont typeface="Arial" pitchFamily="34" charset="0"/>
              <a:buChar char="•"/>
            </a:pPr>
            <a:r>
              <a:rPr lang="en-IN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Automatic Language Translation</a:t>
            </a:r>
            <a:endParaRPr lang="en-IN" sz="140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2" descr="Application of AI">
            <a:extLst>
              <a:ext uri="{FF2B5EF4-FFF2-40B4-BE49-F238E27FC236}">
                <a16:creationId xmlns:a16="http://schemas.microsoft.com/office/drawing/2014/main" xmlns="" id="{E9E18954-5CF7-4B1A-9020-4DE496CFE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57304"/>
            <a:ext cx="4572000" cy="300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bject 2"/>
          <p:cNvSpPr txBox="1"/>
          <p:nvPr/>
        </p:nvSpPr>
        <p:spPr>
          <a:xfrm>
            <a:off x="285720" y="571486"/>
            <a:ext cx="4214842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Machine learning and its types &amp; </a:t>
            </a:r>
            <a:r>
              <a:rPr lang="en-GB" sz="2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Applications</a:t>
            </a:r>
            <a:r>
              <a:rPr lang="en-US" sz="2400" b="1" dirty="0" smtClean="0"/>
              <a:t> 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8596" y="1500180"/>
            <a:ext cx="421481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Types  </a:t>
            </a:r>
            <a:r>
              <a:rPr lang="en-US" sz="2400" b="1" dirty="0" smtClean="0"/>
              <a:t> </a:t>
            </a:r>
            <a:endParaRPr lang="en-US"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5214942" y="4747438"/>
            <a:ext cx="3643338" cy="51232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spcBef>
                <a:spcPts val="235"/>
              </a:spcBef>
            </a:pPr>
            <a:r>
              <a:rPr lang="en-US" sz="700" dirty="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sz="700">
                <a:solidFill>
                  <a:srgbClr val="595959"/>
                </a:solidFill>
                <a:latin typeface="Arial"/>
                <a:cs typeface="Arial"/>
              </a:rPr>
              <a:t>mage</a:t>
            </a:r>
            <a:r>
              <a:rPr sz="7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700" spc="-5" smtClean="0">
                <a:solidFill>
                  <a:srgbClr val="595959"/>
                </a:solidFill>
                <a:latin typeface="Arial"/>
                <a:cs typeface="Arial"/>
              </a:rPr>
              <a:t>Source:</a:t>
            </a:r>
            <a:r>
              <a:rPr lang="en-IN" sz="700" spc="-5" dirty="0" smtClean="0">
                <a:solidFill>
                  <a:srgbClr val="595959"/>
                </a:solidFill>
                <a:latin typeface="Arial"/>
                <a:cs typeface="Arial"/>
              </a:rPr>
              <a:t>  </a:t>
            </a:r>
            <a:r>
              <a:rPr lang="en-IN" sz="700" dirty="0" smtClean="0">
                <a:solidFill>
                  <a:srgbClr val="595959"/>
                </a:solidFill>
                <a:latin typeface="Arial"/>
                <a:cs typeface="Arial"/>
              </a:rPr>
              <a:t>https://static.javatpoint.com/tutorial/machine-learning/images/machine-learning-algorithms.png</a:t>
            </a: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endParaRPr lang="en-GB" sz="700" dirty="0" smtClean="0">
              <a:solidFill>
                <a:srgbClr val="595959"/>
              </a:solidFill>
              <a:latin typeface="Arial"/>
              <a:cs typeface="Arial"/>
              <a:hlinkClick r:id="rId2">
                <a:extLst>
                  <a:ext uri="{A12FA001-AC4F-418D-AE19-62706E023703}">
                    <ahyp:hlinkClr xmlns="" xmlns:ahyp="http://schemas.microsoft.com/office/drawing/2018/hyperlinkcolor" xmlns:lc="http://schemas.openxmlformats.org/drawingml/2006/lockedCanvas" val="tx"/>
                  </a:ext>
                </a:extLst>
              </a:hlinkClick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endParaRPr lang="en-GB" sz="700" dirty="0">
              <a:solidFill>
                <a:srgbClr val="595959"/>
              </a:solidFill>
              <a:latin typeface="Arial"/>
              <a:cs typeface="Arial"/>
              <a:hlinkClick r:id="rId2">
                <a:extLst>
                  <a:ext uri="{A12FA001-AC4F-418D-AE19-62706E023703}">
                    <ahyp:hlinkClr xmlns="" xmlns:ahyp="http://schemas.microsoft.com/office/drawing/2018/hyperlinkcolor" xmlns:lc="http://schemas.openxmlformats.org/drawingml/2006/lockedCanvas" val="tx"/>
                  </a:ext>
                </a:extLst>
              </a:hlinkClick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5720" y="2643188"/>
            <a:ext cx="428628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Supervised Learning</a:t>
            </a:r>
          </a:p>
          <a:p>
            <a:pPr lvl="0">
              <a:buFont typeface="Arial" pitchFamily="34" charset="0"/>
              <a:buChar char="•"/>
            </a:pPr>
            <a:r>
              <a:rPr lang="en-IN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Unsupervised Learning</a:t>
            </a:r>
          </a:p>
          <a:p>
            <a:pPr lvl="0">
              <a:buFont typeface="Arial" pitchFamily="34" charset="0"/>
              <a:buChar char="•"/>
            </a:pPr>
            <a:r>
              <a:rPr lang="en-IN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Reinforcement Learning</a:t>
            </a:r>
          </a:p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endParaRPr lang="en-IN" sz="1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object 2"/>
          <p:cNvSpPr txBox="1"/>
          <p:nvPr/>
        </p:nvSpPr>
        <p:spPr>
          <a:xfrm>
            <a:off x="142844" y="714362"/>
            <a:ext cx="4214842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Machine learning and its types &amp; </a:t>
            </a:r>
            <a:r>
              <a:rPr lang="en-GB" sz="2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Applications</a:t>
            </a:r>
            <a:r>
              <a:rPr lang="en-US" sz="2400" b="1" dirty="0" smtClean="0"/>
              <a:t> </a:t>
            </a:r>
            <a:endParaRPr lang="en-US" sz="2400" dirty="0"/>
          </a:p>
        </p:txBody>
      </p:sp>
      <p:pic>
        <p:nvPicPr>
          <p:cNvPr id="8" name="Picture 2" descr="Machine Learning Algorithms">
            <a:extLst>
              <a:ext uri="{FF2B5EF4-FFF2-40B4-BE49-F238E27FC236}">
                <a16:creationId xmlns:a16="http://schemas.microsoft.com/office/drawing/2014/main" xmlns="" id="{A446AF2D-EDE8-4378-9D55-B7B94F28E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1999" y="1571618"/>
            <a:ext cx="4572001" cy="307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8596" y="1500180"/>
            <a:ext cx="421481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Supervised Learning  </a:t>
            </a:r>
            <a:r>
              <a:rPr lang="en-US" sz="2400" b="1" dirty="0" smtClean="0"/>
              <a:t> </a:t>
            </a:r>
            <a:endParaRPr lang="en-US"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5214942" y="4747438"/>
            <a:ext cx="3643338" cy="64569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spcBef>
                <a:spcPts val="235"/>
              </a:spcBef>
            </a:pPr>
            <a:r>
              <a:rPr lang="en-US" sz="700" dirty="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sz="700">
                <a:solidFill>
                  <a:srgbClr val="595959"/>
                </a:solidFill>
                <a:latin typeface="Arial"/>
                <a:cs typeface="Arial"/>
              </a:rPr>
              <a:t>mage</a:t>
            </a:r>
            <a:r>
              <a:rPr sz="7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700" spc="-5" smtClean="0">
                <a:solidFill>
                  <a:srgbClr val="595959"/>
                </a:solidFill>
                <a:latin typeface="Arial"/>
                <a:cs typeface="Arial"/>
              </a:rPr>
              <a:t>Source</a:t>
            </a:r>
            <a:r>
              <a:rPr sz="700" smtClean="0">
                <a:solidFill>
                  <a:srgbClr val="595959"/>
                </a:solidFill>
                <a:latin typeface="Arial"/>
                <a:cs typeface="Arial"/>
              </a:rPr>
              <a:t>:</a:t>
            </a:r>
            <a:r>
              <a:rPr lang="en-IN" sz="700" dirty="0" smtClean="0">
                <a:solidFill>
                  <a:srgbClr val="595959"/>
                </a:solidFill>
                <a:latin typeface="Arial"/>
                <a:cs typeface="Arial"/>
              </a:rPr>
              <a:t>  https://static.javatpoint.com/tutorial/machine-learning/images/supervised-machine-learning.png</a:t>
            </a:r>
          </a:p>
          <a:p>
            <a:pPr marL="12700">
              <a:spcBef>
                <a:spcPts val="235"/>
              </a:spcBef>
            </a:pPr>
            <a:endParaRPr lang="en-IN" sz="700" dirty="0" smtClean="0">
              <a:solidFill>
                <a:srgbClr val="595959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endParaRPr lang="en-GB" sz="700" dirty="0" smtClean="0">
              <a:solidFill>
                <a:srgbClr val="595959"/>
              </a:solidFill>
              <a:latin typeface="Arial"/>
              <a:cs typeface="Arial"/>
              <a:hlinkClick r:id="rId2">
                <a:extLst>
                  <a:ext uri="{A12FA001-AC4F-418D-AE19-62706E023703}">
                    <ahyp:hlinkClr xmlns="" xmlns:ahyp="http://schemas.microsoft.com/office/drawing/2018/hyperlinkcolor" xmlns:lc="http://schemas.openxmlformats.org/drawingml/2006/lockedCanvas" val="tx"/>
                  </a:ext>
                </a:extLst>
              </a:hlinkClick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endParaRPr lang="en-GB" sz="700" dirty="0">
              <a:solidFill>
                <a:srgbClr val="595959"/>
              </a:solidFill>
              <a:latin typeface="Arial"/>
              <a:cs typeface="Arial"/>
              <a:hlinkClick r:id="rId2">
                <a:extLst>
                  <a:ext uri="{A12FA001-AC4F-418D-AE19-62706E023703}">
                    <ahyp:hlinkClr xmlns="" xmlns:ahyp="http://schemas.microsoft.com/office/drawing/2018/hyperlinkcolor" xmlns:lc="http://schemas.openxmlformats.org/drawingml/2006/lockedCanvas" val="tx"/>
                  </a:ext>
                </a:extLst>
              </a:hlinkClick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4282" y="2643188"/>
            <a:ext cx="407196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It is a process of learning algorithm from the training dataset. </a:t>
            </a:r>
          </a:p>
          <a:p>
            <a:pPr>
              <a:buFont typeface="Arial" pitchFamily="34" charset="0"/>
              <a:buChar char="•"/>
            </a:pPr>
            <a:r>
              <a:rPr lang="en-IN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</a:t>
            </a:r>
            <a:r>
              <a:rPr lang="en-US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and output variable, an algorithm is used to learn the mapping </a:t>
            </a:r>
            <a:r>
              <a:rPr lang="en-US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 </a:t>
            </a:r>
            <a:r>
              <a:rPr lang="en-US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the input to the output.</a:t>
            </a:r>
            <a:endParaRPr lang="en-US" sz="140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endParaRPr lang="en-IN" sz="1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object 2"/>
          <p:cNvSpPr txBox="1"/>
          <p:nvPr/>
        </p:nvSpPr>
        <p:spPr>
          <a:xfrm>
            <a:off x="142844" y="714362"/>
            <a:ext cx="4214842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Machine learning and its types &amp; </a:t>
            </a:r>
            <a:r>
              <a:rPr lang="en-GB" sz="2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Applications</a:t>
            </a:r>
            <a:r>
              <a:rPr lang="en-US" sz="2400" b="1" dirty="0" smtClean="0"/>
              <a:t> </a:t>
            </a:r>
            <a:endParaRPr lang="en-US" sz="2400" dirty="0"/>
          </a:p>
        </p:txBody>
      </p:sp>
      <p:pic>
        <p:nvPicPr>
          <p:cNvPr id="9" name="Picture 8" descr="Supervised Machine learning">
            <a:extLst>
              <a:ext uri="{FF2B5EF4-FFF2-40B4-BE49-F238E27FC236}">
                <a16:creationId xmlns:a16="http://schemas.microsoft.com/office/drawing/2014/main" xmlns="" id="{291F6642-BD53-4306-AAC7-CCED0072815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00562" y="1428742"/>
            <a:ext cx="4643438" cy="34037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8596" y="1500180"/>
            <a:ext cx="421481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Unsupervised </a:t>
            </a:r>
            <a:r>
              <a:rPr lang="en-US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Learning</a:t>
            </a:r>
            <a:endParaRPr lang="en-US"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4929190" y="4786329"/>
            <a:ext cx="4071966" cy="779059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spcBef>
                <a:spcPts val="235"/>
              </a:spcBef>
            </a:pPr>
            <a:r>
              <a:rPr lang="en-US" sz="700" dirty="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sz="700">
                <a:solidFill>
                  <a:srgbClr val="595959"/>
                </a:solidFill>
                <a:latin typeface="Arial"/>
                <a:cs typeface="Arial"/>
              </a:rPr>
              <a:t>mage</a:t>
            </a:r>
            <a:r>
              <a:rPr sz="7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700" spc="-5" smtClean="0">
                <a:solidFill>
                  <a:srgbClr val="595959"/>
                </a:solidFill>
                <a:latin typeface="Arial"/>
                <a:cs typeface="Arial"/>
              </a:rPr>
              <a:t>Source</a:t>
            </a:r>
            <a:r>
              <a:rPr sz="700" smtClean="0">
                <a:solidFill>
                  <a:srgbClr val="595959"/>
                </a:solidFill>
                <a:latin typeface="Arial"/>
                <a:cs typeface="Arial"/>
              </a:rPr>
              <a:t>:</a:t>
            </a:r>
            <a:r>
              <a:rPr lang="en-IN" sz="700" dirty="0" smtClean="0">
                <a:solidFill>
                  <a:srgbClr val="595959"/>
                </a:solidFill>
                <a:latin typeface="Arial"/>
                <a:cs typeface="Arial"/>
              </a:rPr>
              <a:t>  </a:t>
            </a:r>
            <a:r>
              <a:rPr lang="en-IN" sz="700" dirty="0" smtClean="0">
                <a:solidFill>
                  <a:srgbClr val="595959"/>
                </a:solidFill>
                <a:latin typeface="Arial"/>
                <a:cs typeface="Arial"/>
              </a:rPr>
              <a:t>https://static.javatpoint.com/tutorial/machine-learning/images/unsupervised-machine-learning-1.png</a:t>
            </a:r>
          </a:p>
          <a:p>
            <a:pPr marL="12700">
              <a:spcBef>
                <a:spcPts val="235"/>
              </a:spcBef>
            </a:pPr>
            <a:endParaRPr lang="en-IN" sz="700" dirty="0" smtClean="0">
              <a:solidFill>
                <a:srgbClr val="595959"/>
              </a:solidFill>
              <a:latin typeface="Arial"/>
              <a:cs typeface="Arial"/>
            </a:endParaRPr>
          </a:p>
          <a:p>
            <a:pPr marL="12700">
              <a:spcBef>
                <a:spcPts val="235"/>
              </a:spcBef>
            </a:pPr>
            <a:endParaRPr lang="en-IN" sz="700" dirty="0" smtClean="0">
              <a:solidFill>
                <a:srgbClr val="595959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endParaRPr lang="en-GB" sz="700" dirty="0" smtClean="0">
              <a:solidFill>
                <a:srgbClr val="595959"/>
              </a:solidFill>
              <a:latin typeface="Arial"/>
              <a:cs typeface="Arial"/>
              <a:hlinkClick r:id="rId2">
                <a:extLst>
                  <a:ext uri="{A12FA001-AC4F-418D-AE19-62706E023703}">
                    <ahyp:hlinkClr xmlns="" xmlns:ahyp="http://schemas.microsoft.com/office/drawing/2018/hyperlinkcolor" xmlns:lc="http://schemas.openxmlformats.org/drawingml/2006/lockedCanvas" val="tx"/>
                  </a:ext>
                </a:extLst>
              </a:hlinkClick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endParaRPr lang="en-GB" sz="700" dirty="0">
              <a:solidFill>
                <a:srgbClr val="595959"/>
              </a:solidFill>
              <a:latin typeface="Arial"/>
              <a:cs typeface="Arial"/>
              <a:hlinkClick r:id="rId2">
                <a:extLst>
                  <a:ext uri="{A12FA001-AC4F-418D-AE19-62706E023703}">
                    <ahyp:hlinkClr xmlns="" xmlns:ahyp="http://schemas.microsoft.com/office/drawing/2018/hyperlinkcolor" xmlns:lc="http://schemas.openxmlformats.org/drawingml/2006/lockedCanvas" val="tx"/>
                  </a:ext>
                </a:extLst>
              </a:hlinkClick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4282" y="2643188"/>
            <a:ext cx="407196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Modeling </a:t>
            </a:r>
            <a:r>
              <a:rPr lang="en-US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underlying or hidden structure or distribution in the data in order to learn more about the data. </a:t>
            </a:r>
            <a:endParaRPr lang="en-US" sz="140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Font typeface="Arial" pitchFamily="34" charset="0"/>
              <a:buChar char="•"/>
            </a:pPr>
            <a:r>
              <a:rPr lang="en-IN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Only </a:t>
            </a:r>
            <a:r>
              <a:rPr lang="en-US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have input data and no corresponding output variables.</a:t>
            </a:r>
            <a:endParaRPr lang="en-US" sz="140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Font typeface="Arial" pitchFamily="34" charset="0"/>
              <a:buChar char="•"/>
            </a:pPr>
            <a:endParaRPr lang="en-US" sz="140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endParaRPr lang="en-IN" sz="1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object 2"/>
          <p:cNvSpPr txBox="1"/>
          <p:nvPr/>
        </p:nvSpPr>
        <p:spPr>
          <a:xfrm>
            <a:off x="142844" y="714362"/>
            <a:ext cx="4214842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Machine learning and its types &amp; </a:t>
            </a:r>
            <a:r>
              <a:rPr lang="en-GB" sz="2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Applications</a:t>
            </a:r>
            <a:r>
              <a:rPr lang="en-US" sz="2400" b="1" dirty="0" smtClean="0"/>
              <a:t> </a:t>
            </a:r>
            <a:endParaRPr lang="en-US" sz="2400" dirty="0"/>
          </a:p>
        </p:txBody>
      </p:sp>
      <p:pic>
        <p:nvPicPr>
          <p:cNvPr id="8" name="Content Placeholder 4" descr="Supervised Machine learning">
            <a:extLst>
              <a:ext uri="{FF2B5EF4-FFF2-40B4-BE49-F238E27FC236}">
                <a16:creationId xmlns:a16="http://schemas.microsoft.com/office/drawing/2014/main" xmlns="" id="{76DC2DC0-F09D-4A69-8B2A-EDD8E6A4A4FC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43438" y="1142990"/>
            <a:ext cx="4500562" cy="3500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8596" y="1500180"/>
            <a:ext cx="421481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Supervised Learning  </a:t>
            </a:r>
            <a:r>
              <a:rPr lang="en-US" sz="2400" b="1" dirty="0" smtClean="0"/>
              <a:t> </a:t>
            </a:r>
            <a:endParaRPr lang="en-US"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5214942" y="4747438"/>
            <a:ext cx="3643338" cy="64569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spcBef>
                <a:spcPts val="235"/>
              </a:spcBef>
            </a:pPr>
            <a:r>
              <a:rPr lang="en-US" sz="700" dirty="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sz="700">
                <a:solidFill>
                  <a:srgbClr val="595959"/>
                </a:solidFill>
                <a:latin typeface="Arial"/>
                <a:cs typeface="Arial"/>
              </a:rPr>
              <a:t>mage</a:t>
            </a:r>
            <a:r>
              <a:rPr sz="7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700" spc="-5" smtClean="0">
                <a:solidFill>
                  <a:srgbClr val="595959"/>
                </a:solidFill>
                <a:latin typeface="Arial"/>
                <a:cs typeface="Arial"/>
              </a:rPr>
              <a:t>Source</a:t>
            </a:r>
            <a:r>
              <a:rPr sz="700" smtClean="0">
                <a:solidFill>
                  <a:srgbClr val="595959"/>
                </a:solidFill>
                <a:latin typeface="Arial"/>
                <a:cs typeface="Arial"/>
              </a:rPr>
              <a:t>:</a:t>
            </a:r>
            <a:r>
              <a:rPr lang="en-IN" sz="700" dirty="0" smtClean="0">
                <a:solidFill>
                  <a:srgbClr val="595959"/>
                </a:solidFill>
                <a:latin typeface="Arial"/>
                <a:cs typeface="Arial"/>
              </a:rPr>
              <a:t>  https://static.javatpoint.com/tutorial/machine-learning/images/supervised-machine-learning.png</a:t>
            </a:r>
          </a:p>
          <a:p>
            <a:pPr marL="12700">
              <a:spcBef>
                <a:spcPts val="235"/>
              </a:spcBef>
            </a:pPr>
            <a:endParaRPr lang="en-IN" sz="700" dirty="0" smtClean="0">
              <a:solidFill>
                <a:srgbClr val="595959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endParaRPr lang="en-GB" sz="700" dirty="0" smtClean="0">
              <a:solidFill>
                <a:srgbClr val="595959"/>
              </a:solidFill>
              <a:latin typeface="Arial"/>
              <a:cs typeface="Arial"/>
              <a:hlinkClick r:id="rId2">
                <a:extLst>
                  <a:ext uri="{A12FA001-AC4F-418D-AE19-62706E023703}">
                    <ahyp:hlinkClr xmlns="" xmlns:ahyp="http://schemas.microsoft.com/office/drawing/2018/hyperlinkcolor" xmlns:lc="http://schemas.openxmlformats.org/drawingml/2006/lockedCanvas" val="tx"/>
                  </a:ext>
                </a:extLst>
              </a:hlinkClick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endParaRPr lang="en-GB" sz="700" dirty="0">
              <a:solidFill>
                <a:srgbClr val="595959"/>
              </a:solidFill>
              <a:latin typeface="Arial"/>
              <a:cs typeface="Arial"/>
              <a:hlinkClick r:id="rId2">
                <a:extLst>
                  <a:ext uri="{A12FA001-AC4F-418D-AE19-62706E023703}">
                    <ahyp:hlinkClr xmlns="" xmlns:ahyp="http://schemas.microsoft.com/office/drawing/2018/hyperlinkcolor" xmlns:lc="http://schemas.openxmlformats.org/drawingml/2006/lockedCanvas" val="tx"/>
                  </a:ext>
                </a:extLst>
              </a:hlinkClick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4282" y="2643188"/>
            <a:ext cx="407196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It is a process of learning algorithm from the training dataset. </a:t>
            </a:r>
          </a:p>
          <a:p>
            <a:pPr>
              <a:buFont typeface="Arial" pitchFamily="34" charset="0"/>
              <a:buChar char="•"/>
            </a:pPr>
            <a:r>
              <a:rPr lang="en-IN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</a:t>
            </a:r>
            <a:r>
              <a:rPr lang="en-US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and output variable, an algorithm is used to learn the mapping </a:t>
            </a:r>
            <a:r>
              <a:rPr lang="en-US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 </a:t>
            </a:r>
            <a:r>
              <a:rPr lang="en-US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the input to the output.</a:t>
            </a:r>
            <a:endParaRPr lang="en-US" sz="140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endParaRPr lang="en-IN" sz="1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object 2"/>
          <p:cNvSpPr txBox="1"/>
          <p:nvPr/>
        </p:nvSpPr>
        <p:spPr>
          <a:xfrm>
            <a:off x="142844" y="714362"/>
            <a:ext cx="4214842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Machine learning and its types &amp; </a:t>
            </a:r>
            <a:r>
              <a:rPr lang="en-GB" sz="2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Applications</a:t>
            </a:r>
            <a:r>
              <a:rPr lang="en-US" sz="2400" b="1" dirty="0" smtClean="0"/>
              <a:t> </a:t>
            </a:r>
            <a:endParaRPr lang="en-US" sz="2400" dirty="0"/>
          </a:p>
        </p:txBody>
      </p:sp>
      <p:pic>
        <p:nvPicPr>
          <p:cNvPr id="9" name="Picture 8" descr="Supervised Machine learning">
            <a:extLst>
              <a:ext uri="{FF2B5EF4-FFF2-40B4-BE49-F238E27FC236}">
                <a16:creationId xmlns:a16="http://schemas.microsoft.com/office/drawing/2014/main" xmlns="" id="{291F6642-BD53-4306-AAC7-CCED0072815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00562" y="1428742"/>
            <a:ext cx="4643438" cy="34037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</TotalTime>
  <Words>894</Words>
  <Application>Microsoft Office PowerPoint</Application>
  <PresentationFormat>On-screen Show (16:9)</PresentationFormat>
  <Paragraphs>165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Fundamentals of Predictive Analytics using Machine Learning techniques (40 hr)</vt:lpstr>
      <vt:lpstr>In this section, we will discuss: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Able to Design and Develop  Dynamic Websites with  PHP</dc:title>
  <dc:creator>... PRACHI ...</dc:creator>
  <cp:lastModifiedBy>ALOK NEGI</cp:lastModifiedBy>
  <cp:revision>30</cp:revision>
  <dcterms:created xsi:type="dcterms:W3CDTF">2022-03-12T13:08:41Z</dcterms:created>
  <dcterms:modified xsi:type="dcterms:W3CDTF">2022-04-07T10:21:04Z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