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6"/>
  </p:notes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91" r:id="rId31"/>
    <p:sldId id="287" r:id="rId32"/>
    <p:sldId id="289" r:id="rId33"/>
    <p:sldId id="290" r:id="rId34"/>
    <p:sldId id="288" r:id="rId3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934" autoAdjust="0"/>
  </p:normalViewPr>
  <p:slideViewPr>
    <p:cSldViewPr snapToGrid="0">
      <p:cViewPr varScale="1">
        <p:scale>
          <a:sx n="79" d="100"/>
          <a:sy n="79" d="100"/>
        </p:scale>
        <p:origin x="114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towardsdatascience.com/gradient-descent-algorithm-a-deep-dive-cf04e8115f21" TargetMode="External"/><Relationship Id="rId3" Type="http://schemas.openxmlformats.org/officeDocument/2006/relationships/hyperlink" Target="https://www.statisticshowto.com/residual/" TargetMode="External"/><Relationship Id="rId7" Type="http://schemas.openxmlformats.org/officeDocument/2006/relationships/hyperlink" Target="https://www.javatpoint.com/k-nearest-neighbor-algorithm-for-machine-learning"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machinelearningmastery.com/distance-measures-for-machine-learning/#:~:text=Perhaps%20four%20of%20the%20most,Manhattan%20Distance" TargetMode="External"/><Relationship Id="rId5" Type="http://schemas.openxmlformats.org/officeDocument/2006/relationships/hyperlink" Target="https://monkeylearn.com/blog/classification-algorithms/" TargetMode="External"/><Relationship Id="rId4" Type="http://schemas.openxmlformats.org/officeDocument/2006/relationships/hyperlink" Target="https://machinelearningmastery.com/polynomial-features-transforms-for-machine-learning/#:~:text=Polynomial%20features%20are%20those%20features,X%2C%20e.g.%20X%5E2" TargetMode="External"/><Relationship Id="rId9" Type="http://schemas.openxmlformats.org/officeDocument/2006/relationships/hyperlink" Target="https://www.javatpoint.com/gradient-descent-in-machine-learning" TargetMode="Externa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towardsdatascience.com/gradient-descent-algorithm-a-deep-dive-cf04e8115f21" TargetMode="External"/><Relationship Id="rId3" Type="http://schemas.openxmlformats.org/officeDocument/2006/relationships/hyperlink" Target="https://www.statisticshowto.com/residual/" TargetMode="External"/><Relationship Id="rId7" Type="http://schemas.openxmlformats.org/officeDocument/2006/relationships/hyperlink" Target="https://www.javatpoint.com/k-nearest-neighbor-algorithm-for-machine-learning"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machinelearningmastery.com/distance-measures-for-machine-learning/#:~:text=Perhaps%20four%20of%20the%20most,Manhattan%20Distance" TargetMode="External"/><Relationship Id="rId5" Type="http://schemas.openxmlformats.org/officeDocument/2006/relationships/hyperlink" Target="https://monkeylearn.com/blog/classification-algorithms/" TargetMode="External"/><Relationship Id="rId4" Type="http://schemas.openxmlformats.org/officeDocument/2006/relationships/hyperlink" Target="https://machinelearningmastery.com/polynomial-features-transforms-for-machine-learning/#:~:text=Polynomial%20features%20are%20those%20features,X%2C%20e.g.%20X%5E2" TargetMode="External"/><Relationship Id="rId9" Type="http://schemas.openxmlformats.org/officeDocument/2006/relationships/hyperlink" Target="https://www.javatpoint.com/gradient-descent-in-machine-learning" TargetMode="Externa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towardsdatascience.com/gradient-descent-algorithm-a-deep-dive-cf04e8115f21" TargetMode="External"/><Relationship Id="rId3" Type="http://schemas.openxmlformats.org/officeDocument/2006/relationships/hyperlink" Target="https://www.statisticshowto.com/residual/" TargetMode="External"/><Relationship Id="rId7" Type="http://schemas.openxmlformats.org/officeDocument/2006/relationships/hyperlink" Target="https://www.javatpoint.com/k-nearest-neighbor-algorithm-for-machine-learning"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machinelearningmastery.com/distance-measures-for-machine-learning/#:~:text=Perhaps%20four%20of%20the%20most,Manhattan%20Distance" TargetMode="External"/><Relationship Id="rId5" Type="http://schemas.openxmlformats.org/officeDocument/2006/relationships/hyperlink" Target="https://monkeylearn.com/blog/classification-algorithms/" TargetMode="External"/><Relationship Id="rId4" Type="http://schemas.openxmlformats.org/officeDocument/2006/relationships/hyperlink" Target="https://machinelearningmastery.com/polynomial-features-transforms-for-machine-learning/#:~:text=Polynomial%20features%20are%20those%20features,X%2C%20e.g.%20X%5E2" TargetMode="External"/><Relationship Id="rId9" Type="http://schemas.openxmlformats.org/officeDocument/2006/relationships/hyperlink" Target="https://www.javatpoint.com/gradient-descent-in-machine-learning" TargetMode="Externa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towardsdatascience.com/gradient-descent-algorithm-a-deep-dive-cf04e8115f21" TargetMode="External"/><Relationship Id="rId3" Type="http://schemas.openxmlformats.org/officeDocument/2006/relationships/hyperlink" Target="https://www.statisticshowto.com/residual/" TargetMode="External"/><Relationship Id="rId7" Type="http://schemas.openxmlformats.org/officeDocument/2006/relationships/hyperlink" Target="https://www.javatpoint.com/k-nearest-neighbor-algorithm-for-machine-learning"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machinelearningmastery.com/distance-measures-for-machine-learning/#:~:text=Perhaps%20four%20of%20the%20most,Manhattan%20Distance" TargetMode="External"/><Relationship Id="rId5" Type="http://schemas.openxmlformats.org/officeDocument/2006/relationships/hyperlink" Target="https://monkeylearn.com/blog/classification-algorithms/" TargetMode="External"/><Relationship Id="rId4" Type="http://schemas.openxmlformats.org/officeDocument/2006/relationships/hyperlink" Target="https://machinelearningmastery.com/polynomial-features-transforms-for-machine-learning/#:~:text=Polynomial%20features%20are%20those%20features,X%2C%20e.g.%20X%5E2" TargetMode="External"/><Relationship Id="rId9" Type="http://schemas.openxmlformats.org/officeDocument/2006/relationships/hyperlink" Target="https://www.javatpoint.com/gradient-descent-in-machine-learning" TargetMode="Externa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towardsdatascience.com/gradient-descent-algorithm-a-deep-dive-cf04e8115f21" TargetMode="External"/><Relationship Id="rId3" Type="http://schemas.openxmlformats.org/officeDocument/2006/relationships/hyperlink" Target="https://www.statisticshowto.com/residual/" TargetMode="External"/><Relationship Id="rId7" Type="http://schemas.openxmlformats.org/officeDocument/2006/relationships/hyperlink" Target="https://www.javatpoint.com/k-nearest-neighbor-algorithm-for-machine-learning"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machinelearningmastery.com/distance-measures-for-machine-learning/#:~:text=Perhaps%20four%20of%20the%20most,Manhattan%20Distance" TargetMode="External"/><Relationship Id="rId5" Type="http://schemas.openxmlformats.org/officeDocument/2006/relationships/hyperlink" Target="https://monkeylearn.com/blog/classification-algorithms/" TargetMode="External"/><Relationship Id="rId4" Type="http://schemas.openxmlformats.org/officeDocument/2006/relationships/hyperlink" Target="https://machinelearningmastery.com/polynomial-features-transforms-for-machine-learning/#:~:text=Polynomial%20features%20are%20those%20features,X%2C%20e.g.%20X%5E2" TargetMode="External"/><Relationship Id="rId9" Type="http://schemas.openxmlformats.org/officeDocument/2006/relationships/hyperlink" Target="https://www.javatpoint.com/gradient-descent-in-machine-learning" TargetMode="Externa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s://towardsdatascience.com/gradient-descent-algorithm-a-deep-dive-cf04e8115f21" TargetMode="External"/><Relationship Id="rId3" Type="http://schemas.openxmlformats.org/officeDocument/2006/relationships/hyperlink" Target="https://www.statisticshowto.com/residual/" TargetMode="External"/><Relationship Id="rId7" Type="http://schemas.openxmlformats.org/officeDocument/2006/relationships/hyperlink" Target="https://www.javatpoint.com/k-nearest-neighbor-algorithm-for-machine-learning"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machinelearningmastery.com/distance-measures-for-machine-learning/#:~:text=Perhaps%20four%20of%20the%20most,Manhattan%20Distance" TargetMode="External"/><Relationship Id="rId5" Type="http://schemas.openxmlformats.org/officeDocument/2006/relationships/hyperlink" Target="https://monkeylearn.com/blog/classification-algorithms/" TargetMode="External"/><Relationship Id="rId4" Type="http://schemas.openxmlformats.org/officeDocument/2006/relationships/hyperlink" Target="https://machinelearningmastery.com/polynomial-features-transforms-for-machine-learning/#:~:text=Polynomial%20features%20are%20those%20features,X%2C%20e.g.%20X%5E2" TargetMode="External"/><Relationship Id="rId9" Type="http://schemas.openxmlformats.org/officeDocument/2006/relationships/hyperlink" Target="https://www.javatpoint.com/gradient-descent-in-machine-learning" TargetMode="Externa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towardsdatascience.com/gradient-descent-algorithm-a-deep-dive-cf04e8115f21" TargetMode="External"/><Relationship Id="rId3" Type="http://schemas.openxmlformats.org/officeDocument/2006/relationships/hyperlink" Target="https://www.statisticshowto.com/residual/" TargetMode="External"/><Relationship Id="rId7" Type="http://schemas.openxmlformats.org/officeDocument/2006/relationships/hyperlink" Target="https://www.javatpoint.com/k-nearest-neighbor-algorithm-for-machine-learning"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machinelearningmastery.com/distance-measures-for-machine-learning/#:~:text=Perhaps%20four%20of%20the%20most,Manhattan%20Distance" TargetMode="External"/><Relationship Id="rId5" Type="http://schemas.openxmlformats.org/officeDocument/2006/relationships/hyperlink" Target="https://monkeylearn.com/blog/classification-algorithms/" TargetMode="External"/><Relationship Id="rId4" Type="http://schemas.openxmlformats.org/officeDocument/2006/relationships/hyperlink" Target="https://machinelearningmastery.com/polynomial-features-transforms-for-machine-learning/#:~:text=Polynomial%20features%20are%20those%20features,X%2C%20e.g.%20X%5E2" TargetMode="External"/><Relationship Id="rId9" Type="http://schemas.openxmlformats.org/officeDocument/2006/relationships/hyperlink" Target="https://www.javatpoint.com/gradient-descent-in-machine-learning" TargetMode="External"/></Relationships>
</file>

<file path=ppt/notesSlides/_rels/notesSlide17.xml.rels><?xml version="1.0" encoding="UTF-8" standalone="yes"?>
<Relationships xmlns="http://schemas.openxmlformats.org/package/2006/relationships"><Relationship Id="rId8" Type="http://schemas.openxmlformats.org/officeDocument/2006/relationships/hyperlink" Target="https://towardsdatascience.com/gradient-descent-algorithm-a-deep-dive-cf04e8115f21" TargetMode="External"/><Relationship Id="rId3" Type="http://schemas.openxmlformats.org/officeDocument/2006/relationships/hyperlink" Target="https://www.statisticshowto.com/residual/" TargetMode="External"/><Relationship Id="rId7" Type="http://schemas.openxmlformats.org/officeDocument/2006/relationships/hyperlink" Target="https://www.javatpoint.com/k-nearest-neighbor-algorithm-for-machine-learning"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machinelearningmastery.com/distance-measures-for-machine-learning/#:~:text=Perhaps%20four%20of%20the%20most,Manhattan%20Distance" TargetMode="External"/><Relationship Id="rId5" Type="http://schemas.openxmlformats.org/officeDocument/2006/relationships/hyperlink" Target="https://monkeylearn.com/blog/classification-algorithms/" TargetMode="External"/><Relationship Id="rId4" Type="http://schemas.openxmlformats.org/officeDocument/2006/relationships/hyperlink" Target="https://machinelearningmastery.com/polynomial-features-transforms-for-machine-learning/#:~:text=Polynomial%20features%20are%20those%20features,X%2C%20e.g.%20X%5E2" TargetMode="External"/><Relationship Id="rId9" Type="http://schemas.openxmlformats.org/officeDocument/2006/relationships/hyperlink" Target="https://www.javatpoint.com/gradient-descent-in-machine-learning" TargetMode="Externa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s://towardsdatascience.com/gradient-descent-algorithm-a-deep-dive-cf04e8115f21" TargetMode="External"/><Relationship Id="rId3" Type="http://schemas.openxmlformats.org/officeDocument/2006/relationships/hyperlink" Target="https://www.statisticshowto.com/residual/" TargetMode="External"/><Relationship Id="rId7" Type="http://schemas.openxmlformats.org/officeDocument/2006/relationships/hyperlink" Target="https://www.javatpoint.com/k-nearest-neighbor-algorithm-for-machine-learning"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machinelearningmastery.com/distance-measures-for-machine-learning/#:~:text=Perhaps%20four%20of%20the%20most,Manhattan%20Distance" TargetMode="External"/><Relationship Id="rId5" Type="http://schemas.openxmlformats.org/officeDocument/2006/relationships/hyperlink" Target="https://monkeylearn.com/blog/classification-algorithms/" TargetMode="External"/><Relationship Id="rId4" Type="http://schemas.openxmlformats.org/officeDocument/2006/relationships/hyperlink" Target="https://machinelearningmastery.com/polynomial-features-transforms-for-machine-learning/#:~:text=Polynomial%20features%20are%20those%20features,X%2C%20e.g.%20X%5E2" TargetMode="External"/><Relationship Id="rId9" Type="http://schemas.openxmlformats.org/officeDocument/2006/relationships/hyperlink" Target="https://www.javatpoint.com/gradient-descent-in-machine-learning" TargetMode="External"/></Relationships>
</file>

<file path=ppt/notesSlides/_rels/notesSlide19.xml.rels><?xml version="1.0" encoding="UTF-8" standalone="yes"?>
<Relationships xmlns="http://schemas.openxmlformats.org/package/2006/relationships"><Relationship Id="rId8" Type="http://schemas.openxmlformats.org/officeDocument/2006/relationships/hyperlink" Target="https://towardsdatascience.com/gradient-descent-algorithm-a-deep-dive-cf04e8115f21" TargetMode="External"/><Relationship Id="rId3" Type="http://schemas.openxmlformats.org/officeDocument/2006/relationships/hyperlink" Target="https://www.statisticshowto.com/residual/" TargetMode="External"/><Relationship Id="rId7" Type="http://schemas.openxmlformats.org/officeDocument/2006/relationships/hyperlink" Target="https://www.javatpoint.com/k-nearest-neighbor-algorithm-for-machine-learning"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machinelearningmastery.com/distance-measures-for-machine-learning/#:~:text=Perhaps%20four%20of%20the%20most,Manhattan%20Distance" TargetMode="External"/><Relationship Id="rId5" Type="http://schemas.openxmlformats.org/officeDocument/2006/relationships/hyperlink" Target="https://monkeylearn.com/blog/classification-algorithms/" TargetMode="External"/><Relationship Id="rId4" Type="http://schemas.openxmlformats.org/officeDocument/2006/relationships/hyperlink" Target="https://machinelearningmastery.com/polynomial-features-transforms-for-machine-learning/#:~:text=Polynomial%20features%20are%20those%20features,X%2C%20e.g.%20X%5E2" TargetMode="External"/><Relationship Id="rId9" Type="http://schemas.openxmlformats.org/officeDocument/2006/relationships/hyperlink" Target="https://www.javatpoint.com/gradient-descent-in-machine-learning"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s://towardsdatascience.com/gradient-descent-algorithm-a-deep-dive-cf04e8115f21" TargetMode="External"/><Relationship Id="rId3" Type="http://schemas.openxmlformats.org/officeDocument/2006/relationships/hyperlink" Target="https://www.statisticshowto.com/residual/" TargetMode="External"/><Relationship Id="rId7" Type="http://schemas.openxmlformats.org/officeDocument/2006/relationships/hyperlink" Target="https://www.javatpoint.com/k-nearest-neighbor-algorithm-for-machine-learning"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machinelearningmastery.com/distance-measures-for-machine-learning/#:~:text=Perhaps%20four%20of%20the%20most,Manhattan%20Distance" TargetMode="External"/><Relationship Id="rId5" Type="http://schemas.openxmlformats.org/officeDocument/2006/relationships/hyperlink" Target="https://monkeylearn.com/blog/classification-algorithms/" TargetMode="External"/><Relationship Id="rId4" Type="http://schemas.openxmlformats.org/officeDocument/2006/relationships/hyperlink" Target="https://machinelearningmastery.com/polynomial-features-transforms-for-machine-learning/#:~:text=Polynomial%20features%20are%20those%20features,X%2C%20e.g.%20X%5E2" TargetMode="External"/><Relationship Id="rId9" Type="http://schemas.openxmlformats.org/officeDocument/2006/relationships/hyperlink" Target="https://www.javatpoint.com/gradient-descent-in-machine-learning" TargetMode="Externa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s://towardsdatascience.com/gradient-descent-algorithm-a-deep-dive-cf04e8115f21" TargetMode="External"/><Relationship Id="rId3" Type="http://schemas.openxmlformats.org/officeDocument/2006/relationships/hyperlink" Target="https://www.statisticshowto.com/residual/" TargetMode="External"/><Relationship Id="rId7" Type="http://schemas.openxmlformats.org/officeDocument/2006/relationships/hyperlink" Target="https://www.javatpoint.com/k-nearest-neighbor-algorithm-for-machine-learning"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machinelearningmastery.com/distance-measures-for-machine-learning/#:~:text=Perhaps%20four%20of%20the%20most,Manhattan%20Distance" TargetMode="External"/><Relationship Id="rId5" Type="http://schemas.openxmlformats.org/officeDocument/2006/relationships/hyperlink" Target="https://monkeylearn.com/blog/classification-algorithms/" TargetMode="External"/><Relationship Id="rId4" Type="http://schemas.openxmlformats.org/officeDocument/2006/relationships/hyperlink" Target="https://machinelearningmastery.com/polynomial-features-transforms-for-machine-learning/#:~:text=Polynomial%20features%20are%20those%20features,X%2C%20e.g.%20X%5E2" TargetMode="External"/><Relationship Id="rId9" Type="http://schemas.openxmlformats.org/officeDocument/2006/relationships/hyperlink" Target="https://www.javatpoint.com/gradient-descent-in-machine-learning" TargetMode="External"/></Relationships>
</file>

<file path=ppt/notesSlides/_rels/notesSlide22.xml.rels><?xml version="1.0" encoding="UTF-8" standalone="yes"?>
<Relationships xmlns="http://schemas.openxmlformats.org/package/2006/relationships"><Relationship Id="rId8" Type="http://schemas.openxmlformats.org/officeDocument/2006/relationships/hyperlink" Target="https://towardsdatascience.com/gradient-descent-algorithm-a-deep-dive-cf04e8115f21" TargetMode="External"/><Relationship Id="rId3" Type="http://schemas.openxmlformats.org/officeDocument/2006/relationships/hyperlink" Target="https://www.statisticshowto.com/residual/" TargetMode="External"/><Relationship Id="rId7" Type="http://schemas.openxmlformats.org/officeDocument/2006/relationships/hyperlink" Target="https://www.javatpoint.com/k-nearest-neighbor-algorithm-for-machine-learning"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machinelearningmastery.com/distance-measures-for-machine-learning/#:~:text=Perhaps%20four%20of%20the%20most,Manhattan%20Distance" TargetMode="External"/><Relationship Id="rId5" Type="http://schemas.openxmlformats.org/officeDocument/2006/relationships/hyperlink" Target="https://monkeylearn.com/blog/classification-algorithms/" TargetMode="External"/><Relationship Id="rId4" Type="http://schemas.openxmlformats.org/officeDocument/2006/relationships/hyperlink" Target="https://machinelearningmastery.com/polynomial-features-transforms-for-machine-learning/#:~:text=Polynomial%20features%20are%20those%20features,X%2C%20e.g.%20X%5E2" TargetMode="External"/><Relationship Id="rId9" Type="http://schemas.openxmlformats.org/officeDocument/2006/relationships/hyperlink" Target="https://www.javatpoint.com/gradient-descent-in-machine-learning" TargetMode="External"/></Relationships>
</file>

<file path=ppt/notesSlides/_rels/notesSlide23.xml.rels><?xml version="1.0" encoding="UTF-8" standalone="yes"?>
<Relationships xmlns="http://schemas.openxmlformats.org/package/2006/relationships"><Relationship Id="rId8" Type="http://schemas.openxmlformats.org/officeDocument/2006/relationships/hyperlink" Target="https://towardsdatascience.com/gradient-descent-algorithm-a-deep-dive-cf04e8115f21" TargetMode="External"/><Relationship Id="rId3" Type="http://schemas.openxmlformats.org/officeDocument/2006/relationships/hyperlink" Target="https://www.statisticshowto.com/residual/" TargetMode="External"/><Relationship Id="rId7" Type="http://schemas.openxmlformats.org/officeDocument/2006/relationships/hyperlink" Target="https://www.javatpoint.com/k-nearest-neighbor-algorithm-for-machine-learning"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machinelearningmastery.com/distance-measures-for-machine-learning/#:~:text=Perhaps%20four%20of%20the%20most,Manhattan%20Distance" TargetMode="External"/><Relationship Id="rId5" Type="http://schemas.openxmlformats.org/officeDocument/2006/relationships/hyperlink" Target="https://monkeylearn.com/blog/classification-algorithms/" TargetMode="External"/><Relationship Id="rId4" Type="http://schemas.openxmlformats.org/officeDocument/2006/relationships/hyperlink" Target="https://machinelearningmastery.com/polynomial-features-transforms-for-machine-learning/#:~:text=Polynomial%20features%20are%20those%20features,X%2C%20e.g.%20X%5E2" TargetMode="External"/><Relationship Id="rId9" Type="http://schemas.openxmlformats.org/officeDocument/2006/relationships/hyperlink" Target="https://www.javatpoint.com/gradient-descent-in-machine-learning" TargetMode="External"/></Relationships>
</file>

<file path=ppt/notesSlides/_rels/notesSlide24.xml.rels><?xml version="1.0" encoding="UTF-8" standalone="yes"?>
<Relationships xmlns="http://schemas.openxmlformats.org/package/2006/relationships"><Relationship Id="rId8" Type="http://schemas.openxmlformats.org/officeDocument/2006/relationships/hyperlink" Target="https://towardsdatascience.com/gradient-descent-algorithm-a-deep-dive-cf04e8115f21" TargetMode="External"/><Relationship Id="rId3" Type="http://schemas.openxmlformats.org/officeDocument/2006/relationships/hyperlink" Target="https://www.statisticshowto.com/residual/" TargetMode="External"/><Relationship Id="rId7" Type="http://schemas.openxmlformats.org/officeDocument/2006/relationships/hyperlink" Target="https://www.javatpoint.com/k-nearest-neighbor-algorithm-for-machine-learning"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machinelearningmastery.com/distance-measures-for-machine-learning/#:~:text=Perhaps%20four%20of%20the%20most,Manhattan%20Distance" TargetMode="External"/><Relationship Id="rId5" Type="http://schemas.openxmlformats.org/officeDocument/2006/relationships/hyperlink" Target="https://monkeylearn.com/blog/classification-algorithms/" TargetMode="External"/><Relationship Id="rId4" Type="http://schemas.openxmlformats.org/officeDocument/2006/relationships/hyperlink" Target="https://machinelearningmastery.com/polynomial-features-transforms-for-machine-learning/#:~:text=Polynomial%20features%20are%20those%20features,X%2C%20e.g.%20X%5E2" TargetMode="External"/><Relationship Id="rId9" Type="http://schemas.openxmlformats.org/officeDocument/2006/relationships/hyperlink" Target="https://www.javatpoint.com/gradient-descent-in-machine-learning" TargetMode="External"/></Relationships>
</file>

<file path=ppt/notesSlides/_rels/notesSlide25.xml.rels><?xml version="1.0" encoding="UTF-8" standalone="yes"?>
<Relationships xmlns="http://schemas.openxmlformats.org/package/2006/relationships"><Relationship Id="rId8" Type="http://schemas.openxmlformats.org/officeDocument/2006/relationships/hyperlink" Target="https://towardsdatascience.com/gradient-descent-algorithm-a-deep-dive-cf04e8115f21" TargetMode="External"/><Relationship Id="rId3" Type="http://schemas.openxmlformats.org/officeDocument/2006/relationships/hyperlink" Target="https://www.statisticshowto.com/residual/" TargetMode="External"/><Relationship Id="rId7" Type="http://schemas.openxmlformats.org/officeDocument/2006/relationships/hyperlink" Target="https://www.javatpoint.com/k-nearest-neighbor-algorithm-for-machine-learning"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machinelearningmastery.com/distance-measures-for-machine-learning/#:~:text=Perhaps%20four%20of%20the%20most,Manhattan%20Distance" TargetMode="External"/><Relationship Id="rId5" Type="http://schemas.openxmlformats.org/officeDocument/2006/relationships/hyperlink" Target="https://monkeylearn.com/blog/classification-algorithms/" TargetMode="External"/><Relationship Id="rId4" Type="http://schemas.openxmlformats.org/officeDocument/2006/relationships/hyperlink" Target="https://machinelearningmastery.com/polynomial-features-transforms-for-machine-learning/#:~:text=Polynomial%20features%20are%20those%20features,X%2C%20e.g.%20X%5E2" TargetMode="External"/><Relationship Id="rId9" Type="http://schemas.openxmlformats.org/officeDocument/2006/relationships/hyperlink" Target="https://www.javatpoint.com/gradient-descent-in-machine-learning" TargetMode="External"/></Relationships>
</file>

<file path=ppt/notesSlides/_rels/notesSlide26.xml.rels><?xml version="1.0" encoding="UTF-8" standalone="yes"?>
<Relationships xmlns="http://schemas.openxmlformats.org/package/2006/relationships"><Relationship Id="rId8" Type="http://schemas.openxmlformats.org/officeDocument/2006/relationships/hyperlink" Target="https://towardsdatascience.com/gradient-descent-algorithm-a-deep-dive-cf04e8115f21" TargetMode="External"/><Relationship Id="rId3" Type="http://schemas.openxmlformats.org/officeDocument/2006/relationships/hyperlink" Target="https://www.statisticshowto.com/residual/" TargetMode="External"/><Relationship Id="rId7" Type="http://schemas.openxmlformats.org/officeDocument/2006/relationships/hyperlink" Target="https://www.javatpoint.com/k-nearest-neighbor-algorithm-for-machine-learning"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s://machinelearningmastery.com/distance-measures-for-machine-learning/#:~:text=Perhaps%20four%20of%20the%20most,Manhattan%20Distance" TargetMode="External"/><Relationship Id="rId5" Type="http://schemas.openxmlformats.org/officeDocument/2006/relationships/hyperlink" Target="https://monkeylearn.com/blog/classification-algorithms/" TargetMode="External"/><Relationship Id="rId4" Type="http://schemas.openxmlformats.org/officeDocument/2006/relationships/hyperlink" Target="https://machinelearningmastery.com/polynomial-features-transforms-for-machine-learning/#:~:text=Polynomial%20features%20are%20those%20features,X%2C%20e.g.%20X%5E2" TargetMode="External"/><Relationship Id="rId9" Type="http://schemas.openxmlformats.org/officeDocument/2006/relationships/hyperlink" Target="https://www.javatpoint.com/gradient-descent-in-machine-learning" TargetMode="External"/></Relationships>
</file>

<file path=ppt/notesSlides/_rels/notesSlide27.xml.rels><?xml version="1.0" encoding="UTF-8" standalone="yes"?>
<Relationships xmlns="http://schemas.openxmlformats.org/package/2006/relationships"><Relationship Id="rId8" Type="http://schemas.openxmlformats.org/officeDocument/2006/relationships/hyperlink" Target="https://towardsdatascience.com/gradient-descent-algorithm-a-deep-dive-cf04e8115f21" TargetMode="External"/><Relationship Id="rId3" Type="http://schemas.openxmlformats.org/officeDocument/2006/relationships/hyperlink" Target="https://www.statisticshowto.com/residual/" TargetMode="External"/><Relationship Id="rId7" Type="http://schemas.openxmlformats.org/officeDocument/2006/relationships/hyperlink" Target="https://www.javatpoint.com/k-nearest-neighbor-algorithm-for-machine-learning"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s://machinelearningmastery.com/distance-measures-for-machine-learning/#:~:text=Perhaps%20four%20of%20the%20most,Manhattan%20Distance" TargetMode="External"/><Relationship Id="rId5" Type="http://schemas.openxmlformats.org/officeDocument/2006/relationships/hyperlink" Target="https://monkeylearn.com/blog/classification-algorithms/" TargetMode="External"/><Relationship Id="rId4" Type="http://schemas.openxmlformats.org/officeDocument/2006/relationships/hyperlink" Target="https://machinelearningmastery.com/polynomial-features-transforms-for-machine-learning/#:~:text=Polynomial%20features%20are%20those%20features,X%2C%20e.g.%20X%5E2" TargetMode="External"/><Relationship Id="rId9" Type="http://schemas.openxmlformats.org/officeDocument/2006/relationships/hyperlink" Target="https://www.javatpoint.com/gradient-descent-in-machine-learning" TargetMode="External"/></Relationships>
</file>

<file path=ppt/notesSlides/_rels/notesSlide28.xml.rels><?xml version="1.0" encoding="UTF-8" standalone="yes"?>
<Relationships xmlns="http://schemas.openxmlformats.org/package/2006/relationships"><Relationship Id="rId8" Type="http://schemas.openxmlformats.org/officeDocument/2006/relationships/hyperlink" Target="https://towardsdatascience.com/gradient-descent-algorithm-a-deep-dive-cf04e8115f21" TargetMode="External"/><Relationship Id="rId3" Type="http://schemas.openxmlformats.org/officeDocument/2006/relationships/hyperlink" Target="https://www.statisticshowto.com/residual/" TargetMode="External"/><Relationship Id="rId7" Type="http://schemas.openxmlformats.org/officeDocument/2006/relationships/hyperlink" Target="https://www.javatpoint.com/k-nearest-neighbor-algorithm-for-machine-learning"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s://machinelearningmastery.com/distance-measures-for-machine-learning/#:~:text=Perhaps%20four%20of%20the%20most,Manhattan%20Distance" TargetMode="External"/><Relationship Id="rId5" Type="http://schemas.openxmlformats.org/officeDocument/2006/relationships/hyperlink" Target="https://monkeylearn.com/blog/classification-algorithms/" TargetMode="External"/><Relationship Id="rId4" Type="http://schemas.openxmlformats.org/officeDocument/2006/relationships/hyperlink" Target="https://machinelearningmastery.com/polynomial-features-transforms-for-machine-learning/#:~:text=Polynomial%20features%20are%20those%20features,X%2C%20e.g.%20X%5E2" TargetMode="External"/><Relationship Id="rId9" Type="http://schemas.openxmlformats.org/officeDocument/2006/relationships/hyperlink" Target="https://www.javatpoint.com/gradient-descent-in-machine-learning" TargetMode="External"/></Relationships>
</file>

<file path=ppt/notesSlides/_rels/notesSlide29.xml.rels><?xml version="1.0" encoding="UTF-8" standalone="yes"?>
<Relationships xmlns="http://schemas.openxmlformats.org/package/2006/relationships"><Relationship Id="rId8" Type="http://schemas.openxmlformats.org/officeDocument/2006/relationships/hyperlink" Target="https://towardsdatascience.com/gradient-descent-algorithm-a-deep-dive-cf04e8115f21" TargetMode="External"/><Relationship Id="rId3" Type="http://schemas.openxmlformats.org/officeDocument/2006/relationships/hyperlink" Target="https://www.statisticshowto.com/residual/" TargetMode="External"/><Relationship Id="rId7" Type="http://schemas.openxmlformats.org/officeDocument/2006/relationships/hyperlink" Target="https://www.javatpoint.com/k-nearest-neighbor-algorithm-for-machine-learning"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s://machinelearningmastery.com/distance-measures-for-machine-learning/#:~:text=Perhaps%20four%20of%20the%20most,Manhattan%20Distance" TargetMode="External"/><Relationship Id="rId5" Type="http://schemas.openxmlformats.org/officeDocument/2006/relationships/hyperlink" Target="https://monkeylearn.com/blog/classification-algorithms/" TargetMode="External"/><Relationship Id="rId4" Type="http://schemas.openxmlformats.org/officeDocument/2006/relationships/hyperlink" Target="https://machinelearningmastery.com/polynomial-features-transforms-for-machine-learning/#:~:text=Polynomial%20features%20are%20those%20features,X%2C%20e.g.%20X%5E2" TargetMode="External"/><Relationship Id="rId9" Type="http://schemas.openxmlformats.org/officeDocument/2006/relationships/hyperlink" Target="https://www.javatpoint.com/gradient-descent-in-machine-learning"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towardsdatascience.com/gradient-descent-algorithm-a-deep-dive-cf04e8115f21" TargetMode="External"/><Relationship Id="rId3" Type="http://schemas.openxmlformats.org/officeDocument/2006/relationships/hyperlink" Target="https://www.statisticshowto.com/residual/" TargetMode="External"/><Relationship Id="rId7" Type="http://schemas.openxmlformats.org/officeDocument/2006/relationships/hyperlink" Target="https://www.javatpoint.com/k-nearest-neighbor-algorithm-for-machine-learning"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machinelearningmastery.com/distance-measures-for-machine-learning/#:~:text=Perhaps%20four%20of%20the%20most,Manhattan%20Distance" TargetMode="External"/><Relationship Id="rId5" Type="http://schemas.openxmlformats.org/officeDocument/2006/relationships/hyperlink" Target="https://monkeylearn.com/blog/classification-algorithms/" TargetMode="External"/><Relationship Id="rId4" Type="http://schemas.openxmlformats.org/officeDocument/2006/relationships/hyperlink" Target="https://machinelearningmastery.com/polynomial-features-transforms-for-machine-learning/#:~:text=Polynomial%20features%20are%20those%20features,X%2C%20e.g.%20X%5E2" TargetMode="External"/><Relationship Id="rId9" Type="http://schemas.openxmlformats.org/officeDocument/2006/relationships/hyperlink" Target="https://www.javatpoint.com/gradient-descent-in-machine-learning" TargetMode="External"/></Relationships>
</file>

<file path=ppt/notesSlides/_rels/notesSlide30.xml.rels><?xml version="1.0" encoding="UTF-8" standalone="yes"?>
<Relationships xmlns="http://schemas.openxmlformats.org/package/2006/relationships"><Relationship Id="rId8" Type="http://schemas.openxmlformats.org/officeDocument/2006/relationships/hyperlink" Target="https://towardsdatascience.com/gradient-descent-algorithm-a-deep-dive-cf04e8115f21" TargetMode="External"/><Relationship Id="rId3" Type="http://schemas.openxmlformats.org/officeDocument/2006/relationships/hyperlink" Target="https://www.statisticshowto.com/residual/" TargetMode="External"/><Relationship Id="rId7" Type="http://schemas.openxmlformats.org/officeDocument/2006/relationships/hyperlink" Target="https://www.javatpoint.com/k-nearest-neighbor-algorithm-for-machine-learning"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machinelearningmastery.com/distance-measures-for-machine-learning/#:~:text=Perhaps%20four%20of%20the%20most,Manhattan%20Distance" TargetMode="External"/><Relationship Id="rId5" Type="http://schemas.openxmlformats.org/officeDocument/2006/relationships/hyperlink" Target="https://monkeylearn.com/blog/classification-algorithms/" TargetMode="External"/><Relationship Id="rId4" Type="http://schemas.openxmlformats.org/officeDocument/2006/relationships/hyperlink" Target="https://machinelearningmastery.com/polynomial-features-transforms-for-machine-learning/#:~:text=Polynomial%20features%20are%20those%20features,X%2C%20e.g.%20X%5E2" TargetMode="External"/><Relationship Id="rId9" Type="http://schemas.openxmlformats.org/officeDocument/2006/relationships/hyperlink" Target="https://www.javatpoint.com/gradient-descent-in-machine-learning" TargetMode="External"/></Relationships>
</file>

<file path=ppt/notesSlides/_rels/notesSlide31.xml.rels><?xml version="1.0" encoding="UTF-8" standalone="yes"?>
<Relationships xmlns="http://schemas.openxmlformats.org/package/2006/relationships"><Relationship Id="rId8" Type="http://schemas.openxmlformats.org/officeDocument/2006/relationships/hyperlink" Target="https://towardsdatascience.com/gradient-descent-algorithm-a-deep-dive-cf04e8115f21" TargetMode="External"/><Relationship Id="rId3" Type="http://schemas.openxmlformats.org/officeDocument/2006/relationships/hyperlink" Target="https://www.statisticshowto.com/residual/" TargetMode="External"/><Relationship Id="rId7" Type="http://schemas.openxmlformats.org/officeDocument/2006/relationships/hyperlink" Target="https://www.javatpoint.com/k-nearest-neighbor-algorithm-for-machine-learning"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s://machinelearningmastery.com/distance-measures-for-machine-learning/#:~:text=Perhaps%20four%20of%20the%20most,Manhattan%20Distance" TargetMode="External"/><Relationship Id="rId5" Type="http://schemas.openxmlformats.org/officeDocument/2006/relationships/hyperlink" Target="https://monkeylearn.com/blog/classification-algorithms/" TargetMode="External"/><Relationship Id="rId4" Type="http://schemas.openxmlformats.org/officeDocument/2006/relationships/hyperlink" Target="https://machinelearningmastery.com/polynomial-features-transforms-for-machine-learning/#:~:text=Polynomial%20features%20are%20those%20features,X%2C%20e.g.%20X%5E2" TargetMode="External"/><Relationship Id="rId9" Type="http://schemas.openxmlformats.org/officeDocument/2006/relationships/hyperlink" Target="https://www.javatpoint.com/gradient-descent-in-machine-learning" TargetMode="External"/></Relationships>
</file>

<file path=ppt/notesSlides/_rels/notesSlide32.xml.rels><?xml version="1.0" encoding="UTF-8" standalone="yes"?>
<Relationships xmlns="http://schemas.openxmlformats.org/package/2006/relationships"><Relationship Id="rId8" Type="http://schemas.openxmlformats.org/officeDocument/2006/relationships/hyperlink" Target="https://towardsdatascience.com/gradient-descent-algorithm-a-deep-dive-cf04e8115f21" TargetMode="External"/><Relationship Id="rId3" Type="http://schemas.openxmlformats.org/officeDocument/2006/relationships/hyperlink" Target="https://www.statisticshowto.com/residual/" TargetMode="External"/><Relationship Id="rId7" Type="http://schemas.openxmlformats.org/officeDocument/2006/relationships/hyperlink" Target="https://www.javatpoint.com/k-nearest-neighbor-algorithm-for-machine-learning"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https://machinelearningmastery.com/distance-measures-for-machine-learning/#:~:text=Perhaps%20four%20of%20the%20most,Manhattan%20Distance" TargetMode="External"/><Relationship Id="rId5" Type="http://schemas.openxmlformats.org/officeDocument/2006/relationships/hyperlink" Target="https://monkeylearn.com/blog/classification-algorithms/" TargetMode="External"/><Relationship Id="rId4" Type="http://schemas.openxmlformats.org/officeDocument/2006/relationships/hyperlink" Target="https://machinelearningmastery.com/polynomial-features-transforms-for-machine-learning/#:~:text=Polynomial%20features%20are%20those%20features,X%2C%20e.g.%20X%5E2" TargetMode="External"/><Relationship Id="rId9" Type="http://schemas.openxmlformats.org/officeDocument/2006/relationships/hyperlink" Target="https://www.javatpoint.com/gradient-descent-in-machine-learning" TargetMode="External"/></Relationships>
</file>

<file path=ppt/notesSlides/_rels/notesSlide33.xml.rels><?xml version="1.0" encoding="UTF-8" standalone="yes"?>
<Relationships xmlns="http://schemas.openxmlformats.org/package/2006/relationships"><Relationship Id="rId8" Type="http://schemas.openxmlformats.org/officeDocument/2006/relationships/hyperlink" Target="https://towardsdatascience.com/gradient-descent-algorithm-a-deep-dive-cf04e8115f21" TargetMode="External"/><Relationship Id="rId3" Type="http://schemas.openxmlformats.org/officeDocument/2006/relationships/hyperlink" Target="https://www.statisticshowto.com/residual/" TargetMode="External"/><Relationship Id="rId7" Type="http://schemas.openxmlformats.org/officeDocument/2006/relationships/hyperlink" Target="https://www.javatpoint.com/k-nearest-neighbor-algorithm-for-machine-learning" TargetMode="External"/><Relationship Id="rId2" Type="http://schemas.openxmlformats.org/officeDocument/2006/relationships/slide" Target="../slides/slide33.xml"/><Relationship Id="rId1" Type="http://schemas.openxmlformats.org/officeDocument/2006/relationships/notesMaster" Target="../notesMasters/notesMaster1.xml"/><Relationship Id="rId6" Type="http://schemas.openxmlformats.org/officeDocument/2006/relationships/hyperlink" Target="https://machinelearningmastery.com/distance-measures-for-machine-learning/#:~:text=Perhaps%20four%20of%20the%20most,Manhattan%20Distance" TargetMode="External"/><Relationship Id="rId5" Type="http://schemas.openxmlformats.org/officeDocument/2006/relationships/hyperlink" Target="https://monkeylearn.com/blog/classification-algorithms/" TargetMode="External"/><Relationship Id="rId4" Type="http://schemas.openxmlformats.org/officeDocument/2006/relationships/hyperlink" Target="https://machinelearningmastery.com/polynomial-features-transforms-for-machine-learning/#:~:text=Polynomial%20features%20are%20those%20features,X%2C%20e.g.%20X%5E2" TargetMode="External"/><Relationship Id="rId9" Type="http://schemas.openxmlformats.org/officeDocument/2006/relationships/hyperlink" Target="https://www.javatpoint.com/gradient-descent-in-machine-learning" TargetMode="External"/></Relationships>
</file>

<file path=ppt/notesSlides/_rels/notesSlide34.xml.rels><?xml version="1.0" encoding="UTF-8" standalone="yes"?>
<Relationships xmlns="http://schemas.openxmlformats.org/package/2006/relationships"><Relationship Id="rId8" Type="http://schemas.openxmlformats.org/officeDocument/2006/relationships/hyperlink" Target="https://towardsdatascience.com/gradient-descent-algorithm-a-deep-dive-cf04e8115f21" TargetMode="External"/><Relationship Id="rId3" Type="http://schemas.openxmlformats.org/officeDocument/2006/relationships/hyperlink" Target="https://www.statisticshowto.com/residual/" TargetMode="External"/><Relationship Id="rId7" Type="http://schemas.openxmlformats.org/officeDocument/2006/relationships/hyperlink" Target="https://www.javatpoint.com/k-nearest-neighbor-algorithm-for-machine-learning" TargetMode="External"/><Relationship Id="rId2" Type="http://schemas.openxmlformats.org/officeDocument/2006/relationships/slide" Target="../slides/slide34.xml"/><Relationship Id="rId1" Type="http://schemas.openxmlformats.org/officeDocument/2006/relationships/notesMaster" Target="../notesMasters/notesMaster1.xml"/><Relationship Id="rId6" Type="http://schemas.openxmlformats.org/officeDocument/2006/relationships/hyperlink" Target="https://machinelearningmastery.com/distance-measures-for-machine-learning/#:~:text=Perhaps%20four%20of%20the%20most,Manhattan%20Distance" TargetMode="External"/><Relationship Id="rId5" Type="http://schemas.openxmlformats.org/officeDocument/2006/relationships/hyperlink" Target="https://monkeylearn.com/blog/classification-algorithms/" TargetMode="External"/><Relationship Id="rId4" Type="http://schemas.openxmlformats.org/officeDocument/2006/relationships/hyperlink" Target="https://machinelearningmastery.com/polynomial-features-transforms-for-machine-learning/#:~:text=Polynomial%20features%20are%20those%20features,X%2C%20e.g.%20X%5E2" TargetMode="External"/><Relationship Id="rId9" Type="http://schemas.openxmlformats.org/officeDocument/2006/relationships/hyperlink" Target="https://www.javatpoint.com/gradient-descent-in-machine-learning"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towardsdatascience.com/gradient-descent-algorithm-a-deep-dive-cf04e8115f21" TargetMode="External"/><Relationship Id="rId3" Type="http://schemas.openxmlformats.org/officeDocument/2006/relationships/hyperlink" Target="https://www.statisticshowto.com/residual/" TargetMode="External"/><Relationship Id="rId7" Type="http://schemas.openxmlformats.org/officeDocument/2006/relationships/hyperlink" Target="https://www.javatpoint.com/k-nearest-neighbor-algorithm-for-machine-learning"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machinelearningmastery.com/distance-measures-for-machine-learning/#:~:text=Perhaps%20four%20of%20the%20most,Manhattan%20Distance" TargetMode="External"/><Relationship Id="rId5" Type="http://schemas.openxmlformats.org/officeDocument/2006/relationships/hyperlink" Target="https://monkeylearn.com/blog/classification-algorithms/" TargetMode="External"/><Relationship Id="rId4" Type="http://schemas.openxmlformats.org/officeDocument/2006/relationships/hyperlink" Target="https://machinelearningmastery.com/polynomial-features-transforms-for-machine-learning/#:~:text=Polynomial%20features%20are%20those%20features,X%2C%20e.g.%20X%5E2" TargetMode="External"/><Relationship Id="rId9" Type="http://schemas.openxmlformats.org/officeDocument/2006/relationships/hyperlink" Target="https://www.javatpoint.com/gradient-descent-in-machine-learning"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towardsdatascience.com/gradient-descent-algorithm-a-deep-dive-cf04e8115f21" TargetMode="External"/><Relationship Id="rId3" Type="http://schemas.openxmlformats.org/officeDocument/2006/relationships/hyperlink" Target="https://www.statisticshowto.com/residual/" TargetMode="External"/><Relationship Id="rId7" Type="http://schemas.openxmlformats.org/officeDocument/2006/relationships/hyperlink" Target="https://www.javatpoint.com/k-nearest-neighbor-algorithm-for-machine-learning"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machinelearningmastery.com/distance-measures-for-machine-learning/#:~:text=Perhaps%20four%20of%20the%20most,Manhattan%20Distance" TargetMode="External"/><Relationship Id="rId5" Type="http://schemas.openxmlformats.org/officeDocument/2006/relationships/hyperlink" Target="https://monkeylearn.com/blog/classification-algorithms/" TargetMode="External"/><Relationship Id="rId4" Type="http://schemas.openxmlformats.org/officeDocument/2006/relationships/hyperlink" Target="https://machinelearningmastery.com/polynomial-features-transforms-for-machine-learning/#:~:text=Polynomial%20features%20are%20those%20features,X%2C%20e.g.%20X%5E2" TargetMode="External"/><Relationship Id="rId9" Type="http://schemas.openxmlformats.org/officeDocument/2006/relationships/hyperlink" Target="https://www.javatpoint.com/gradient-descent-in-machine-learning"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towardsdatascience.com/gradient-descent-algorithm-a-deep-dive-cf04e8115f21" TargetMode="External"/><Relationship Id="rId3" Type="http://schemas.openxmlformats.org/officeDocument/2006/relationships/hyperlink" Target="https://www.statisticshowto.com/residual/" TargetMode="External"/><Relationship Id="rId7" Type="http://schemas.openxmlformats.org/officeDocument/2006/relationships/hyperlink" Target="https://www.javatpoint.com/k-nearest-neighbor-algorithm-for-machine-learning"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machinelearningmastery.com/distance-measures-for-machine-learning/#:~:text=Perhaps%20four%20of%20the%20most,Manhattan%20Distance" TargetMode="External"/><Relationship Id="rId5" Type="http://schemas.openxmlformats.org/officeDocument/2006/relationships/hyperlink" Target="https://monkeylearn.com/blog/classification-algorithms/" TargetMode="External"/><Relationship Id="rId4" Type="http://schemas.openxmlformats.org/officeDocument/2006/relationships/hyperlink" Target="https://machinelearningmastery.com/polynomial-features-transforms-for-machine-learning/#:~:text=Polynomial%20features%20are%20those%20features,X%2C%20e.g.%20X%5E2" TargetMode="External"/><Relationship Id="rId9" Type="http://schemas.openxmlformats.org/officeDocument/2006/relationships/hyperlink" Target="https://www.javatpoint.com/gradient-descent-in-machine-learning"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towardsdatascience.com/gradient-descent-algorithm-a-deep-dive-cf04e8115f21" TargetMode="External"/><Relationship Id="rId3" Type="http://schemas.openxmlformats.org/officeDocument/2006/relationships/hyperlink" Target="https://www.statisticshowto.com/residual/" TargetMode="External"/><Relationship Id="rId7" Type="http://schemas.openxmlformats.org/officeDocument/2006/relationships/hyperlink" Target="https://www.javatpoint.com/k-nearest-neighbor-algorithm-for-machine-learning"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machinelearningmastery.com/distance-measures-for-machine-learning/#:~:text=Perhaps%20four%20of%20the%20most,Manhattan%20Distance" TargetMode="External"/><Relationship Id="rId5" Type="http://schemas.openxmlformats.org/officeDocument/2006/relationships/hyperlink" Target="https://monkeylearn.com/blog/classification-algorithms/" TargetMode="External"/><Relationship Id="rId4" Type="http://schemas.openxmlformats.org/officeDocument/2006/relationships/hyperlink" Target="https://machinelearningmastery.com/polynomial-features-transforms-for-machine-learning/#:~:text=Polynomial%20features%20are%20those%20features,X%2C%20e.g.%20X%5E2" TargetMode="External"/><Relationship Id="rId9" Type="http://schemas.openxmlformats.org/officeDocument/2006/relationships/hyperlink" Target="https://www.javatpoint.com/gradient-descent-in-machine-learning"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towardsdatascience.com/gradient-descent-algorithm-a-deep-dive-cf04e8115f21" TargetMode="External"/><Relationship Id="rId3" Type="http://schemas.openxmlformats.org/officeDocument/2006/relationships/hyperlink" Target="https://www.statisticshowto.com/residual/" TargetMode="External"/><Relationship Id="rId7" Type="http://schemas.openxmlformats.org/officeDocument/2006/relationships/hyperlink" Target="https://www.javatpoint.com/k-nearest-neighbor-algorithm-for-machine-learning"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machinelearningmastery.com/distance-measures-for-machine-learning/#:~:text=Perhaps%20four%20of%20the%20most,Manhattan%20Distance" TargetMode="External"/><Relationship Id="rId5" Type="http://schemas.openxmlformats.org/officeDocument/2006/relationships/hyperlink" Target="https://monkeylearn.com/blog/classification-algorithms/" TargetMode="External"/><Relationship Id="rId4" Type="http://schemas.openxmlformats.org/officeDocument/2006/relationships/hyperlink" Target="https://machinelearningmastery.com/polynomial-features-transforms-for-machine-learning/#:~:text=Polynomial%20features%20are%20those%20features,X%2C%20e.g.%20X%5E2" TargetMode="External"/><Relationship Id="rId9" Type="http://schemas.openxmlformats.org/officeDocument/2006/relationships/hyperlink" Target="https://www.javatpoint.com/gradient-descent-in-machine-learning"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towardsdatascience.com/gradient-descent-algorithm-a-deep-dive-cf04e8115f21" TargetMode="External"/><Relationship Id="rId3" Type="http://schemas.openxmlformats.org/officeDocument/2006/relationships/hyperlink" Target="https://www.statisticshowto.com/residual/" TargetMode="External"/><Relationship Id="rId7" Type="http://schemas.openxmlformats.org/officeDocument/2006/relationships/hyperlink" Target="https://www.javatpoint.com/k-nearest-neighbor-algorithm-for-machine-learning"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machinelearningmastery.com/distance-measures-for-machine-learning/#:~:text=Perhaps%20four%20of%20the%20most,Manhattan%20Distance" TargetMode="External"/><Relationship Id="rId5" Type="http://schemas.openxmlformats.org/officeDocument/2006/relationships/hyperlink" Target="https://monkeylearn.com/blog/classification-algorithms/" TargetMode="External"/><Relationship Id="rId4" Type="http://schemas.openxmlformats.org/officeDocument/2006/relationships/hyperlink" Target="https://machinelearningmastery.com/polynomial-features-transforms-for-machine-learning/#:~:text=Polynomial%20features%20are%20those%20features,X%2C%20e.g.%20X%5E2" TargetMode="External"/><Relationship Id="rId9" Type="http://schemas.openxmlformats.org/officeDocument/2006/relationships/hyperlink" Target="https://www.javatpoint.com/gradient-descent-in-machine-learnin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mtClean="0"/>
              <a:t>Welcome to Fundamentals of Predictive Analytics using Machine Learning techniques</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N" sz="1100" b="0" i="0" u="none" strike="noStrike" cap="none" dirty="0" smtClean="0">
                <a:solidFill>
                  <a:srgbClr val="000000"/>
                </a:solidFill>
                <a:effectLst/>
                <a:latin typeface="Arial"/>
                <a:ea typeface="Arial"/>
                <a:cs typeface="Arial"/>
                <a:sym typeface="Arial"/>
              </a:rPr>
              <a:t>Logistic regression is a calculation used to predict a binary outcome: either something happens, or does not. This can be exhibited as Yes/No, Pass/Fail, Alive/Dead, etc. </a:t>
            </a:r>
          </a:p>
          <a:p>
            <a:pPr marL="158750" indent="0">
              <a:buNone/>
            </a:pPr>
            <a:r>
              <a:rPr lang="en-IN" sz="1100" b="0" i="0" u="none" strike="noStrike" cap="none" dirty="0" smtClean="0">
                <a:solidFill>
                  <a:srgbClr val="000000"/>
                </a:solidFill>
                <a:effectLst/>
                <a:latin typeface="Arial"/>
                <a:ea typeface="Arial"/>
                <a:cs typeface="Arial"/>
                <a:sym typeface="Arial"/>
              </a:rPr>
              <a:t>Independent variables are </a:t>
            </a:r>
            <a:r>
              <a:rPr lang="en-IN" sz="1100" b="0" i="0" u="none" strike="noStrike" cap="none" dirty="0" err="1" smtClean="0">
                <a:solidFill>
                  <a:srgbClr val="000000"/>
                </a:solidFill>
                <a:effectLst/>
                <a:latin typeface="Arial"/>
                <a:ea typeface="Arial"/>
                <a:cs typeface="Arial"/>
                <a:sym typeface="Arial"/>
              </a:rPr>
              <a:t>analyzed</a:t>
            </a:r>
            <a:r>
              <a:rPr lang="en-IN" sz="1100" b="0" i="0" u="none" strike="noStrike" cap="none" dirty="0" smtClean="0">
                <a:solidFill>
                  <a:srgbClr val="000000"/>
                </a:solidFill>
                <a:effectLst/>
                <a:latin typeface="Arial"/>
                <a:ea typeface="Arial"/>
                <a:cs typeface="Arial"/>
                <a:sym typeface="Arial"/>
              </a:rPr>
              <a:t> to determine the binary outcome with the results falling into one of two categories. The independent variables can be categorical or numeric, but the dependent variable is always categorical.</a:t>
            </a:r>
          </a:p>
          <a:p>
            <a:pPr marL="158750" indent="0">
              <a:buNone/>
            </a:pPr>
            <a:endParaRPr dirty="0"/>
          </a:p>
          <a:p>
            <a:pPr marL="0" lvl="0" indent="0" algn="l" rtl="0">
              <a:spcBef>
                <a:spcPts val="0"/>
              </a:spcBef>
              <a:spcAft>
                <a:spcPts val="0"/>
              </a:spcAft>
              <a:buNone/>
            </a:pPr>
            <a:r>
              <a:rPr lang="en" dirty="0"/>
              <a:t>Reference: </a:t>
            </a:r>
            <a:endParaRPr lang="en" dirty="0" smtClean="0"/>
          </a:p>
          <a:p>
            <a:pPr lvl="0"/>
            <a:r>
              <a:rPr lang="en-IN" sz="1100" b="0" i="0" u="none" strike="noStrike" cap="none" dirty="0" smtClean="0">
                <a:solidFill>
                  <a:srgbClr val="000000"/>
                </a:solidFill>
                <a:effectLst/>
                <a:latin typeface="Arial"/>
                <a:ea typeface="Arial"/>
                <a:cs typeface="Arial"/>
                <a:sym typeface="Arial"/>
                <a:hlinkClick r:id="rId3"/>
              </a:rPr>
              <a:t>https://www.statisticshowto.com/residual/</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4"/>
              </a:rPr>
              <a:t>https://machinelearningmastery.com/polynomial-features-transforms-for-machine-learning/#:~:text=Polynomial%20features%20are%20those%20features,X%2C%20e.g.%20X%5E2</a:t>
            </a:r>
            <a:r>
              <a:rPr lang="en-IN" sz="1100" b="0" i="0" u="none" strike="noStrike" cap="none" dirty="0" smtClean="0">
                <a:solidFill>
                  <a:srgbClr val="000000"/>
                </a:solidFill>
                <a:effectLst/>
                <a:latin typeface="Arial"/>
                <a:ea typeface="Arial"/>
                <a:cs typeface="Arial"/>
                <a:sym typeface="Arial"/>
              </a:rPr>
              <a:t>.</a:t>
            </a:r>
          </a:p>
          <a:p>
            <a:pPr lvl="0"/>
            <a:r>
              <a:rPr lang="en-IN" sz="1100" b="0" i="0" u="none" strike="noStrike" cap="none" dirty="0" smtClean="0">
                <a:solidFill>
                  <a:srgbClr val="000000"/>
                </a:solidFill>
                <a:effectLst/>
                <a:latin typeface="Arial"/>
                <a:ea typeface="Arial"/>
                <a:cs typeface="Arial"/>
                <a:sym typeface="Arial"/>
                <a:hlinkClick r:id="rId5"/>
              </a:rPr>
              <a:t>https://monkeylearn.com/blog/classification-algorithms/</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6"/>
              </a:rPr>
              <a:t>https://machinelearningmastery.com/distance-measures-for-machine-learning/#:~:text=Perhaps%20four%20of%20the%20most,Manhattan%20Distance</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7"/>
              </a:rPr>
              <a:t>https://www.javatpoint.com/k-nearest-neighbor-algorithm-for-machine-learning</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8"/>
              </a:rPr>
              <a:t>https://towardsdatascience.com/gradient-descent-algorithm-a-deep-dive-cf04e8115f21</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9"/>
              </a:rPr>
              <a:t>https://www.javatpoint.com/gradient-descent-in-machine-learning</a:t>
            </a:r>
            <a:endParaRPr lang="en-IN"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05238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100" b="0" i="0" u="none" strike="noStrike" cap="none" dirty="0" smtClean="0">
                <a:solidFill>
                  <a:srgbClr val="000000"/>
                </a:solidFill>
                <a:effectLst/>
                <a:latin typeface="Arial"/>
                <a:ea typeface="Arial"/>
                <a:cs typeface="Arial"/>
                <a:sym typeface="Arial"/>
              </a:rPr>
              <a:t>Naive Bayes calculates the possibility of whether a data point belongs within a certain category or does not. In text analysis, it can be used to categorize words or phrases as belonging to a </a:t>
            </a:r>
            <a:r>
              <a:rPr lang="en-IN" sz="1100" b="0" i="0" u="none" strike="noStrike" cap="none" dirty="0" err="1" smtClean="0">
                <a:solidFill>
                  <a:srgbClr val="000000"/>
                </a:solidFill>
                <a:effectLst/>
                <a:latin typeface="Arial"/>
                <a:ea typeface="Arial"/>
                <a:cs typeface="Arial"/>
                <a:sym typeface="Arial"/>
              </a:rPr>
              <a:t>preset</a:t>
            </a:r>
            <a:r>
              <a:rPr lang="en-IN" sz="1100" b="0" i="0" u="none" strike="noStrike" cap="none" dirty="0" smtClean="0">
                <a:solidFill>
                  <a:srgbClr val="000000"/>
                </a:solidFill>
                <a:effectLst/>
                <a:latin typeface="Arial"/>
                <a:ea typeface="Arial"/>
                <a:cs typeface="Arial"/>
                <a:sym typeface="Arial"/>
              </a:rPr>
              <a:t> “tag” (classification) or not.</a:t>
            </a:r>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lang="en" dirty="0" smtClean="0"/>
          </a:p>
          <a:p>
            <a:pPr lvl="0"/>
            <a:r>
              <a:rPr lang="en-IN" sz="1100" b="0" i="0" u="none" strike="noStrike" cap="none" dirty="0" smtClean="0">
                <a:solidFill>
                  <a:srgbClr val="000000"/>
                </a:solidFill>
                <a:effectLst/>
                <a:latin typeface="Arial"/>
                <a:ea typeface="Arial"/>
                <a:cs typeface="Arial"/>
                <a:sym typeface="Arial"/>
                <a:hlinkClick r:id="rId3"/>
              </a:rPr>
              <a:t>https://www.statisticshowto.com/residual/</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4"/>
              </a:rPr>
              <a:t>https://machinelearningmastery.com/polynomial-features-transforms-for-machine-learning/#:~:text=Polynomial%20features%20are%20those%20features,X%2C%20e.g.%20X%5E2</a:t>
            </a:r>
            <a:r>
              <a:rPr lang="en-IN" sz="1100" b="0" i="0" u="none" strike="noStrike" cap="none" dirty="0" smtClean="0">
                <a:solidFill>
                  <a:srgbClr val="000000"/>
                </a:solidFill>
                <a:effectLst/>
                <a:latin typeface="Arial"/>
                <a:ea typeface="Arial"/>
                <a:cs typeface="Arial"/>
                <a:sym typeface="Arial"/>
              </a:rPr>
              <a:t>.</a:t>
            </a:r>
          </a:p>
          <a:p>
            <a:pPr lvl="0"/>
            <a:r>
              <a:rPr lang="en-IN" sz="1100" b="0" i="0" u="none" strike="noStrike" cap="none" dirty="0" smtClean="0">
                <a:solidFill>
                  <a:srgbClr val="000000"/>
                </a:solidFill>
                <a:effectLst/>
                <a:latin typeface="Arial"/>
                <a:ea typeface="Arial"/>
                <a:cs typeface="Arial"/>
                <a:sym typeface="Arial"/>
                <a:hlinkClick r:id="rId5"/>
              </a:rPr>
              <a:t>https://monkeylearn.com/blog/classification-algorithms/</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6"/>
              </a:rPr>
              <a:t>https://machinelearningmastery.com/distance-measures-for-machine-learning/#:~:text=Perhaps%20four%20of%20the%20most,Manhattan%20Distance</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7"/>
              </a:rPr>
              <a:t>https://www.javatpoint.com/k-nearest-neighbor-algorithm-for-machine-learning</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8"/>
              </a:rPr>
              <a:t>https://towardsdatascience.com/gradient-descent-algorithm-a-deep-dive-cf04e8115f21</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9"/>
              </a:rPr>
              <a:t>https://www.javatpoint.com/gradient-descent-in-machine-learning</a:t>
            </a:r>
            <a:endParaRPr lang="en-IN"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342261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N" sz="1100" b="0" i="0" u="none" strike="noStrike" cap="none" dirty="0" smtClean="0">
                <a:solidFill>
                  <a:srgbClr val="000000"/>
                </a:solidFill>
                <a:effectLst/>
                <a:latin typeface="Arial"/>
                <a:ea typeface="Arial"/>
                <a:cs typeface="Arial"/>
                <a:sym typeface="Arial"/>
              </a:rPr>
              <a:t>K-nearest </a:t>
            </a:r>
            <a:r>
              <a:rPr lang="en-IN" sz="1100" b="0" i="0" u="none" strike="noStrike" cap="none" dirty="0" err="1" smtClean="0">
                <a:solidFill>
                  <a:srgbClr val="000000"/>
                </a:solidFill>
                <a:effectLst/>
                <a:latin typeface="Arial"/>
                <a:ea typeface="Arial"/>
                <a:cs typeface="Arial"/>
                <a:sym typeface="Arial"/>
              </a:rPr>
              <a:t>neighbors</a:t>
            </a:r>
            <a:r>
              <a:rPr lang="en-IN" sz="1100" b="0" i="0" u="none" strike="noStrike" cap="none" dirty="0" smtClean="0">
                <a:solidFill>
                  <a:srgbClr val="000000"/>
                </a:solidFill>
                <a:effectLst/>
                <a:latin typeface="Arial"/>
                <a:ea typeface="Arial"/>
                <a:cs typeface="Arial"/>
                <a:sym typeface="Arial"/>
              </a:rPr>
              <a:t> (k-NN) is a pattern recognition algorithm that uses training datasets to find the k closest relatives. When k-NN is used in classification, you calculate to place data within the category of its nearest </a:t>
            </a:r>
            <a:r>
              <a:rPr lang="en-IN" sz="1100" b="0" i="0" u="none" strike="noStrike" cap="none" dirty="0" err="1" smtClean="0">
                <a:solidFill>
                  <a:srgbClr val="000000"/>
                </a:solidFill>
                <a:effectLst/>
                <a:latin typeface="Arial"/>
                <a:ea typeface="Arial"/>
                <a:cs typeface="Arial"/>
                <a:sym typeface="Arial"/>
              </a:rPr>
              <a:t>neighbor</a:t>
            </a:r>
            <a:r>
              <a:rPr lang="en-IN" sz="1100" b="0" i="0" u="none" strike="noStrike" cap="none" dirty="0" smtClean="0">
                <a:solidFill>
                  <a:srgbClr val="000000"/>
                </a:solidFill>
                <a:effectLst/>
                <a:latin typeface="Arial"/>
                <a:ea typeface="Arial"/>
                <a:cs typeface="Arial"/>
                <a:sym typeface="Arial"/>
              </a:rPr>
              <a:t>. If k = 1, then it would be placed in the class nearest 1. K is classified by a plurality poll of its </a:t>
            </a:r>
            <a:r>
              <a:rPr lang="en-IN" sz="1100" b="0" i="0" u="none" strike="noStrike" cap="none" dirty="0" err="1" smtClean="0">
                <a:solidFill>
                  <a:srgbClr val="000000"/>
                </a:solidFill>
                <a:effectLst/>
                <a:latin typeface="Arial"/>
                <a:ea typeface="Arial"/>
                <a:cs typeface="Arial"/>
                <a:sym typeface="Arial"/>
              </a:rPr>
              <a:t>neighbors</a:t>
            </a:r>
            <a:r>
              <a:rPr lang="en-IN" sz="1100" b="0" i="0" u="none" strike="noStrike" cap="none" dirty="0" smtClean="0">
                <a:solidFill>
                  <a:srgbClr val="000000"/>
                </a:solidFill>
                <a:effectLst/>
                <a:latin typeface="Arial"/>
                <a:ea typeface="Arial"/>
                <a:cs typeface="Arial"/>
                <a:sym typeface="Arial"/>
              </a:rPr>
              <a:t>.</a:t>
            </a:r>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lang="en" dirty="0" smtClean="0"/>
          </a:p>
          <a:p>
            <a:pPr lvl="0"/>
            <a:r>
              <a:rPr lang="en-IN" sz="1100" b="0" i="0" u="none" strike="noStrike" cap="none" dirty="0" smtClean="0">
                <a:solidFill>
                  <a:srgbClr val="000000"/>
                </a:solidFill>
                <a:effectLst/>
                <a:latin typeface="Arial"/>
                <a:ea typeface="Arial"/>
                <a:cs typeface="Arial"/>
                <a:sym typeface="Arial"/>
                <a:hlinkClick r:id="rId3"/>
              </a:rPr>
              <a:t>https://www.statisticshowto.com/residual/</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4"/>
              </a:rPr>
              <a:t>https://machinelearningmastery.com/polynomial-features-transforms-for-machine-learning/#:~:text=Polynomial%20features%20are%20those%20features,X%2C%20e.g.%20X%5E2</a:t>
            </a:r>
            <a:r>
              <a:rPr lang="en-IN" sz="1100" b="0" i="0" u="none" strike="noStrike" cap="none" dirty="0" smtClean="0">
                <a:solidFill>
                  <a:srgbClr val="000000"/>
                </a:solidFill>
                <a:effectLst/>
                <a:latin typeface="Arial"/>
                <a:ea typeface="Arial"/>
                <a:cs typeface="Arial"/>
                <a:sym typeface="Arial"/>
              </a:rPr>
              <a:t>.</a:t>
            </a:r>
          </a:p>
          <a:p>
            <a:pPr lvl="0"/>
            <a:r>
              <a:rPr lang="en-IN" sz="1100" b="0" i="0" u="none" strike="noStrike" cap="none" dirty="0" smtClean="0">
                <a:solidFill>
                  <a:srgbClr val="000000"/>
                </a:solidFill>
                <a:effectLst/>
                <a:latin typeface="Arial"/>
                <a:ea typeface="Arial"/>
                <a:cs typeface="Arial"/>
                <a:sym typeface="Arial"/>
                <a:hlinkClick r:id="rId5"/>
              </a:rPr>
              <a:t>https://monkeylearn.com/blog/classification-algorithms/</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6"/>
              </a:rPr>
              <a:t>https://machinelearningmastery.com/distance-measures-for-machine-learning/#:~:text=Perhaps%20four%20of%20the%20most,Manhattan%20Distance</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7"/>
              </a:rPr>
              <a:t>https://www.javatpoint.com/k-nearest-neighbor-algorithm-for-machine-learning</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8"/>
              </a:rPr>
              <a:t>https://towardsdatascience.com/gradient-descent-algorithm-a-deep-dive-cf04e8115f21</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9"/>
              </a:rPr>
              <a:t>https://www.javatpoint.com/gradient-descent-in-machine-learning</a:t>
            </a:r>
            <a:endParaRPr lang="en-IN"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8859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0" i="0" u="none" strike="noStrike" cap="none" dirty="0" smtClean="0">
                <a:solidFill>
                  <a:srgbClr val="000000"/>
                </a:solidFill>
                <a:effectLst/>
                <a:latin typeface="Arial"/>
                <a:ea typeface="Arial"/>
                <a:cs typeface="Arial"/>
                <a:sym typeface="Arial"/>
              </a:rPr>
              <a:t>A decision tree is a supervised learning algorithm that is perfect for classification problems, as it’s able to order classes on a precise level. It works like a flow chart, separating data points into two similar categories at a time from the “tree trunk” to “branches,” to “leaves,” where the categories become more finitely similar. This creates categories within categories, allowing for organic classification with limited human supervision.</a:t>
            </a:r>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lang="en" dirty="0" smtClean="0"/>
          </a:p>
          <a:p>
            <a:pPr lvl="0"/>
            <a:r>
              <a:rPr lang="en-IN" sz="1100" b="0" i="0" u="none" strike="noStrike" cap="none" dirty="0" smtClean="0">
                <a:solidFill>
                  <a:srgbClr val="000000"/>
                </a:solidFill>
                <a:effectLst/>
                <a:latin typeface="Arial"/>
                <a:ea typeface="Arial"/>
                <a:cs typeface="Arial"/>
                <a:sym typeface="Arial"/>
                <a:hlinkClick r:id="rId3"/>
              </a:rPr>
              <a:t>https://www.statisticshowto.com/residual/</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4"/>
              </a:rPr>
              <a:t>https://machinelearningmastery.com/polynomial-features-transforms-for-machine-learning/#:~:text=Polynomial%20features%20are%20those%20features,X%2C%20e.g.%20X%5E2</a:t>
            </a:r>
            <a:r>
              <a:rPr lang="en-IN" sz="1100" b="0" i="0" u="none" strike="noStrike" cap="none" dirty="0" smtClean="0">
                <a:solidFill>
                  <a:srgbClr val="000000"/>
                </a:solidFill>
                <a:effectLst/>
                <a:latin typeface="Arial"/>
                <a:ea typeface="Arial"/>
                <a:cs typeface="Arial"/>
                <a:sym typeface="Arial"/>
              </a:rPr>
              <a:t>.</a:t>
            </a:r>
          </a:p>
          <a:p>
            <a:pPr lvl="0"/>
            <a:r>
              <a:rPr lang="en-IN" sz="1100" b="0" i="0" u="none" strike="noStrike" cap="none" dirty="0" smtClean="0">
                <a:solidFill>
                  <a:srgbClr val="000000"/>
                </a:solidFill>
                <a:effectLst/>
                <a:latin typeface="Arial"/>
                <a:ea typeface="Arial"/>
                <a:cs typeface="Arial"/>
                <a:sym typeface="Arial"/>
                <a:hlinkClick r:id="rId5"/>
              </a:rPr>
              <a:t>https://monkeylearn.com/blog/classification-algorithms/</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6"/>
              </a:rPr>
              <a:t>https://machinelearningmastery.com/distance-measures-for-machine-learning/#:~:text=Perhaps%20four%20of%20the%20most,Manhattan%20Distance</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7"/>
              </a:rPr>
              <a:t>https://www.javatpoint.com/k-nearest-neighbor-algorithm-for-machine-learning</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8"/>
              </a:rPr>
              <a:t>https://towardsdatascience.com/gradient-descent-algorithm-a-deep-dive-cf04e8115f21</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9"/>
              </a:rPr>
              <a:t>https://www.javatpoint.com/gradient-descent-in-machine-learning</a:t>
            </a:r>
            <a:endParaRPr lang="en-IN"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939927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N" sz="1100" b="0" i="0" u="none" strike="noStrike" cap="none" dirty="0" smtClean="0">
                <a:solidFill>
                  <a:srgbClr val="000000"/>
                </a:solidFill>
                <a:effectLst/>
                <a:latin typeface="Arial"/>
                <a:ea typeface="Arial"/>
                <a:cs typeface="Arial"/>
                <a:sym typeface="Arial"/>
              </a:rPr>
              <a:t>The random forest algorithm is an expansion of decision tree, in that you first construct a multitude of decision trees with training data, then fit your new data within one of the trees as a “random forest.”</a:t>
            </a:r>
          </a:p>
          <a:p>
            <a:pPr marL="158750" indent="0">
              <a:buNone/>
            </a:pPr>
            <a:r>
              <a:rPr lang="en-IN" sz="1100" b="0" i="0" u="none" strike="noStrike" cap="none" dirty="0" smtClean="0">
                <a:solidFill>
                  <a:srgbClr val="000000"/>
                </a:solidFill>
                <a:effectLst/>
                <a:latin typeface="Arial"/>
                <a:ea typeface="Arial"/>
                <a:cs typeface="Arial"/>
                <a:sym typeface="Arial"/>
              </a:rPr>
              <a:t>It, essentially, averages your data to connect it to the nearest tree on the data scale. Random forest models are helpful as they remedy for the decision tree’s problem of “forcing” data points within a category unnecessarily. </a:t>
            </a:r>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lang="en" dirty="0" smtClean="0"/>
          </a:p>
          <a:p>
            <a:pPr lvl="0"/>
            <a:r>
              <a:rPr lang="en-IN" sz="1100" b="0" i="0" u="none" strike="noStrike" cap="none" dirty="0" smtClean="0">
                <a:solidFill>
                  <a:srgbClr val="000000"/>
                </a:solidFill>
                <a:effectLst/>
                <a:latin typeface="Arial"/>
                <a:ea typeface="Arial"/>
                <a:cs typeface="Arial"/>
                <a:sym typeface="Arial"/>
                <a:hlinkClick r:id="rId3"/>
              </a:rPr>
              <a:t>https://www.statisticshowto.com/residual/</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4"/>
              </a:rPr>
              <a:t>https://machinelearningmastery.com/polynomial-features-transforms-for-machine-learning/#:~:text=Polynomial%20features%20are%20those%20features,X%2C%20e.g.%20X%5E2</a:t>
            </a:r>
            <a:r>
              <a:rPr lang="en-IN" sz="1100" b="0" i="0" u="none" strike="noStrike" cap="none" dirty="0" smtClean="0">
                <a:solidFill>
                  <a:srgbClr val="000000"/>
                </a:solidFill>
                <a:effectLst/>
                <a:latin typeface="Arial"/>
                <a:ea typeface="Arial"/>
                <a:cs typeface="Arial"/>
                <a:sym typeface="Arial"/>
              </a:rPr>
              <a:t>.</a:t>
            </a:r>
          </a:p>
          <a:p>
            <a:pPr lvl="0"/>
            <a:r>
              <a:rPr lang="en-IN" sz="1100" b="0" i="0" u="none" strike="noStrike" cap="none" dirty="0" smtClean="0">
                <a:solidFill>
                  <a:srgbClr val="000000"/>
                </a:solidFill>
                <a:effectLst/>
                <a:latin typeface="Arial"/>
                <a:ea typeface="Arial"/>
                <a:cs typeface="Arial"/>
                <a:sym typeface="Arial"/>
                <a:hlinkClick r:id="rId5"/>
              </a:rPr>
              <a:t>https://monkeylearn.com/blog/classification-algorithms/</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6"/>
              </a:rPr>
              <a:t>https://machinelearningmastery.com/distance-measures-for-machine-learning/#:~:text=Perhaps%20four%20of%20the%20most,Manhattan%20Distance</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7"/>
              </a:rPr>
              <a:t>https://www.javatpoint.com/k-nearest-neighbor-algorithm-for-machine-learning</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8"/>
              </a:rPr>
              <a:t>https://towardsdatascience.com/gradient-descent-algorithm-a-deep-dive-cf04e8115f21</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9"/>
              </a:rPr>
              <a:t>https://www.javatpoint.com/gradient-descent-in-machine-learning</a:t>
            </a:r>
            <a:endParaRPr lang="en-IN"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59025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0" i="0" u="none" strike="noStrike" cap="none" dirty="0" smtClean="0">
                <a:solidFill>
                  <a:srgbClr val="000000"/>
                </a:solidFill>
                <a:effectLst/>
                <a:latin typeface="Arial"/>
                <a:ea typeface="Arial"/>
                <a:cs typeface="Arial"/>
                <a:sym typeface="Arial"/>
              </a:rPr>
              <a:t>A support vector machine (SVM) uses algorithms to train and classify data within degrees of polarity, taking it to a degree beyond X/Y prediction. The SVM then assigns a hyperplane that best separates the tags. In two dimensions this is simply a line. Anything on one side of the line is red and anything on the other side is blue. In sentiment analysis, for example, this would be positive and negative. In order to maximize machine learning, the best hyperplane is the one with the largest distance between each tag</a:t>
            </a:r>
            <a:endParaRPr dirty="0"/>
          </a:p>
          <a:p>
            <a:pPr marL="0" lvl="0" indent="0" algn="l" rtl="0">
              <a:spcBef>
                <a:spcPts val="0"/>
              </a:spcBef>
              <a:spcAft>
                <a:spcPts val="0"/>
              </a:spcAft>
              <a:buNone/>
            </a:pPr>
            <a:endParaRPr lang="en" dirty="0" smtClean="0"/>
          </a:p>
          <a:p>
            <a:pPr marL="0" lvl="0" indent="0" algn="l" rtl="0">
              <a:spcBef>
                <a:spcPts val="0"/>
              </a:spcBef>
              <a:spcAft>
                <a:spcPts val="0"/>
              </a:spcAft>
              <a:buNone/>
            </a:pPr>
            <a:r>
              <a:rPr lang="en" dirty="0" smtClean="0"/>
              <a:t>Reference</a:t>
            </a:r>
            <a:r>
              <a:rPr lang="en" dirty="0"/>
              <a:t>: </a:t>
            </a:r>
            <a:endParaRPr lang="en" dirty="0" smtClean="0"/>
          </a:p>
          <a:p>
            <a:pPr lvl="0"/>
            <a:r>
              <a:rPr lang="en-IN" sz="1100" b="0" i="0" u="none" strike="noStrike" cap="none" dirty="0" smtClean="0">
                <a:solidFill>
                  <a:srgbClr val="000000"/>
                </a:solidFill>
                <a:effectLst/>
                <a:latin typeface="Arial"/>
                <a:ea typeface="Arial"/>
                <a:cs typeface="Arial"/>
                <a:sym typeface="Arial"/>
                <a:hlinkClick r:id="rId3"/>
              </a:rPr>
              <a:t>https://www.statisticshowto.com/residual/</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4"/>
              </a:rPr>
              <a:t>https://machinelearningmastery.com/polynomial-features-transforms-for-machine-learning/#:~:text=Polynomial%20features%20are%20those%20features,X%2C%20e.g.%20X%5E2</a:t>
            </a:r>
            <a:r>
              <a:rPr lang="en-IN" sz="1100" b="0" i="0" u="none" strike="noStrike" cap="none" dirty="0" smtClean="0">
                <a:solidFill>
                  <a:srgbClr val="000000"/>
                </a:solidFill>
                <a:effectLst/>
                <a:latin typeface="Arial"/>
                <a:ea typeface="Arial"/>
                <a:cs typeface="Arial"/>
                <a:sym typeface="Arial"/>
              </a:rPr>
              <a:t>.</a:t>
            </a:r>
          </a:p>
          <a:p>
            <a:pPr lvl="0"/>
            <a:r>
              <a:rPr lang="en-IN" sz="1100" b="0" i="0" u="none" strike="noStrike" cap="none" dirty="0" smtClean="0">
                <a:solidFill>
                  <a:srgbClr val="000000"/>
                </a:solidFill>
                <a:effectLst/>
                <a:latin typeface="Arial"/>
                <a:ea typeface="Arial"/>
                <a:cs typeface="Arial"/>
                <a:sym typeface="Arial"/>
                <a:hlinkClick r:id="rId5"/>
              </a:rPr>
              <a:t>https://monkeylearn.com/blog/classification-algorithms/</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6"/>
              </a:rPr>
              <a:t>https://machinelearningmastery.com/distance-measures-for-machine-learning/#:~:text=Perhaps%20four%20of%20the%20most,Manhattan%20Distance</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7"/>
              </a:rPr>
              <a:t>https://www.javatpoint.com/k-nearest-neighbor-algorithm-for-machine-learning</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8"/>
              </a:rPr>
              <a:t>https://towardsdatascience.com/gradient-descent-algorithm-a-deep-dive-cf04e8115f21</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9"/>
              </a:rPr>
              <a:t>https://www.javatpoint.com/gradient-descent-in-machine-learning</a:t>
            </a:r>
            <a:endParaRPr lang="en-IN"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87573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N" sz="1100" b="0" i="0" u="none" strike="noStrike" cap="none" dirty="0" smtClean="0">
                <a:solidFill>
                  <a:srgbClr val="000000"/>
                </a:solidFill>
                <a:effectLst/>
                <a:latin typeface="Arial"/>
                <a:ea typeface="Arial"/>
                <a:cs typeface="Arial"/>
                <a:sym typeface="Arial"/>
              </a:rPr>
              <a:t>Distance measures play an important role in machine learning.</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0" i="0" u="none" strike="noStrike" cap="none" dirty="0" smtClean="0">
                <a:solidFill>
                  <a:srgbClr val="000000"/>
                </a:solidFill>
                <a:effectLst/>
                <a:latin typeface="Arial"/>
                <a:ea typeface="Arial"/>
                <a:cs typeface="Arial"/>
                <a:sym typeface="Arial"/>
              </a:rPr>
              <a:t>They provide the foundation for many popular and effective machine learning algorithms like k-nearest </a:t>
            </a:r>
            <a:r>
              <a:rPr lang="en-IN" sz="1100" b="0" i="0" u="none" strike="noStrike" cap="none" dirty="0" err="1" smtClean="0">
                <a:solidFill>
                  <a:srgbClr val="000000"/>
                </a:solidFill>
                <a:effectLst/>
                <a:latin typeface="Arial"/>
                <a:ea typeface="Arial"/>
                <a:cs typeface="Arial"/>
                <a:sym typeface="Arial"/>
              </a:rPr>
              <a:t>neighbors</a:t>
            </a:r>
            <a:r>
              <a:rPr lang="en-IN" sz="1100" b="0" i="0" u="none" strike="noStrike" cap="none" dirty="0" smtClean="0">
                <a:solidFill>
                  <a:srgbClr val="000000"/>
                </a:solidFill>
                <a:effectLst/>
                <a:latin typeface="Arial"/>
                <a:ea typeface="Arial"/>
                <a:cs typeface="Arial"/>
                <a:sym typeface="Arial"/>
              </a:rPr>
              <a:t> for supervised learning and k-means clustering for unsupervised learning. Different distance measures must be chosen and used depending on the types of the data. As such, it is important to know how to implement and calculate a range of different popular distance measures and the intuitions for the resulting scores.</a:t>
            </a:r>
          </a:p>
          <a:p>
            <a:pPr marL="158750" indent="0">
              <a:buNone/>
            </a:pPr>
            <a:endParaRPr lang="en-IN"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lang="en" dirty="0" smtClean="0"/>
          </a:p>
          <a:p>
            <a:pPr lvl="0"/>
            <a:r>
              <a:rPr lang="en-IN" sz="1100" b="0" i="0" u="none" strike="noStrike" cap="none" dirty="0" smtClean="0">
                <a:solidFill>
                  <a:srgbClr val="000000"/>
                </a:solidFill>
                <a:effectLst/>
                <a:latin typeface="Arial"/>
                <a:ea typeface="Arial"/>
                <a:cs typeface="Arial"/>
                <a:sym typeface="Arial"/>
                <a:hlinkClick r:id="rId3"/>
              </a:rPr>
              <a:t>https://www.statisticshowto.com/residual/</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4"/>
              </a:rPr>
              <a:t>https://machinelearningmastery.com/polynomial-features-transforms-for-machine-learning/#:~:text=Polynomial%20features%20are%20those%20features,X%2C%20e.g.%20X%5E2</a:t>
            </a:r>
            <a:r>
              <a:rPr lang="en-IN" sz="1100" b="0" i="0" u="none" strike="noStrike" cap="none" dirty="0" smtClean="0">
                <a:solidFill>
                  <a:srgbClr val="000000"/>
                </a:solidFill>
                <a:effectLst/>
                <a:latin typeface="Arial"/>
                <a:ea typeface="Arial"/>
                <a:cs typeface="Arial"/>
                <a:sym typeface="Arial"/>
              </a:rPr>
              <a:t>.</a:t>
            </a:r>
          </a:p>
          <a:p>
            <a:pPr lvl="0"/>
            <a:r>
              <a:rPr lang="en-IN" sz="1100" b="0" i="0" u="none" strike="noStrike" cap="none" dirty="0" smtClean="0">
                <a:solidFill>
                  <a:srgbClr val="000000"/>
                </a:solidFill>
                <a:effectLst/>
                <a:latin typeface="Arial"/>
                <a:ea typeface="Arial"/>
                <a:cs typeface="Arial"/>
                <a:sym typeface="Arial"/>
                <a:hlinkClick r:id="rId5"/>
              </a:rPr>
              <a:t>https://monkeylearn.com/blog/classification-algorithms/</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6"/>
              </a:rPr>
              <a:t>https://machinelearningmastery.com/distance-measures-for-machine-learning/#:~:text=Perhaps%20four%20of%20the%20most,Manhattan%20Distance</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7"/>
              </a:rPr>
              <a:t>https://www.javatpoint.com/k-nearest-neighbor-algorithm-for-machine-learning</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8"/>
              </a:rPr>
              <a:t>https://towardsdatascience.com/gradient-descent-algorithm-a-deep-dive-cf04e8115f21</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9"/>
              </a:rPr>
              <a:t>https://www.javatpoint.com/gradient-descent-in-machine-learning</a:t>
            </a:r>
            <a:endParaRPr lang="en-IN"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381464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N" sz="1100" b="0" i="0" u="none" strike="noStrike" cap="none" dirty="0" smtClean="0">
                <a:solidFill>
                  <a:srgbClr val="000000"/>
                </a:solidFill>
                <a:effectLst/>
                <a:latin typeface="Arial"/>
                <a:ea typeface="Arial"/>
                <a:cs typeface="Arial"/>
                <a:sym typeface="Arial"/>
              </a:rPr>
              <a:t>Following are the 4 most commonly used distance measures in machine learning:</a:t>
            </a:r>
          </a:p>
          <a:p>
            <a:pPr lvl="0"/>
            <a:r>
              <a:rPr lang="en-IN" sz="1100" b="0" i="0" u="none" strike="noStrike" cap="none" dirty="0" smtClean="0">
                <a:solidFill>
                  <a:srgbClr val="000000"/>
                </a:solidFill>
                <a:effectLst/>
                <a:latin typeface="Arial"/>
                <a:ea typeface="Arial"/>
                <a:cs typeface="Arial"/>
                <a:sym typeface="Arial"/>
              </a:rPr>
              <a:t>Hamming Distance</a:t>
            </a:r>
          </a:p>
          <a:p>
            <a:pPr lvl="0"/>
            <a:r>
              <a:rPr lang="en-IN" sz="1100" b="0" i="0" u="none" strike="noStrike" cap="none" dirty="0" smtClean="0">
                <a:solidFill>
                  <a:srgbClr val="000000"/>
                </a:solidFill>
                <a:effectLst/>
                <a:latin typeface="Arial"/>
                <a:ea typeface="Arial"/>
                <a:cs typeface="Arial"/>
                <a:sym typeface="Arial"/>
              </a:rPr>
              <a:t>Euclidean Distance</a:t>
            </a:r>
          </a:p>
          <a:p>
            <a:pPr lvl="0"/>
            <a:r>
              <a:rPr lang="en-IN" sz="1100" b="0" i="0" u="none" strike="noStrike" cap="none" dirty="0" smtClean="0">
                <a:solidFill>
                  <a:srgbClr val="000000"/>
                </a:solidFill>
                <a:effectLst/>
                <a:latin typeface="Arial"/>
                <a:ea typeface="Arial"/>
                <a:cs typeface="Arial"/>
                <a:sym typeface="Arial"/>
              </a:rPr>
              <a:t>Manhattan Distance</a:t>
            </a:r>
          </a:p>
          <a:p>
            <a:pPr lvl="0"/>
            <a:r>
              <a:rPr lang="en-IN" sz="1100" b="0" i="0" u="none" strike="noStrike" cap="none" dirty="0" err="1" smtClean="0">
                <a:solidFill>
                  <a:srgbClr val="000000"/>
                </a:solidFill>
                <a:effectLst/>
                <a:latin typeface="Arial"/>
                <a:ea typeface="Arial"/>
                <a:cs typeface="Arial"/>
                <a:sym typeface="Arial"/>
              </a:rPr>
              <a:t>Minkowski</a:t>
            </a:r>
            <a:r>
              <a:rPr lang="en-IN" sz="1100" b="0" i="0" u="none" strike="noStrike" cap="none" dirty="0" smtClean="0">
                <a:solidFill>
                  <a:srgbClr val="000000"/>
                </a:solidFill>
                <a:effectLst/>
                <a:latin typeface="Arial"/>
                <a:ea typeface="Arial"/>
                <a:cs typeface="Arial"/>
                <a:sym typeface="Arial"/>
              </a:rPr>
              <a:t> Distance</a:t>
            </a:r>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lang="en" dirty="0" smtClean="0"/>
          </a:p>
          <a:p>
            <a:pPr lvl="0"/>
            <a:r>
              <a:rPr lang="en-IN" sz="1100" b="0" i="0" u="none" strike="noStrike" cap="none" dirty="0" smtClean="0">
                <a:solidFill>
                  <a:srgbClr val="000000"/>
                </a:solidFill>
                <a:effectLst/>
                <a:latin typeface="Arial"/>
                <a:ea typeface="Arial"/>
                <a:cs typeface="Arial"/>
                <a:sym typeface="Arial"/>
                <a:hlinkClick r:id="rId3"/>
              </a:rPr>
              <a:t>https://www.statisticshowto.com/residual/</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4"/>
              </a:rPr>
              <a:t>https://machinelearningmastery.com/polynomial-features-transforms-for-machine-learning/#:~:text=Polynomial%20features%20are%20those%20features,X%2C%20e.g.%20X%5E2</a:t>
            </a:r>
            <a:r>
              <a:rPr lang="en-IN" sz="1100" b="0" i="0" u="none" strike="noStrike" cap="none" dirty="0" smtClean="0">
                <a:solidFill>
                  <a:srgbClr val="000000"/>
                </a:solidFill>
                <a:effectLst/>
                <a:latin typeface="Arial"/>
                <a:ea typeface="Arial"/>
                <a:cs typeface="Arial"/>
                <a:sym typeface="Arial"/>
              </a:rPr>
              <a:t>.</a:t>
            </a:r>
          </a:p>
          <a:p>
            <a:pPr lvl="0"/>
            <a:r>
              <a:rPr lang="en-IN" sz="1100" b="0" i="0" u="none" strike="noStrike" cap="none" dirty="0" smtClean="0">
                <a:solidFill>
                  <a:srgbClr val="000000"/>
                </a:solidFill>
                <a:effectLst/>
                <a:latin typeface="Arial"/>
                <a:ea typeface="Arial"/>
                <a:cs typeface="Arial"/>
                <a:sym typeface="Arial"/>
                <a:hlinkClick r:id="rId5"/>
              </a:rPr>
              <a:t>https://monkeylearn.com/blog/classification-algorithms/</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6"/>
              </a:rPr>
              <a:t>https://machinelearningmastery.com/distance-measures-for-machine-learning/#:~:text=Perhaps%20four%20of%20the%20most,Manhattan%20Distance</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7"/>
              </a:rPr>
              <a:t>https://www.javatpoint.com/k-nearest-neighbor-algorithm-for-machine-learning</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8"/>
              </a:rPr>
              <a:t>https://towardsdatascience.com/gradient-descent-algorithm-a-deep-dive-cf04e8115f21</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9"/>
              </a:rPr>
              <a:t>https://www.javatpoint.com/gradient-descent-in-machine-learning</a:t>
            </a:r>
            <a:endParaRPr lang="en-IN"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741035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N" sz="1100" b="0" i="0" u="none" strike="noStrike" cap="none" dirty="0" smtClean="0">
                <a:solidFill>
                  <a:srgbClr val="000000"/>
                </a:solidFill>
                <a:effectLst/>
                <a:latin typeface="Arial"/>
                <a:ea typeface="Arial"/>
                <a:cs typeface="Arial"/>
                <a:sym typeface="Arial"/>
              </a:rPr>
              <a:t>Hamming distance calculates the distance between two binary vectors, also referred to as binary strings or </a:t>
            </a:r>
            <a:r>
              <a:rPr lang="en-IN" sz="1100" b="0" i="0" u="none" strike="noStrike" cap="none" dirty="0" err="1" smtClean="0">
                <a:solidFill>
                  <a:srgbClr val="000000"/>
                </a:solidFill>
                <a:effectLst/>
                <a:latin typeface="Arial"/>
                <a:ea typeface="Arial"/>
                <a:cs typeface="Arial"/>
                <a:sym typeface="Arial"/>
              </a:rPr>
              <a:t>bitstrings</a:t>
            </a:r>
            <a:r>
              <a:rPr lang="en-IN" sz="1100" b="0" i="0" u="none" strike="noStrike" cap="none" dirty="0" smtClean="0">
                <a:solidFill>
                  <a:srgbClr val="000000"/>
                </a:solidFill>
                <a:effectLst/>
                <a:latin typeface="Arial"/>
                <a:ea typeface="Arial"/>
                <a:cs typeface="Arial"/>
                <a:sym typeface="Arial"/>
              </a:rPr>
              <a:t> for short.</a:t>
            </a:r>
          </a:p>
          <a:p>
            <a:pPr marL="158750" indent="0">
              <a:buNone/>
            </a:pPr>
            <a:r>
              <a:rPr lang="en-IN" sz="1100" b="0" i="0" u="none" strike="noStrike" cap="none" dirty="0" smtClean="0">
                <a:solidFill>
                  <a:srgbClr val="000000"/>
                </a:solidFill>
                <a:effectLst/>
                <a:latin typeface="Arial"/>
                <a:ea typeface="Arial"/>
                <a:cs typeface="Arial"/>
                <a:sym typeface="Arial"/>
              </a:rPr>
              <a:t>You are most likely going to encounter </a:t>
            </a:r>
            <a:r>
              <a:rPr lang="en-IN" sz="1100" b="0" i="0" u="none" strike="noStrike" cap="none" dirty="0" err="1" smtClean="0">
                <a:solidFill>
                  <a:srgbClr val="000000"/>
                </a:solidFill>
                <a:effectLst/>
                <a:latin typeface="Arial"/>
                <a:ea typeface="Arial"/>
                <a:cs typeface="Arial"/>
                <a:sym typeface="Arial"/>
              </a:rPr>
              <a:t>bitstrings</a:t>
            </a:r>
            <a:r>
              <a:rPr lang="en-IN" sz="1100" b="0" i="0" u="none" strike="noStrike" cap="none" dirty="0" smtClean="0">
                <a:solidFill>
                  <a:srgbClr val="000000"/>
                </a:solidFill>
                <a:effectLst/>
                <a:latin typeface="Arial"/>
                <a:ea typeface="Arial"/>
                <a:cs typeface="Arial"/>
                <a:sym typeface="Arial"/>
              </a:rPr>
              <a:t> when you one-hot encode categorical columns of data.</a:t>
            </a:r>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lang="en" dirty="0" smtClean="0"/>
          </a:p>
          <a:p>
            <a:pPr lvl="0"/>
            <a:r>
              <a:rPr lang="en-IN" sz="1100" b="0" i="0" u="none" strike="noStrike" cap="none" dirty="0" smtClean="0">
                <a:solidFill>
                  <a:srgbClr val="000000"/>
                </a:solidFill>
                <a:effectLst/>
                <a:latin typeface="Arial"/>
                <a:ea typeface="Arial"/>
                <a:cs typeface="Arial"/>
                <a:sym typeface="Arial"/>
                <a:hlinkClick r:id="rId3"/>
              </a:rPr>
              <a:t>https://www.statisticshowto.com/residual/</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4"/>
              </a:rPr>
              <a:t>https://machinelearningmastery.com/polynomial-features-transforms-for-machine-learning/#:~:text=Polynomial%20features%20are%20those%20features,X%2C%20e.g.%20X%5E2</a:t>
            </a:r>
            <a:r>
              <a:rPr lang="en-IN" sz="1100" b="0" i="0" u="none" strike="noStrike" cap="none" dirty="0" smtClean="0">
                <a:solidFill>
                  <a:srgbClr val="000000"/>
                </a:solidFill>
                <a:effectLst/>
                <a:latin typeface="Arial"/>
                <a:ea typeface="Arial"/>
                <a:cs typeface="Arial"/>
                <a:sym typeface="Arial"/>
              </a:rPr>
              <a:t>.</a:t>
            </a:r>
          </a:p>
          <a:p>
            <a:pPr lvl="0"/>
            <a:r>
              <a:rPr lang="en-IN" sz="1100" b="0" i="0" u="none" strike="noStrike" cap="none" dirty="0" smtClean="0">
                <a:solidFill>
                  <a:srgbClr val="000000"/>
                </a:solidFill>
                <a:effectLst/>
                <a:latin typeface="Arial"/>
                <a:ea typeface="Arial"/>
                <a:cs typeface="Arial"/>
                <a:sym typeface="Arial"/>
                <a:hlinkClick r:id="rId5"/>
              </a:rPr>
              <a:t>https://monkeylearn.com/blog/classification-algorithms/</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6"/>
              </a:rPr>
              <a:t>https://machinelearningmastery.com/distance-measures-for-machine-learning/#:~:text=Perhaps%20four%20of%20the%20most,Manhattan%20Distance</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7"/>
              </a:rPr>
              <a:t>https://www.javatpoint.com/k-nearest-neighbor-algorithm-for-machine-learning</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8"/>
              </a:rPr>
              <a:t>https://towardsdatascience.com/gradient-descent-algorithm-a-deep-dive-cf04e8115f21</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9"/>
              </a:rPr>
              <a:t>https://www.javatpoint.com/gradient-descent-in-machine-learning</a:t>
            </a:r>
            <a:endParaRPr lang="en-IN"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03494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 dirty="0" smtClean="0"/>
              <a:t>Reference</a:t>
            </a:r>
            <a:r>
              <a:rPr lang="en" dirty="0"/>
              <a:t>: </a:t>
            </a:r>
            <a:endParaRPr lang="en" dirty="0" smtClean="0"/>
          </a:p>
          <a:p>
            <a:pPr lvl="0"/>
            <a:r>
              <a:rPr lang="en-IN" sz="1100" b="0" i="0" u="none" strike="noStrike" cap="none" dirty="0" smtClean="0">
                <a:solidFill>
                  <a:srgbClr val="000000"/>
                </a:solidFill>
                <a:effectLst/>
                <a:latin typeface="Arial"/>
                <a:ea typeface="Arial"/>
                <a:cs typeface="Arial"/>
                <a:sym typeface="Arial"/>
                <a:hlinkClick r:id="rId3"/>
              </a:rPr>
              <a:t>https://www.statisticshowto.com/residual/</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4"/>
              </a:rPr>
              <a:t>https://machinelearningmastery.com/polynomial-features-transforms-for-machine-learning/#:~:text=Polynomial%20features%20are%20those%20features,X%2C%20e.g.%20X%5E2</a:t>
            </a:r>
            <a:r>
              <a:rPr lang="en-IN" sz="1100" b="0" i="0" u="none" strike="noStrike" cap="none" dirty="0" smtClean="0">
                <a:solidFill>
                  <a:srgbClr val="000000"/>
                </a:solidFill>
                <a:effectLst/>
                <a:latin typeface="Arial"/>
                <a:ea typeface="Arial"/>
                <a:cs typeface="Arial"/>
                <a:sym typeface="Arial"/>
              </a:rPr>
              <a:t>.</a:t>
            </a:r>
          </a:p>
          <a:p>
            <a:pPr lvl="0"/>
            <a:r>
              <a:rPr lang="en-IN" sz="1100" b="0" i="0" u="none" strike="noStrike" cap="none" dirty="0" smtClean="0">
                <a:solidFill>
                  <a:srgbClr val="000000"/>
                </a:solidFill>
                <a:effectLst/>
                <a:latin typeface="Arial"/>
                <a:ea typeface="Arial"/>
                <a:cs typeface="Arial"/>
                <a:sym typeface="Arial"/>
                <a:hlinkClick r:id="rId5"/>
              </a:rPr>
              <a:t>https://monkeylearn.com/blog/classification-algorithms/</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6"/>
              </a:rPr>
              <a:t>https://machinelearningmastery.com/distance-measures-for-machine-learning/#:~:text=Perhaps%20four%20of%20the%20most,Manhattan%20Distance</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7"/>
              </a:rPr>
              <a:t>https://www.javatpoint.com/k-nearest-neighbor-algorithm-for-machine-learning</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8"/>
              </a:rPr>
              <a:t>https://towardsdatascience.com/gradient-descent-algorithm-a-deep-dive-cf04e8115f21</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9"/>
              </a:rPr>
              <a:t>https://www.javatpoint.com/gradient-descent-in-machine-learning</a:t>
            </a:r>
            <a:endParaRPr lang="en-IN"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904432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2821f090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2821f090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In this section, we will discuss:</a:t>
            </a:r>
          </a:p>
          <a:p>
            <a:pPr lvl="0"/>
            <a:r>
              <a:rPr lang="en-IN" dirty="0" smtClean="0"/>
              <a:t>Residuals in Regression</a:t>
            </a:r>
          </a:p>
          <a:p>
            <a:pPr lvl="0"/>
            <a:r>
              <a:rPr lang="en-IN" dirty="0" smtClean="0"/>
              <a:t>Polynomial features</a:t>
            </a:r>
          </a:p>
          <a:p>
            <a:pPr lvl="0"/>
            <a:r>
              <a:rPr lang="en-IN" dirty="0" smtClean="0"/>
              <a:t>Classification techniques</a:t>
            </a:r>
          </a:p>
          <a:p>
            <a:pPr lvl="0"/>
            <a:r>
              <a:rPr lang="en-IN" dirty="0" smtClean="0"/>
              <a:t>Types of distance metrics</a:t>
            </a:r>
          </a:p>
          <a:p>
            <a:pPr lvl="0"/>
            <a:r>
              <a:rPr lang="en-IN" dirty="0" smtClean="0"/>
              <a:t>KNN Classification</a:t>
            </a:r>
          </a:p>
          <a:p>
            <a:pPr lvl="0"/>
            <a:r>
              <a:rPr lang="en-IN" dirty="0" smtClean="0"/>
              <a:t>Gradient Decent</a:t>
            </a:r>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N" sz="1100" b="0" i="0" u="none" strike="noStrike" cap="none" dirty="0" smtClean="0">
                <a:solidFill>
                  <a:srgbClr val="000000"/>
                </a:solidFill>
                <a:effectLst/>
                <a:latin typeface="Arial"/>
                <a:ea typeface="Arial"/>
                <a:cs typeface="Arial"/>
                <a:sym typeface="Arial"/>
              </a:rPr>
              <a:t>Euclidean distance calculates the distance between two real-valued vectors.</a:t>
            </a:r>
          </a:p>
          <a:p>
            <a:pPr marL="158750" indent="0">
              <a:buNone/>
            </a:pPr>
            <a:r>
              <a:rPr lang="en-IN" sz="1100" b="0" i="0" u="none" strike="noStrike" cap="none" dirty="0" smtClean="0">
                <a:solidFill>
                  <a:srgbClr val="000000"/>
                </a:solidFill>
                <a:effectLst/>
                <a:latin typeface="Arial"/>
                <a:ea typeface="Arial"/>
                <a:cs typeface="Arial"/>
                <a:sym typeface="Arial"/>
              </a:rPr>
              <a:t>You are most likely to use Euclidean distance when calculating the distance between two rows of data that have numerical values, such a floating point or integer values.</a:t>
            </a:r>
          </a:p>
          <a:p>
            <a:pPr marL="158750" indent="0">
              <a:buNone/>
            </a:pPr>
            <a:r>
              <a:rPr lang="en-IN" sz="1100" b="0" i="0" u="none" strike="noStrike" cap="none" dirty="0" smtClean="0">
                <a:solidFill>
                  <a:srgbClr val="000000"/>
                </a:solidFill>
                <a:effectLst/>
                <a:latin typeface="Arial"/>
                <a:ea typeface="Arial"/>
                <a:cs typeface="Arial"/>
                <a:sym typeface="Arial"/>
              </a:rPr>
              <a:t>If columns have values with differing scales, it is common to normalize or standardize the numerical values across all columns prior to calculating the Euclidean distance. Otherwise, columns that have large values will dominate the distance measure.</a:t>
            </a:r>
          </a:p>
          <a:p>
            <a:pPr marL="158750" indent="0">
              <a:buNone/>
            </a:pPr>
            <a:r>
              <a:rPr lang="en-IN" sz="1100" b="0" i="0" u="none" strike="noStrike" cap="none" dirty="0" smtClean="0">
                <a:solidFill>
                  <a:srgbClr val="000000"/>
                </a:solidFill>
                <a:effectLst/>
                <a:latin typeface="Arial"/>
                <a:ea typeface="Arial"/>
                <a:cs typeface="Arial"/>
                <a:sym typeface="Arial"/>
              </a:rPr>
              <a:t>Euclidean distance is calculated as the square root of the sum of the squared differences between the two vectors.</a:t>
            </a:r>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lang="en" dirty="0" smtClean="0"/>
          </a:p>
          <a:p>
            <a:pPr lvl="0"/>
            <a:r>
              <a:rPr lang="en-IN" sz="1100" b="0" i="0" u="none" strike="noStrike" cap="none" dirty="0" smtClean="0">
                <a:solidFill>
                  <a:srgbClr val="000000"/>
                </a:solidFill>
                <a:effectLst/>
                <a:latin typeface="Arial"/>
                <a:ea typeface="Arial"/>
                <a:cs typeface="Arial"/>
                <a:sym typeface="Arial"/>
                <a:hlinkClick r:id="rId3"/>
              </a:rPr>
              <a:t>https://www.statisticshowto.com/residual/</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4"/>
              </a:rPr>
              <a:t>https://machinelearningmastery.com/polynomial-features-transforms-for-machine-learning/#:~:text=Polynomial%20features%20are%20those%20features,X%2C%20e.g.%20X%5E2</a:t>
            </a:r>
            <a:r>
              <a:rPr lang="en-IN" sz="1100" b="0" i="0" u="none" strike="noStrike" cap="none" dirty="0" smtClean="0">
                <a:solidFill>
                  <a:srgbClr val="000000"/>
                </a:solidFill>
                <a:effectLst/>
                <a:latin typeface="Arial"/>
                <a:ea typeface="Arial"/>
                <a:cs typeface="Arial"/>
                <a:sym typeface="Arial"/>
              </a:rPr>
              <a:t>.</a:t>
            </a:r>
          </a:p>
          <a:p>
            <a:pPr lvl="0"/>
            <a:r>
              <a:rPr lang="en-IN" sz="1100" b="0" i="0" u="none" strike="noStrike" cap="none" dirty="0" smtClean="0">
                <a:solidFill>
                  <a:srgbClr val="000000"/>
                </a:solidFill>
                <a:effectLst/>
                <a:latin typeface="Arial"/>
                <a:ea typeface="Arial"/>
                <a:cs typeface="Arial"/>
                <a:sym typeface="Arial"/>
                <a:hlinkClick r:id="rId5"/>
              </a:rPr>
              <a:t>https://monkeylearn.com/blog/classification-algorithms/</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6"/>
              </a:rPr>
              <a:t>https://machinelearningmastery.com/distance-measures-for-machine-learning/#:~:text=Perhaps%20four%20of%20the%20most,Manhattan%20Distance</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7"/>
              </a:rPr>
              <a:t>https://www.javatpoint.com/k-nearest-neighbor-algorithm-for-machine-learning</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8"/>
              </a:rPr>
              <a:t>https://towardsdatascience.com/gradient-descent-algorithm-a-deep-dive-cf04e8115f21</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9"/>
              </a:rPr>
              <a:t>https://www.javatpoint.com/gradient-descent-in-machine-learning</a:t>
            </a:r>
            <a:endParaRPr lang="en-IN"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smtClean="0"/>
          </a:p>
        </p:txBody>
      </p:sp>
    </p:spTree>
    <p:extLst>
      <p:ext uri="{BB962C8B-B14F-4D97-AF65-F5344CB8AC3E}">
        <p14:creationId xmlns:p14="http://schemas.microsoft.com/office/powerpoint/2010/main" val="4556505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N" sz="1100" b="0" i="0" u="none" strike="noStrike" cap="none" dirty="0" smtClean="0">
                <a:solidFill>
                  <a:srgbClr val="000000"/>
                </a:solidFill>
                <a:effectLst/>
                <a:latin typeface="Arial"/>
                <a:ea typeface="Arial"/>
                <a:cs typeface="Arial"/>
                <a:sym typeface="Arial"/>
              </a:rPr>
              <a:t>The Manhattan distance, also called the Taxicab distance or the City Block distance, calculates the distance between two real-valued vectors.</a:t>
            </a:r>
          </a:p>
          <a:p>
            <a:pPr marL="158750" indent="0">
              <a:buNone/>
            </a:pPr>
            <a:r>
              <a:rPr lang="en-IN" sz="1100" b="0" i="0" u="none" strike="noStrike" cap="none" dirty="0" smtClean="0">
                <a:solidFill>
                  <a:srgbClr val="000000"/>
                </a:solidFill>
                <a:effectLst/>
                <a:latin typeface="Arial"/>
                <a:ea typeface="Arial"/>
                <a:cs typeface="Arial"/>
                <a:sym typeface="Arial"/>
              </a:rPr>
              <a:t>It is perhaps more useful to vectors that describe objects on a uniform grid, like a chessboard or city blocks. The taxicab name for the measure refers to the intuition for what the measure calculates: the shortest path that a taxicab would take between city blocks (coordinates on the grid).</a:t>
            </a:r>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lang="en" dirty="0" smtClean="0"/>
          </a:p>
          <a:p>
            <a:pPr lvl="0"/>
            <a:r>
              <a:rPr lang="en-IN" sz="1100" b="0" i="0" u="none" strike="noStrike" cap="none" dirty="0" smtClean="0">
                <a:solidFill>
                  <a:srgbClr val="000000"/>
                </a:solidFill>
                <a:effectLst/>
                <a:latin typeface="Arial"/>
                <a:ea typeface="Arial"/>
                <a:cs typeface="Arial"/>
                <a:sym typeface="Arial"/>
                <a:hlinkClick r:id="rId3"/>
              </a:rPr>
              <a:t>https://www.statisticshowto.com/residual/</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4"/>
              </a:rPr>
              <a:t>https://machinelearningmastery.com/polynomial-features-transforms-for-machine-learning/#:~:text=Polynomial%20features%20are%20those%20features,X%2C%20e.g.%20X%5E2</a:t>
            </a:r>
            <a:r>
              <a:rPr lang="en-IN" sz="1100" b="0" i="0" u="none" strike="noStrike" cap="none" dirty="0" smtClean="0">
                <a:solidFill>
                  <a:srgbClr val="000000"/>
                </a:solidFill>
                <a:effectLst/>
                <a:latin typeface="Arial"/>
                <a:ea typeface="Arial"/>
                <a:cs typeface="Arial"/>
                <a:sym typeface="Arial"/>
              </a:rPr>
              <a:t>.</a:t>
            </a:r>
          </a:p>
          <a:p>
            <a:pPr lvl="0"/>
            <a:r>
              <a:rPr lang="en-IN" sz="1100" b="0" i="0" u="none" strike="noStrike" cap="none" dirty="0" smtClean="0">
                <a:solidFill>
                  <a:srgbClr val="000000"/>
                </a:solidFill>
                <a:effectLst/>
                <a:latin typeface="Arial"/>
                <a:ea typeface="Arial"/>
                <a:cs typeface="Arial"/>
                <a:sym typeface="Arial"/>
                <a:hlinkClick r:id="rId5"/>
              </a:rPr>
              <a:t>https://monkeylearn.com/blog/classification-algorithms/</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6"/>
              </a:rPr>
              <a:t>https://machinelearningmastery.com/distance-measures-for-machine-learning/#:~:text=Perhaps%20four%20of%20the%20most,Manhattan%20Distance</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7"/>
              </a:rPr>
              <a:t>https://www.javatpoint.com/k-nearest-neighbor-algorithm-for-machine-learning</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8"/>
              </a:rPr>
              <a:t>https://towardsdatascience.com/gradient-descent-algorithm-a-deep-dive-cf04e8115f21</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9"/>
              </a:rPr>
              <a:t>https://www.javatpoint.com/gradient-descent-in-machine-learning</a:t>
            </a:r>
            <a:endParaRPr lang="en-IN"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799392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 dirty="0" smtClean="0"/>
              <a:t>Reference</a:t>
            </a:r>
            <a:r>
              <a:rPr lang="en" dirty="0"/>
              <a:t>: </a:t>
            </a:r>
            <a:endParaRPr lang="en" dirty="0" smtClean="0"/>
          </a:p>
          <a:p>
            <a:pPr lvl="0"/>
            <a:r>
              <a:rPr lang="en-IN" sz="1100" b="0" i="0" u="none" strike="noStrike" cap="none" dirty="0" smtClean="0">
                <a:solidFill>
                  <a:srgbClr val="000000"/>
                </a:solidFill>
                <a:effectLst/>
                <a:latin typeface="Arial"/>
                <a:ea typeface="Arial"/>
                <a:cs typeface="Arial"/>
                <a:sym typeface="Arial"/>
                <a:hlinkClick r:id="rId3"/>
              </a:rPr>
              <a:t>https://www.statisticshowto.com/residual/</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4"/>
              </a:rPr>
              <a:t>https://machinelearningmastery.com/polynomial-features-transforms-for-machine-learning/#:~:text=Polynomial%20features%20are%20those%20features,X%2C%20e.g.%20X%5E2</a:t>
            </a:r>
            <a:r>
              <a:rPr lang="en-IN" sz="1100" b="0" i="0" u="none" strike="noStrike" cap="none" dirty="0" smtClean="0">
                <a:solidFill>
                  <a:srgbClr val="000000"/>
                </a:solidFill>
                <a:effectLst/>
                <a:latin typeface="Arial"/>
                <a:ea typeface="Arial"/>
                <a:cs typeface="Arial"/>
                <a:sym typeface="Arial"/>
              </a:rPr>
              <a:t>.</a:t>
            </a:r>
          </a:p>
          <a:p>
            <a:pPr lvl="0"/>
            <a:r>
              <a:rPr lang="en-IN" sz="1100" b="0" i="0" u="none" strike="noStrike" cap="none" dirty="0" smtClean="0">
                <a:solidFill>
                  <a:srgbClr val="000000"/>
                </a:solidFill>
                <a:effectLst/>
                <a:latin typeface="Arial"/>
                <a:ea typeface="Arial"/>
                <a:cs typeface="Arial"/>
                <a:sym typeface="Arial"/>
                <a:hlinkClick r:id="rId5"/>
              </a:rPr>
              <a:t>https://monkeylearn.com/blog/classification-algorithms/</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6"/>
              </a:rPr>
              <a:t>https://machinelearningmastery.com/distance-measures-for-machine-learning/#:~:text=Perhaps%20four%20of%20the%20most,Manhattan%20Distance</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7"/>
              </a:rPr>
              <a:t>https://www.javatpoint.com/k-nearest-neighbor-algorithm-for-machine-learning</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8"/>
              </a:rPr>
              <a:t>https://towardsdatascience.com/gradient-descent-algorithm-a-deep-dive-cf04e8115f21</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9"/>
              </a:rPr>
              <a:t>https://www.javatpoint.com/gradient-descent-in-machine-learning</a:t>
            </a:r>
            <a:endParaRPr lang="en-IN"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095043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N" sz="1100" b="0" i="0" u="none" strike="noStrike" cap="none" dirty="0" err="1" smtClean="0">
                <a:solidFill>
                  <a:srgbClr val="000000"/>
                </a:solidFill>
                <a:effectLst/>
                <a:latin typeface="Arial"/>
                <a:ea typeface="Arial"/>
                <a:cs typeface="Arial"/>
                <a:sym typeface="Arial"/>
              </a:rPr>
              <a:t>Minkowski</a:t>
            </a:r>
            <a:r>
              <a:rPr lang="en-IN" sz="1100" b="0" i="0" u="none" strike="noStrike" cap="none" dirty="0" smtClean="0">
                <a:solidFill>
                  <a:srgbClr val="000000"/>
                </a:solidFill>
                <a:effectLst/>
                <a:latin typeface="Arial"/>
                <a:ea typeface="Arial"/>
                <a:cs typeface="Arial"/>
                <a:sym typeface="Arial"/>
              </a:rPr>
              <a:t> distance calculates the distance between two real-valued vectors.</a:t>
            </a:r>
          </a:p>
          <a:p>
            <a:pPr marL="158750" indent="0">
              <a:buNone/>
            </a:pPr>
            <a:r>
              <a:rPr lang="en-IN" sz="1100" b="0" i="0" u="none" strike="noStrike" cap="none" dirty="0" smtClean="0">
                <a:solidFill>
                  <a:srgbClr val="000000"/>
                </a:solidFill>
                <a:effectLst/>
                <a:latin typeface="Arial"/>
                <a:ea typeface="Arial"/>
                <a:cs typeface="Arial"/>
                <a:sym typeface="Arial"/>
              </a:rPr>
              <a:t>It is a generalization of the Euclidean and Manhattan distance measures and adds a parameter, called the “order” or “p“, that allows different distance measures to be calculated.</a:t>
            </a:r>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lang="en" dirty="0" smtClean="0"/>
          </a:p>
          <a:p>
            <a:pPr lvl="0"/>
            <a:r>
              <a:rPr lang="en-IN" sz="1100" b="0" i="0" u="none" strike="noStrike" cap="none" dirty="0" smtClean="0">
                <a:solidFill>
                  <a:srgbClr val="000000"/>
                </a:solidFill>
                <a:effectLst/>
                <a:latin typeface="Arial"/>
                <a:ea typeface="Arial"/>
                <a:cs typeface="Arial"/>
                <a:sym typeface="Arial"/>
                <a:hlinkClick r:id="rId3"/>
              </a:rPr>
              <a:t>https://www.statisticshowto.com/residual/</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4"/>
              </a:rPr>
              <a:t>https://machinelearningmastery.com/polynomial-features-transforms-for-machine-learning/#:~:text=Polynomial%20features%20are%20those%20features,X%2C%20e.g.%20X%5E2</a:t>
            </a:r>
            <a:r>
              <a:rPr lang="en-IN" sz="1100" b="0" i="0" u="none" strike="noStrike" cap="none" dirty="0" smtClean="0">
                <a:solidFill>
                  <a:srgbClr val="000000"/>
                </a:solidFill>
                <a:effectLst/>
                <a:latin typeface="Arial"/>
                <a:ea typeface="Arial"/>
                <a:cs typeface="Arial"/>
                <a:sym typeface="Arial"/>
              </a:rPr>
              <a:t>.</a:t>
            </a:r>
          </a:p>
          <a:p>
            <a:pPr lvl="0"/>
            <a:r>
              <a:rPr lang="en-IN" sz="1100" b="0" i="0" u="none" strike="noStrike" cap="none" dirty="0" smtClean="0">
                <a:solidFill>
                  <a:srgbClr val="000000"/>
                </a:solidFill>
                <a:effectLst/>
                <a:latin typeface="Arial"/>
                <a:ea typeface="Arial"/>
                <a:cs typeface="Arial"/>
                <a:sym typeface="Arial"/>
                <a:hlinkClick r:id="rId5"/>
              </a:rPr>
              <a:t>https://monkeylearn.com/blog/classification-algorithms/</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6"/>
              </a:rPr>
              <a:t>https://machinelearningmastery.com/distance-measures-for-machine-learning/#:~:text=Perhaps%20four%20of%20the%20most,Manhattan%20Distance</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7"/>
              </a:rPr>
              <a:t>https://www.javatpoint.com/k-nearest-neighbor-algorithm-for-machine-learning</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8"/>
              </a:rPr>
              <a:t>https://towardsdatascience.com/gradient-descent-algorithm-a-deep-dive-cf04e8115f21</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9"/>
              </a:rPr>
              <a:t>https://www.javatpoint.com/gradient-descent-in-machine-learning</a:t>
            </a:r>
            <a:endParaRPr lang="en-IN"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811972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 dirty="0" smtClean="0"/>
              <a:t>Reference</a:t>
            </a:r>
            <a:r>
              <a:rPr lang="en" dirty="0"/>
              <a:t>: </a:t>
            </a:r>
            <a:endParaRPr lang="en" dirty="0" smtClean="0"/>
          </a:p>
          <a:p>
            <a:pPr lvl="0"/>
            <a:r>
              <a:rPr lang="en-IN" sz="1100" b="0" i="0" u="none" strike="noStrike" cap="none" dirty="0" smtClean="0">
                <a:solidFill>
                  <a:srgbClr val="000000"/>
                </a:solidFill>
                <a:effectLst/>
                <a:latin typeface="Arial"/>
                <a:ea typeface="Arial"/>
                <a:cs typeface="Arial"/>
                <a:sym typeface="Arial"/>
                <a:hlinkClick r:id="rId3"/>
              </a:rPr>
              <a:t>https://www.statisticshowto.com/residual/</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4"/>
              </a:rPr>
              <a:t>https://machinelearningmastery.com/polynomial-features-transforms-for-machine-learning/#:~:text=Polynomial%20features%20are%20those%20features,X%2C%20e.g.%20X%5E2</a:t>
            </a:r>
            <a:r>
              <a:rPr lang="en-IN" sz="1100" b="0" i="0" u="none" strike="noStrike" cap="none" dirty="0" smtClean="0">
                <a:solidFill>
                  <a:srgbClr val="000000"/>
                </a:solidFill>
                <a:effectLst/>
                <a:latin typeface="Arial"/>
                <a:ea typeface="Arial"/>
                <a:cs typeface="Arial"/>
                <a:sym typeface="Arial"/>
              </a:rPr>
              <a:t>.</a:t>
            </a:r>
          </a:p>
          <a:p>
            <a:pPr lvl="0"/>
            <a:r>
              <a:rPr lang="en-IN" sz="1100" b="0" i="0" u="none" strike="noStrike" cap="none" dirty="0" smtClean="0">
                <a:solidFill>
                  <a:srgbClr val="000000"/>
                </a:solidFill>
                <a:effectLst/>
                <a:latin typeface="Arial"/>
                <a:ea typeface="Arial"/>
                <a:cs typeface="Arial"/>
                <a:sym typeface="Arial"/>
                <a:hlinkClick r:id="rId5"/>
              </a:rPr>
              <a:t>https://monkeylearn.com/blog/classification-algorithms/</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6"/>
              </a:rPr>
              <a:t>https://machinelearningmastery.com/distance-measures-for-machine-learning/#:~:text=Perhaps%20four%20of%20the%20most,Manhattan%20Distance</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7"/>
              </a:rPr>
              <a:t>https://www.javatpoint.com/k-nearest-neighbor-algorithm-for-machine-learning</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8"/>
              </a:rPr>
              <a:t>https://towardsdatascience.com/gradient-descent-algorithm-a-deep-dive-cf04e8115f21</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9"/>
              </a:rPr>
              <a:t>https://www.javatpoint.com/gradient-descent-in-machine-learning</a:t>
            </a:r>
            <a:endParaRPr lang="en-IN"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737061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N" sz="1100" b="0" i="0" u="none" strike="noStrike" cap="none" dirty="0" smtClean="0">
                <a:solidFill>
                  <a:srgbClr val="000000"/>
                </a:solidFill>
                <a:effectLst/>
                <a:latin typeface="Arial"/>
                <a:ea typeface="Arial"/>
                <a:cs typeface="Arial"/>
                <a:sym typeface="Arial"/>
              </a:rPr>
              <a:t>K-Nearest Neighbour is one of the simplest Machine Learning algorithms based on Supervised Learning technique.</a:t>
            </a:r>
          </a:p>
          <a:p>
            <a:pPr marL="158750" indent="0">
              <a:buNone/>
            </a:pPr>
            <a:r>
              <a:rPr lang="en-IN" sz="1100" b="0" i="0" u="none" strike="noStrike" cap="none" dirty="0" smtClean="0">
                <a:solidFill>
                  <a:srgbClr val="000000"/>
                </a:solidFill>
                <a:effectLst/>
                <a:latin typeface="Arial"/>
                <a:ea typeface="Arial"/>
                <a:cs typeface="Arial"/>
                <a:sym typeface="Arial"/>
              </a:rPr>
              <a:t>K-NN algorithm assumes the similarity between the new case/data and available cases and put the new case into the category that is most similar to the available categories.</a:t>
            </a:r>
          </a:p>
          <a:p>
            <a:pPr marL="158750" indent="0">
              <a:buNone/>
            </a:pPr>
            <a:r>
              <a:rPr lang="en-IN" sz="1100" b="0" i="0" u="none" strike="noStrike" cap="none" dirty="0" smtClean="0">
                <a:solidFill>
                  <a:srgbClr val="000000"/>
                </a:solidFill>
                <a:effectLst/>
                <a:latin typeface="Arial"/>
                <a:ea typeface="Arial"/>
                <a:cs typeface="Arial"/>
                <a:sym typeface="Arial"/>
              </a:rPr>
              <a:t>K-NN algorithm stores all the available data and classifies a new data point based on the similarity. This means when new data appears then it can be easily classified into a well suite category by using K- NN algorithm.</a:t>
            </a:r>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lang="en" dirty="0" smtClean="0"/>
          </a:p>
          <a:p>
            <a:pPr lvl="0"/>
            <a:r>
              <a:rPr lang="en-IN" sz="1100" b="0" i="0" u="none" strike="noStrike" cap="none" dirty="0" smtClean="0">
                <a:solidFill>
                  <a:srgbClr val="000000"/>
                </a:solidFill>
                <a:effectLst/>
                <a:latin typeface="Arial"/>
                <a:ea typeface="Arial"/>
                <a:cs typeface="Arial"/>
                <a:sym typeface="Arial"/>
                <a:hlinkClick r:id="rId3"/>
              </a:rPr>
              <a:t>https://www.statisticshowto.com/residual/</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4"/>
              </a:rPr>
              <a:t>https://machinelearningmastery.com/polynomial-features-transforms-for-machine-learning/#:~:text=Polynomial%20features%20are%20those%20features,X%2C%20e.g.%20X%5E2</a:t>
            </a:r>
            <a:r>
              <a:rPr lang="en-IN" sz="1100" b="0" i="0" u="none" strike="noStrike" cap="none" dirty="0" smtClean="0">
                <a:solidFill>
                  <a:srgbClr val="000000"/>
                </a:solidFill>
                <a:effectLst/>
                <a:latin typeface="Arial"/>
                <a:ea typeface="Arial"/>
                <a:cs typeface="Arial"/>
                <a:sym typeface="Arial"/>
              </a:rPr>
              <a:t>.</a:t>
            </a:r>
          </a:p>
          <a:p>
            <a:pPr lvl="0"/>
            <a:r>
              <a:rPr lang="en-IN" sz="1100" b="0" i="0" u="none" strike="noStrike" cap="none" dirty="0" smtClean="0">
                <a:solidFill>
                  <a:srgbClr val="000000"/>
                </a:solidFill>
                <a:effectLst/>
                <a:latin typeface="Arial"/>
                <a:ea typeface="Arial"/>
                <a:cs typeface="Arial"/>
                <a:sym typeface="Arial"/>
                <a:hlinkClick r:id="rId5"/>
              </a:rPr>
              <a:t>https://monkeylearn.com/blog/classification-algorithms/</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6"/>
              </a:rPr>
              <a:t>https://machinelearningmastery.com/distance-measures-for-machine-learning/#:~:text=Perhaps%20four%20of%20the%20most,Manhattan%20Distance</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7"/>
              </a:rPr>
              <a:t>https://www.javatpoint.com/k-nearest-neighbor-algorithm-for-machine-learning</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8"/>
              </a:rPr>
              <a:t>https://towardsdatascience.com/gradient-descent-algorithm-a-deep-dive-cf04e8115f21</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9"/>
              </a:rPr>
              <a:t>https://www.javatpoint.com/gradient-descent-in-machine-learning</a:t>
            </a:r>
            <a:endParaRPr lang="en-IN"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401483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N" sz="1100" b="0" i="0" u="none" strike="noStrike" cap="none" dirty="0" smtClean="0">
                <a:solidFill>
                  <a:srgbClr val="000000"/>
                </a:solidFill>
                <a:effectLst/>
                <a:latin typeface="Arial"/>
                <a:ea typeface="Arial"/>
                <a:cs typeface="Arial"/>
                <a:sym typeface="Arial"/>
              </a:rPr>
              <a:t>K-NN algorithm can be used for Regression as well as for Classification but mostly it is used for the Classification problems.</a:t>
            </a:r>
          </a:p>
          <a:p>
            <a:pPr marL="158750" indent="0">
              <a:buNone/>
            </a:pPr>
            <a:r>
              <a:rPr lang="en-IN" sz="1100" b="0" i="0" u="none" strike="noStrike" cap="none" dirty="0" smtClean="0">
                <a:solidFill>
                  <a:srgbClr val="000000"/>
                </a:solidFill>
                <a:effectLst/>
                <a:latin typeface="Arial"/>
                <a:ea typeface="Arial"/>
                <a:cs typeface="Arial"/>
                <a:sym typeface="Arial"/>
              </a:rPr>
              <a:t>K-NN is a non-parametric algorithm, which means it does not make any assumption on underlying data.</a:t>
            </a:r>
          </a:p>
          <a:p>
            <a:pPr marL="158750" indent="0">
              <a:buNone/>
            </a:pPr>
            <a:r>
              <a:rPr lang="en-IN" sz="1100" b="0" i="0" u="none" strike="noStrike" cap="none" dirty="0" smtClean="0">
                <a:solidFill>
                  <a:srgbClr val="000000"/>
                </a:solidFill>
                <a:effectLst/>
                <a:latin typeface="Arial"/>
                <a:ea typeface="Arial"/>
                <a:cs typeface="Arial"/>
                <a:sym typeface="Arial"/>
              </a:rPr>
              <a:t>It is also called a lazy learner algorithm because it does not learn from the training set immediately instead it stores the dataset and at the time of classification, it performs an action on the dataset.</a:t>
            </a:r>
          </a:p>
          <a:p>
            <a:pPr marL="158750" indent="0">
              <a:buNone/>
            </a:pPr>
            <a:r>
              <a:rPr lang="en-IN" sz="1100" b="0" i="0" u="none" strike="noStrike" cap="none" dirty="0" smtClean="0">
                <a:solidFill>
                  <a:srgbClr val="000000"/>
                </a:solidFill>
                <a:effectLst/>
                <a:latin typeface="Arial"/>
                <a:ea typeface="Arial"/>
                <a:cs typeface="Arial"/>
                <a:sym typeface="Arial"/>
              </a:rPr>
              <a:t>KNN algorithm at the training phase just stores the dataset and when it gets new data, then it classifies that data into a category that is much similar to the new data.</a:t>
            </a:r>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lang="en" dirty="0" smtClean="0"/>
          </a:p>
          <a:p>
            <a:pPr lvl="0"/>
            <a:r>
              <a:rPr lang="en-IN" sz="1100" b="0" i="0" u="none" strike="noStrike" cap="none" dirty="0" smtClean="0">
                <a:solidFill>
                  <a:srgbClr val="000000"/>
                </a:solidFill>
                <a:effectLst/>
                <a:latin typeface="Arial"/>
                <a:ea typeface="Arial"/>
                <a:cs typeface="Arial"/>
                <a:sym typeface="Arial"/>
                <a:hlinkClick r:id="rId3"/>
              </a:rPr>
              <a:t>https://www.statisticshowto.com/residual/</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4"/>
              </a:rPr>
              <a:t>https://machinelearningmastery.com/polynomial-features-transforms-for-machine-learning/#:~:text=Polynomial%20features%20are%20those%20features,X%2C%20e.g.%20X%5E2</a:t>
            </a:r>
            <a:r>
              <a:rPr lang="en-IN" sz="1100" b="0" i="0" u="none" strike="noStrike" cap="none" dirty="0" smtClean="0">
                <a:solidFill>
                  <a:srgbClr val="000000"/>
                </a:solidFill>
                <a:effectLst/>
                <a:latin typeface="Arial"/>
                <a:ea typeface="Arial"/>
                <a:cs typeface="Arial"/>
                <a:sym typeface="Arial"/>
              </a:rPr>
              <a:t>.</a:t>
            </a:r>
          </a:p>
          <a:p>
            <a:pPr lvl="0"/>
            <a:r>
              <a:rPr lang="en-IN" sz="1100" b="0" i="0" u="none" strike="noStrike" cap="none" dirty="0" smtClean="0">
                <a:solidFill>
                  <a:srgbClr val="000000"/>
                </a:solidFill>
                <a:effectLst/>
                <a:latin typeface="Arial"/>
                <a:ea typeface="Arial"/>
                <a:cs typeface="Arial"/>
                <a:sym typeface="Arial"/>
                <a:hlinkClick r:id="rId5"/>
              </a:rPr>
              <a:t>https://monkeylearn.com/blog/classification-algorithms/</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6"/>
              </a:rPr>
              <a:t>https://machinelearningmastery.com/distance-measures-for-machine-learning/#:~:text=Perhaps%20four%20of%20the%20most,Manhattan%20Distance</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7"/>
              </a:rPr>
              <a:t>https://www.javatpoint.com/k-nearest-neighbor-algorithm-for-machine-learning</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8"/>
              </a:rPr>
              <a:t>https://towardsdatascience.com/gradient-descent-algorithm-a-deep-dive-cf04e8115f21</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9"/>
              </a:rPr>
              <a:t>https://www.javatpoint.com/gradient-descent-in-machine-learning</a:t>
            </a:r>
            <a:endParaRPr lang="en-IN"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718770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100" b="0" i="0" u="none" strike="noStrike" cap="none" dirty="0" smtClean="0">
                <a:solidFill>
                  <a:srgbClr val="000000"/>
                </a:solidFill>
                <a:effectLst/>
                <a:latin typeface="Arial"/>
                <a:ea typeface="Arial"/>
                <a:cs typeface="Arial"/>
                <a:sym typeface="Arial"/>
              </a:rPr>
              <a:t>Suppose there are two categories, i.e., Category A and Category B, and we have a new data point x1, so this data point will lie in which of these categories. To solve this type of problem, we need a K-NN algorithm. With the help of K-NN, we can easily identify the category or class of a particular dataset. </a:t>
            </a:r>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lang="en" dirty="0" smtClean="0"/>
          </a:p>
          <a:p>
            <a:pPr lvl="0"/>
            <a:r>
              <a:rPr lang="en-IN" sz="1100" b="0" i="0" u="none" strike="noStrike" cap="none" dirty="0" smtClean="0">
                <a:solidFill>
                  <a:srgbClr val="000000"/>
                </a:solidFill>
                <a:effectLst/>
                <a:latin typeface="Arial"/>
                <a:ea typeface="Arial"/>
                <a:cs typeface="Arial"/>
                <a:sym typeface="Arial"/>
                <a:hlinkClick r:id="rId3"/>
              </a:rPr>
              <a:t>https://www.statisticshowto.com/residual/</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4"/>
              </a:rPr>
              <a:t>https://machinelearningmastery.com/polynomial-features-transforms-for-machine-learning/#:~:text=Polynomial%20features%20are%20those%20features,X%2C%20e.g.%20X%5E2</a:t>
            </a:r>
            <a:r>
              <a:rPr lang="en-IN" sz="1100" b="0" i="0" u="none" strike="noStrike" cap="none" dirty="0" smtClean="0">
                <a:solidFill>
                  <a:srgbClr val="000000"/>
                </a:solidFill>
                <a:effectLst/>
                <a:latin typeface="Arial"/>
                <a:ea typeface="Arial"/>
                <a:cs typeface="Arial"/>
                <a:sym typeface="Arial"/>
              </a:rPr>
              <a:t>.</a:t>
            </a:r>
          </a:p>
          <a:p>
            <a:pPr lvl="0"/>
            <a:r>
              <a:rPr lang="en-IN" sz="1100" b="0" i="0" u="none" strike="noStrike" cap="none" dirty="0" smtClean="0">
                <a:solidFill>
                  <a:srgbClr val="000000"/>
                </a:solidFill>
                <a:effectLst/>
                <a:latin typeface="Arial"/>
                <a:ea typeface="Arial"/>
                <a:cs typeface="Arial"/>
                <a:sym typeface="Arial"/>
                <a:hlinkClick r:id="rId5"/>
              </a:rPr>
              <a:t>https://monkeylearn.com/blog/classification-algorithms/</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6"/>
              </a:rPr>
              <a:t>https://machinelearningmastery.com/distance-measures-for-machine-learning/#:~:text=Perhaps%20four%20of%20the%20most,Manhattan%20Distance</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7"/>
              </a:rPr>
              <a:t>https://www.javatpoint.com/k-nearest-neighbor-algorithm-for-machine-learning</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8"/>
              </a:rPr>
              <a:t>https://towardsdatascience.com/gradient-descent-algorithm-a-deep-dive-cf04e8115f21</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9"/>
              </a:rPr>
              <a:t>https://www.javatpoint.com/gradient-descent-in-machine-learning</a:t>
            </a:r>
            <a:endParaRPr lang="en-IN"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35230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N" sz="1100" b="0" i="0" u="none" strike="noStrike" cap="none" dirty="0" smtClean="0">
                <a:solidFill>
                  <a:srgbClr val="000000"/>
                </a:solidFill>
                <a:effectLst/>
                <a:latin typeface="Arial"/>
                <a:ea typeface="Arial"/>
                <a:cs typeface="Arial"/>
                <a:sym typeface="Arial"/>
              </a:rPr>
              <a:t>The K-NN working can be explained on the basis of the below algorithm:</a:t>
            </a:r>
          </a:p>
          <a:p>
            <a:pPr marL="158750" indent="0">
              <a:buNone/>
            </a:pPr>
            <a:r>
              <a:rPr lang="en-IN" sz="1100" b="0" i="0" u="none" strike="noStrike" cap="none" dirty="0" smtClean="0">
                <a:solidFill>
                  <a:srgbClr val="000000"/>
                </a:solidFill>
                <a:effectLst/>
                <a:latin typeface="Arial"/>
                <a:ea typeface="Arial"/>
                <a:cs typeface="Arial"/>
                <a:sym typeface="Arial"/>
              </a:rPr>
              <a:t>Step-1: Select the number K of the </a:t>
            </a:r>
            <a:r>
              <a:rPr lang="en-IN" sz="1100" b="0" i="0" u="none" strike="noStrike" cap="none" dirty="0" err="1" smtClean="0">
                <a:solidFill>
                  <a:srgbClr val="000000"/>
                </a:solidFill>
                <a:effectLst/>
                <a:latin typeface="Arial"/>
                <a:ea typeface="Arial"/>
                <a:cs typeface="Arial"/>
                <a:sym typeface="Arial"/>
              </a:rPr>
              <a:t>neighbors</a:t>
            </a:r>
            <a:endParaRPr lang="en-IN" sz="1100" b="0" i="0" u="none" strike="noStrike" cap="none" dirty="0" smtClean="0">
              <a:solidFill>
                <a:srgbClr val="000000"/>
              </a:solidFill>
              <a:effectLst/>
              <a:latin typeface="Arial"/>
              <a:ea typeface="Arial"/>
              <a:cs typeface="Arial"/>
              <a:sym typeface="Arial"/>
            </a:endParaRPr>
          </a:p>
          <a:p>
            <a:pPr marL="158750" indent="0">
              <a:buNone/>
            </a:pPr>
            <a:r>
              <a:rPr lang="en-IN" sz="1100" b="0" i="0" u="none" strike="noStrike" cap="none" dirty="0" smtClean="0">
                <a:solidFill>
                  <a:srgbClr val="000000"/>
                </a:solidFill>
                <a:effectLst/>
                <a:latin typeface="Arial"/>
                <a:ea typeface="Arial"/>
                <a:cs typeface="Arial"/>
                <a:sym typeface="Arial"/>
              </a:rPr>
              <a:t>Step-2: Calculate the Euclidean distance of K number of </a:t>
            </a:r>
            <a:r>
              <a:rPr lang="en-IN" sz="1100" b="0" i="0" u="none" strike="noStrike" cap="none" dirty="0" err="1" smtClean="0">
                <a:solidFill>
                  <a:srgbClr val="000000"/>
                </a:solidFill>
                <a:effectLst/>
                <a:latin typeface="Arial"/>
                <a:ea typeface="Arial"/>
                <a:cs typeface="Arial"/>
                <a:sym typeface="Arial"/>
              </a:rPr>
              <a:t>neighbors</a:t>
            </a:r>
            <a:endParaRPr lang="en-IN"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lang="en" dirty="0" smtClean="0"/>
          </a:p>
          <a:p>
            <a:pPr lvl="0"/>
            <a:r>
              <a:rPr lang="en-IN" sz="1100" b="0" i="0" u="none" strike="noStrike" cap="none" dirty="0" smtClean="0">
                <a:solidFill>
                  <a:srgbClr val="000000"/>
                </a:solidFill>
                <a:effectLst/>
                <a:latin typeface="Arial"/>
                <a:ea typeface="Arial"/>
                <a:cs typeface="Arial"/>
                <a:sym typeface="Arial"/>
                <a:hlinkClick r:id="rId3"/>
              </a:rPr>
              <a:t>https://www.statisticshowto.com/residual/</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4"/>
              </a:rPr>
              <a:t>https://machinelearningmastery.com/polynomial-features-transforms-for-machine-learning/#:~:text=Polynomial%20features%20are%20those%20features,X%2C%20e.g.%20X%5E2</a:t>
            </a:r>
            <a:r>
              <a:rPr lang="en-IN" sz="1100" b="0" i="0" u="none" strike="noStrike" cap="none" dirty="0" smtClean="0">
                <a:solidFill>
                  <a:srgbClr val="000000"/>
                </a:solidFill>
                <a:effectLst/>
                <a:latin typeface="Arial"/>
                <a:ea typeface="Arial"/>
                <a:cs typeface="Arial"/>
                <a:sym typeface="Arial"/>
              </a:rPr>
              <a:t>.</a:t>
            </a:r>
          </a:p>
          <a:p>
            <a:pPr lvl="0"/>
            <a:r>
              <a:rPr lang="en-IN" sz="1100" b="0" i="0" u="none" strike="noStrike" cap="none" dirty="0" smtClean="0">
                <a:solidFill>
                  <a:srgbClr val="000000"/>
                </a:solidFill>
                <a:effectLst/>
                <a:latin typeface="Arial"/>
                <a:ea typeface="Arial"/>
                <a:cs typeface="Arial"/>
                <a:sym typeface="Arial"/>
                <a:hlinkClick r:id="rId5"/>
              </a:rPr>
              <a:t>https://monkeylearn.com/blog/classification-algorithms/</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6"/>
              </a:rPr>
              <a:t>https://machinelearningmastery.com/distance-measures-for-machine-learning/#:~:text=Perhaps%20four%20of%20the%20most,Manhattan%20Distance</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7"/>
              </a:rPr>
              <a:t>https://www.javatpoint.com/k-nearest-neighbor-algorithm-for-machine-learning</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8"/>
              </a:rPr>
              <a:t>https://towardsdatascience.com/gradient-descent-algorithm-a-deep-dive-cf04e8115f21</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9"/>
              </a:rPr>
              <a:t>https://www.javatpoint.com/gradient-descent-in-machine-learning</a:t>
            </a:r>
            <a:endParaRPr lang="en-IN"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123842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N" sz="1100" b="0" i="0" u="none" strike="noStrike" cap="none" dirty="0" smtClean="0">
                <a:solidFill>
                  <a:srgbClr val="000000"/>
                </a:solidFill>
                <a:effectLst/>
                <a:latin typeface="Arial"/>
                <a:ea typeface="Arial"/>
                <a:cs typeface="Arial"/>
                <a:sym typeface="Arial"/>
              </a:rPr>
              <a:t>Step-3: Take the K nearest </a:t>
            </a:r>
            <a:r>
              <a:rPr lang="en-IN" sz="1100" b="0" i="0" u="none" strike="noStrike" cap="none" dirty="0" err="1" smtClean="0">
                <a:solidFill>
                  <a:srgbClr val="000000"/>
                </a:solidFill>
                <a:effectLst/>
                <a:latin typeface="Arial"/>
                <a:ea typeface="Arial"/>
                <a:cs typeface="Arial"/>
                <a:sym typeface="Arial"/>
              </a:rPr>
              <a:t>neighbors</a:t>
            </a:r>
            <a:r>
              <a:rPr lang="en-IN" sz="1100" b="0" i="0" u="none" strike="noStrike" cap="none" dirty="0" smtClean="0">
                <a:solidFill>
                  <a:srgbClr val="000000"/>
                </a:solidFill>
                <a:effectLst/>
                <a:latin typeface="Arial"/>
                <a:ea typeface="Arial"/>
                <a:cs typeface="Arial"/>
                <a:sym typeface="Arial"/>
              </a:rPr>
              <a:t> as per the calculated Euclidean distance.</a:t>
            </a:r>
          </a:p>
          <a:p>
            <a:pPr marL="158750" indent="0">
              <a:buNone/>
            </a:pPr>
            <a:r>
              <a:rPr lang="en-IN" sz="1100" b="0" i="0" u="none" strike="noStrike" cap="none" dirty="0" smtClean="0">
                <a:solidFill>
                  <a:srgbClr val="000000"/>
                </a:solidFill>
                <a:effectLst/>
                <a:latin typeface="Arial"/>
                <a:ea typeface="Arial"/>
                <a:cs typeface="Arial"/>
                <a:sym typeface="Arial"/>
              </a:rPr>
              <a:t>Step-4: Among these k </a:t>
            </a:r>
            <a:r>
              <a:rPr lang="en-IN" sz="1100" b="0" i="0" u="none" strike="noStrike" cap="none" dirty="0" err="1" smtClean="0">
                <a:solidFill>
                  <a:srgbClr val="000000"/>
                </a:solidFill>
                <a:effectLst/>
                <a:latin typeface="Arial"/>
                <a:ea typeface="Arial"/>
                <a:cs typeface="Arial"/>
                <a:sym typeface="Arial"/>
              </a:rPr>
              <a:t>neighbors</a:t>
            </a:r>
            <a:r>
              <a:rPr lang="en-IN" sz="1100" b="0" i="0" u="none" strike="noStrike" cap="none" dirty="0" smtClean="0">
                <a:solidFill>
                  <a:srgbClr val="000000"/>
                </a:solidFill>
                <a:effectLst/>
                <a:latin typeface="Arial"/>
                <a:ea typeface="Arial"/>
                <a:cs typeface="Arial"/>
                <a:sym typeface="Arial"/>
              </a:rPr>
              <a:t>, count the number of the data points in each category.</a:t>
            </a:r>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lang="en" dirty="0" smtClean="0"/>
          </a:p>
          <a:p>
            <a:pPr lvl="0"/>
            <a:r>
              <a:rPr lang="en-IN" sz="1100" b="0" i="0" u="none" strike="noStrike" cap="none" dirty="0" smtClean="0">
                <a:solidFill>
                  <a:srgbClr val="000000"/>
                </a:solidFill>
                <a:effectLst/>
                <a:latin typeface="Arial"/>
                <a:ea typeface="Arial"/>
                <a:cs typeface="Arial"/>
                <a:sym typeface="Arial"/>
                <a:hlinkClick r:id="rId3"/>
              </a:rPr>
              <a:t>https://www.statisticshowto.com/residual/</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4"/>
              </a:rPr>
              <a:t>https://machinelearningmastery.com/polynomial-features-transforms-for-machine-learning/#:~:text=Polynomial%20features%20are%20those%20features,X%2C%20e.g.%20X%5E2</a:t>
            </a:r>
            <a:r>
              <a:rPr lang="en-IN" sz="1100" b="0" i="0" u="none" strike="noStrike" cap="none" dirty="0" smtClean="0">
                <a:solidFill>
                  <a:srgbClr val="000000"/>
                </a:solidFill>
                <a:effectLst/>
                <a:latin typeface="Arial"/>
                <a:ea typeface="Arial"/>
                <a:cs typeface="Arial"/>
                <a:sym typeface="Arial"/>
              </a:rPr>
              <a:t>.</a:t>
            </a:r>
          </a:p>
          <a:p>
            <a:pPr lvl="0"/>
            <a:r>
              <a:rPr lang="en-IN" sz="1100" b="0" i="0" u="none" strike="noStrike" cap="none" dirty="0" smtClean="0">
                <a:solidFill>
                  <a:srgbClr val="000000"/>
                </a:solidFill>
                <a:effectLst/>
                <a:latin typeface="Arial"/>
                <a:ea typeface="Arial"/>
                <a:cs typeface="Arial"/>
                <a:sym typeface="Arial"/>
                <a:hlinkClick r:id="rId5"/>
              </a:rPr>
              <a:t>https://monkeylearn.com/blog/classification-algorithms/</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6"/>
              </a:rPr>
              <a:t>https://machinelearningmastery.com/distance-measures-for-machine-learning/#:~:text=Perhaps%20four%20of%20the%20most,Manhattan%20Distance</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7"/>
              </a:rPr>
              <a:t>https://www.javatpoint.com/k-nearest-neighbor-algorithm-for-machine-learning</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8"/>
              </a:rPr>
              <a:t>https://towardsdatascience.com/gradient-descent-algorithm-a-deep-dive-cf04e8115f21</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9"/>
              </a:rPr>
              <a:t>https://www.javatpoint.com/gradient-descent-in-machine-learning</a:t>
            </a:r>
            <a:endParaRPr lang="en-IN"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4872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100" b="0" i="0" u="none" strike="noStrike" cap="none" dirty="0" smtClean="0">
                <a:solidFill>
                  <a:srgbClr val="000000"/>
                </a:solidFill>
                <a:effectLst/>
                <a:latin typeface="Arial"/>
                <a:ea typeface="Arial"/>
                <a:cs typeface="Arial"/>
                <a:sym typeface="Arial"/>
              </a:rPr>
              <a:t>When you perform simple linear regression (or any other type of regression analysis), you get a line of best fit. The data points usually don’t fall exactly on this regression equation line; they are scattered around. A residual is the vertical distance between a data point and the regression line. </a:t>
            </a:r>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lang="en" dirty="0" smtClean="0"/>
          </a:p>
          <a:p>
            <a:pPr lvl="0"/>
            <a:r>
              <a:rPr lang="en-IN" sz="1100" b="0" i="0" u="none" strike="noStrike" cap="none" dirty="0" smtClean="0">
                <a:solidFill>
                  <a:srgbClr val="000000"/>
                </a:solidFill>
                <a:effectLst/>
                <a:latin typeface="Arial"/>
                <a:ea typeface="Arial"/>
                <a:cs typeface="Arial"/>
                <a:sym typeface="Arial"/>
                <a:hlinkClick r:id="rId3"/>
              </a:rPr>
              <a:t>https://www.statisticshowto.com/residual/</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4"/>
              </a:rPr>
              <a:t>https://machinelearningmastery.com/polynomial-features-transforms-for-machine-learning/#:~:text=Polynomial%20features%20are%20those%20features,X%2C%20e.g.%20X%5E2</a:t>
            </a:r>
            <a:r>
              <a:rPr lang="en-IN" sz="1100" b="0" i="0" u="none" strike="noStrike" cap="none" dirty="0" smtClean="0">
                <a:solidFill>
                  <a:srgbClr val="000000"/>
                </a:solidFill>
                <a:effectLst/>
                <a:latin typeface="Arial"/>
                <a:ea typeface="Arial"/>
                <a:cs typeface="Arial"/>
                <a:sym typeface="Arial"/>
              </a:rPr>
              <a:t>.</a:t>
            </a:r>
          </a:p>
          <a:p>
            <a:pPr lvl="0"/>
            <a:r>
              <a:rPr lang="en-IN" sz="1100" b="0" i="0" u="none" strike="noStrike" cap="none" dirty="0" smtClean="0">
                <a:solidFill>
                  <a:srgbClr val="000000"/>
                </a:solidFill>
                <a:effectLst/>
                <a:latin typeface="Arial"/>
                <a:ea typeface="Arial"/>
                <a:cs typeface="Arial"/>
                <a:sym typeface="Arial"/>
                <a:hlinkClick r:id="rId5"/>
              </a:rPr>
              <a:t>https://monkeylearn.com/blog/classification-algorithms/</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6"/>
              </a:rPr>
              <a:t>https://machinelearningmastery.com/distance-measures-for-machine-learning/#:~:text=Perhaps%20four%20of%20the%20most,Manhattan%20Distance</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7"/>
              </a:rPr>
              <a:t>https://www.javatpoint.com/k-nearest-neighbor-algorithm-for-machine-learning</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8"/>
              </a:rPr>
              <a:t>https://towardsdatascience.com/gradient-descent-algorithm-a-deep-dive-cf04e8115f21</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9"/>
              </a:rPr>
              <a:t>https://www.javatpoint.com/gradient-descent-in-machine-learning</a:t>
            </a:r>
            <a:endParaRPr lang="en-IN"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N" sz="1100" b="0" i="0" u="none" strike="noStrike" cap="none" dirty="0" smtClean="0">
                <a:solidFill>
                  <a:srgbClr val="000000"/>
                </a:solidFill>
                <a:effectLst/>
                <a:latin typeface="Arial"/>
                <a:ea typeface="Arial"/>
                <a:cs typeface="Arial"/>
                <a:sym typeface="Arial"/>
              </a:rPr>
              <a:t>Step-5: Assign the new data points to that category for which the number of the </a:t>
            </a:r>
            <a:r>
              <a:rPr lang="en-IN" sz="1100" b="0" i="0" u="none" strike="noStrike" cap="none" dirty="0" err="1" smtClean="0">
                <a:solidFill>
                  <a:srgbClr val="000000"/>
                </a:solidFill>
                <a:effectLst/>
                <a:latin typeface="Arial"/>
                <a:ea typeface="Arial"/>
                <a:cs typeface="Arial"/>
                <a:sym typeface="Arial"/>
              </a:rPr>
              <a:t>neighbor</a:t>
            </a:r>
            <a:r>
              <a:rPr lang="en-IN" sz="1100" b="0" i="0" u="none" strike="noStrike" cap="none" dirty="0" smtClean="0">
                <a:solidFill>
                  <a:srgbClr val="000000"/>
                </a:solidFill>
                <a:effectLst/>
                <a:latin typeface="Arial"/>
                <a:ea typeface="Arial"/>
                <a:cs typeface="Arial"/>
                <a:sym typeface="Arial"/>
              </a:rPr>
              <a:t> is maximum.</a:t>
            </a:r>
          </a:p>
          <a:p>
            <a:pPr marL="158750" indent="0">
              <a:buNone/>
            </a:pPr>
            <a:r>
              <a:rPr lang="en-IN" sz="1100" b="0" i="0" u="none" strike="noStrike" cap="none" dirty="0" smtClean="0">
                <a:solidFill>
                  <a:srgbClr val="000000"/>
                </a:solidFill>
                <a:effectLst/>
                <a:latin typeface="Arial"/>
                <a:ea typeface="Arial"/>
                <a:cs typeface="Arial"/>
                <a:sym typeface="Arial"/>
              </a:rPr>
              <a:t>Step-6: Our model is ready.</a:t>
            </a:r>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lang="en" dirty="0" smtClean="0"/>
          </a:p>
          <a:p>
            <a:pPr lvl="0"/>
            <a:r>
              <a:rPr lang="en-IN" sz="1100" b="0" i="0" u="none" strike="noStrike" cap="none" dirty="0" smtClean="0">
                <a:solidFill>
                  <a:srgbClr val="000000"/>
                </a:solidFill>
                <a:effectLst/>
                <a:latin typeface="Arial"/>
                <a:ea typeface="Arial"/>
                <a:cs typeface="Arial"/>
                <a:sym typeface="Arial"/>
                <a:hlinkClick r:id="rId3"/>
              </a:rPr>
              <a:t>https://www.statisticshowto.com/residual/</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4"/>
              </a:rPr>
              <a:t>https://machinelearningmastery.com/polynomial-features-transforms-for-machine-learning/#:~:text=Polynomial%20features%20are%20those%20features,X%2C%20e.g.%20X%5E2</a:t>
            </a:r>
            <a:r>
              <a:rPr lang="en-IN" sz="1100" b="0" i="0" u="none" strike="noStrike" cap="none" dirty="0" smtClean="0">
                <a:solidFill>
                  <a:srgbClr val="000000"/>
                </a:solidFill>
                <a:effectLst/>
                <a:latin typeface="Arial"/>
                <a:ea typeface="Arial"/>
                <a:cs typeface="Arial"/>
                <a:sym typeface="Arial"/>
              </a:rPr>
              <a:t>.</a:t>
            </a:r>
          </a:p>
          <a:p>
            <a:pPr lvl="0"/>
            <a:r>
              <a:rPr lang="en-IN" sz="1100" b="0" i="0" u="none" strike="noStrike" cap="none" dirty="0" smtClean="0">
                <a:solidFill>
                  <a:srgbClr val="000000"/>
                </a:solidFill>
                <a:effectLst/>
                <a:latin typeface="Arial"/>
                <a:ea typeface="Arial"/>
                <a:cs typeface="Arial"/>
                <a:sym typeface="Arial"/>
                <a:hlinkClick r:id="rId5"/>
              </a:rPr>
              <a:t>https://monkeylearn.com/blog/classification-algorithms/</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6"/>
              </a:rPr>
              <a:t>https://machinelearningmastery.com/distance-measures-for-machine-learning/#:~:text=Perhaps%20four%20of%20the%20most,Manhattan%20Distance</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7"/>
              </a:rPr>
              <a:t>https://www.javatpoint.com/k-nearest-neighbor-algorithm-for-machine-learning</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8"/>
              </a:rPr>
              <a:t>https://towardsdatascience.com/gradient-descent-algorithm-a-deep-dive-cf04e8115f21</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9"/>
              </a:rPr>
              <a:t>https://www.javatpoint.com/gradient-descent-in-machine-learning</a:t>
            </a:r>
            <a:endParaRPr lang="en-IN"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280909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0" i="0" u="none" strike="noStrike" cap="none" dirty="0" smtClean="0">
                <a:solidFill>
                  <a:srgbClr val="000000"/>
                </a:solidFill>
                <a:effectLst/>
                <a:latin typeface="Arial"/>
                <a:ea typeface="Arial"/>
                <a:cs typeface="Arial"/>
                <a:sym typeface="Arial"/>
              </a:rPr>
              <a:t>Gradient descent (GD) is an iterative first-order optimisation algorithm used to find a local minimum/maximum of a given function. This method is commonly used in machine learning (ML) and deep learning(DL) to minimise a cost/loss function (e.g. in a linear regression). Due to its importance and ease of implementation, this algorithm is usually taught at the beginning of almost all machine learning courses.</a:t>
            </a:r>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lang="en" dirty="0" smtClean="0"/>
          </a:p>
          <a:p>
            <a:pPr lvl="0"/>
            <a:r>
              <a:rPr lang="en-IN" sz="1100" b="0" i="0" u="none" strike="noStrike" cap="none" dirty="0" smtClean="0">
                <a:solidFill>
                  <a:srgbClr val="000000"/>
                </a:solidFill>
                <a:effectLst/>
                <a:latin typeface="Arial"/>
                <a:ea typeface="Arial"/>
                <a:cs typeface="Arial"/>
                <a:sym typeface="Arial"/>
                <a:hlinkClick r:id="rId3"/>
              </a:rPr>
              <a:t>https://www.statisticshowto.com/residual/</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4"/>
              </a:rPr>
              <a:t>https://machinelearningmastery.com/polynomial-features-transforms-for-machine-learning/#:~:text=Polynomial%20features%20are%20those%20features,X%2C%20e.g.%20X%5E2</a:t>
            </a:r>
            <a:r>
              <a:rPr lang="en-IN" sz="1100" b="0" i="0" u="none" strike="noStrike" cap="none" dirty="0" smtClean="0">
                <a:solidFill>
                  <a:srgbClr val="000000"/>
                </a:solidFill>
                <a:effectLst/>
                <a:latin typeface="Arial"/>
                <a:ea typeface="Arial"/>
                <a:cs typeface="Arial"/>
                <a:sym typeface="Arial"/>
              </a:rPr>
              <a:t>.</a:t>
            </a:r>
          </a:p>
          <a:p>
            <a:pPr lvl="0"/>
            <a:r>
              <a:rPr lang="en-IN" sz="1100" b="0" i="0" u="none" strike="noStrike" cap="none" dirty="0" smtClean="0">
                <a:solidFill>
                  <a:srgbClr val="000000"/>
                </a:solidFill>
                <a:effectLst/>
                <a:latin typeface="Arial"/>
                <a:ea typeface="Arial"/>
                <a:cs typeface="Arial"/>
                <a:sym typeface="Arial"/>
                <a:hlinkClick r:id="rId5"/>
              </a:rPr>
              <a:t>https://monkeylearn.com/blog/classification-algorithms/</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6"/>
              </a:rPr>
              <a:t>https://machinelearningmastery.com/distance-measures-for-machine-learning/#:~:text=Perhaps%20four%20of%20the%20most,Manhattan%20Distance</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7"/>
              </a:rPr>
              <a:t>https://www.javatpoint.com/k-nearest-neighbor-algorithm-for-machine-learning</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8"/>
              </a:rPr>
              <a:t>https://towardsdatascience.com/gradient-descent-algorithm-a-deep-dive-cf04e8115f21</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9"/>
              </a:rPr>
              <a:t>https://www.javatpoint.com/gradient-descent-in-machine-learning</a:t>
            </a:r>
            <a:endParaRPr lang="en-IN"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117308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N" sz="1100" b="0" i="0" u="none" strike="noStrike" cap="none" dirty="0" smtClean="0">
                <a:solidFill>
                  <a:srgbClr val="000000"/>
                </a:solidFill>
                <a:effectLst/>
                <a:latin typeface="Arial"/>
                <a:ea typeface="Arial"/>
                <a:cs typeface="Arial"/>
                <a:sym typeface="Arial"/>
              </a:rPr>
              <a:t>Before starting the working principle of gradient descent, we should know some basic concepts to find out the slope of a line from linear regression. The equation for simple linear regression is given as: </a:t>
            </a:r>
          </a:p>
          <a:p>
            <a:pPr marL="158750" indent="0">
              <a:buNone/>
            </a:pPr>
            <a:r>
              <a:rPr lang="en-IN" sz="1100" b="0" i="0" u="none" strike="noStrike" cap="none" dirty="0" smtClean="0">
                <a:solidFill>
                  <a:srgbClr val="000000"/>
                </a:solidFill>
                <a:effectLst/>
                <a:latin typeface="Arial"/>
                <a:ea typeface="Arial"/>
                <a:cs typeface="Arial"/>
                <a:sym typeface="Arial"/>
              </a:rPr>
              <a:t>Y=</a:t>
            </a:r>
            <a:r>
              <a:rPr lang="en-IN" sz="1100" b="0" i="0" u="none" strike="noStrike" cap="none" dirty="0" err="1" smtClean="0">
                <a:solidFill>
                  <a:srgbClr val="000000"/>
                </a:solidFill>
                <a:effectLst/>
                <a:latin typeface="Arial"/>
                <a:ea typeface="Arial"/>
                <a:cs typeface="Arial"/>
                <a:sym typeface="Arial"/>
              </a:rPr>
              <a:t>mX+c</a:t>
            </a:r>
            <a:r>
              <a:rPr lang="en-IN" sz="1100" b="0" i="0" u="none" strike="noStrike" cap="none" dirty="0" smtClean="0">
                <a:solidFill>
                  <a:srgbClr val="000000"/>
                </a:solidFill>
                <a:effectLst/>
                <a:latin typeface="Arial"/>
                <a:ea typeface="Arial"/>
                <a:cs typeface="Arial"/>
                <a:sym typeface="Arial"/>
              </a:rPr>
              <a:t>  </a:t>
            </a:r>
          </a:p>
          <a:p>
            <a:pPr marL="158750" indent="0">
              <a:buNone/>
            </a:pPr>
            <a:r>
              <a:rPr lang="en-IN" sz="1100" b="0" i="0" u="none" strike="noStrike" cap="none" dirty="0" smtClean="0">
                <a:solidFill>
                  <a:srgbClr val="000000"/>
                </a:solidFill>
                <a:effectLst/>
                <a:latin typeface="Arial"/>
                <a:ea typeface="Arial"/>
                <a:cs typeface="Arial"/>
                <a:sym typeface="Arial"/>
              </a:rPr>
              <a:t>Where 'm' represents the slope of the line, and 'c' represents the intercepts on the y-axis.</a:t>
            </a:r>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lang="en" dirty="0" smtClean="0"/>
          </a:p>
          <a:p>
            <a:pPr lvl="0"/>
            <a:r>
              <a:rPr lang="en-IN" sz="1100" b="0" i="0" u="none" strike="noStrike" cap="none" dirty="0" smtClean="0">
                <a:solidFill>
                  <a:srgbClr val="000000"/>
                </a:solidFill>
                <a:effectLst/>
                <a:latin typeface="Arial"/>
                <a:ea typeface="Arial"/>
                <a:cs typeface="Arial"/>
                <a:sym typeface="Arial"/>
                <a:hlinkClick r:id="rId3"/>
              </a:rPr>
              <a:t>https://www.statisticshowto.com/residual/</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4"/>
              </a:rPr>
              <a:t>https://machinelearningmastery.com/polynomial-features-transforms-for-machine-learning/#:~:text=Polynomial%20features%20are%20those%20features,X%2C%20e.g.%20X%5E2</a:t>
            </a:r>
            <a:r>
              <a:rPr lang="en-IN" sz="1100" b="0" i="0" u="none" strike="noStrike" cap="none" dirty="0" smtClean="0">
                <a:solidFill>
                  <a:srgbClr val="000000"/>
                </a:solidFill>
                <a:effectLst/>
                <a:latin typeface="Arial"/>
                <a:ea typeface="Arial"/>
                <a:cs typeface="Arial"/>
                <a:sym typeface="Arial"/>
              </a:rPr>
              <a:t>.</a:t>
            </a:r>
          </a:p>
          <a:p>
            <a:pPr lvl="0"/>
            <a:r>
              <a:rPr lang="en-IN" sz="1100" b="0" i="0" u="none" strike="noStrike" cap="none" dirty="0" smtClean="0">
                <a:solidFill>
                  <a:srgbClr val="000000"/>
                </a:solidFill>
                <a:effectLst/>
                <a:latin typeface="Arial"/>
                <a:ea typeface="Arial"/>
                <a:cs typeface="Arial"/>
                <a:sym typeface="Arial"/>
                <a:hlinkClick r:id="rId5"/>
              </a:rPr>
              <a:t>https://monkeylearn.com/blog/classification-algorithms/</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6"/>
              </a:rPr>
              <a:t>https://machinelearningmastery.com/distance-measures-for-machine-learning/#:~:text=Perhaps%20four%20of%20the%20most,Manhattan%20Distance</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7"/>
              </a:rPr>
              <a:t>https://www.javatpoint.com/k-nearest-neighbor-algorithm-for-machine-learning</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8"/>
              </a:rPr>
              <a:t>https://towardsdatascience.com/gradient-descent-algorithm-a-deep-dive-cf04e8115f21</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9"/>
              </a:rPr>
              <a:t>https://www.javatpoint.com/gradient-descent-in-machine-learning</a:t>
            </a:r>
            <a:endParaRPr lang="en-IN"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480599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smtClean="0"/>
              <a:t>What is Cost-function?</a:t>
            </a:r>
          </a:p>
          <a:p>
            <a:pPr marL="0" lvl="0" indent="0" algn="l" rtl="0">
              <a:spcBef>
                <a:spcPts val="0"/>
              </a:spcBef>
              <a:spcAft>
                <a:spcPts val="0"/>
              </a:spcAft>
              <a:buNone/>
            </a:pPr>
            <a:endParaRPr lang="en-IN" dirty="0" smtClean="0"/>
          </a:p>
          <a:p>
            <a:pPr marL="158750" indent="0">
              <a:buNone/>
            </a:pPr>
            <a:r>
              <a:rPr lang="en-IN" dirty="0" smtClean="0"/>
              <a:t>The cost function is defined as the measurement of difference or error between actual values and expected values at the current position and present in the form of a single real number. </a:t>
            </a:r>
          </a:p>
          <a:p>
            <a:endParaRPr lang="en-IN" dirty="0" smtClean="0"/>
          </a:p>
          <a:p>
            <a:pPr marL="158750" indent="0">
              <a:buNone/>
            </a:pPr>
            <a:r>
              <a:rPr lang="en-IN" dirty="0" smtClean="0"/>
              <a:t>It helps to increase and improve machine learning efficiency by providing feedback to this model so that it can minimize error and find the local or global minimum.</a:t>
            </a:r>
          </a:p>
          <a:p>
            <a:pPr marL="0" lvl="0" indent="0" algn="l" rtl="0">
              <a:spcBef>
                <a:spcPts val="0"/>
              </a:spcBef>
              <a:spcAft>
                <a:spcPts val="0"/>
              </a:spcAft>
              <a:buNone/>
            </a:pPr>
            <a:endParaRPr lang="en-IN" dirty="0" smtClean="0"/>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lang="en" dirty="0" smtClean="0"/>
          </a:p>
          <a:p>
            <a:pPr lvl="0"/>
            <a:r>
              <a:rPr lang="en-IN" sz="1100" b="0" i="0" u="none" strike="noStrike" cap="none" dirty="0" smtClean="0">
                <a:solidFill>
                  <a:srgbClr val="000000"/>
                </a:solidFill>
                <a:effectLst/>
                <a:latin typeface="Arial"/>
                <a:ea typeface="Arial"/>
                <a:cs typeface="Arial"/>
                <a:sym typeface="Arial"/>
                <a:hlinkClick r:id="rId3"/>
              </a:rPr>
              <a:t>https://www.statisticshowto.com/residual/</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4"/>
              </a:rPr>
              <a:t>https://machinelearningmastery.com/polynomial-features-transforms-for-machine-learning/#:~:text=Polynomial%20features%20are%20those%20features,X%2C%20e.g.%20X%5E2</a:t>
            </a:r>
            <a:r>
              <a:rPr lang="en-IN" sz="1100" b="0" i="0" u="none" strike="noStrike" cap="none" dirty="0" smtClean="0">
                <a:solidFill>
                  <a:srgbClr val="000000"/>
                </a:solidFill>
                <a:effectLst/>
                <a:latin typeface="Arial"/>
                <a:ea typeface="Arial"/>
                <a:cs typeface="Arial"/>
                <a:sym typeface="Arial"/>
              </a:rPr>
              <a:t>.</a:t>
            </a:r>
          </a:p>
          <a:p>
            <a:pPr lvl="0"/>
            <a:r>
              <a:rPr lang="en-IN" sz="1100" b="0" i="0" u="none" strike="noStrike" cap="none" dirty="0" smtClean="0">
                <a:solidFill>
                  <a:srgbClr val="000000"/>
                </a:solidFill>
                <a:effectLst/>
                <a:latin typeface="Arial"/>
                <a:ea typeface="Arial"/>
                <a:cs typeface="Arial"/>
                <a:sym typeface="Arial"/>
                <a:hlinkClick r:id="rId5"/>
              </a:rPr>
              <a:t>https://monkeylearn.com/blog/classification-algorithms/</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6"/>
              </a:rPr>
              <a:t>https://machinelearningmastery.com/distance-measures-for-machine-learning/#:~:text=Perhaps%20four%20of%20the%20most,Manhattan%20Distance</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7"/>
              </a:rPr>
              <a:t>https://www.javatpoint.com/k-nearest-neighbor-algorithm-for-machine-learning</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8"/>
              </a:rPr>
              <a:t>https://towardsdatascience.com/gradient-descent-algorithm-a-deep-dive-cf04e8115f21</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9"/>
              </a:rPr>
              <a:t>https://www.javatpoint.com/gradient-descent-in-machine-learning</a:t>
            </a:r>
            <a:endParaRPr lang="en-IN"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698643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N" sz="1100" b="0" i="0" u="none" strike="noStrike" cap="none" dirty="0" smtClean="0">
                <a:solidFill>
                  <a:srgbClr val="000000"/>
                </a:solidFill>
                <a:effectLst/>
                <a:latin typeface="Arial"/>
                <a:ea typeface="Arial"/>
                <a:cs typeface="Arial"/>
                <a:sym typeface="Arial"/>
              </a:rPr>
              <a:t>Gradient Descent Algorithm iteratively calculates the next point using gradient at the current position, then scales it (by a learning rate) and subtracts obtained value from the current position (makes a step). It subtracts the value because we want to minimise the function (to maximise it would be adding). This process can be written as:</a:t>
            </a:r>
          </a:p>
          <a:p>
            <a:pPr marL="158750" indent="0">
              <a:buNone/>
            </a:pPr>
            <a:r>
              <a:rPr lang="en-IN" sz="1100" b="0" i="0" u="none" strike="noStrike" cap="none" dirty="0" smtClean="0">
                <a:solidFill>
                  <a:srgbClr val="000000"/>
                </a:solidFill>
                <a:effectLst/>
                <a:latin typeface="Arial"/>
                <a:ea typeface="Arial"/>
                <a:cs typeface="Arial"/>
                <a:sym typeface="Arial"/>
              </a:rPr>
              <a:t>There’s an important parameter η which scales the gradient and thus controls the step size. In machine learning, it is called learning rate and have a strong influence on performance.</a:t>
            </a:r>
          </a:p>
          <a:p>
            <a:pPr marL="158750" indent="0">
              <a:buNone/>
            </a:pPr>
            <a:r>
              <a:rPr lang="en-IN" sz="1100" b="0" i="0" u="none" strike="noStrike" cap="none" dirty="0" smtClean="0">
                <a:solidFill>
                  <a:srgbClr val="000000"/>
                </a:solidFill>
                <a:effectLst/>
                <a:latin typeface="Arial"/>
                <a:ea typeface="Arial"/>
                <a:cs typeface="Arial"/>
                <a:sym typeface="Arial"/>
              </a:rPr>
              <a:t>The smaller learning rate the longer GD converges, or may reach maximum iteration before reaching the optimum point</a:t>
            </a:r>
          </a:p>
          <a:p>
            <a:pPr marL="158750" indent="0">
              <a:buNone/>
            </a:pPr>
            <a:r>
              <a:rPr lang="en-IN" sz="1100" b="0" i="0" u="none" strike="noStrike" cap="none" dirty="0" smtClean="0">
                <a:solidFill>
                  <a:srgbClr val="000000"/>
                </a:solidFill>
                <a:effectLst/>
                <a:latin typeface="Arial"/>
                <a:ea typeface="Arial"/>
                <a:cs typeface="Arial"/>
                <a:sym typeface="Arial"/>
              </a:rPr>
              <a:t>If learning rate is too big the algorithm may not converge to the optimal point (jump around) or even to diverge completely.</a:t>
            </a:r>
          </a:p>
          <a:p>
            <a:pPr marL="158750" indent="0">
              <a:buNone/>
            </a:pPr>
            <a:r>
              <a:rPr lang="en-IN" sz="1100" b="0" i="0" u="none" strike="noStrike" cap="none" dirty="0" smtClean="0">
                <a:solidFill>
                  <a:srgbClr val="000000"/>
                </a:solidFill>
                <a:effectLst/>
                <a:latin typeface="Arial"/>
                <a:ea typeface="Arial"/>
                <a:cs typeface="Arial"/>
                <a:sym typeface="Arial"/>
              </a:rPr>
              <a:t>In summary, Gradient Descent method’s steps are:</a:t>
            </a:r>
          </a:p>
          <a:p>
            <a:pPr lvl="0"/>
            <a:r>
              <a:rPr lang="en-IN" sz="1100" b="0" i="0" u="none" strike="noStrike" cap="none" dirty="0" smtClean="0">
                <a:solidFill>
                  <a:srgbClr val="000000"/>
                </a:solidFill>
                <a:effectLst/>
                <a:latin typeface="Arial"/>
                <a:ea typeface="Arial"/>
                <a:cs typeface="Arial"/>
                <a:sym typeface="Arial"/>
              </a:rPr>
              <a:t>choose a starting point (initialisation)</a:t>
            </a:r>
          </a:p>
          <a:p>
            <a:pPr lvl="0"/>
            <a:r>
              <a:rPr lang="en-IN" sz="1100" b="0" i="0" u="none" strike="noStrike" cap="none" dirty="0" smtClean="0">
                <a:solidFill>
                  <a:srgbClr val="000000"/>
                </a:solidFill>
                <a:effectLst/>
                <a:latin typeface="Arial"/>
                <a:ea typeface="Arial"/>
                <a:cs typeface="Arial"/>
                <a:sym typeface="Arial"/>
              </a:rPr>
              <a:t>calculate gradient at this point</a:t>
            </a:r>
          </a:p>
          <a:p>
            <a:pPr lvl="0"/>
            <a:r>
              <a:rPr lang="en-IN" sz="1100" b="0" i="0" u="none" strike="noStrike" cap="none" dirty="0" smtClean="0">
                <a:solidFill>
                  <a:srgbClr val="000000"/>
                </a:solidFill>
                <a:effectLst/>
                <a:latin typeface="Arial"/>
                <a:ea typeface="Arial"/>
                <a:cs typeface="Arial"/>
                <a:sym typeface="Arial"/>
              </a:rPr>
              <a:t>make a scaled step in the opposite direction to the gradient (objective: minimise)</a:t>
            </a:r>
          </a:p>
          <a:p>
            <a:pPr lvl="0"/>
            <a:r>
              <a:rPr lang="en-IN" sz="1100" b="0" i="0" u="none" strike="noStrike" cap="none" dirty="0" smtClean="0">
                <a:solidFill>
                  <a:srgbClr val="000000"/>
                </a:solidFill>
                <a:effectLst/>
                <a:latin typeface="Arial"/>
                <a:ea typeface="Arial"/>
                <a:cs typeface="Arial"/>
                <a:sym typeface="Arial"/>
              </a:rPr>
              <a:t>repeat points 2 and 3 until one of the criteria is met:</a:t>
            </a:r>
          </a:p>
          <a:p>
            <a:pPr lvl="0"/>
            <a:r>
              <a:rPr lang="en-IN" sz="1100" b="0" i="0" u="none" strike="noStrike" cap="none" dirty="0" smtClean="0">
                <a:solidFill>
                  <a:srgbClr val="000000"/>
                </a:solidFill>
                <a:effectLst/>
                <a:latin typeface="Arial"/>
                <a:ea typeface="Arial"/>
                <a:cs typeface="Arial"/>
                <a:sym typeface="Arial"/>
              </a:rPr>
              <a:t>maximum number of iterations reached</a:t>
            </a:r>
          </a:p>
          <a:p>
            <a:pPr lvl="0"/>
            <a:r>
              <a:rPr lang="en-IN" sz="1100" b="0" i="0" u="none" strike="noStrike" cap="none" dirty="0" smtClean="0">
                <a:solidFill>
                  <a:srgbClr val="000000"/>
                </a:solidFill>
                <a:effectLst/>
                <a:latin typeface="Arial"/>
                <a:ea typeface="Arial"/>
                <a:cs typeface="Arial"/>
                <a:sym typeface="Arial"/>
              </a:rPr>
              <a:t>step size is smaller than the tolerance.</a:t>
            </a:r>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lang="en" dirty="0" smtClean="0"/>
          </a:p>
          <a:p>
            <a:pPr lvl="0"/>
            <a:r>
              <a:rPr lang="en-IN" sz="1100" b="0" i="0" u="none" strike="noStrike" cap="none" dirty="0" smtClean="0">
                <a:solidFill>
                  <a:srgbClr val="000000"/>
                </a:solidFill>
                <a:effectLst/>
                <a:latin typeface="Arial"/>
                <a:ea typeface="Arial"/>
                <a:cs typeface="Arial"/>
                <a:sym typeface="Arial"/>
                <a:hlinkClick r:id="rId3"/>
              </a:rPr>
              <a:t>https://www.statisticshowto.com/residual/</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4"/>
              </a:rPr>
              <a:t>https://machinelearningmastery.com/polynomial-features-transforms-for-machine-learning/#:~:text=Polynomial%20features%20are%20those%20features,X%2C%20e.g.%20X%5E2</a:t>
            </a:r>
            <a:r>
              <a:rPr lang="en-IN" sz="1100" b="0" i="0" u="none" strike="noStrike" cap="none" dirty="0" smtClean="0">
                <a:solidFill>
                  <a:srgbClr val="000000"/>
                </a:solidFill>
                <a:effectLst/>
                <a:latin typeface="Arial"/>
                <a:ea typeface="Arial"/>
                <a:cs typeface="Arial"/>
                <a:sym typeface="Arial"/>
              </a:rPr>
              <a:t>.</a:t>
            </a:r>
          </a:p>
          <a:p>
            <a:pPr lvl="0"/>
            <a:r>
              <a:rPr lang="en-IN" sz="1100" b="0" i="0" u="none" strike="noStrike" cap="none" dirty="0" smtClean="0">
                <a:solidFill>
                  <a:srgbClr val="000000"/>
                </a:solidFill>
                <a:effectLst/>
                <a:latin typeface="Arial"/>
                <a:ea typeface="Arial"/>
                <a:cs typeface="Arial"/>
                <a:sym typeface="Arial"/>
                <a:hlinkClick r:id="rId5"/>
              </a:rPr>
              <a:t>https://monkeylearn.com/blog/classification-algorithms/</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6"/>
              </a:rPr>
              <a:t>https://machinelearningmastery.com/distance-measures-for-machine-learning/#:~:text=Perhaps%20four%20of%20the%20most,Manhattan%20Distance</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7"/>
              </a:rPr>
              <a:t>https://www.javatpoint.com/k-nearest-neighbor-algorithm-for-machine-learning</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8"/>
              </a:rPr>
              <a:t>https://towardsdatascience.com/gradient-descent-algorithm-a-deep-dive-cf04e8115f21</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9"/>
              </a:rPr>
              <a:t>https://www.javatpoint.com/gradient-descent-in-machine-learning</a:t>
            </a:r>
            <a:endParaRPr lang="en-IN"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30032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N" sz="1100" b="0" i="0" u="none" strike="noStrike" cap="none" dirty="0" smtClean="0">
                <a:solidFill>
                  <a:srgbClr val="000000"/>
                </a:solidFill>
                <a:effectLst/>
                <a:latin typeface="Arial"/>
                <a:ea typeface="Arial"/>
                <a:cs typeface="Arial"/>
                <a:sym typeface="Arial"/>
              </a:rPr>
              <a:t>Each data point has one residual. They are:</a:t>
            </a:r>
          </a:p>
          <a:p>
            <a:pPr marL="158750" indent="0">
              <a:buNone/>
            </a:pP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rPr>
              <a:t>Positive if they are above the regression line,</a:t>
            </a:r>
          </a:p>
          <a:p>
            <a:pPr lvl="0"/>
            <a:r>
              <a:rPr lang="en-IN" sz="1100" b="0" i="0" u="none" strike="noStrike" cap="none" dirty="0" smtClean="0">
                <a:solidFill>
                  <a:srgbClr val="000000"/>
                </a:solidFill>
                <a:effectLst/>
                <a:latin typeface="Arial"/>
                <a:ea typeface="Arial"/>
                <a:cs typeface="Arial"/>
                <a:sym typeface="Arial"/>
              </a:rPr>
              <a:t>Negative if they are below the regression line,</a:t>
            </a:r>
          </a:p>
          <a:p>
            <a:pPr lvl="0"/>
            <a:r>
              <a:rPr lang="en-IN" sz="1100" b="0" i="0" u="none" strike="noStrike" cap="none" dirty="0" smtClean="0">
                <a:solidFill>
                  <a:srgbClr val="000000"/>
                </a:solidFill>
                <a:effectLst/>
                <a:latin typeface="Arial"/>
                <a:ea typeface="Arial"/>
                <a:cs typeface="Arial"/>
                <a:sym typeface="Arial"/>
              </a:rPr>
              <a:t>Zero if the regression line actually passes through the point,</a:t>
            </a:r>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lang="en" dirty="0" smtClean="0"/>
          </a:p>
          <a:p>
            <a:pPr lvl="0"/>
            <a:r>
              <a:rPr lang="en-IN" sz="1100" b="0" i="0" u="none" strike="noStrike" cap="none" dirty="0" smtClean="0">
                <a:solidFill>
                  <a:srgbClr val="000000"/>
                </a:solidFill>
                <a:effectLst/>
                <a:latin typeface="Arial"/>
                <a:ea typeface="Arial"/>
                <a:cs typeface="Arial"/>
                <a:sym typeface="Arial"/>
                <a:hlinkClick r:id="rId3"/>
              </a:rPr>
              <a:t>https://www.statisticshowto.com/residual/</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4"/>
              </a:rPr>
              <a:t>https://machinelearningmastery.com/polynomial-features-transforms-for-machine-learning/#:~:text=Polynomial%20features%20are%20those%20features,X%2C%20e.g.%20X%5E2</a:t>
            </a:r>
            <a:r>
              <a:rPr lang="en-IN" sz="1100" b="0" i="0" u="none" strike="noStrike" cap="none" dirty="0" smtClean="0">
                <a:solidFill>
                  <a:srgbClr val="000000"/>
                </a:solidFill>
                <a:effectLst/>
                <a:latin typeface="Arial"/>
                <a:ea typeface="Arial"/>
                <a:cs typeface="Arial"/>
                <a:sym typeface="Arial"/>
              </a:rPr>
              <a:t>.</a:t>
            </a:r>
          </a:p>
          <a:p>
            <a:pPr lvl="0"/>
            <a:r>
              <a:rPr lang="en-IN" sz="1100" b="0" i="0" u="none" strike="noStrike" cap="none" dirty="0" smtClean="0">
                <a:solidFill>
                  <a:srgbClr val="000000"/>
                </a:solidFill>
                <a:effectLst/>
                <a:latin typeface="Arial"/>
                <a:ea typeface="Arial"/>
                <a:cs typeface="Arial"/>
                <a:sym typeface="Arial"/>
                <a:hlinkClick r:id="rId5"/>
              </a:rPr>
              <a:t>https://monkeylearn.com/blog/classification-algorithms/</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6"/>
              </a:rPr>
              <a:t>https://machinelearningmastery.com/distance-measures-for-machine-learning/#:~:text=Perhaps%20four%20of%20the%20most,Manhattan%20Distance</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7"/>
              </a:rPr>
              <a:t>https://www.javatpoint.com/k-nearest-neighbor-algorithm-for-machine-learning</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8"/>
              </a:rPr>
              <a:t>https://towardsdatascience.com/gradient-descent-algorithm-a-deep-dive-cf04e8115f21</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9"/>
              </a:rPr>
              <a:t>https://www.javatpoint.com/gradient-descent-in-machine-learning</a:t>
            </a:r>
            <a:endParaRPr lang="en-IN"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41481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0" i="0" u="none" strike="noStrike" cap="none" dirty="0" smtClean="0">
                <a:solidFill>
                  <a:srgbClr val="000000"/>
                </a:solidFill>
                <a:effectLst/>
                <a:latin typeface="Arial"/>
                <a:ea typeface="Arial"/>
                <a:cs typeface="Arial"/>
                <a:sym typeface="Arial"/>
              </a:rPr>
              <a:t>As residuals are the difference between any data point and the regression line, they are sometimes called “errors.” Error in this context doesn’t mean that there’s something wrong with the analysis; it just means that there is some unexplained difference. In other words, the residual is the error that isn’t explained by the regression line.</a:t>
            </a:r>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lang="en" dirty="0" smtClean="0"/>
          </a:p>
          <a:p>
            <a:pPr lvl="0"/>
            <a:r>
              <a:rPr lang="en-IN" sz="1100" b="0" i="0" u="none" strike="noStrike" cap="none" dirty="0" smtClean="0">
                <a:solidFill>
                  <a:srgbClr val="000000"/>
                </a:solidFill>
                <a:effectLst/>
                <a:latin typeface="Arial"/>
                <a:ea typeface="Arial"/>
                <a:cs typeface="Arial"/>
                <a:sym typeface="Arial"/>
                <a:hlinkClick r:id="rId3"/>
              </a:rPr>
              <a:t>https://www.statisticshowto.com/residual/</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4"/>
              </a:rPr>
              <a:t>https://machinelearningmastery.com/polynomial-features-transforms-for-machine-learning/#:~:text=Polynomial%20features%20are%20those%20features,X%2C%20e.g.%20X%5E2</a:t>
            </a:r>
            <a:r>
              <a:rPr lang="en-IN" sz="1100" b="0" i="0" u="none" strike="noStrike" cap="none" dirty="0" smtClean="0">
                <a:solidFill>
                  <a:srgbClr val="000000"/>
                </a:solidFill>
                <a:effectLst/>
                <a:latin typeface="Arial"/>
                <a:ea typeface="Arial"/>
                <a:cs typeface="Arial"/>
                <a:sym typeface="Arial"/>
              </a:rPr>
              <a:t>.</a:t>
            </a:r>
          </a:p>
          <a:p>
            <a:pPr lvl="0"/>
            <a:r>
              <a:rPr lang="en-IN" sz="1100" b="0" i="0" u="none" strike="noStrike" cap="none" dirty="0" smtClean="0">
                <a:solidFill>
                  <a:srgbClr val="000000"/>
                </a:solidFill>
                <a:effectLst/>
                <a:latin typeface="Arial"/>
                <a:ea typeface="Arial"/>
                <a:cs typeface="Arial"/>
                <a:sym typeface="Arial"/>
                <a:hlinkClick r:id="rId5"/>
              </a:rPr>
              <a:t>https://monkeylearn.com/blog/classification-algorithms/</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6"/>
              </a:rPr>
              <a:t>https://machinelearningmastery.com/distance-measures-for-machine-learning/#:~:text=Perhaps%20four%20of%20the%20most,Manhattan%20Distance</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7"/>
              </a:rPr>
              <a:t>https://www.javatpoint.com/k-nearest-neighbor-algorithm-for-machine-learning</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8"/>
              </a:rPr>
              <a:t>https://towardsdatascience.com/gradient-descent-algorithm-a-deep-dive-cf04e8115f21</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9"/>
              </a:rPr>
              <a:t>https://www.javatpoint.com/gradient-descent-in-machine-learning</a:t>
            </a:r>
            <a:endParaRPr lang="en-IN"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507734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N" sz="1100" b="0" i="0" u="none" strike="noStrike" cap="none" dirty="0" smtClean="0">
                <a:solidFill>
                  <a:srgbClr val="000000"/>
                </a:solidFill>
                <a:effectLst/>
                <a:latin typeface="Arial"/>
                <a:ea typeface="Arial"/>
                <a:cs typeface="Arial"/>
                <a:sym typeface="Arial"/>
              </a:rPr>
              <a:t>The residual(e) can also be expressed with an equation. The e is the difference between the predicted value (ŷ) and the observed value. The scatter plot is a set of data points that are observed, while the regression line is the prediction.</a:t>
            </a:r>
          </a:p>
          <a:p>
            <a:pPr marL="158750" indent="0">
              <a:buNone/>
            </a:pPr>
            <a:r>
              <a:rPr lang="en-IN" sz="1100" b="0" i="0" u="none" strike="noStrike" cap="none" dirty="0" smtClean="0">
                <a:solidFill>
                  <a:srgbClr val="000000"/>
                </a:solidFill>
                <a:effectLst/>
                <a:latin typeface="Arial"/>
                <a:ea typeface="Arial"/>
                <a:cs typeface="Arial"/>
                <a:sym typeface="Arial"/>
              </a:rPr>
              <a:t> </a:t>
            </a:r>
          </a:p>
          <a:p>
            <a:pPr marL="158750" indent="0">
              <a:buNone/>
            </a:pPr>
            <a:r>
              <a:rPr lang="en-IN" sz="1100" b="1" i="0" u="none" strike="noStrike" cap="none" dirty="0" smtClean="0">
                <a:solidFill>
                  <a:srgbClr val="000000"/>
                </a:solidFill>
                <a:effectLst/>
                <a:latin typeface="Arial"/>
                <a:ea typeface="Arial"/>
                <a:cs typeface="Arial"/>
                <a:sym typeface="Arial"/>
              </a:rPr>
              <a:t>Residual = Observed value – predicted value</a:t>
            </a:r>
            <a:endParaRPr lang="en-IN" sz="1100" b="0" i="0" u="none" strike="noStrike" cap="none" dirty="0" smtClean="0">
              <a:solidFill>
                <a:srgbClr val="000000"/>
              </a:solidFill>
              <a:effectLst/>
              <a:latin typeface="Arial"/>
              <a:ea typeface="Arial"/>
              <a:cs typeface="Arial"/>
              <a:sym typeface="Arial"/>
            </a:endParaRPr>
          </a:p>
          <a:p>
            <a:pPr marL="158750" indent="0">
              <a:buNone/>
            </a:pPr>
            <a:r>
              <a:rPr lang="en-IN" sz="1100" b="1" i="0" u="none" strike="noStrike" cap="none" dirty="0" smtClean="0">
                <a:solidFill>
                  <a:srgbClr val="000000"/>
                </a:solidFill>
                <a:effectLst/>
                <a:latin typeface="Arial"/>
                <a:ea typeface="Arial"/>
                <a:cs typeface="Arial"/>
                <a:sym typeface="Arial"/>
              </a:rPr>
              <a:t>e = y – ŷ</a:t>
            </a:r>
            <a:endParaRPr lang="en-IN"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lang="en" dirty="0" smtClean="0"/>
          </a:p>
          <a:p>
            <a:pPr lvl="0"/>
            <a:r>
              <a:rPr lang="en-IN" sz="1100" b="0" i="0" u="none" strike="noStrike" cap="none" dirty="0" smtClean="0">
                <a:solidFill>
                  <a:srgbClr val="000000"/>
                </a:solidFill>
                <a:effectLst/>
                <a:latin typeface="Arial"/>
                <a:ea typeface="Arial"/>
                <a:cs typeface="Arial"/>
                <a:sym typeface="Arial"/>
                <a:hlinkClick r:id="rId3"/>
              </a:rPr>
              <a:t>https://www.statisticshowto.com/residual/</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4"/>
              </a:rPr>
              <a:t>https://machinelearningmastery.com/polynomial-features-transforms-for-machine-learning/#:~:text=Polynomial%20features%20are%20those%20features,X%2C%20e.g.%20X%5E2</a:t>
            </a:r>
            <a:r>
              <a:rPr lang="en-IN" sz="1100" b="0" i="0" u="none" strike="noStrike" cap="none" dirty="0" smtClean="0">
                <a:solidFill>
                  <a:srgbClr val="000000"/>
                </a:solidFill>
                <a:effectLst/>
                <a:latin typeface="Arial"/>
                <a:ea typeface="Arial"/>
                <a:cs typeface="Arial"/>
                <a:sym typeface="Arial"/>
              </a:rPr>
              <a:t>.</a:t>
            </a:r>
          </a:p>
          <a:p>
            <a:pPr lvl="0"/>
            <a:r>
              <a:rPr lang="en-IN" sz="1100" b="0" i="0" u="none" strike="noStrike" cap="none" dirty="0" smtClean="0">
                <a:solidFill>
                  <a:srgbClr val="000000"/>
                </a:solidFill>
                <a:effectLst/>
                <a:latin typeface="Arial"/>
                <a:ea typeface="Arial"/>
                <a:cs typeface="Arial"/>
                <a:sym typeface="Arial"/>
                <a:hlinkClick r:id="rId5"/>
              </a:rPr>
              <a:t>https://monkeylearn.com/blog/classification-algorithms/</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6"/>
              </a:rPr>
              <a:t>https://machinelearningmastery.com/distance-measures-for-machine-learning/#:~:text=Perhaps%20four%20of%20the%20most,Manhattan%20Distance</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7"/>
              </a:rPr>
              <a:t>https://www.javatpoint.com/k-nearest-neighbor-algorithm-for-machine-learning</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8"/>
              </a:rPr>
              <a:t>https://towardsdatascience.com/gradient-descent-algorithm-a-deep-dive-cf04e8115f21</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9"/>
              </a:rPr>
              <a:t>https://www.javatpoint.com/gradient-descent-in-machine-learning</a:t>
            </a:r>
            <a:endParaRPr lang="en-IN"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615282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100" b="0" i="0" u="none" strike="noStrike" cap="none" dirty="0" smtClean="0">
                <a:solidFill>
                  <a:srgbClr val="000000"/>
                </a:solidFill>
                <a:effectLst/>
                <a:latin typeface="Arial"/>
                <a:ea typeface="Arial"/>
                <a:cs typeface="Arial"/>
                <a:sym typeface="Arial"/>
              </a:rPr>
              <a:t>Polynomial features are those features created by raising existing features to an exponent.</a:t>
            </a:r>
          </a:p>
          <a:p>
            <a:r>
              <a:rPr lang="en-IN" sz="1100" b="0" i="0" u="none" strike="noStrike" cap="none" dirty="0" smtClean="0">
                <a:solidFill>
                  <a:srgbClr val="000000"/>
                </a:solidFill>
                <a:effectLst/>
                <a:latin typeface="Arial"/>
                <a:ea typeface="Arial"/>
                <a:cs typeface="Arial"/>
                <a:sym typeface="Arial"/>
              </a:rPr>
              <a:t>For example, if a dataset had one input feature X, then a polynomial feature would be the addition of a new feature (column) where values were calculated by squaring the values in X, e.g. X</a:t>
            </a:r>
            <a:r>
              <a:rPr lang="en-IN" sz="1100" b="0" i="0" u="none" strike="noStrike" cap="none" baseline="30000" dirty="0" smtClean="0">
                <a:solidFill>
                  <a:srgbClr val="000000"/>
                </a:solidFill>
                <a:effectLst/>
                <a:latin typeface="Arial"/>
                <a:ea typeface="Arial"/>
                <a:cs typeface="Arial"/>
                <a:sym typeface="Arial"/>
              </a:rPr>
              <a:t>2</a:t>
            </a:r>
            <a:r>
              <a:rPr lang="en-IN" sz="1100" b="0" i="0" u="none" strike="noStrike" cap="none" dirty="0" smtClean="0">
                <a:solidFill>
                  <a:srgbClr val="000000"/>
                </a:solidFill>
                <a:effectLst/>
                <a:latin typeface="Arial"/>
                <a:ea typeface="Arial"/>
                <a:cs typeface="Arial"/>
                <a:sym typeface="Arial"/>
              </a:rPr>
              <a:t>. This process can be repeated for each input variable in the dataset, creating a transformed version of each.</a:t>
            </a:r>
          </a:p>
          <a:p>
            <a:r>
              <a:rPr lang="en-IN" sz="1100" b="0" i="0" u="none" strike="noStrike" cap="none" dirty="0" smtClean="0">
                <a:solidFill>
                  <a:srgbClr val="000000"/>
                </a:solidFill>
                <a:effectLst/>
                <a:latin typeface="Arial"/>
                <a:ea typeface="Arial"/>
                <a:cs typeface="Arial"/>
                <a:sym typeface="Arial"/>
              </a:rPr>
              <a:t>As such, polynomial features are a type of feature engineering, e.g. the creation of new input features based on the existing features.</a:t>
            </a:r>
          </a:p>
          <a:p>
            <a:r>
              <a:rPr lang="en-IN" sz="1100" b="0" i="0" u="none" strike="noStrike" cap="none" dirty="0" smtClean="0">
                <a:solidFill>
                  <a:srgbClr val="000000"/>
                </a:solidFill>
                <a:effectLst/>
                <a:latin typeface="Arial"/>
                <a:ea typeface="Arial"/>
                <a:cs typeface="Arial"/>
                <a:sym typeface="Arial"/>
              </a:rPr>
              <a:t>The “degree” of the polynomial is used to control the number of features added, e.g. a degree of 3 will add two new variables for each input variable. Typically a small degree is used such as 2 or 3.</a:t>
            </a:r>
          </a:p>
          <a:p>
            <a:endParaRPr lang="en-IN" sz="1100" b="0" i="0" u="none" strike="noStrike" cap="none" dirty="0" smtClean="0">
              <a:solidFill>
                <a:srgbClr val="000000"/>
              </a:solidFill>
              <a:effectLst/>
              <a:latin typeface="Arial"/>
              <a:ea typeface="Arial"/>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smtClean="0"/>
              <a:t>Reference: </a:t>
            </a:r>
          </a:p>
          <a:p>
            <a:pPr lvl="0"/>
            <a:r>
              <a:rPr lang="en-IN" sz="1100" b="0" i="0" u="none" strike="noStrike" cap="none" dirty="0" smtClean="0">
                <a:solidFill>
                  <a:srgbClr val="000000"/>
                </a:solidFill>
                <a:effectLst/>
                <a:latin typeface="Arial"/>
                <a:ea typeface="Arial"/>
                <a:cs typeface="Arial"/>
                <a:sym typeface="Arial"/>
                <a:hlinkClick r:id="rId3"/>
              </a:rPr>
              <a:t>https://www.statisticshowto.com/residual/</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4"/>
              </a:rPr>
              <a:t>https://machinelearningmastery.com/polynomial-features-transforms-for-machine-learning/#:~:text=Polynomial%20features%20are%20those%20features,X%2C%20e.g.%20X%5E2</a:t>
            </a:r>
            <a:r>
              <a:rPr lang="en-IN" sz="1100" b="0" i="0" u="none" strike="noStrike" cap="none" dirty="0" smtClean="0">
                <a:solidFill>
                  <a:srgbClr val="000000"/>
                </a:solidFill>
                <a:effectLst/>
                <a:latin typeface="Arial"/>
                <a:ea typeface="Arial"/>
                <a:cs typeface="Arial"/>
                <a:sym typeface="Arial"/>
              </a:rPr>
              <a:t>.</a:t>
            </a:r>
          </a:p>
          <a:p>
            <a:pPr lvl="0"/>
            <a:r>
              <a:rPr lang="en-IN" sz="1100" b="0" i="0" u="none" strike="noStrike" cap="none" dirty="0" smtClean="0">
                <a:solidFill>
                  <a:srgbClr val="000000"/>
                </a:solidFill>
                <a:effectLst/>
                <a:latin typeface="Arial"/>
                <a:ea typeface="Arial"/>
                <a:cs typeface="Arial"/>
                <a:sym typeface="Arial"/>
                <a:hlinkClick r:id="rId5"/>
              </a:rPr>
              <a:t>https://monkeylearn.com/blog/classification-algorithms/</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6"/>
              </a:rPr>
              <a:t>https://machinelearningmastery.com/distance-measures-for-machine-learning/#:~:text=Perhaps%20four%20of%20the%20most,Manhattan%20Distance</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7"/>
              </a:rPr>
              <a:t>https://www.javatpoint.com/k-nearest-neighbor-algorithm-for-machine-learning</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8"/>
              </a:rPr>
              <a:t>https://towardsdatascience.com/gradient-descent-algorithm-a-deep-dive-cf04e8115f21</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9"/>
              </a:rPr>
              <a:t>https://www.javatpoint.com/gradient-descent-in-machine-learning</a:t>
            </a:r>
            <a:endParaRPr lang="en-IN" sz="1100" b="0" i="0" u="none" strike="noStrike" cap="none" dirty="0" smtClean="0">
              <a:solidFill>
                <a:srgbClr val="000000"/>
              </a:solidFill>
              <a:effectLst/>
              <a:latin typeface="Arial"/>
              <a:ea typeface="Arial"/>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N" dirty="0" smtClean="0"/>
          </a:p>
          <a:p>
            <a:endParaRPr lang="en-IN" sz="1100" b="0" i="0" u="none" strike="noStrike" cap="none" dirty="0" smtClean="0">
              <a:solidFill>
                <a:srgbClr val="000000"/>
              </a:solidFill>
              <a:effectLst/>
              <a:latin typeface="Arial"/>
              <a:ea typeface="Arial"/>
              <a:cs typeface="Arial"/>
              <a:sym typeface="Arial"/>
            </a:endParaRPr>
          </a:p>
          <a:p>
            <a:pPr marL="158750" indent="0">
              <a:buNone/>
            </a:pPr>
            <a:endParaRPr lang="en-IN" dirty="0"/>
          </a:p>
        </p:txBody>
      </p:sp>
    </p:spTree>
    <p:extLst>
      <p:ext uri="{BB962C8B-B14F-4D97-AF65-F5344CB8AC3E}">
        <p14:creationId xmlns:p14="http://schemas.microsoft.com/office/powerpoint/2010/main" val="257127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N" sz="1100" b="1" i="0" u="none" strike="noStrike" cap="none" dirty="0" smtClean="0">
                <a:solidFill>
                  <a:srgbClr val="000000"/>
                </a:solidFill>
                <a:effectLst/>
                <a:latin typeface="Arial"/>
                <a:ea typeface="Arial"/>
                <a:cs typeface="Arial"/>
                <a:sym typeface="Arial"/>
              </a:rPr>
              <a:t>What Is Classification?</a:t>
            </a:r>
          </a:p>
          <a:p>
            <a:r>
              <a:rPr lang="en-IN" sz="1100" b="0" i="0" u="none" strike="noStrike" cap="none" dirty="0" smtClean="0">
                <a:solidFill>
                  <a:srgbClr val="000000"/>
                </a:solidFill>
                <a:effectLst/>
                <a:latin typeface="Arial"/>
                <a:ea typeface="Arial"/>
                <a:cs typeface="Arial"/>
                <a:sym typeface="Arial"/>
              </a:rPr>
              <a:t>Classification is the process of recognizing, understanding, and grouping ideas and objects into </a:t>
            </a:r>
            <a:r>
              <a:rPr lang="en-IN" sz="1100" b="0" i="0" u="none" strike="noStrike" cap="none" dirty="0" err="1" smtClean="0">
                <a:solidFill>
                  <a:srgbClr val="000000"/>
                </a:solidFill>
                <a:effectLst/>
                <a:latin typeface="Arial"/>
                <a:ea typeface="Arial"/>
                <a:cs typeface="Arial"/>
                <a:sym typeface="Arial"/>
              </a:rPr>
              <a:t>preset</a:t>
            </a:r>
            <a:r>
              <a:rPr lang="en-IN" sz="1100" b="0" i="0" u="none" strike="noStrike" cap="none" dirty="0" smtClean="0">
                <a:solidFill>
                  <a:srgbClr val="000000"/>
                </a:solidFill>
                <a:effectLst/>
                <a:latin typeface="Arial"/>
                <a:ea typeface="Arial"/>
                <a:cs typeface="Arial"/>
                <a:sym typeface="Arial"/>
              </a:rPr>
              <a:t> categories or “sub-populations.” Using pre-categorized training datasets, machine learning programs use a variety of algorithms to classify future datasets into categories. </a:t>
            </a:r>
          </a:p>
          <a:p>
            <a:r>
              <a:rPr lang="en-IN" sz="1100" b="0" i="0" u="none" strike="noStrike" cap="none" dirty="0" smtClean="0">
                <a:solidFill>
                  <a:srgbClr val="000000"/>
                </a:solidFill>
                <a:effectLst/>
                <a:latin typeface="Arial"/>
                <a:ea typeface="Arial"/>
                <a:cs typeface="Arial"/>
                <a:sym typeface="Arial"/>
              </a:rPr>
              <a:t>Classification algorithms in machine learning use input training data to predict the likelihood that subsequent data will fall into one of the predetermined categories. One of the most common uses of classification is filtering emails into “spam” or “non-spam.”</a:t>
            </a:r>
          </a:p>
          <a:p>
            <a:r>
              <a:rPr lang="en-IN" sz="1100" b="0" i="0" u="none" strike="noStrike" cap="none" dirty="0" smtClean="0">
                <a:solidFill>
                  <a:srgbClr val="000000"/>
                </a:solidFill>
                <a:effectLst/>
                <a:latin typeface="Arial"/>
                <a:ea typeface="Arial"/>
                <a:cs typeface="Arial"/>
                <a:sym typeface="Arial"/>
              </a:rPr>
              <a:t>In short, classification is a form of “pattern recognition,” with classification algorithms applied to the training data to find the same pattern (similar words or sentiments, number sequences, etc.) in future sets of data.</a:t>
            </a:r>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lang="en" dirty="0" smtClean="0"/>
          </a:p>
          <a:p>
            <a:pPr lvl="0"/>
            <a:r>
              <a:rPr lang="en-IN" sz="1100" b="0" i="0" u="none" strike="noStrike" cap="none" dirty="0" smtClean="0">
                <a:solidFill>
                  <a:srgbClr val="000000"/>
                </a:solidFill>
                <a:effectLst/>
                <a:latin typeface="Arial"/>
                <a:ea typeface="Arial"/>
                <a:cs typeface="Arial"/>
                <a:sym typeface="Arial"/>
                <a:hlinkClick r:id="rId3"/>
              </a:rPr>
              <a:t>https://www.statisticshowto.com/residual/</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4"/>
              </a:rPr>
              <a:t>https://machinelearningmastery.com/polynomial-features-transforms-for-machine-learning/#:~:text=Polynomial%20features%20are%20those%20features,X%2C%20e.g.%20X%5E2</a:t>
            </a:r>
            <a:r>
              <a:rPr lang="en-IN" sz="1100" b="0" i="0" u="none" strike="noStrike" cap="none" dirty="0" smtClean="0">
                <a:solidFill>
                  <a:srgbClr val="000000"/>
                </a:solidFill>
                <a:effectLst/>
                <a:latin typeface="Arial"/>
                <a:ea typeface="Arial"/>
                <a:cs typeface="Arial"/>
                <a:sym typeface="Arial"/>
              </a:rPr>
              <a:t>.</a:t>
            </a:r>
          </a:p>
          <a:p>
            <a:pPr lvl="0"/>
            <a:r>
              <a:rPr lang="en-IN" sz="1100" b="0" i="0" u="none" strike="noStrike" cap="none" dirty="0" smtClean="0">
                <a:solidFill>
                  <a:srgbClr val="000000"/>
                </a:solidFill>
                <a:effectLst/>
                <a:latin typeface="Arial"/>
                <a:ea typeface="Arial"/>
                <a:cs typeface="Arial"/>
                <a:sym typeface="Arial"/>
                <a:hlinkClick r:id="rId5"/>
              </a:rPr>
              <a:t>https://monkeylearn.com/blog/classification-algorithms/</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6"/>
              </a:rPr>
              <a:t>https://machinelearningmastery.com/distance-measures-for-machine-learning/#:~:text=Perhaps%20four%20of%20the%20most,Manhattan%20Distance</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7"/>
              </a:rPr>
              <a:t>https://www.javatpoint.com/k-nearest-neighbor-algorithm-for-machine-learning</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8"/>
              </a:rPr>
              <a:t>https://towardsdatascience.com/gradient-descent-algorithm-a-deep-dive-cf04e8115f21</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9"/>
              </a:rPr>
              <a:t>https://www.javatpoint.com/gradient-descent-in-machine-learning</a:t>
            </a:r>
            <a:endParaRPr lang="en-IN"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83305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IN" sz="1100" b="0" i="0" u="none" strike="noStrike" cap="none" dirty="0" smtClean="0">
                <a:solidFill>
                  <a:srgbClr val="000000"/>
                </a:solidFill>
                <a:effectLst/>
                <a:latin typeface="Arial"/>
                <a:ea typeface="Arial"/>
                <a:cs typeface="Arial"/>
                <a:sym typeface="Arial"/>
              </a:rPr>
              <a:t>Popular Classification Algorithms:</a:t>
            </a:r>
          </a:p>
          <a:p>
            <a:pPr lvl="0"/>
            <a:r>
              <a:rPr lang="en-IN" sz="1100" b="0" i="0" u="none" strike="noStrike" cap="none" dirty="0" smtClean="0">
                <a:solidFill>
                  <a:srgbClr val="000000"/>
                </a:solidFill>
                <a:effectLst/>
                <a:latin typeface="Arial"/>
                <a:ea typeface="Arial"/>
                <a:cs typeface="Arial"/>
                <a:sym typeface="Arial"/>
              </a:rPr>
              <a:t>Logistic Regression</a:t>
            </a:r>
          </a:p>
          <a:p>
            <a:pPr lvl="0"/>
            <a:r>
              <a:rPr lang="en-IN" sz="1100" b="0" i="0" u="none" strike="noStrike" cap="none" dirty="0" smtClean="0">
                <a:solidFill>
                  <a:srgbClr val="000000"/>
                </a:solidFill>
                <a:effectLst/>
                <a:latin typeface="Arial"/>
                <a:ea typeface="Arial"/>
                <a:cs typeface="Arial"/>
                <a:sym typeface="Arial"/>
              </a:rPr>
              <a:t>Naive Bayes</a:t>
            </a:r>
          </a:p>
          <a:p>
            <a:pPr lvl="0"/>
            <a:r>
              <a:rPr lang="en-IN" sz="1100" b="0" i="0" u="none" strike="noStrike" cap="none" dirty="0" smtClean="0">
                <a:solidFill>
                  <a:srgbClr val="000000"/>
                </a:solidFill>
                <a:effectLst/>
                <a:latin typeface="Arial"/>
                <a:ea typeface="Arial"/>
                <a:cs typeface="Arial"/>
                <a:sym typeface="Arial"/>
              </a:rPr>
              <a:t>K-Nearest </a:t>
            </a:r>
            <a:r>
              <a:rPr lang="en-IN" sz="1100" b="0" i="0" u="none" strike="noStrike" cap="none" dirty="0" err="1" smtClean="0">
                <a:solidFill>
                  <a:srgbClr val="000000"/>
                </a:solidFill>
                <a:effectLst/>
                <a:latin typeface="Arial"/>
                <a:ea typeface="Arial"/>
                <a:cs typeface="Arial"/>
                <a:sym typeface="Arial"/>
              </a:rPr>
              <a:t>Neighbors</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rPr>
              <a:t>Decision Tree</a:t>
            </a:r>
          </a:p>
          <a:p>
            <a:pPr lvl="0"/>
            <a:r>
              <a:rPr lang="en-IN" sz="1100" b="0" i="0" u="none" strike="noStrike" cap="none" dirty="0" smtClean="0">
                <a:solidFill>
                  <a:srgbClr val="000000"/>
                </a:solidFill>
                <a:effectLst/>
                <a:latin typeface="Arial"/>
                <a:ea typeface="Arial"/>
                <a:cs typeface="Arial"/>
                <a:sym typeface="Arial"/>
              </a:rPr>
              <a:t>Support Vector Machines</a:t>
            </a:r>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lang="en" dirty="0" smtClean="0"/>
          </a:p>
          <a:p>
            <a:pPr lvl="0"/>
            <a:r>
              <a:rPr lang="en-IN" sz="1100" b="0" i="0" u="none" strike="noStrike" cap="none" dirty="0" smtClean="0">
                <a:solidFill>
                  <a:srgbClr val="000000"/>
                </a:solidFill>
                <a:effectLst/>
                <a:latin typeface="Arial"/>
                <a:ea typeface="Arial"/>
                <a:cs typeface="Arial"/>
                <a:sym typeface="Arial"/>
                <a:hlinkClick r:id="rId3"/>
              </a:rPr>
              <a:t>https://www.statisticshowto.com/residual/</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4"/>
              </a:rPr>
              <a:t>https://machinelearningmastery.com/polynomial-features-transforms-for-machine-learning/#:~:text=Polynomial%20features%20are%20those%20features,X%2C%20e.g.%20X%5E2</a:t>
            </a:r>
            <a:r>
              <a:rPr lang="en-IN" sz="1100" b="0" i="0" u="none" strike="noStrike" cap="none" dirty="0" smtClean="0">
                <a:solidFill>
                  <a:srgbClr val="000000"/>
                </a:solidFill>
                <a:effectLst/>
                <a:latin typeface="Arial"/>
                <a:ea typeface="Arial"/>
                <a:cs typeface="Arial"/>
                <a:sym typeface="Arial"/>
              </a:rPr>
              <a:t>.</a:t>
            </a:r>
          </a:p>
          <a:p>
            <a:pPr lvl="0"/>
            <a:r>
              <a:rPr lang="en-IN" sz="1100" b="0" i="0" u="none" strike="noStrike" cap="none" dirty="0" smtClean="0">
                <a:solidFill>
                  <a:srgbClr val="000000"/>
                </a:solidFill>
                <a:effectLst/>
                <a:latin typeface="Arial"/>
                <a:ea typeface="Arial"/>
                <a:cs typeface="Arial"/>
                <a:sym typeface="Arial"/>
                <a:hlinkClick r:id="rId5"/>
              </a:rPr>
              <a:t>https://monkeylearn.com/blog/classification-algorithms/</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6"/>
              </a:rPr>
              <a:t>https://machinelearningmastery.com/distance-measures-for-machine-learning/#:~:text=Perhaps%20four%20of%20the%20most,Manhattan%20Distance</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7"/>
              </a:rPr>
              <a:t>https://www.javatpoint.com/k-nearest-neighbor-algorithm-for-machine-learning</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8"/>
              </a:rPr>
              <a:t>https://towardsdatascience.com/gradient-descent-algorithm-a-deep-dive-cf04e8115f21</a:t>
            </a:r>
            <a:endParaRPr lang="en-IN" sz="1100" b="0" i="0" u="none" strike="noStrike" cap="none" dirty="0" smtClean="0">
              <a:solidFill>
                <a:srgbClr val="000000"/>
              </a:solidFill>
              <a:effectLst/>
              <a:latin typeface="Arial"/>
              <a:ea typeface="Arial"/>
              <a:cs typeface="Arial"/>
              <a:sym typeface="Arial"/>
            </a:endParaRPr>
          </a:p>
          <a:p>
            <a:pPr lvl="0"/>
            <a:r>
              <a:rPr lang="en-IN" sz="1100" b="0" i="0" u="none" strike="noStrike" cap="none" dirty="0" smtClean="0">
                <a:solidFill>
                  <a:srgbClr val="000000"/>
                </a:solidFill>
                <a:effectLst/>
                <a:latin typeface="Arial"/>
                <a:ea typeface="Arial"/>
                <a:cs typeface="Arial"/>
                <a:sym typeface="Arial"/>
                <a:hlinkClick r:id="rId9"/>
              </a:rPr>
              <a:t>https://www.javatpoint.com/gradient-descent-in-machine-learning</a:t>
            </a:r>
            <a:endParaRPr lang="en-IN"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5653503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14" name="Google Shape;14;p2"/>
          <p:cNvPicPr preferRelativeResize="0"/>
          <p:nvPr/>
        </p:nvPicPr>
        <p:blipFill>
          <a:blip r:embed="rId3">
            <a:alphaModFix/>
          </a:blip>
          <a:stretch>
            <a:fillRect/>
          </a:stretch>
        </p:blipFill>
        <p:spPr>
          <a:xfrm>
            <a:off x="8229556" y="161800"/>
            <a:ext cx="791594" cy="3112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0" name="Google Shape;20;p4"/>
          <p:cNvSpPr txBox="1">
            <a:spLocks noGrp="1"/>
          </p:cNvSpPr>
          <p:nvPr>
            <p:ph type="body" idx="1"/>
          </p:nvPr>
        </p:nvSpPr>
        <p:spPr>
          <a:xfrm>
            <a:off x="143975" y="1186200"/>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2" name="Google Shape;22;p4"/>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23" name="Google Shape;23;p4"/>
          <p:cNvPicPr preferRelativeResize="0"/>
          <p:nvPr/>
        </p:nvPicPr>
        <p:blipFill>
          <a:blip r:embed="rId3">
            <a:alphaModFix/>
          </a:blip>
          <a:stretch>
            <a:fillRect/>
          </a:stretch>
        </p:blipFill>
        <p:spPr>
          <a:xfrm>
            <a:off x="8229556" y="161800"/>
            <a:ext cx="791594" cy="3112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Clr>
                <a:srgbClr val="000000"/>
              </a:buClr>
              <a:buSzPts val="1400"/>
              <a:buChar char="●"/>
              <a:defRPr sz="1400">
                <a:solidFill>
                  <a:srgbClr val="000000"/>
                </a:solidFill>
              </a:defRPr>
            </a:lvl1pPr>
            <a:lvl2pPr marL="914400" lvl="1" indent="-317500">
              <a:spcBef>
                <a:spcPts val="1600"/>
              </a:spcBef>
              <a:spcAft>
                <a:spcPts val="0"/>
              </a:spcAft>
              <a:buClr>
                <a:srgbClr val="000000"/>
              </a:buClr>
              <a:buSzPts val="1400"/>
              <a:buChar char="○"/>
              <a:defRPr>
                <a:solidFill>
                  <a:srgbClr val="000000"/>
                </a:solidFill>
              </a:defRPr>
            </a:lvl2pPr>
            <a:lvl3pPr marL="1371600" lvl="2" indent="-317500">
              <a:spcBef>
                <a:spcPts val="1600"/>
              </a:spcBef>
              <a:spcAft>
                <a:spcPts val="0"/>
              </a:spcAft>
              <a:buClr>
                <a:srgbClr val="000000"/>
              </a:buClr>
              <a:buSzPts val="1400"/>
              <a:buChar char="■"/>
              <a:defRPr>
                <a:solidFill>
                  <a:srgbClr val="000000"/>
                </a:solidFill>
              </a:defRPr>
            </a:lvl3pPr>
            <a:lvl4pPr marL="1828800" lvl="3" indent="-317500">
              <a:spcBef>
                <a:spcPts val="1600"/>
              </a:spcBef>
              <a:spcAft>
                <a:spcPts val="0"/>
              </a:spcAft>
              <a:buClr>
                <a:srgbClr val="000000"/>
              </a:buClr>
              <a:buSzPts val="1400"/>
              <a:buChar char="●"/>
              <a:defRPr>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Clr>
                <a:srgbClr val="000000"/>
              </a:buClr>
              <a:buSzPts val="1400"/>
              <a:buChar char="■"/>
              <a:defRPr>
                <a:solidFill>
                  <a:srgbClr val="000000"/>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5" name="Google Shape;45;p9"/>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46" name="Google Shape;46;p9"/>
          <p:cNvPicPr preferRelativeResize="0"/>
          <p:nvPr/>
        </p:nvPicPr>
        <p:blipFill>
          <a:blip r:embed="rId3">
            <a:alphaModFix/>
          </a:blip>
          <a:stretch>
            <a:fillRect/>
          </a:stretch>
        </p:blipFill>
        <p:spPr>
          <a:xfrm>
            <a:off x="8229556" y="161800"/>
            <a:ext cx="791594" cy="311225"/>
          </a:xfrm>
          <a:prstGeom prst="rect">
            <a:avLst/>
          </a:prstGeom>
          <a:noFill/>
          <a:ln>
            <a:noFill/>
          </a:ln>
        </p:spPr>
      </p:pic>
      <p:sp>
        <p:nvSpPr>
          <p:cNvPr id="47" name="Google Shape;47;p9"/>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SzPts val="700"/>
              <a:buChar char="●"/>
              <a:defRPr sz="700"/>
            </a:lvl1pPr>
            <a:lvl2pPr marL="914400" lvl="1" indent="-273050">
              <a:spcBef>
                <a:spcPts val="1600"/>
              </a:spcBef>
              <a:spcAft>
                <a:spcPts val="0"/>
              </a:spcAft>
              <a:buSzPts val="700"/>
              <a:buChar char="○"/>
              <a:defRPr sz="700"/>
            </a:lvl2pPr>
            <a:lvl3pPr marL="1371600" lvl="2" indent="-273050">
              <a:spcBef>
                <a:spcPts val="1600"/>
              </a:spcBef>
              <a:spcAft>
                <a:spcPts val="0"/>
              </a:spcAft>
              <a:buSzPts val="700"/>
              <a:buChar char="■"/>
              <a:defRPr sz="700"/>
            </a:lvl3pPr>
            <a:lvl4pPr marL="1828800" lvl="3" indent="-273050">
              <a:spcBef>
                <a:spcPts val="1600"/>
              </a:spcBef>
              <a:spcAft>
                <a:spcPts val="0"/>
              </a:spcAft>
              <a:buSzPts val="700"/>
              <a:buChar char="●"/>
              <a:defRPr sz="700"/>
            </a:lvl4pPr>
            <a:lvl5pPr marL="2286000" lvl="4" indent="-273050">
              <a:spcBef>
                <a:spcPts val="1600"/>
              </a:spcBef>
              <a:spcAft>
                <a:spcPts val="0"/>
              </a:spcAft>
              <a:buSzPts val="700"/>
              <a:buChar char="○"/>
              <a:defRPr sz="700"/>
            </a:lvl5pPr>
            <a:lvl6pPr marL="2743200" lvl="5" indent="-273050">
              <a:spcBef>
                <a:spcPts val="1600"/>
              </a:spcBef>
              <a:spcAft>
                <a:spcPts val="0"/>
              </a:spcAft>
              <a:buSzPts val="700"/>
              <a:buChar char="■"/>
              <a:defRPr sz="700"/>
            </a:lvl6pPr>
            <a:lvl7pPr marL="3200400" lvl="6" indent="-273050">
              <a:spcBef>
                <a:spcPts val="1600"/>
              </a:spcBef>
              <a:spcAft>
                <a:spcPts val="0"/>
              </a:spcAft>
              <a:buSzPts val="700"/>
              <a:buChar char="●"/>
              <a:defRPr sz="700"/>
            </a:lvl7pPr>
            <a:lvl8pPr marL="3657600" lvl="7" indent="-273050">
              <a:spcBef>
                <a:spcPts val="1600"/>
              </a:spcBef>
              <a:spcAft>
                <a:spcPts val="0"/>
              </a:spcAft>
              <a:buSzPts val="700"/>
              <a:buChar char="○"/>
              <a:defRPr sz="700"/>
            </a:lvl8pPr>
            <a:lvl9pPr marL="4114800" lvl="8" indent="-273050">
              <a:spcBef>
                <a:spcPts val="1600"/>
              </a:spcBef>
              <a:spcAft>
                <a:spcPts val="1600"/>
              </a:spcAft>
              <a:buSzPts val="700"/>
              <a:buChar char="■"/>
              <a:defRPr sz="7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hyperlink" Target="https://www.javatpoint.com/k-nearest-neighbor-algorithm-for-machine-learning"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hyperlink" Target="https://www.javatpoint.com/k-nearest-neighbor-algorithm-for-machine-learning"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hyperlink" Target="https://www.javatpoint.com/k-nearest-neighbor-algorithm-for-machine-learning"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hyperlink" Target="https://www.javatpoint.com/k-nearest-neighbor-algorithm-for-machine-learning"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javatpoint.com/k-nearest-neighbor-algorithm-for-machine-learning" TargetMode="External"/><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hyperlink" Target="https://www.javatpoint.com/k-nearest-neighbor-algorithm-for-machine-learning" TargetMode="External"/><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hyperlink" Target="https://www.javatpoint.com/gradient-descent-in-machine-learning"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8.xml"/><Relationship Id="rId4" Type="http://schemas.openxmlformats.org/officeDocument/2006/relationships/hyperlink" Target="https://www.javatpoint.com/gradient-descent-in-machine-learni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8" y="999744"/>
            <a:ext cx="8520600" cy="2431789"/>
          </a:xfrm>
          <a:prstGeom prst="rect">
            <a:avLst/>
          </a:prstGeom>
        </p:spPr>
        <p:txBody>
          <a:bodyPr spcFirstLastPara="1" wrap="square" lIns="91425" tIns="91425" rIns="91425" bIns="91425" anchor="b" anchorCtr="0">
            <a:noAutofit/>
          </a:bodyPr>
          <a:lstStyle/>
          <a:p>
            <a:pPr lvl="0"/>
            <a:r>
              <a:rPr lang="en-IN" dirty="0" smtClean="0"/>
              <a:t>Fundamentals </a:t>
            </a:r>
            <a:r>
              <a:rPr lang="en-IN" dirty="0"/>
              <a:t>of Predictive Analytics using Machine Learning </a:t>
            </a:r>
            <a:r>
              <a:rPr lang="en-IN" dirty="0" smtClean="0"/>
              <a:t>techniques</a:t>
            </a:r>
            <a:endParaRPr dirty="0"/>
          </a:p>
        </p:txBody>
      </p:sp>
      <p:sp>
        <p:nvSpPr>
          <p:cNvPr id="62" name="Google Shape;62;p13"/>
          <p:cNvSpPr txBox="1">
            <a:spLocks noGrp="1"/>
          </p:cNvSpPr>
          <p:nvPr>
            <p:ph type="subTitle" idx="1"/>
          </p:nvPr>
        </p:nvSpPr>
        <p:spPr>
          <a:xfrm>
            <a:off x="311708" y="3699757"/>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(14 </a:t>
            </a:r>
            <a:r>
              <a:rPr lang="en" dirty="0"/>
              <a:t>hours)</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lvl="0"/>
            <a:r>
              <a:rPr lang="en-IN" dirty="0" smtClean="0"/>
              <a:t>Classification </a:t>
            </a:r>
            <a:r>
              <a:rPr lang="en-IN" dirty="0"/>
              <a:t>techniques</a:t>
            </a:r>
            <a:endParaRPr dirty="0"/>
          </a:p>
        </p:txBody>
      </p:sp>
      <p:sp>
        <p:nvSpPr>
          <p:cNvPr id="74" name="Google Shape;74;p15"/>
          <p:cNvSpPr txBox="1">
            <a:spLocks noGrp="1"/>
          </p:cNvSpPr>
          <p:nvPr>
            <p:ph type="subTitle" idx="1"/>
          </p:nvPr>
        </p:nvSpPr>
        <p:spPr>
          <a:xfrm>
            <a:off x="254075" y="1462272"/>
            <a:ext cx="4045200" cy="641400"/>
          </a:xfrm>
          <a:prstGeom prst="rect">
            <a:avLst/>
          </a:prstGeom>
        </p:spPr>
        <p:txBody>
          <a:bodyPr spcFirstLastPara="1" wrap="square" lIns="91425" tIns="91425" rIns="91425" bIns="91425" anchor="ctr" anchorCtr="0">
            <a:noAutofit/>
          </a:bodyPr>
          <a:lstStyle/>
          <a:p>
            <a:pPr marL="0" indent="0"/>
            <a:r>
              <a:rPr lang="en-IN" dirty="0" smtClean="0"/>
              <a:t>Logistic </a:t>
            </a:r>
            <a:r>
              <a:rPr lang="en-IN" dirty="0"/>
              <a:t>Regression</a:t>
            </a:r>
          </a:p>
          <a:p>
            <a:pPr marL="0" lvl="0" indent="0"/>
            <a:endParaRPr dirty="0"/>
          </a:p>
        </p:txBody>
      </p:sp>
      <p:sp>
        <p:nvSpPr>
          <p:cNvPr id="75" name="Google Shape;75;p15"/>
          <p:cNvSpPr txBox="1">
            <a:spLocks noGrp="1"/>
          </p:cNvSpPr>
          <p:nvPr>
            <p:ph type="body" idx="2"/>
          </p:nvPr>
        </p:nvSpPr>
        <p:spPr>
          <a:xfrm>
            <a:off x="462275" y="2211044"/>
            <a:ext cx="3837000" cy="2452181"/>
          </a:xfrm>
          <a:prstGeom prst="rect">
            <a:avLst/>
          </a:prstGeom>
        </p:spPr>
        <p:txBody>
          <a:bodyPr spcFirstLastPara="1" wrap="square" lIns="91425" tIns="91425" rIns="91425" bIns="91425" anchor="ctr" anchorCtr="0">
            <a:noAutofit/>
          </a:bodyPr>
          <a:lstStyle/>
          <a:p>
            <a:pPr lvl="0"/>
            <a:r>
              <a:rPr lang="en-IN" dirty="0"/>
              <a:t>Logistic </a:t>
            </a:r>
            <a:r>
              <a:rPr lang="en-IN" dirty="0" smtClean="0"/>
              <a:t>Regression is </a:t>
            </a:r>
            <a:r>
              <a:rPr lang="en-IN" dirty="0"/>
              <a:t>a calculation used to predict a binary outcome: either something happens, or does not. </a:t>
            </a:r>
            <a:endParaRPr lang="en-IN" dirty="0" smtClean="0"/>
          </a:p>
          <a:p>
            <a:pPr marL="139700" lvl="0" indent="0">
              <a:buNone/>
            </a:pPr>
            <a:endParaRPr lang="en-IN" dirty="0" smtClean="0"/>
          </a:p>
          <a:p>
            <a:pPr lvl="0"/>
            <a:r>
              <a:rPr lang="en-IN" dirty="0" smtClean="0"/>
              <a:t>This </a:t>
            </a:r>
            <a:r>
              <a:rPr lang="en-IN" dirty="0"/>
              <a:t>can be exhibited as Yes/No, Pass/Fail, Alive/Dead, etc. </a:t>
            </a:r>
          </a:p>
          <a:p>
            <a:pPr lvl="0"/>
            <a:endParaRPr lang="en-IN" dirty="0"/>
          </a:p>
        </p:txBody>
      </p:sp>
      <p:pic>
        <p:nvPicPr>
          <p:cNvPr id="2" name="Picture 1"/>
          <p:cNvPicPr>
            <a:picLocks noChangeAspect="1"/>
          </p:cNvPicPr>
          <p:nvPr/>
        </p:nvPicPr>
        <p:blipFill>
          <a:blip r:embed="rId3"/>
          <a:stretch>
            <a:fillRect/>
          </a:stretch>
        </p:blipFill>
        <p:spPr>
          <a:xfrm>
            <a:off x="4615135" y="993763"/>
            <a:ext cx="4439730" cy="2663838"/>
          </a:xfrm>
          <a:prstGeom prst="rect">
            <a:avLst/>
          </a:prstGeom>
        </p:spPr>
      </p:pic>
      <p:sp>
        <p:nvSpPr>
          <p:cNvPr id="8" name="Google Shape;77;p15"/>
          <p:cNvSpPr txBox="1">
            <a:spLocks/>
          </p:cNvSpPr>
          <p:nvPr/>
        </p:nvSpPr>
        <p:spPr>
          <a:xfrm>
            <a:off x="5043418" y="4520950"/>
            <a:ext cx="3848333" cy="284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3050" algn="l" rtl="0">
              <a:lnSpc>
                <a:spcPct val="115000"/>
              </a:lnSpc>
              <a:spcBef>
                <a:spcPts val="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1pPr>
            <a:lvl2pPr marL="914400" marR="0" lvl="1"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2pPr>
            <a:lvl3pPr marL="1371600" marR="0" lvl="2"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3pPr>
            <a:lvl4pPr marL="1828800" marR="0" lvl="3"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4pPr>
            <a:lvl5pPr marL="2286000" marR="0" lvl="4"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5pPr>
            <a:lvl6pPr marL="2743200" marR="0" lvl="5"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6pPr>
            <a:lvl7pPr marL="3200400" marR="0" lvl="6"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7pPr>
            <a:lvl8pPr marL="3657600" marR="0" lvl="7"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8pPr>
            <a:lvl9pPr marL="4114800" marR="0" lvl="8" indent="-273050" algn="l" rtl="0">
              <a:lnSpc>
                <a:spcPct val="115000"/>
              </a:lnSpc>
              <a:spcBef>
                <a:spcPts val="1600"/>
              </a:spcBef>
              <a:spcAft>
                <a:spcPts val="1600"/>
              </a:spcAft>
              <a:buClr>
                <a:schemeClr val="dk2"/>
              </a:buClr>
              <a:buSzPts val="700"/>
              <a:buFont typeface="Arial"/>
              <a:buChar char="■"/>
              <a:defRPr sz="700" b="0" i="0" u="none" strike="noStrike" cap="none">
                <a:solidFill>
                  <a:schemeClr val="dk2"/>
                </a:solidFill>
                <a:latin typeface="Arial"/>
                <a:ea typeface="Arial"/>
                <a:cs typeface="Arial"/>
                <a:sym typeface="Arial"/>
              </a:defRPr>
            </a:lvl9pPr>
          </a:lstStyle>
          <a:p>
            <a:pPr marL="0" indent="0">
              <a:spcAft>
                <a:spcPts val="1600"/>
              </a:spcAft>
              <a:buNone/>
            </a:pPr>
            <a:r>
              <a:rPr lang="en-IN" dirty="0" smtClean="0"/>
              <a:t>Image Source</a:t>
            </a:r>
            <a:r>
              <a:rPr lang="en-IN" dirty="0"/>
              <a:t>: https://www.javatpoint.com/logistic-regression-in-machine-learning</a:t>
            </a:r>
          </a:p>
        </p:txBody>
      </p:sp>
    </p:spTree>
    <p:extLst>
      <p:ext uri="{BB962C8B-B14F-4D97-AF65-F5344CB8AC3E}">
        <p14:creationId xmlns:p14="http://schemas.microsoft.com/office/powerpoint/2010/main" val="39173798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lvl="0"/>
            <a:r>
              <a:rPr lang="en-IN" dirty="0" smtClean="0"/>
              <a:t>Classification </a:t>
            </a:r>
            <a:r>
              <a:rPr lang="en-IN" dirty="0"/>
              <a:t>techniques</a:t>
            </a:r>
            <a:endParaRPr dirty="0"/>
          </a:p>
        </p:txBody>
      </p:sp>
      <p:sp>
        <p:nvSpPr>
          <p:cNvPr id="74" name="Google Shape;74;p15"/>
          <p:cNvSpPr txBox="1">
            <a:spLocks noGrp="1"/>
          </p:cNvSpPr>
          <p:nvPr>
            <p:ph type="subTitle" idx="1"/>
          </p:nvPr>
        </p:nvSpPr>
        <p:spPr>
          <a:xfrm>
            <a:off x="254075" y="1462272"/>
            <a:ext cx="4045200" cy="641400"/>
          </a:xfrm>
          <a:prstGeom prst="rect">
            <a:avLst/>
          </a:prstGeom>
        </p:spPr>
        <p:txBody>
          <a:bodyPr spcFirstLastPara="1" wrap="square" lIns="91425" tIns="91425" rIns="91425" bIns="91425" anchor="ctr" anchorCtr="0">
            <a:noAutofit/>
          </a:bodyPr>
          <a:lstStyle/>
          <a:p>
            <a:pPr marL="0" indent="0"/>
            <a:r>
              <a:rPr lang="en-IN" dirty="0" smtClean="0"/>
              <a:t>Naive </a:t>
            </a:r>
            <a:r>
              <a:rPr lang="en-IN" dirty="0"/>
              <a:t>Bayes</a:t>
            </a:r>
          </a:p>
          <a:p>
            <a:pPr marL="0" lvl="0" indent="0"/>
            <a:endParaRPr dirty="0"/>
          </a:p>
        </p:txBody>
      </p:sp>
      <p:sp>
        <p:nvSpPr>
          <p:cNvPr id="75" name="Google Shape;75;p15"/>
          <p:cNvSpPr txBox="1">
            <a:spLocks noGrp="1"/>
          </p:cNvSpPr>
          <p:nvPr>
            <p:ph type="body" idx="2"/>
          </p:nvPr>
        </p:nvSpPr>
        <p:spPr>
          <a:xfrm>
            <a:off x="462275" y="2211044"/>
            <a:ext cx="3837000" cy="2452181"/>
          </a:xfrm>
          <a:prstGeom prst="rect">
            <a:avLst/>
          </a:prstGeom>
        </p:spPr>
        <p:txBody>
          <a:bodyPr spcFirstLastPara="1" wrap="square" lIns="91425" tIns="91425" rIns="91425" bIns="91425" anchor="ctr" anchorCtr="0">
            <a:noAutofit/>
          </a:bodyPr>
          <a:lstStyle/>
          <a:p>
            <a:pPr lvl="0"/>
            <a:r>
              <a:rPr lang="en-IN" dirty="0" smtClean="0"/>
              <a:t>Naive </a:t>
            </a:r>
            <a:r>
              <a:rPr lang="en-IN" dirty="0"/>
              <a:t>Bayes calculates the possibility of whether a data point belongs within a certain category or does not</a:t>
            </a:r>
            <a:r>
              <a:rPr lang="en-IN" dirty="0" smtClean="0"/>
              <a:t>.</a:t>
            </a:r>
          </a:p>
          <a:p>
            <a:pPr marL="139700" lvl="0" indent="0">
              <a:buNone/>
            </a:pPr>
            <a:endParaRPr lang="en-IN" dirty="0" smtClean="0"/>
          </a:p>
          <a:p>
            <a:pPr lvl="0"/>
            <a:r>
              <a:rPr lang="en-IN" dirty="0"/>
              <a:t>In text analysis, it can be used to categorize words or phrases as belonging to a </a:t>
            </a:r>
            <a:r>
              <a:rPr lang="en-IN" dirty="0" err="1"/>
              <a:t>preset</a:t>
            </a:r>
            <a:r>
              <a:rPr lang="en-IN" dirty="0"/>
              <a:t> “tag” (classification) or not.</a:t>
            </a:r>
          </a:p>
        </p:txBody>
      </p:sp>
      <p:pic>
        <p:nvPicPr>
          <p:cNvPr id="2" name="Picture 1"/>
          <p:cNvPicPr>
            <a:picLocks noChangeAspect="1"/>
          </p:cNvPicPr>
          <p:nvPr/>
        </p:nvPicPr>
        <p:blipFill>
          <a:blip r:embed="rId3"/>
          <a:stretch>
            <a:fillRect/>
          </a:stretch>
        </p:blipFill>
        <p:spPr>
          <a:xfrm>
            <a:off x="4757573" y="713500"/>
            <a:ext cx="4071117" cy="3540102"/>
          </a:xfrm>
          <a:prstGeom prst="rect">
            <a:avLst/>
          </a:prstGeom>
        </p:spPr>
      </p:pic>
      <p:sp>
        <p:nvSpPr>
          <p:cNvPr id="7" name="Google Shape;77;p15"/>
          <p:cNvSpPr txBox="1">
            <a:spLocks/>
          </p:cNvSpPr>
          <p:nvPr/>
        </p:nvSpPr>
        <p:spPr>
          <a:xfrm>
            <a:off x="5043418" y="4520950"/>
            <a:ext cx="3848333" cy="284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3050" algn="l" rtl="0">
              <a:lnSpc>
                <a:spcPct val="115000"/>
              </a:lnSpc>
              <a:spcBef>
                <a:spcPts val="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1pPr>
            <a:lvl2pPr marL="914400" marR="0" lvl="1"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2pPr>
            <a:lvl3pPr marL="1371600" marR="0" lvl="2"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3pPr>
            <a:lvl4pPr marL="1828800" marR="0" lvl="3"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4pPr>
            <a:lvl5pPr marL="2286000" marR="0" lvl="4"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5pPr>
            <a:lvl6pPr marL="2743200" marR="0" lvl="5"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6pPr>
            <a:lvl7pPr marL="3200400" marR="0" lvl="6"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7pPr>
            <a:lvl8pPr marL="3657600" marR="0" lvl="7"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8pPr>
            <a:lvl9pPr marL="4114800" marR="0" lvl="8" indent="-273050" algn="l" rtl="0">
              <a:lnSpc>
                <a:spcPct val="115000"/>
              </a:lnSpc>
              <a:spcBef>
                <a:spcPts val="1600"/>
              </a:spcBef>
              <a:spcAft>
                <a:spcPts val="1600"/>
              </a:spcAft>
              <a:buClr>
                <a:schemeClr val="dk2"/>
              </a:buClr>
              <a:buSzPts val="700"/>
              <a:buFont typeface="Arial"/>
              <a:buChar char="■"/>
              <a:defRPr sz="700" b="0" i="0" u="none" strike="noStrike" cap="none">
                <a:solidFill>
                  <a:schemeClr val="dk2"/>
                </a:solidFill>
                <a:latin typeface="Arial"/>
                <a:ea typeface="Arial"/>
                <a:cs typeface="Arial"/>
                <a:sym typeface="Arial"/>
              </a:defRPr>
            </a:lvl9pPr>
          </a:lstStyle>
          <a:p>
            <a:pPr marL="0" indent="0" algn="ctr">
              <a:spcAft>
                <a:spcPts val="1600"/>
              </a:spcAft>
              <a:buNone/>
            </a:pPr>
            <a:r>
              <a:rPr lang="en-IN" dirty="0" smtClean="0"/>
              <a:t>Image Source</a:t>
            </a:r>
            <a:r>
              <a:rPr lang="en-IN" dirty="0"/>
              <a:t>: https://kdagiit.medium.com/naive-bayes-algorithm-4b8b990c7319</a:t>
            </a:r>
          </a:p>
        </p:txBody>
      </p:sp>
    </p:spTree>
    <p:extLst>
      <p:ext uri="{BB962C8B-B14F-4D97-AF65-F5344CB8AC3E}">
        <p14:creationId xmlns:p14="http://schemas.microsoft.com/office/powerpoint/2010/main" val="15297808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lvl="0"/>
            <a:r>
              <a:rPr lang="en-IN" dirty="0" smtClean="0"/>
              <a:t>Classification </a:t>
            </a:r>
            <a:r>
              <a:rPr lang="en-IN" dirty="0"/>
              <a:t>techniques</a:t>
            </a:r>
            <a:endParaRPr dirty="0"/>
          </a:p>
        </p:txBody>
      </p:sp>
      <p:sp>
        <p:nvSpPr>
          <p:cNvPr id="74" name="Google Shape;74;p15"/>
          <p:cNvSpPr txBox="1">
            <a:spLocks noGrp="1"/>
          </p:cNvSpPr>
          <p:nvPr>
            <p:ph type="subTitle" idx="1"/>
          </p:nvPr>
        </p:nvSpPr>
        <p:spPr>
          <a:xfrm>
            <a:off x="254075" y="1462272"/>
            <a:ext cx="4045200" cy="641400"/>
          </a:xfrm>
          <a:prstGeom prst="rect">
            <a:avLst/>
          </a:prstGeom>
        </p:spPr>
        <p:txBody>
          <a:bodyPr spcFirstLastPara="1" wrap="square" lIns="91425" tIns="91425" rIns="91425" bIns="91425" anchor="ctr" anchorCtr="0">
            <a:noAutofit/>
          </a:bodyPr>
          <a:lstStyle/>
          <a:p>
            <a:pPr marL="0" indent="0"/>
            <a:r>
              <a:rPr lang="en-IN" dirty="0" smtClean="0"/>
              <a:t>K-nearest </a:t>
            </a:r>
            <a:r>
              <a:rPr lang="en-IN" dirty="0" err="1"/>
              <a:t>Neighbors</a:t>
            </a:r>
            <a:endParaRPr lang="en-IN" dirty="0"/>
          </a:p>
          <a:p>
            <a:pPr marL="0" lvl="0" indent="0"/>
            <a:endParaRPr dirty="0"/>
          </a:p>
        </p:txBody>
      </p:sp>
      <p:sp>
        <p:nvSpPr>
          <p:cNvPr id="75" name="Google Shape;75;p15"/>
          <p:cNvSpPr txBox="1">
            <a:spLocks noGrp="1"/>
          </p:cNvSpPr>
          <p:nvPr>
            <p:ph type="body" idx="2"/>
          </p:nvPr>
        </p:nvSpPr>
        <p:spPr>
          <a:xfrm>
            <a:off x="462275" y="2211044"/>
            <a:ext cx="3837000" cy="2452181"/>
          </a:xfrm>
          <a:prstGeom prst="rect">
            <a:avLst/>
          </a:prstGeom>
        </p:spPr>
        <p:txBody>
          <a:bodyPr spcFirstLastPara="1" wrap="square" lIns="91425" tIns="91425" rIns="91425" bIns="91425" anchor="ctr" anchorCtr="0">
            <a:noAutofit/>
          </a:bodyPr>
          <a:lstStyle/>
          <a:p>
            <a:pPr lvl="0"/>
            <a:r>
              <a:rPr lang="en-IN" dirty="0" smtClean="0"/>
              <a:t>K-nearest </a:t>
            </a:r>
            <a:r>
              <a:rPr lang="en-IN" dirty="0" err="1"/>
              <a:t>neighbors</a:t>
            </a:r>
            <a:r>
              <a:rPr lang="en-IN" dirty="0"/>
              <a:t> (k-NN) is a pattern recognition algorithm that uses training datasets to find the k closest </a:t>
            </a:r>
            <a:r>
              <a:rPr lang="en-IN" dirty="0" smtClean="0"/>
              <a:t>relatives.</a:t>
            </a:r>
          </a:p>
          <a:p>
            <a:pPr marL="139700" lvl="0" indent="0">
              <a:buNone/>
            </a:pPr>
            <a:endParaRPr lang="en-IN" dirty="0" smtClean="0"/>
          </a:p>
          <a:p>
            <a:pPr lvl="0"/>
            <a:r>
              <a:rPr lang="en-IN" dirty="0"/>
              <a:t>When k-NN is used in classification, you calculate to place data within the category of its nearest </a:t>
            </a:r>
            <a:r>
              <a:rPr lang="en-IN" dirty="0" smtClean="0"/>
              <a:t>neighbour. </a:t>
            </a:r>
            <a:endParaRPr lang="en-IN" dirty="0"/>
          </a:p>
        </p:txBody>
      </p:sp>
      <p:pic>
        <p:nvPicPr>
          <p:cNvPr id="2" name="Picture 1"/>
          <p:cNvPicPr>
            <a:picLocks noChangeAspect="1"/>
          </p:cNvPicPr>
          <p:nvPr/>
        </p:nvPicPr>
        <p:blipFill>
          <a:blip r:embed="rId3"/>
          <a:stretch>
            <a:fillRect/>
          </a:stretch>
        </p:blipFill>
        <p:spPr>
          <a:xfrm>
            <a:off x="4675571" y="1161980"/>
            <a:ext cx="4321283" cy="2160642"/>
          </a:xfrm>
          <a:prstGeom prst="rect">
            <a:avLst/>
          </a:prstGeom>
        </p:spPr>
      </p:pic>
      <p:sp>
        <p:nvSpPr>
          <p:cNvPr id="9" name="Google Shape;77;p15"/>
          <p:cNvSpPr txBox="1">
            <a:spLocks/>
          </p:cNvSpPr>
          <p:nvPr/>
        </p:nvSpPr>
        <p:spPr>
          <a:xfrm>
            <a:off x="5043418" y="4520950"/>
            <a:ext cx="3848333" cy="284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3050" algn="l" rtl="0">
              <a:lnSpc>
                <a:spcPct val="115000"/>
              </a:lnSpc>
              <a:spcBef>
                <a:spcPts val="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1pPr>
            <a:lvl2pPr marL="914400" marR="0" lvl="1"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2pPr>
            <a:lvl3pPr marL="1371600" marR="0" lvl="2"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3pPr>
            <a:lvl4pPr marL="1828800" marR="0" lvl="3"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4pPr>
            <a:lvl5pPr marL="2286000" marR="0" lvl="4"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5pPr>
            <a:lvl6pPr marL="2743200" marR="0" lvl="5"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6pPr>
            <a:lvl7pPr marL="3200400" marR="0" lvl="6"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7pPr>
            <a:lvl8pPr marL="3657600" marR="0" lvl="7"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8pPr>
            <a:lvl9pPr marL="4114800" marR="0" lvl="8" indent="-273050" algn="l" rtl="0">
              <a:lnSpc>
                <a:spcPct val="115000"/>
              </a:lnSpc>
              <a:spcBef>
                <a:spcPts val="1600"/>
              </a:spcBef>
              <a:spcAft>
                <a:spcPts val="1600"/>
              </a:spcAft>
              <a:buClr>
                <a:schemeClr val="dk2"/>
              </a:buClr>
              <a:buSzPts val="700"/>
              <a:buFont typeface="Arial"/>
              <a:buChar char="■"/>
              <a:defRPr sz="700" b="0" i="0" u="none" strike="noStrike" cap="none">
                <a:solidFill>
                  <a:schemeClr val="dk2"/>
                </a:solidFill>
                <a:latin typeface="Arial"/>
                <a:ea typeface="Arial"/>
                <a:cs typeface="Arial"/>
                <a:sym typeface="Arial"/>
              </a:defRPr>
            </a:lvl9pPr>
          </a:lstStyle>
          <a:p>
            <a:pPr marL="0" indent="0" algn="ctr">
              <a:spcAft>
                <a:spcPts val="1600"/>
              </a:spcAft>
              <a:buNone/>
            </a:pPr>
            <a:r>
              <a:rPr lang="en-IN" dirty="0" smtClean="0"/>
              <a:t>Image Source</a:t>
            </a:r>
            <a:r>
              <a:rPr lang="en-IN" dirty="0"/>
              <a:t>: https://www.javatpoint.com/k-nearest-neighbor-algorithm-for-machine-learning</a:t>
            </a:r>
          </a:p>
        </p:txBody>
      </p:sp>
    </p:spTree>
    <p:extLst>
      <p:ext uri="{BB962C8B-B14F-4D97-AF65-F5344CB8AC3E}">
        <p14:creationId xmlns:p14="http://schemas.microsoft.com/office/powerpoint/2010/main" val="790630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lvl="0"/>
            <a:r>
              <a:rPr lang="en-IN" dirty="0" smtClean="0"/>
              <a:t>Classification </a:t>
            </a:r>
            <a:r>
              <a:rPr lang="en-IN" dirty="0"/>
              <a:t>techniques</a:t>
            </a:r>
            <a:endParaRPr dirty="0"/>
          </a:p>
        </p:txBody>
      </p:sp>
      <p:sp>
        <p:nvSpPr>
          <p:cNvPr id="74" name="Google Shape;74;p15"/>
          <p:cNvSpPr txBox="1">
            <a:spLocks noGrp="1"/>
          </p:cNvSpPr>
          <p:nvPr>
            <p:ph type="subTitle" idx="1"/>
          </p:nvPr>
        </p:nvSpPr>
        <p:spPr>
          <a:xfrm>
            <a:off x="254075" y="1354900"/>
            <a:ext cx="4045200" cy="641400"/>
          </a:xfrm>
          <a:prstGeom prst="rect">
            <a:avLst/>
          </a:prstGeom>
        </p:spPr>
        <p:txBody>
          <a:bodyPr spcFirstLastPara="1" wrap="square" lIns="91425" tIns="91425" rIns="91425" bIns="91425" anchor="ctr" anchorCtr="0">
            <a:noAutofit/>
          </a:bodyPr>
          <a:lstStyle/>
          <a:p>
            <a:pPr marL="0" indent="0"/>
            <a:r>
              <a:rPr lang="en-IN" dirty="0" smtClean="0"/>
              <a:t>Decision </a:t>
            </a:r>
            <a:r>
              <a:rPr lang="en-IN" dirty="0"/>
              <a:t>Tree</a:t>
            </a:r>
            <a:endParaRPr lang="en-IN" dirty="0" smtClean="0"/>
          </a:p>
          <a:p>
            <a:pPr marL="0" lvl="0" indent="0"/>
            <a:endParaRPr dirty="0"/>
          </a:p>
        </p:txBody>
      </p:sp>
      <p:sp>
        <p:nvSpPr>
          <p:cNvPr id="75" name="Google Shape;75;p15"/>
          <p:cNvSpPr txBox="1">
            <a:spLocks noGrp="1"/>
          </p:cNvSpPr>
          <p:nvPr>
            <p:ph type="body" idx="2"/>
          </p:nvPr>
        </p:nvSpPr>
        <p:spPr>
          <a:xfrm>
            <a:off x="462275" y="1786760"/>
            <a:ext cx="3837000" cy="2876466"/>
          </a:xfrm>
          <a:prstGeom prst="rect">
            <a:avLst/>
          </a:prstGeom>
        </p:spPr>
        <p:txBody>
          <a:bodyPr spcFirstLastPara="1" wrap="square" lIns="91425" tIns="91425" rIns="91425" bIns="91425" anchor="ctr" anchorCtr="0">
            <a:noAutofit/>
          </a:bodyPr>
          <a:lstStyle/>
          <a:p>
            <a:pPr lvl="0"/>
            <a:r>
              <a:rPr lang="en-IN" dirty="0" smtClean="0"/>
              <a:t>A </a:t>
            </a:r>
            <a:r>
              <a:rPr lang="en-IN" dirty="0"/>
              <a:t>decision tree is a supervised learning algorithm </a:t>
            </a:r>
            <a:r>
              <a:rPr lang="en-IN" dirty="0" smtClean="0"/>
              <a:t>that is able </a:t>
            </a:r>
            <a:r>
              <a:rPr lang="en-IN" dirty="0"/>
              <a:t>to order classes on a precise level</a:t>
            </a:r>
            <a:r>
              <a:rPr lang="en-IN" dirty="0" smtClean="0"/>
              <a:t>.</a:t>
            </a:r>
          </a:p>
          <a:p>
            <a:pPr lvl="0"/>
            <a:r>
              <a:rPr lang="en-IN" dirty="0"/>
              <a:t>It works like a flow chart, separating data points into two similar categories at a time from the “tree trunk” to “branches,” to “leaves,” where the categories become more finitely similar. </a:t>
            </a:r>
            <a:endParaRPr lang="en-IN" dirty="0" smtClean="0"/>
          </a:p>
          <a:p>
            <a:pPr lvl="0"/>
            <a:r>
              <a:rPr lang="en-IN" dirty="0" smtClean="0"/>
              <a:t>This </a:t>
            </a:r>
            <a:r>
              <a:rPr lang="en-IN" dirty="0"/>
              <a:t>creates categories within categories, allowing for organic classification with limited human supervision.</a:t>
            </a:r>
          </a:p>
        </p:txBody>
      </p:sp>
      <p:pic>
        <p:nvPicPr>
          <p:cNvPr id="2" name="Picture 1"/>
          <p:cNvPicPr>
            <a:picLocks noChangeAspect="1"/>
          </p:cNvPicPr>
          <p:nvPr/>
        </p:nvPicPr>
        <p:blipFill>
          <a:blip r:embed="rId3"/>
          <a:stretch>
            <a:fillRect/>
          </a:stretch>
        </p:blipFill>
        <p:spPr>
          <a:xfrm>
            <a:off x="4678090" y="872359"/>
            <a:ext cx="4381827" cy="2921218"/>
          </a:xfrm>
          <a:prstGeom prst="rect">
            <a:avLst/>
          </a:prstGeom>
        </p:spPr>
      </p:pic>
      <p:sp>
        <p:nvSpPr>
          <p:cNvPr id="8" name="Google Shape;77;p15"/>
          <p:cNvSpPr txBox="1">
            <a:spLocks/>
          </p:cNvSpPr>
          <p:nvPr/>
        </p:nvSpPr>
        <p:spPr>
          <a:xfrm>
            <a:off x="5043418" y="4520950"/>
            <a:ext cx="3848333" cy="284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3050" algn="l" rtl="0">
              <a:lnSpc>
                <a:spcPct val="115000"/>
              </a:lnSpc>
              <a:spcBef>
                <a:spcPts val="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1pPr>
            <a:lvl2pPr marL="914400" marR="0" lvl="1"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2pPr>
            <a:lvl3pPr marL="1371600" marR="0" lvl="2"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3pPr>
            <a:lvl4pPr marL="1828800" marR="0" lvl="3"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4pPr>
            <a:lvl5pPr marL="2286000" marR="0" lvl="4"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5pPr>
            <a:lvl6pPr marL="2743200" marR="0" lvl="5"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6pPr>
            <a:lvl7pPr marL="3200400" marR="0" lvl="6"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7pPr>
            <a:lvl8pPr marL="3657600" marR="0" lvl="7"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8pPr>
            <a:lvl9pPr marL="4114800" marR="0" lvl="8" indent="-273050" algn="l" rtl="0">
              <a:lnSpc>
                <a:spcPct val="115000"/>
              </a:lnSpc>
              <a:spcBef>
                <a:spcPts val="1600"/>
              </a:spcBef>
              <a:spcAft>
                <a:spcPts val="1600"/>
              </a:spcAft>
              <a:buClr>
                <a:schemeClr val="dk2"/>
              </a:buClr>
              <a:buSzPts val="700"/>
              <a:buFont typeface="Arial"/>
              <a:buChar char="■"/>
              <a:defRPr sz="700" b="0" i="0" u="none" strike="noStrike" cap="none">
                <a:solidFill>
                  <a:schemeClr val="dk2"/>
                </a:solidFill>
                <a:latin typeface="Arial"/>
                <a:ea typeface="Arial"/>
                <a:cs typeface="Arial"/>
                <a:sym typeface="Arial"/>
              </a:defRPr>
            </a:lvl9pPr>
          </a:lstStyle>
          <a:p>
            <a:pPr marL="0" indent="0" algn="ctr">
              <a:spcAft>
                <a:spcPts val="1600"/>
              </a:spcAft>
              <a:buNone/>
            </a:pPr>
            <a:r>
              <a:rPr lang="en-IN" dirty="0" smtClean="0"/>
              <a:t>Image Source</a:t>
            </a:r>
            <a:r>
              <a:rPr lang="en-IN" dirty="0"/>
              <a:t>: https://www.javatpoint.com/machine-learning-decision-tree-classification-algorithm</a:t>
            </a:r>
          </a:p>
        </p:txBody>
      </p:sp>
    </p:spTree>
    <p:extLst>
      <p:ext uri="{BB962C8B-B14F-4D97-AF65-F5344CB8AC3E}">
        <p14:creationId xmlns:p14="http://schemas.microsoft.com/office/powerpoint/2010/main" val="27201242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lvl="0"/>
            <a:r>
              <a:rPr lang="en-IN" dirty="0" smtClean="0"/>
              <a:t>Classification </a:t>
            </a:r>
            <a:r>
              <a:rPr lang="en-IN" dirty="0"/>
              <a:t>techniques</a:t>
            </a:r>
            <a:endParaRPr dirty="0"/>
          </a:p>
        </p:txBody>
      </p:sp>
      <p:sp>
        <p:nvSpPr>
          <p:cNvPr id="74" name="Google Shape;74;p15"/>
          <p:cNvSpPr txBox="1">
            <a:spLocks noGrp="1"/>
          </p:cNvSpPr>
          <p:nvPr>
            <p:ph type="subTitle" idx="1"/>
          </p:nvPr>
        </p:nvSpPr>
        <p:spPr>
          <a:xfrm>
            <a:off x="254075" y="1512555"/>
            <a:ext cx="4045200" cy="641400"/>
          </a:xfrm>
          <a:prstGeom prst="rect">
            <a:avLst/>
          </a:prstGeom>
        </p:spPr>
        <p:txBody>
          <a:bodyPr spcFirstLastPara="1" wrap="square" lIns="91425" tIns="91425" rIns="91425" bIns="91425" anchor="ctr" anchorCtr="0">
            <a:noAutofit/>
          </a:bodyPr>
          <a:lstStyle/>
          <a:p>
            <a:pPr marL="0" indent="0"/>
            <a:r>
              <a:rPr lang="en-IN" dirty="0" smtClean="0"/>
              <a:t>Random </a:t>
            </a:r>
            <a:r>
              <a:rPr lang="en-IN" dirty="0"/>
              <a:t>Forest</a:t>
            </a:r>
            <a:endParaRPr lang="en-IN" dirty="0" smtClean="0"/>
          </a:p>
          <a:p>
            <a:pPr marL="0" lvl="0" indent="0"/>
            <a:endParaRPr dirty="0"/>
          </a:p>
        </p:txBody>
      </p:sp>
      <p:sp>
        <p:nvSpPr>
          <p:cNvPr id="75" name="Google Shape;75;p15"/>
          <p:cNvSpPr txBox="1">
            <a:spLocks noGrp="1"/>
          </p:cNvSpPr>
          <p:nvPr>
            <p:ph type="body" idx="2"/>
          </p:nvPr>
        </p:nvSpPr>
        <p:spPr>
          <a:xfrm>
            <a:off x="462275" y="1996300"/>
            <a:ext cx="3837000" cy="2666926"/>
          </a:xfrm>
          <a:prstGeom prst="rect">
            <a:avLst/>
          </a:prstGeom>
        </p:spPr>
        <p:txBody>
          <a:bodyPr spcFirstLastPara="1" wrap="square" lIns="91425" tIns="91425" rIns="91425" bIns="91425" anchor="ctr" anchorCtr="0">
            <a:noAutofit/>
          </a:bodyPr>
          <a:lstStyle/>
          <a:p>
            <a:pPr lvl="0"/>
            <a:r>
              <a:rPr lang="en-IN" dirty="0" smtClean="0"/>
              <a:t>The </a:t>
            </a:r>
            <a:r>
              <a:rPr lang="en-IN" dirty="0"/>
              <a:t>random forest algorithm is an expansion of decision </a:t>
            </a:r>
            <a:r>
              <a:rPr lang="en-IN" dirty="0" smtClean="0"/>
              <a:t>tree</a:t>
            </a:r>
            <a:endParaRPr lang="en-IN" dirty="0"/>
          </a:p>
          <a:p>
            <a:pPr marL="139700" lvl="0" indent="0">
              <a:buNone/>
            </a:pPr>
            <a:endParaRPr lang="en-IN" dirty="0" smtClean="0"/>
          </a:p>
          <a:p>
            <a:pPr lvl="0"/>
            <a:r>
              <a:rPr lang="en-IN" dirty="0" smtClean="0"/>
              <a:t>You </a:t>
            </a:r>
            <a:r>
              <a:rPr lang="en-IN" dirty="0"/>
              <a:t>first construct a multitude of decision trees with training data, then fit your new data within one of the trees as a “random forest.”</a:t>
            </a:r>
          </a:p>
        </p:txBody>
      </p:sp>
      <p:pic>
        <p:nvPicPr>
          <p:cNvPr id="2" name="Picture 1"/>
          <p:cNvPicPr>
            <a:picLocks noChangeAspect="1"/>
          </p:cNvPicPr>
          <p:nvPr/>
        </p:nvPicPr>
        <p:blipFill>
          <a:blip r:embed="rId3"/>
          <a:stretch>
            <a:fillRect/>
          </a:stretch>
        </p:blipFill>
        <p:spPr>
          <a:xfrm>
            <a:off x="4614840" y="713500"/>
            <a:ext cx="4317720" cy="3598100"/>
          </a:xfrm>
          <a:prstGeom prst="rect">
            <a:avLst/>
          </a:prstGeom>
        </p:spPr>
      </p:pic>
      <p:sp>
        <p:nvSpPr>
          <p:cNvPr id="8" name="Google Shape;77;p15"/>
          <p:cNvSpPr txBox="1">
            <a:spLocks/>
          </p:cNvSpPr>
          <p:nvPr/>
        </p:nvSpPr>
        <p:spPr>
          <a:xfrm>
            <a:off x="5043418" y="4520950"/>
            <a:ext cx="3848333" cy="284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3050" algn="l" rtl="0">
              <a:lnSpc>
                <a:spcPct val="115000"/>
              </a:lnSpc>
              <a:spcBef>
                <a:spcPts val="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1pPr>
            <a:lvl2pPr marL="914400" marR="0" lvl="1"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2pPr>
            <a:lvl3pPr marL="1371600" marR="0" lvl="2"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3pPr>
            <a:lvl4pPr marL="1828800" marR="0" lvl="3"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4pPr>
            <a:lvl5pPr marL="2286000" marR="0" lvl="4"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5pPr>
            <a:lvl6pPr marL="2743200" marR="0" lvl="5"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6pPr>
            <a:lvl7pPr marL="3200400" marR="0" lvl="6"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7pPr>
            <a:lvl8pPr marL="3657600" marR="0" lvl="7"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8pPr>
            <a:lvl9pPr marL="4114800" marR="0" lvl="8" indent="-273050" algn="l" rtl="0">
              <a:lnSpc>
                <a:spcPct val="115000"/>
              </a:lnSpc>
              <a:spcBef>
                <a:spcPts val="1600"/>
              </a:spcBef>
              <a:spcAft>
                <a:spcPts val="1600"/>
              </a:spcAft>
              <a:buClr>
                <a:schemeClr val="dk2"/>
              </a:buClr>
              <a:buSzPts val="700"/>
              <a:buFont typeface="Arial"/>
              <a:buChar char="■"/>
              <a:defRPr sz="700" b="0" i="0" u="none" strike="noStrike" cap="none">
                <a:solidFill>
                  <a:schemeClr val="dk2"/>
                </a:solidFill>
                <a:latin typeface="Arial"/>
                <a:ea typeface="Arial"/>
                <a:cs typeface="Arial"/>
                <a:sym typeface="Arial"/>
              </a:defRPr>
            </a:lvl9pPr>
          </a:lstStyle>
          <a:p>
            <a:pPr marL="0" indent="0" algn="ctr">
              <a:spcAft>
                <a:spcPts val="1600"/>
              </a:spcAft>
              <a:buNone/>
            </a:pPr>
            <a:r>
              <a:rPr lang="en-IN" dirty="0" smtClean="0"/>
              <a:t>Image Source</a:t>
            </a:r>
            <a:r>
              <a:rPr lang="en-IN" dirty="0"/>
              <a:t>: https://www.javatpoint.com/machine-learning-random-forest-algorithm</a:t>
            </a:r>
          </a:p>
        </p:txBody>
      </p:sp>
    </p:spTree>
    <p:extLst>
      <p:ext uri="{BB962C8B-B14F-4D97-AF65-F5344CB8AC3E}">
        <p14:creationId xmlns:p14="http://schemas.microsoft.com/office/powerpoint/2010/main" val="9646771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lvl="0"/>
            <a:r>
              <a:rPr lang="en-IN" dirty="0" smtClean="0"/>
              <a:t>Classification </a:t>
            </a:r>
            <a:r>
              <a:rPr lang="en-IN" dirty="0"/>
              <a:t>techniques</a:t>
            </a:r>
            <a:endParaRPr dirty="0"/>
          </a:p>
        </p:txBody>
      </p:sp>
      <p:sp>
        <p:nvSpPr>
          <p:cNvPr id="74" name="Google Shape;74;p15"/>
          <p:cNvSpPr txBox="1">
            <a:spLocks noGrp="1"/>
          </p:cNvSpPr>
          <p:nvPr>
            <p:ph type="subTitle" idx="1"/>
          </p:nvPr>
        </p:nvSpPr>
        <p:spPr>
          <a:xfrm>
            <a:off x="254075" y="1512555"/>
            <a:ext cx="4045200" cy="641400"/>
          </a:xfrm>
          <a:prstGeom prst="rect">
            <a:avLst/>
          </a:prstGeom>
        </p:spPr>
        <p:txBody>
          <a:bodyPr spcFirstLastPara="1" wrap="square" lIns="91425" tIns="91425" rIns="91425" bIns="91425" anchor="ctr" anchorCtr="0">
            <a:noAutofit/>
          </a:bodyPr>
          <a:lstStyle/>
          <a:p>
            <a:pPr marL="0" indent="0"/>
            <a:r>
              <a:rPr lang="en-IN" dirty="0" smtClean="0"/>
              <a:t>Support </a:t>
            </a:r>
            <a:r>
              <a:rPr lang="en-IN" dirty="0"/>
              <a:t>Vector Machines</a:t>
            </a:r>
            <a:endParaRPr lang="en-IN" dirty="0" smtClean="0"/>
          </a:p>
          <a:p>
            <a:pPr marL="0" lvl="0" indent="0"/>
            <a:endParaRPr dirty="0"/>
          </a:p>
        </p:txBody>
      </p:sp>
      <p:sp>
        <p:nvSpPr>
          <p:cNvPr id="75" name="Google Shape;75;p15"/>
          <p:cNvSpPr txBox="1">
            <a:spLocks noGrp="1"/>
          </p:cNvSpPr>
          <p:nvPr>
            <p:ph type="body" idx="2"/>
          </p:nvPr>
        </p:nvSpPr>
        <p:spPr>
          <a:xfrm>
            <a:off x="462275" y="1996300"/>
            <a:ext cx="3837000" cy="2666926"/>
          </a:xfrm>
          <a:prstGeom prst="rect">
            <a:avLst/>
          </a:prstGeom>
        </p:spPr>
        <p:txBody>
          <a:bodyPr spcFirstLastPara="1" wrap="square" lIns="91425" tIns="91425" rIns="91425" bIns="91425" anchor="ctr" anchorCtr="0">
            <a:noAutofit/>
          </a:bodyPr>
          <a:lstStyle/>
          <a:p>
            <a:pPr lvl="0"/>
            <a:r>
              <a:rPr lang="en-IN" dirty="0" smtClean="0"/>
              <a:t>A </a:t>
            </a:r>
            <a:r>
              <a:rPr lang="en-IN" dirty="0"/>
              <a:t>support vector machine (SVM) uses algorithms to train and classify data within degrees of </a:t>
            </a:r>
            <a:r>
              <a:rPr lang="en-IN" dirty="0" smtClean="0"/>
              <a:t>polarity</a:t>
            </a:r>
          </a:p>
          <a:p>
            <a:pPr lvl="0"/>
            <a:endParaRPr lang="en-IN" dirty="0" smtClean="0"/>
          </a:p>
          <a:p>
            <a:pPr lvl="0"/>
            <a:r>
              <a:rPr lang="en-IN" dirty="0"/>
              <a:t>The SVM then assigns a hyperplane that best separates the tags. </a:t>
            </a:r>
            <a:endParaRPr lang="en-IN" dirty="0" smtClean="0"/>
          </a:p>
          <a:p>
            <a:pPr marL="139700" lvl="0" indent="0">
              <a:buNone/>
            </a:pPr>
            <a:endParaRPr lang="en-IN" dirty="0" smtClean="0"/>
          </a:p>
          <a:p>
            <a:pPr lvl="0"/>
            <a:r>
              <a:rPr lang="en-IN" dirty="0" smtClean="0"/>
              <a:t>In </a:t>
            </a:r>
            <a:r>
              <a:rPr lang="en-IN" dirty="0"/>
              <a:t>two dimensions this is simply a line.</a:t>
            </a:r>
          </a:p>
        </p:txBody>
      </p:sp>
      <p:pic>
        <p:nvPicPr>
          <p:cNvPr id="2" name="Picture 1"/>
          <p:cNvPicPr>
            <a:picLocks noChangeAspect="1"/>
          </p:cNvPicPr>
          <p:nvPr/>
        </p:nvPicPr>
        <p:blipFill>
          <a:blip r:embed="rId3"/>
          <a:stretch>
            <a:fillRect/>
          </a:stretch>
        </p:blipFill>
        <p:spPr>
          <a:xfrm>
            <a:off x="4626900" y="893379"/>
            <a:ext cx="4428722" cy="2952481"/>
          </a:xfrm>
          <a:prstGeom prst="rect">
            <a:avLst/>
          </a:prstGeom>
        </p:spPr>
      </p:pic>
      <p:sp>
        <p:nvSpPr>
          <p:cNvPr id="8" name="Google Shape;77;p15"/>
          <p:cNvSpPr txBox="1">
            <a:spLocks/>
          </p:cNvSpPr>
          <p:nvPr/>
        </p:nvSpPr>
        <p:spPr>
          <a:xfrm>
            <a:off x="5043418" y="4520950"/>
            <a:ext cx="3848333" cy="284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3050" algn="l" rtl="0">
              <a:lnSpc>
                <a:spcPct val="115000"/>
              </a:lnSpc>
              <a:spcBef>
                <a:spcPts val="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1pPr>
            <a:lvl2pPr marL="914400" marR="0" lvl="1"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2pPr>
            <a:lvl3pPr marL="1371600" marR="0" lvl="2"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3pPr>
            <a:lvl4pPr marL="1828800" marR="0" lvl="3"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4pPr>
            <a:lvl5pPr marL="2286000" marR="0" lvl="4"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5pPr>
            <a:lvl6pPr marL="2743200" marR="0" lvl="5"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6pPr>
            <a:lvl7pPr marL="3200400" marR="0" lvl="6"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7pPr>
            <a:lvl8pPr marL="3657600" marR="0" lvl="7"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8pPr>
            <a:lvl9pPr marL="4114800" marR="0" lvl="8" indent="-273050" algn="l" rtl="0">
              <a:lnSpc>
                <a:spcPct val="115000"/>
              </a:lnSpc>
              <a:spcBef>
                <a:spcPts val="1600"/>
              </a:spcBef>
              <a:spcAft>
                <a:spcPts val="1600"/>
              </a:spcAft>
              <a:buClr>
                <a:schemeClr val="dk2"/>
              </a:buClr>
              <a:buSzPts val="700"/>
              <a:buFont typeface="Arial"/>
              <a:buChar char="■"/>
              <a:defRPr sz="700" b="0" i="0" u="none" strike="noStrike" cap="none">
                <a:solidFill>
                  <a:schemeClr val="dk2"/>
                </a:solidFill>
                <a:latin typeface="Arial"/>
                <a:ea typeface="Arial"/>
                <a:cs typeface="Arial"/>
                <a:sym typeface="Arial"/>
              </a:defRPr>
            </a:lvl9pPr>
          </a:lstStyle>
          <a:p>
            <a:pPr marL="0" indent="0" algn="ctr">
              <a:spcAft>
                <a:spcPts val="1600"/>
              </a:spcAft>
              <a:buNone/>
            </a:pPr>
            <a:r>
              <a:rPr lang="en-IN" dirty="0" smtClean="0"/>
              <a:t>Image Source</a:t>
            </a:r>
            <a:r>
              <a:rPr lang="en-IN" dirty="0"/>
              <a:t>: https://www.javatpoint.com/machine-learning-support-vector-machine-algorithm</a:t>
            </a:r>
          </a:p>
        </p:txBody>
      </p:sp>
    </p:spTree>
    <p:extLst>
      <p:ext uri="{BB962C8B-B14F-4D97-AF65-F5344CB8AC3E}">
        <p14:creationId xmlns:p14="http://schemas.microsoft.com/office/powerpoint/2010/main" val="566154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lvl="0"/>
            <a:r>
              <a:rPr lang="en-IN" dirty="0"/>
              <a:t>D</a:t>
            </a:r>
            <a:r>
              <a:rPr lang="en-IN" dirty="0" smtClean="0"/>
              <a:t>istance </a:t>
            </a:r>
            <a:r>
              <a:rPr lang="en-IN" dirty="0"/>
              <a:t>metrics</a:t>
            </a:r>
            <a:endParaRPr dirty="0"/>
          </a:p>
        </p:txBody>
      </p:sp>
      <p:sp>
        <p:nvSpPr>
          <p:cNvPr id="74" name="Google Shape;74;p15"/>
          <p:cNvSpPr txBox="1">
            <a:spLocks noGrp="1"/>
          </p:cNvSpPr>
          <p:nvPr>
            <p:ph type="subTitle" idx="1"/>
          </p:nvPr>
        </p:nvSpPr>
        <p:spPr>
          <a:xfrm>
            <a:off x="254075" y="1429407"/>
            <a:ext cx="4045200" cy="672662"/>
          </a:xfrm>
          <a:prstGeom prst="rect">
            <a:avLst/>
          </a:prstGeom>
        </p:spPr>
        <p:txBody>
          <a:bodyPr spcFirstLastPara="1" wrap="square" lIns="91425" tIns="91425" rIns="91425" bIns="91425" anchor="ctr" anchorCtr="0">
            <a:noAutofit/>
          </a:bodyPr>
          <a:lstStyle/>
          <a:p>
            <a:pPr marL="0" indent="0"/>
            <a:endParaRPr lang="en-IN" dirty="0" smtClean="0"/>
          </a:p>
          <a:p>
            <a:pPr marL="0" indent="0"/>
            <a:endParaRPr lang="en-IN" dirty="0"/>
          </a:p>
          <a:p>
            <a:pPr marL="0" indent="0"/>
            <a:r>
              <a:rPr lang="en-IN" dirty="0" smtClean="0"/>
              <a:t>What is it?</a:t>
            </a:r>
            <a:endParaRPr lang="en-IN" dirty="0"/>
          </a:p>
          <a:p>
            <a:pPr marL="0" indent="0"/>
            <a:endParaRPr lang="en-IN" dirty="0" smtClean="0"/>
          </a:p>
          <a:p>
            <a:pPr marL="0" lvl="0" indent="0"/>
            <a:endParaRPr dirty="0"/>
          </a:p>
        </p:txBody>
      </p:sp>
      <p:sp>
        <p:nvSpPr>
          <p:cNvPr id="75" name="Google Shape;75;p15"/>
          <p:cNvSpPr txBox="1">
            <a:spLocks noGrp="1"/>
          </p:cNvSpPr>
          <p:nvPr>
            <p:ph type="body" idx="2"/>
          </p:nvPr>
        </p:nvSpPr>
        <p:spPr>
          <a:xfrm>
            <a:off x="462275" y="1996300"/>
            <a:ext cx="3837000" cy="2666926"/>
          </a:xfrm>
          <a:prstGeom prst="rect">
            <a:avLst/>
          </a:prstGeom>
        </p:spPr>
        <p:txBody>
          <a:bodyPr spcFirstLastPara="1" wrap="square" lIns="91425" tIns="91425" rIns="91425" bIns="91425" anchor="ctr" anchorCtr="0">
            <a:noAutofit/>
          </a:bodyPr>
          <a:lstStyle/>
          <a:p>
            <a:r>
              <a:rPr lang="en-IN" dirty="0" smtClean="0"/>
              <a:t>A </a:t>
            </a:r>
            <a:r>
              <a:rPr lang="en-IN" dirty="0"/>
              <a:t>distance measure is an objective score that summarizes the relative difference between two objects in a problem domain</a:t>
            </a:r>
            <a:r>
              <a:rPr lang="en-IN" dirty="0" smtClean="0"/>
              <a:t>.</a:t>
            </a:r>
          </a:p>
          <a:p>
            <a:endParaRPr lang="en-IN" dirty="0"/>
          </a:p>
          <a:p>
            <a:r>
              <a:rPr lang="en-IN" dirty="0"/>
              <a:t>Different distance measures must be chosen and used depending on the types of the data.</a:t>
            </a:r>
          </a:p>
          <a:p>
            <a:pPr lvl="0"/>
            <a:endParaRPr lang="en-IN" dirty="0"/>
          </a:p>
        </p:txBody>
      </p:sp>
      <p:pic>
        <p:nvPicPr>
          <p:cNvPr id="2" name="Picture 1"/>
          <p:cNvPicPr>
            <a:picLocks noChangeAspect="1"/>
          </p:cNvPicPr>
          <p:nvPr/>
        </p:nvPicPr>
        <p:blipFill>
          <a:blip r:embed="rId3"/>
          <a:stretch>
            <a:fillRect/>
          </a:stretch>
        </p:blipFill>
        <p:spPr>
          <a:xfrm>
            <a:off x="5074949" y="1034200"/>
            <a:ext cx="3606595" cy="2659178"/>
          </a:xfrm>
          <a:prstGeom prst="rect">
            <a:avLst/>
          </a:prstGeom>
        </p:spPr>
      </p:pic>
      <p:sp>
        <p:nvSpPr>
          <p:cNvPr id="8" name="Google Shape;77;p15"/>
          <p:cNvSpPr txBox="1">
            <a:spLocks/>
          </p:cNvSpPr>
          <p:nvPr/>
        </p:nvSpPr>
        <p:spPr>
          <a:xfrm>
            <a:off x="5043418" y="4520950"/>
            <a:ext cx="3848333" cy="284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3050" algn="l" rtl="0">
              <a:lnSpc>
                <a:spcPct val="115000"/>
              </a:lnSpc>
              <a:spcBef>
                <a:spcPts val="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1pPr>
            <a:lvl2pPr marL="914400" marR="0" lvl="1"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2pPr>
            <a:lvl3pPr marL="1371600" marR="0" lvl="2"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3pPr>
            <a:lvl4pPr marL="1828800" marR="0" lvl="3"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4pPr>
            <a:lvl5pPr marL="2286000" marR="0" lvl="4"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5pPr>
            <a:lvl6pPr marL="2743200" marR="0" lvl="5"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6pPr>
            <a:lvl7pPr marL="3200400" marR="0" lvl="6"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7pPr>
            <a:lvl8pPr marL="3657600" marR="0" lvl="7"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8pPr>
            <a:lvl9pPr marL="4114800" marR="0" lvl="8" indent="-273050" algn="l" rtl="0">
              <a:lnSpc>
                <a:spcPct val="115000"/>
              </a:lnSpc>
              <a:spcBef>
                <a:spcPts val="1600"/>
              </a:spcBef>
              <a:spcAft>
                <a:spcPts val="1600"/>
              </a:spcAft>
              <a:buClr>
                <a:schemeClr val="dk2"/>
              </a:buClr>
              <a:buSzPts val="700"/>
              <a:buFont typeface="Arial"/>
              <a:buChar char="■"/>
              <a:defRPr sz="700" b="0" i="0" u="none" strike="noStrike" cap="none">
                <a:solidFill>
                  <a:schemeClr val="dk2"/>
                </a:solidFill>
                <a:latin typeface="Arial"/>
                <a:ea typeface="Arial"/>
                <a:cs typeface="Arial"/>
                <a:sym typeface="Arial"/>
              </a:defRPr>
            </a:lvl9pPr>
          </a:lstStyle>
          <a:p>
            <a:pPr marL="0" indent="0" algn="ctr">
              <a:spcAft>
                <a:spcPts val="1600"/>
              </a:spcAft>
              <a:buNone/>
            </a:pPr>
            <a:r>
              <a:rPr lang="en-IN" dirty="0" smtClean="0"/>
              <a:t>Image Source</a:t>
            </a:r>
            <a:r>
              <a:rPr lang="en-IN" dirty="0"/>
              <a:t>: https://tuhinmukherjee74.medium.com/different-types-of-distances-used-in-machine-learning-explained-550e2979752c</a:t>
            </a:r>
          </a:p>
        </p:txBody>
      </p:sp>
    </p:spTree>
    <p:extLst>
      <p:ext uri="{BB962C8B-B14F-4D97-AF65-F5344CB8AC3E}">
        <p14:creationId xmlns:p14="http://schemas.microsoft.com/office/powerpoint/2010/main" val="28587249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lvl="0"/>
            <a:r>
              <a:rPr lang="en-IN" dirty="0"/>
              <a:t>D</a:t>
            </a:r>
            <a:r>
              <a:rPr lang="en-IN" dirty="0" smtClean="0"/>
              <a:t>istance </a:t>
            </a:r>
            <a:r>
              <a:rPr lang="en-IN" dirty="0"/>
              <a:t>metrics</a:t>
            </a:r>
            <a:endParaRPr dirty="0"/>
          </a:p>
        </p:txBody>
      </p:sp>
      <p:sp>
        <p:nvSpPr>
          <p:cNvPr id="74" name="Google Shape;74;p15"/>
          <p:cNvSpPr txBox="1">
            <a:spLocks noGrp="1"/>
          </p:cNvSpPr>
          <p:nvPr>
            <p:ph type="subTitle" idx="1"/>
          </p:nvPr>
        </p:nvSpPr>
        <p:spPr>
          <a:xfrm>
            <a:off x="254075" y="1429407"/>
            <a:ext cx="4045200" cy="672662"/>
          </a:xfrm>
          <a:prstGeom prst="rect">
            <a:avLst/>
          </a:prstGeom>
        </p:spPr>
        <p:txBody>
          <a:bodyPr spcFirstLastPara="1" wrap="square" lIns="91425" tIns="91425" rIns="91425" bIns="91425" anchor="ctr" anchorCtr="0">
            <a:noAutofit/>
          </a:bodyPr>
          <a:lstStyle/>
          <a:p>
            <a:pPr marL="0" indent="0"/>
            <a:endParaRPr lang="en-IN" dirty="0" smtClean="0"/>
          </a:p>
          <a:p>
            <a:pPr marL="0" indent="0"/>
            <a:endParaRPr lang="en-IN" dirty="0"/>
          </a:p>
          <a:p>
            <a:pPr marL="0" indent="0"/>
            <a:r>
              <a:rPr lang="en-IN" dirty="0" smtClean="0"/>
              <a:t>Types</a:t>
            </a:r>
            <a:endParaRPr lang="en-IN" dirty="0"/>
          </a:p>
          <a:p>
            <a:pPr marL="0" indent="0"/>
            <a:endParaRPr lang="en-IN" dirty="0" smtClean="0"/>
          </a:p>
          <a:p>
            <a:pPr marL="0" lvl="0" indent="0"/>
            <a:endParaRPr dirty="0"/>
          </a:p>
        </p:txBody>
      </p:sp>
      <p:sp>
        <p:nvSpPr>
          <p:cNvPr id="75" name="Google Shape;75;p15"/>
          <p:cNvSpPr txBox="1">
            <a:spLocks noGrp="1"/>
          </p:cNvSpPr>
          <p:nvPr>
            <p:ph type="body" idx="2"/>
          </p:nvPr>
        </p:nvSpPr>
        <p:spPr>
          <a:xfrm>
            <a:off x="462275" y="1996300"/>
            <a:ext cx="3837000" cy="2666926"/>
          </a:xfrm>
          <a:prstGeom prst="rect">
            <a:avLst/>
          </a:prstGeom>
        </p:spPr>
        <p:txBody>
          <a:bodyPr spcFirstLastPara="1" wrap="square" lIns="91425" tIns="91425" rIns="91425" bIns="91425" anchor="ctr" anchorCtr="0">
            <a:noAutofit/>
          </a:bodyPr>
          <a:lstStyle/>
          <a:p>
            <a:r>
              <a:rPr lang="en-IN" dirty="0" smtClean="0"/>
              <a:t>Following </a:t>
            </a:r>
            <a:r>
              <a:rPr lang="en-IN" dirty="0"/>
              <a:t>are the 4 most commonly used distance measures in machine learning</a:t>
            </a:r>
            <a:r>
              <a:rPr lang="en-IN" dirty="0" smtClean="0"/>
              <a:t>:</a:t>
            </a:r>
          </a:p>
          <a:p>
            <a:endParaRPr lang="en-IN" dirty="0"/>
          </a:p>
          <a:p>
            <a:r>
              <a:rPr lang="en-IN" dirty="0" smtClean="0"/>
              <a:t>Hamming </a:t>
            </a:r>
            <a:r>
              <a:rPr lang="en-IN" dirty="0"/>
              <a:t>Distance</a:t>
            </a:r>
          </a:p>
          <a:p>
            <a:r>
              <a:rPr lang="en-IN" dirty="0" smtClean="0"/>
              <a:t>Euclidean </a:t>
            </a:r>
            <a:r>
              <a:rPr lang="en-IN" dirty="0"/>
              <a:t>Distance</a:t>
            </a:r>
          </a:p>
          <a:p>
            <a:r>
              <a:rPr lang="en-IN" dirty="0" smtClean="0"/>
              <a:t>Manhattan </a:t>
            </a:r>
            <a:r>
              <a:rPr lang="en-IN" dirty="0"/>
              <a:t>Distance</a:t>
            </a:r>
          </a:p>
          <a:p>
            <a:r>
              <a:rPr lang="en-IN" dirty="0" err="1" smtClean="0"/>
              <a:t>Minkowski</a:t>
            </a:r>
            <a:r>
              <a:rPr lang="en-IN" dirty="0" smtClean="0"/>
              <a:t> </a:t>
            </a:r>
            <a:r>
              <a:rPr lang="en-IN" dirty="0"/>
              <a:t>Distance</a:t>
            </a:r>
          </a:p>
          <a:p>
            <a:endParaRPr lang="en-IN" dirty="0"/>
          </a:p>
        </p:txBody>
      </p:sp>
      <p:pic>
        <p:nvPicPr>
          <p:cNvPr id="6" name="Picture 5"/>
          <p:cNvPicPr>
            <a:picLocks noChangeAspect="1"/>
          </p:cNvPicPr>
          <p:nvPr/>
        </p:nvPicPr>
        <p:blipFill>
          <a:blip r:embed="rId3"/>
          <a:stretch>
            <a:fillRect/>
          </a:stretch>
        </p:blipFill>
        <p:spPr>
          <a:xfrm>
            <a:off x="5074949" y="1034200"/>
            <a:ext cx="3606595" cy="2659178"/>
          </a:xfrm>
          <a:prstGeom prst="rect">
            <a:avLst/>
          </a:prstGeom>
        </p:spPr>
      </p:pic>
      <p:sp>
        <p:nvSpPr>
          <p:cNvPr id="8" name="Google Shape;77;p15"/>
          <p:cNvSpPr txBox="1">
            <a:spLocks/>
          </p:cNvSpPr>
          <p:nvPr/>
        </p:nvSpPr>
        <p:spPr>
          <a:xfrm>
            <a:off x="5043418" y="4520950"/>
            <a:ext cx="3848333" cy="284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3050" algn="l" rtl="0">
              <a:lnSpc>
                <a:spcPct val="115000"/>
              </a:lnSpc>
              <a:spcBef>
                <a:spcPts val="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1pPr>
            <a:lvl2pPr marL="914400" marR="0" lvl="1"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2pPr>
            <a:lvl3pPr marL="1371600" marR="0" lvl="2"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3pPr>
            <a:lvl4pPr marL="1828800" marR="0" lvl="3"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4pPr>
            <a:lvl5pPr marL="2286000" marR="0" lvl="4"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5pPr>
            <a:lvl6pPr marL="2743200" marR="0" lvl="5"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6pPr>
            <a:lvl7pPr marL="3200400" marR="0" lvl="6"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7pPr>
            <a:lvl8pPr marL="3657600" marR="0" lvl="7"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8pPr>
            <a:lvl9pPr marL="4114800" marR="0" lvl="8" indent="-273050" algn="l" rtl="0">
              <a:lnSpc>
                <a:spcPct val="115000"/>
              </a:lnSpc>
              <a:spcBef>
                <a:spcPts val="1600"/>
              </a:spcBef>
              <a:spcAft>
                <a:spcPts val="1600"/>
              </a:spcAft>
              <a:buClr>
                <a:schemeClr val="dk2"/>
              </a:buClr>
              <a:buSzPts val="700"/>
              <a:buFont typeface="Arial"/>
              <a:buChar char="■"/>
              <a:defRPr sz="700" b="0" i="0" u="none" strike="noStrike" cap="none">
                <a:solidFill>
                  <a:schemeClr val="dk2"/>
                </a:solidFill>
                <a:latin typeface="Arial"/>
                <a:ea typeface="Arial"/>
                <a:cs typeface="Arial"/>
                <a:sym typeface="Arial"/>
              </a:defRPr>
            </a:lvl9pPr>
          </a:lstStyle>
          <a:p>
            <a:pPr marL="0" indent="0" algn="ctr">
              <a:spcAft>
                <a:spcPts val="1600"/>
              </a:spcAft>
              <a:buNone/>
            </a:pPr>
            <a:r>
              <a:rPr lang="en-IN" dirty="0" smtClean="0"/>
              <a:t>Image Source</a:t>
            </a:r>
            <a:r>
              <a:rPr lang="en-IN" dirty="0"/>
              <a:t>: https://tuhinmukherjee74.medium.com/different-types-of-distances-used-in-machine-learning-explained-550e2979752c</a:t>
            </a:r>
          </a:p>
        </p:txBody>
      </p:sp>
    </p:spTree>
    <p:extLst>
      <p:ext uri="{BB962C8B-B14F-4D97-AF65-F5344CB8AC3E}">
        <p14:creationId xmlns:p14="http://schemas.microsoft.com/office/powerpoint/2010/main" val="8493616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lvl="0"/>
            <a:r>
              <a:rPr lang="en-IN" dirty="0"/>
              <a:t>D</a:t>
            </a:r>
            <a:r>
              <a:rPr lang="en-IN" dirty="0" smtClean="0"/>
              <a:t>istance </a:t>
            </a:r>
            <a:r>
              <a:rPr lang="en-IN" dirty="0"/>
              <a:t>metrics</a:t>
            </a:r>
            <a:endParaRPr dirty="0"/>
          </a:p>
        </p:txBody>
      </p:sp>
      <p:sp>
        <p:nvSpPr>
          <p:cNvPr id="74" name="Google Shape;74;p15"/>
          <p:cNvSpPr txBox="1">
            <a:spLocks noGrp="1"/>
          </p:cNvSpPr>
          <p:nvPr>
            <p:ph type="subTitle" idx="1"/>
          </p:nvPr>
        </p:nvSpPr>
        <p:spPr>
          <a:xfrm>
            <a:off x="254075" y="1429407"/>
            <a:ext cx="4045200" cy="672662"/>
          </a:xfrm>
          <a:prstGeom prst="rect">
            <a:avLst/>
          </a:prstGeom>
        </p:spPr>
        <p:txBody>
          <a:bodyPr spcFirstLastPara="1" wrap="square" lIns="91425" tIns="91425" rIns="91425" bIns="91425" anchor="ctr" anchorCtr="0">
            <a:noAutofit/>
          </a:bodyPr>
          <a:lstStyle/>
          <a:p>
            <a:pPr marL="0" indent="0"/>
            <a:endParaRPr lang="en-IN" dirty="0" smtClean="0"/>
          </a:p>
          <a:p>
            <a:pPr marL="0" indent="0"/>
            <a:endParaRPr lang="en-IN" dirty="0"/>
          </a:p>
          <a:p>
            <a:pPr marL="0" indent="0"/>
            <a:r>
              <a:rPr lang="en-IN" dirty="0" smtClean="0"/>
              <a:t>Hamming </a:t>
            </a:r>
            <a:r>
              <a:rPr lang="en-IN" dirty="0"/>
              <a:t>Distance</a:t>
            </a:r>
          </a:p>
          <a:p>
            <a:pPr marL="0" indent="0"/>
            <a:endParaRPr lang="en-IN" dirty="0"/>
          </a:p>
          <a:p>
            <a:pPr marL="0" indent="0"/>
            <a:endParaRPr lang="en-IN" dirty="0" smtClean="0"/>
          </a:p>
          <a:p>
            <a:pPr marL="0" lvl="0" indent="0"/>
            <a:endParaRPr dirty="0"/>
          </a:p>
        </p:txBody>
      </p:sp>
      <p:sp>
        <p:nvSpPr>
          <p:cNvPr id="75" name="Google Shape;75;p15"/>
          <p:cNvSpPr txBox="1">
            <a:spLocks noGrp="1"/>
          </p:cNvSpPr>
          <p:nvPr>
            <p:ph type="body" idx="2"/>
          </p:nvPr>
        </p:nvSpPr>
        <p:spPr>
          <a:xfrm>
            <a:off x="462275" y="1996300"/>
            <a:ext cx="3837000" cy="2666926"/>
          </a:xfrm>
          <a:prstGeom prst="rect">
            <a:avLst/>
          </a:prstGeom>
        </p:spPr>
        <p:txBody>
          <a:bodyPr spcFirstLastPara="1" wrap="square" lIns="91425" tIns="91425" rIns="91425" bIns="91425" anchor="ctr" anchorCtr="0">
            <a:noAutofit/>
          </a:bodyPr>
          <a:lstStyle/>
          <a:p>
            <a:r>
              <a:rPr lang="en-IN" dirty="0" smtClean="0"/>
              <a:t>Hamming </a:t>
            </a:r>
            <a:r>
              <a:rPr lang="en-IN" dirty="0"/>
              <a:t>distance calculates the distance between two binary vectors, also referred to as binary strings or </a:t>
            </a:r>
            <a:r>
              <a:rPr lang="en-IN" dirty="0" err="1" smtClean="0"/>
              <a:t>bitstrings</a:t>
            </a:r>
            <a:r>
              <a:rPr lang="en-IN" dirty="0" smtClean="0"/>
              <a:t>.</a:t>
            </a:r>
          </a:p>
          <a:p>
            <a:pPr marL="139700" indent="0">
              <a:buNone/>
            </a:pPr>
            <a:endParaRPr lang="en-IN" dirty="0"/>
          </a:p>
        </p:txBody>
      </p:sp>
      <p:pic>
        <p:nvPicPr>
          <p:cNvPr id="2" name="Picture 1"/>
          <p:cNvPicPr>
            <a:picLocks noChangeAspect="1"/>
          </p:cNvPicPr>
          <p:nvPr/>
        </p:nvPicPr>
        <p:blipFill>
          <a:blip r:embed="rId3"/>
          <a:stretch>
            <a:fillRect/>
          </a:stretch>
        </p:blipFill>
        <p:spPr>
          <a:xfrm>
            <a:off x="4785376" y="1063134"/>
            <a:ext cx="4243010" cy="2386693"/>
          </a:xfrm>
          <a:prstGeom prst="rect">
            <a:avLst/>
          </a:prstGeom>
        </p:spPr>
      </p:pic>
      <p:sp>
        <p:nvSpPr>
          <p:cNvPr id="8" name="Google Shape;77;p15"/>
          <p:cNvSpPr txBox="1">
            <a:spLocks/>
          </p:cNvSpPr>
          <p:nvPr/>
        </p:nvSpPr>
        <p:spPr>
          <a:xfrm>
            <a:off x="5043418" y="4520950"/>
            <a:ext cx="3848333" cy="284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3050" algn="l" rtl="0">
              <a:lnSpc>
                <a:spcPct val="115000"/>
              </a:lnSpc>
              <a:spcBef>
                <a:spcPts val="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1pPr>
            <a:lvl2pPr marL="914400" marR="0" lvl="1"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2pPr>
            <a:lvl3pPr marL="1371600" marR="0" lvl="2"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3pPr>
            <a:lvl4pPr marL="1828800" marR="0" lvl="3"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4pPr>
            <a:lvl5pPr marL="2286000" marR="0" lvl="4"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5pPr>
            <a:lvl6pPr marL="2743200" marR="0" lvl="5"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6pPr>
            <a:lvl7pPr marL="3200400" marR="0" lvl="6"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7pPr>
            <a:lvl8pPr marL="3657600" marR="0" lvl="7"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8pPr>
            <a:lvl9pPr marL="4114800" marR="0" lvl="8" indent="-273050" algn="l" rtl="0">
              <a:lnSpc>
                <a:spcPct val="115000"/>
              </a:lnSpc>
              <a:spcBef>
                <a:spcPts val="1600"/>
              </a:spcBef>
              <a:spcAft>
                <a:spcPts val="1600"/>
              </a:spcAft>
              <a:buClr>
                <a:schemeClr val="dk2"/>
              </a:buClr>
              <a:buSzPts val="700"/>
              <a:buFont typeface="Arial"/>
              <a:buChar char="■"/>
              <a:defRPr sz="700" b="0" i="0" u="none" strike="noStrike" cap="none">
                <a:solidFill>
                  <a:schemeClr val="dk2"/>
                </a:solidFill>
                <a:latin typeface="Arial"/>
                <a:ea typeface="Arial"/>
                <a:cs typeface="Arial"/>
                <a:sym typeface="Arial"/>
              </a:defRPr>
            </a:lvl9pPr>
          </a:lstStyle>
          <a:p>
            <a:pPr marL="0" indent="0" algn="ctr">
              <a:spcAft>
                <a:spcPts val="1600"/>
              </a:spcAft>
              <a:buNone/>
            </a:pPr>
            <a:r>
              <a:rPr lang="en-IN" dirty="0" smtClean="0"/>
              <a:t>Image Source</a:t>
            </a:r>
            <a:r>
              <a:rPr lang="en-IN" dirty="0"/>
              <a:t>: https://www.youtube.com/watch?v=7SVSXiWc0-o</a:t>
            </a:r>
          </a:p>
        </p:txBody>
      </p:sp>
    </p:spTree>
    <p:extLst>
      <p:ext uri="{BB962C8B-B14F-4D97-AF65-F5344CB8AC3E}">
        <p14:creationId xmlns:p14="http://schemas.microsoft.com/office/powerpoint/2010/main" val="38416688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lvl="0"/>
            <a:r>
              <a:rPr lang="en-IN" dirty="0"/>
              <a:t>D</a:t>
            </a:r>
            <a:r>
              <a:rPr lang="en-IN" dirty="0" smtClean="0"/>
              <a:t>istance </a:t>
            </a:r>
            <a:r>
              <a:rPr lang="en-IN" dirty="0"/>
              <a:t>metrics</a:t>
            </a:r>
            <a:endParaRPr dirty="0"/>
          </a:p>
        </p:txBody>
      </p:sp>
      <p:sp>
        <p:nvSpPr>
          <p:cNvPr id="74" name="Google Shape;74;p15"/>
          <p:cNvSpPr txBox="1">
            <a:spLocks noGrp="1"/>
          </p:cNvSpPr>
          <p:nvPr>
            <p:ph type="subTitle" idx="1"/>
          </p:nvPr>
        </p:nvSpPr>
        <p:spPr>
          <a:xfrm>
            <a:off x="254075" y="1429407"/>
            <a:ext cx="4045200" cy="672662"/>
          </a:xfrm>
          <a:prstGeom prst="rect">
            <a:avLst/>
          </a:prstGeom>
        </p:spPr>
        <p:txBody>
          <a:bodyPr spcFirstLastPara="1" wrap="square" lIns="91425" tIns="91425" rIns="91425" bIns="91425" anchor="ctr" anchorCtr="0">
            <a:noAutofit/>
          </a:bodyPr>
          <a:lstStyle/>
          <a:p>
            <a:pPr marL="0" indent="0"/>
            <a:endParaRPr lang="en-IN" dirty="0" smtClean="0"/>
          </a:p>
          <a:p>
            <a:pPr marL="0" indent="0"/>
            <a:endParaRPr lang="en-IN" dirty="0"/>
          </a:p>
          <a:p>
            <a:pPr marL="0" indent="0"/>
            <a:r>
              <a:rPr lang="en-IN" dirty="0" smtClean="0"/>
              <a:t>Hamming </a:t>
            </a:r>
            <a:r>
              <a:rPr lang="en-IN" dirty="0"/>
              <a:t>Distance</a:t>
            </a:r>
          </a:p>
          <a:p>
            <a:pPr marL="0" indent="0"/>
            <a:endParaRPr lang="en-IN" dirty="0"/>
          </a:p>
          <a:p>
            <a:pPr marL="0" indent="0"/>
            <a:endParaRPr lang="en-IN" dirty="0" smtClean="0"/>
          </a:p>
          <a:p>
            <a:pPr marL="0" lvl="0" indent="0"/>
            <a:endParaRPr dirty="0"/>
          </a:p>
        </p:txBody>
      </p:sp>
      <p:sp>
        <p:nvSpPr>
          <p:cNvPr id="75" name="Google Shape;75;p15"/>
          <p:cNvSpPr txBox="1">
            <a:spLocks noGrp="1"/>
          </p:cNvSpPr>
          <p:nvPr>
            <p:ph type="body" idx="2"/>
          </p:nvPr>
        </p:nvSpPr>
        <p:spPr>
          <a:xfrm>
            <a:off x="462275" y="1996300"/>
            <a:ext cx="3837000" cy="2666926"/>
          </a:xfrm>
          <a:prstGeom prst="rect">
            <a:avLst/>
          </a:prstGeom>
        </p:spPr>
        <p:txBody>
          <a:bodyPr spcFirstLastPara="1" wrap="square" lIns="91425" tIns="91425" rIns="91425" bIns="91425" anchor="ctr" anchorCtr="0">
            <a:noAutofit/>
          </a:bodyPr>
          <a:lstStyle/>
          <a:p>
            <a:r>
              <a:rPr lang="en-IN" dirty="0" smtClean="0"/>
              <a:t>Example :</a:t>
            </a:r>
            <a:endParaRPr lang="en-IN" dirty="0"/>
          </a:p>
          <a:p>
            <a:pPr marL="139700" indent="0">
              <a:buNone/>
            </a:pPr>
            <a:r>
              <a:rPr lang="en-IN" dirty="0"/>
              <a:t>Suppose there are two strings 1101 1001 and 1001 1101.</a:t>
            </a:r>
          </a:p>
          <a:p>
            <a:endParaRPr lang="en-IN" dirty="0"/>
          </a:p>
          <a:p>
            <a:pPr marL="139700" indent="0">
              <a:buNone/>
            </a:pPr>
            <a:r>
              <a:rPr lang="en-IN" dirty="0"/>
              <a:t>11011001 ⊕ 10011101 = 01000100. Since, this contains two 1s, the Hamming distance, d(11011001, 10011101) = 2.</a:t>
            </a:r>
          </a:p>
        </p:txBody>
      </p:sp>
      <p:pic>
        <p:nvPicPr>
          <p:cNvPr id="6" name="Picture 5"/>
          <p:cNvPicPr>
            <a:picLocks noChangeAspect="1"/>
          </p:cNvPicPr>
          <p:nvPr/>
        </p:nvPicPr>
        <p:blipFill>
          <a:blip r:embed="rId3"/>
          <a:stretch>
            <a:fillRect/>
          </a:stretch>
        </p:blipFill>
        <p:spPr>
          <a:xfrm>
            <a:off x="4785376" y="1063134"/>
            <a:ext cx="4243010" cy="2386693"/>
          </a:xfrm>
          <a:prstGeom prst="rect">
            <a:avLst/>
          </a:prstGeom>
        </p:spPr>
      </p:pic>
      <p:sp>
        <p:nvSpPr>
          <p:cNvPr id="8" name="Google Shape;77;p15"/>
          <p:cNvSpPr txBox="1">
            <a:spLocks/>
          </p:cNvSpPr>
          <p:nvPr/>
        </p:nvSpPr>
        <p:spPr>
          <a:xfrm>
            <a:off x="5043418" y="4520950"/>
            <a:ext cx="3848333" cy="284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3050" algn="l" rtl="0">
              <a:lnSpc>
                <a:spcPct val="115000"/>
              </a:lnSpc>
              <a:spcBef>
                <a:spcPts val="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1pPr>
            <a:lvl2pPr marL="914400" marR="0" lvl="1"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2pPr>
            <a:lvl3pPr marL="1371600" marR="0" lvl="2"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3pPr>
            <a:lvl4pPr marL="1828800" marR="0" lvl="3"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4pPr>
            <a:lvl5pPr marL="2286000" marR="0" lvl="4"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5pPr>
            <a:lvl6pPr marL="2743200" marR="0" lvl="5"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6pPr>
            <a:lvl7pPr marL="3200400" marR="0" lvl="6"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7pPr>
            <a:lvl8pPr marL="3657600" marR="0" lvl="7"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8pPr>
            <a:lvl9pPr marL="4114800" marR="0" lvl="8" indent="-273050" algn="l" rtl="0">
              <a:lnSpc>
                <a:spcPct val="115000"/>
              </a:lnSpc>
              <a:spcBef>
                <a:spcPts val="1600"/>
              </a:spcBef>
              <a:spcAft>
                <a:spcPts val="1600"/>
              </a:spcAft>
              <a:buClr>
                <a:schemeClr val="dk2"/>
              </a:buClr>
              <a:buSzPts val="700"/>
              <a:buFont typeface="Arial"/>
              <a:buChar char="■"/>
              <a:defRPr sz="700" b="0" i="0" u="none" strike="noStrike" cap="none">
                <a:solidFill>
                  <a:schemeClr val="dk2"/>
                </a:solidFill>
                <a:latin typeface="Arial"/>
                <a:ea typeface="Arial"/>
                <a:cs typeface="Arial"/>
                <a:sym typeface="Arial"/>
              </a:defRPr>
            </a:lvl9pPr>
          </a:lstStyle>
          <a:p>
            <a:pPr marL="0" indent="0" algn="ctr">
              <a:spcAft>
                <a:spcPts val="1600"/>
              </a:spcAft>
              <a:buNone/>
            </a:pPr>
            <a:r>
              <a:rPr lang="en-IN" dirty="0" smtClean="0"/>
              <a:t>Image Source</a:t>
            </a:r>
            <a:r>
              <a:rPr lang="en-IN" dirty="0"/>
              <a:t>: https://www.youtube.com/watch?v=7SVSXiWc0-o</a:t>
            </a:r>
          </a:p>
        </p:txBody>
      </p:sp>
    </p:spTree>
    <p:extLst>
      <p:ext uri="{BB962C8B-B14F-4D97-AF65-F5344CB8AC3E}">
        <p14:creationId xmlns:p14="http://schemas.microsoft.com/office/powerpoint/2010/main" val="1094381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 this section, we will discuss:</a:t>
            </a:r>
            <a:endParaRPr dirty="0"/>
          </a:p>
        </p:txBody>
      </p:sp>
      <p:sp>
        <p:nvSpPr>
          <p:cNvPr id="68" name="Google Shape;68;p14"/>
          <p:cNvSpPr txBox="1">
            <a:spLocks noGrp="1"/>
          </p:cNvSpPr>
          <p:nvPr>
            <p:ph type="body" idx="1"/>
          </p:nvPr>
        </p:nvSpPr>
        <p:spPr>
          <a:xfrm>
            <a:off x="143975" y="1186200"/>
            <a:ext cx="8520600" cy="3416400"/>
          </a:xfrm>
          <a:prstGeom prst="rect">
            <a:avLst/>
          </a:prstGeom>
        </p:spPr>
        <p:txBody>
          <a:bodyPr spcFirstLastPara="1" wrap="square" lIns="91425" tIns="91425" rIns="91425" bIns="91425" anchor="t" anchorCtr="0">
            <a:noAutofit/>
          </a:bodyPr>
          <a:lstStyle/>
          <a:p>
            <a:pPr lvl="0"/>
            <a:r>
              <a:rPr lang="en-IN" dirty="0" smtClean="0"/>
              <a:t>Residuals </a:t>
            </a:r>
            <a:r>
              <a:rPr lang="en-IN" dirty="0"/>
              <a:t>in Regression</a:t>
            </a:r>
          </a:p>
          <a:p>
            <a:pPr lvl="0"/>
            <a:r>
              <a:rPr lang="en-IN" dirty="0"/>
              <a:t>Polynomial features</a:t>
            </a:r>
          </a:p>
          <a:p>
            <a:pPr lvl="0"/>
            <a:r>
              <a:rPr lang="en-IN" dirty="0"/>
              <a:t>Classification techniques</a:t>
            </a:r>
          </a:p>
          <a:p>
            <a:pPr lvl="0"/>
            <a:r>
              <a:rPr lang="en-IN" dirty="0"/>
              <a:t>Types of distance metrics</a:t>
            </a:r>
          </a:p>
          <a:p>
            <a:pPr lvl="0"/>
            <a:r>
              <a:rPr lang="en-IN" dirty="0"/>
              <a:t>KNN Classification</a:t>
            </a:r>
          </a:p>
          <a:p>
            <a:pPr lvl="0"/>
            <a:r>
              <a:rPr lang="en-IN" dirty="0"/>
              <a:t>Gradient Decent</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lvl="0"/>
            <a:r>
              <a:rPr lang="en-IN" dirty="0"/>
              <a:t>D</a:t>
            </a:r>
            <a:r>
              <a:rPr lang="en-IN" dirty="0" smtClean="0"/>
              <a:t>istance </a:t>
            </a:r>
            <a:r>
              <a:rPr lang="en-IN" dirty="0"/>
              <a:t>metrics</a:t>
            </a:r>
            <a:endParaRPr dirty="0"/>
          </a:p>
        </p:txBody>
      </p:sp>
      <p:sp>
        <p:nvSpPr>
          <p:cNvPr id="74" name="Google Shape;74;p15"/>
          <p:cNvSpPr txBox="1">
            <a:spLocks noGrp="1"/>
          </p:cNvSpPr>
          <p:nvPr>
            <p:ph type="subTitle" idx="1"/>
          </p:nvPr>
        </p:nvSpPr>
        <p:spPr>
          <a:xfrm>
            <a:off x="254075" y="1429407"/>
            <a:ext cx="4045200" cy="672662"/>
          </a:xfrm>
          <a:prstGeom prst="rect">
            <a:avLst/>
          </a:prstGeom>
        </p:spPr>
        <p:txBody>
          <a:bodyPr spcFirstLastPara="1" wrap="square" lIns="91425" tIns="91425" rIns="91425" bIns="91425" anchor="ctr" anchorCtr="0">
            <a:noAutofit/>
          </a:bodyPr>
          <a:lstStyle/>
          <a:p>
            <a:pPr marL="0" indent="0"/>
            <a:endParaRPr lang="en-IN" dirty="0" smtClean="0"/>
          </a:p>
          <a:p>
            <a:pPr marL="0" indent="0"/>
            <a:endParaRPr lang="en-IN" dirty="0"/>
          </a:p>
          <a:p>
            <a:pPr marL="0" indent="0"/>
            <a:r>
              <a:rPr lang="en-IN" dirty="0" smtClean="0"/>
              <a:t>Euclidean </a:t>
            </a:r>
            <a:r>
              <a:rPr lang="en-IN" dirty="0"/>
              <a:t>Distance</a:t>
            </a:r>
            <a:endParaRPr lang="en-IN" dirty="0" smtClean="0"/>
          </a:p>
          <a:p>
            <a:pPr marL="0" indent="0"/>
            <a:endParaRPr lang="en-IN" dirty="0"/>
          </a:p>
          <a:p>
            <a:pPr marL="0" indent="0"/>
            <a:endParaRPr lang="en-IN" dirty="0" smtClean="0"/>
          </a:p>
          <a:p>
            <a:pPr marL="0" lvl="0" indent="0"/>
            <a:endParaRPr dirty="0"/>
          </a:p>
        </p:txBody>
      </p:sp>
      <p:sp>
        <p:nvSpPr>
          <p:cNvPr id="75" name="Google Shape;75;p15"/>
          <p:cNvSpPr txBox="1">
            <a:spLocks noGrp="1"/>
          </p:cNvSpPr>
          <p:nvPr>
            <p:ph type="body" idx="2"/>
          </p:nvPr>
        </p:nvSpPr>
        <p:spPr>
          <a:xfrm>
            <a:off x="462275" y="1996300"/>
            <a:ext cx="3837000" cy="2666926"/>
          </a:xfrm>
          <a:prstGeom prst="rect">
            <a:avLst/>
          </a:prstGeom>
        </p:spPr>
        <p:txBody>
          <a:bodyPr spcFirstLastPara="1" wrap="square" lIns="91425" tIns="91425" rIns="91425" bIns="91425" anchor="ctr" anchorCtr="0">
            <a:noAutofit/>
          </a:bodyPr>
          <a:lstStyle/>
          <a:p>
            <a:r>
              <a:rPr lang="en-IN" dirty="0" smtClean="0"/>
              <a:t>Euclidean </a:t>
            </a:r>
            <a:r>
              <a:rPr lang="en-IN" dirty="0"/>
              <a:t>distance calculates the distance between two real-valued vectors</a:t>
            </a:r>
            <a:r>
              <a:rPr lang="en-IN" dirty="0" smtClean="0"/>
              <a:t>.</a:t>
            </a:r>
          </a:p>
          <a:p>
            <a:pPr marL="139700" indent="0">
              <a:buNone/>
            </a:pPr>
            <a:endParaRPr lang="en-IN" dirty="0" smtClean="0"/>
          </a:p>
          <a:p>
            <a:r>
              <a:rPr lang="en-IN" dirty="0"/>
              <a:t>Euclidean distance is calculated as the square root of the sum of the squared differences between the two vectors</a:t>
            </a:r>
            <a:r>
              <a:rPr lang="en-IN" dirty="0" smtClean="0"/>
              <a:t>.</a:t>
            </a:r>
          </a:p>
          <a:p>
            <a:endParaRPr lang="en-IN" dirty="0"/>
          </a:p>
          <a:p>
            <a:r>
              <a:rPr lang="en-IN" dirty="0" err="1"/>
              <a:t>EuclideanDistance</a:t>
            </a:r>
            <a:r>
              <a:rPr lang="en-IN" dirty="0"/>
              <a:t> = </a:t>
            </a:r>
            <a:r>
              <a:rPr lang="en-IN" dirty="0" err="1"/>
              <a:t>sqrt</a:t>
            </a:r>
            <a:r>
              <a:rPr lang="en-IN" dirty="0"/>
              <a:t>(sum for </a:t>
            </a:r>
            <a:r>
              <a:rPr lang="en-IN" dirty="0" err="1"/>
              <a:t>i</a:t>
            </a:r>
            <a:r>
              <a:rPr lang="en-IN" dirty="0"/>
              <a:t> to N (v1[</a:t>
            </a:r>
            <a:r>
              <a:rPr lang="en-IN" dirty="0" err="1"/>
              <a:t>i</a:t>
            </a:r>
            <a:r>
              <a:rPr lang="en-IN" dirty="0"/>
              <a:t>] – v2[</a:t>
            </a:r>
            <a:r>
              <a:rPr lang="en-IN" dirty="0" err="1"/>
              <a:t>i</a:t>
            </a:r>
            <a:r>
              <a:rPr lang="en-IN" dirty="0"/>
              <a:t>])^2)</a:t>
            </a:r>
          </a:p>
          <a:p>
            <a:endParaRPr lang="en-IN" dirty="0"/>
          </a:p>
        </p:txBody>
      </p:sp>
      <p:pic>
        <p:nvPicPr>
          <p:cNvPr id="2" name="Picture 1"/>
          <p:cNvPicPr>
            <a:picLocks noChangeAspect="1"/>
          </p:cNvPicPr>
          <p:nvPr/>
        </p:nvPicPr>
        <p:blipFill>
          <a:blip r:embed="rId3"/>
          <a:stretch>
            <a:fillRect/>
          </a:stretch>
        </p:blipFill>
        <p:spPr>
          <a:xfrm>
            <a:off x="4709225" y="713499"/>
            <a:ext cx="4172015" cy="3513553"/>
          </a:xfrm>
          <a:prstGeom prst="rect">
            <a:avLst/>
          </a:prstGeom>
        </p:spPr>
      </p:pic>
      <p:sp>
        <p:nvSpPr>
          <p:cNvPr id="8" name="Google Shape;77;p15"/>
          <p:cNvSpPr txBox="1">
            <a:spLocks/>
          </p:cNvSpPr>
          <p:nvPr/>
        </p:nvSpPr>
        <p:spPr>
          <a:xfrm>
            <a:off x="5043418" y="4520950"/>
            <a:ext cx="3848333" cy="284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3050" algn="l" rtl="0">
              <a:lnSpc>
                <a:spcPct val="115000"/>
              </a:lnSpc>
              <a:spcBef>
                <a:spcPts val="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1pPr>
            <a:lvl2pPr marL="914400" marR="0" lvl="1"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2pPr>
            <a:lvl3pPr marL="1371600" marR="0" lvl="2"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3pPr>
            <a:lvl4pPr marL="1828800" marR="0" lvl="3"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4pPr>
            <a:lvl5pPr marL="2286000" marR="0" lvl="4"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5pPr>
            <a:lvl6pPr marL="2743200" marR="0" lvl="5"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6pPr>
            <a:lvl7pPr marL="3200400" marR="0" lvl="6"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7pPr>
            <a:lvl8pPr marL="3657600" marR="0" lvl="7"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8pPr>
            <a:lvl9pPr marL="4114800" marR="0" lvl="8" indent="-273050" algn="l" rtl="0">
              <a:lnSpc>
                <a:spcPct val="115000"/>
              </a:lnSpc>
              <a:spcBef>
                <a:spcPts val="1600"/>
              </a:spcBef>
              <a:spcAft>
                <a:spcPts val="1600"/>
              </a:spcAft>
              <a:buClr>
                <a:schemeClr val="dk2"/>
              </a:buClr>
              <a:buSzPts val="700"/>
              <a:buFont typeface="Arial"/>
              <a:buChar char="■"/>
              <a:defRPr sz="700" b="0" i="0" u="none" strike="noStrike" cap="none">
                <a:solidFill>
                  <a:schemeClr val="dk2"/>
                </a:solidFill>
                <a:latin typeface="Arial"/>
                <a:ea typeface="Arial"/>
                <a:cs typeface="Arial"/>
                <a:sym typeface="Arial"/>
              </a:defRPr>
            </a:lvl9pPr>
          </a:lstStyle>
          <a:p>
            <a:pPr marL="0" indent="0" algn="ctr">
              <a:spcAft>
                <a:spcPts val="1600"/>
              </a:spcAft>
              <a:buNone/>
            </a:pPr>
            <a:r>
              <a:rPr lang="en-IN" dirty="0" smtClean="0"/>
              <a:t>Image Source</a:t>
            </a:r>
            <a:r>
              <a:rPr lang="en-IN" dirty="0"/>
              <a:t>: https://aigents.co/data-science-blog/publication/distance-metrics-for-machine-learning</a:t>
            </a:r>
          </a:p>
        </p:txBody>
      </p:sp>
    </p:spTree>
    <p:extLst>
      <p:ext uri="{BB962C8B-B14F-4D97-AF65-F5344CB8AC3E}">
        <p14:creationId xmlns:p14="http://schemas.microsoft.com/office/powerpoint/2010/main" val="28454003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lvl="0"/>
            <a:r>
              <a:rPr lang="en-IN" dirty="0"/>
              <a:t>D</a:t>
            </a:r>
            <a:r>
              <a:rPr lang="en-IN" dirty="0" smtClean="0"/>
              <a:t>istance </a:t>
            </a:r>
            <a:r>
              <a:rPr lang="en-IN" dirty="0"/>
              <a:t>metrics</a:t>
            </a:r>
            <a:endParaRPr dirty="0"/>
          </a:p>
        </p:txBody>
      </p:sp>
      <p:sp>
        <p:nvSpPr>
          <p:cNvPr id="74" name="Google Shape;74;p15"/>
          <p:cNvSpPr txBox="1">
            <a:spLocks noGrp="1"/>
          </p:cNvSpPr>
          <p:nvPr>
            <p:ph type="subTitle" idx="1"/>
          </p:nvPr>
        </p:nvSpPr>
        <p:spPr>
          <a:xfrm>
            <a:off x="254075" y="1429407"/>
            <a:ext cx="4045200" cy="672662"/>
          </a:xfrm>
          <a:prstGeom prst="rect">
            <a:avLst/>
          </a:prstGeom>
        </p:spPr>
        <p:txBody>
          <a:bodyPr spcFirstLastPara="1" wrap="square" lIns="91425" tIns="91425" rIns="91425" bIns="91425" anchor="ctr" anchorCtr="0">
            <a:noAutofit/>
          </a:bodyPr>
          <a:lstStyle/>
          <a:p>
            <a:pPr marL="0" indent="0"/>
            <a:endParaRPr lang="en-IN" dirty="0" smtClean="0"/>
          </a:p>
          <a:p>
            <a:pPr marL="0" indent="0"/>
            <a:endParaRPr lang="en-IN" dirty="0"/>
          </a:p>
          <a:p>
            <a:pPr marL="0" indent="0"/>
            <a:r>
              <a:rPr lang="en-IN" dirty="0" smtClean="0"/>
              <a:t>Manhattan </a:t>
            </a:r>
            <a:r>
              <a:rPr lang="en-IN" dirty="0"/>
              <a:t>Distance</a:t>
            </a:r>
            <a:endParaRPr lang="en-IN" dirty="0" smtClean="0"/>
          </a:p>
          <a:p>
            <a:pPr marL="0" indent="0"/>
            <a:endParaRPr lang="en-IN" dirty="0"/>
          </a:p>
          <a:p>
            <a:pPr marL="0" indent="0"/>
            <a:endParaRPr lang="en-IN" dirty="0" smtClean="0"/>
          </a:p>
          <a:p>
            <a:pPr marL="0" lvl="0" indent="0"/>
            <a:endParaRPr dirty="0"/>
          </a:p>
        </p:txBody>
      </p:sp>
      <p:sp>
        <p:nvSpPr>
          <p:cNvPr id="75" name="Google Shape;75;p15"/>
          <p:cNvSpPr txBox="1">
            <a:spLocks noGrp="1"/>
          </p:cNvSpPr>
          <p:nvPr>
            <p:ph type="body" idx="2"/>
          </p:nvPr>
        </p:nvSpPr>
        <p:spPr>
          <a:xfrm>
            <a:off x="462275" y="1996300"/>
            <a:ext cx="3837000" cy="2666926"/>
          </a:xfrm>
          <a:prstGeom prst="rect">
            <a:avLst/>
          </a:prstGeom>
        </p:spPr>
        <p:txBody>
          <a:bodyPr spcFirstLastPara="1" wrap="square" lIns="91425" tIns="91425" rIns="91425" bIns="91425" anchor="ctr" anchorCtr="0">
            <a:noAutofit/>
          </a:bodyPr>
          <a:lstStyle/>
          <a:p>
            <a:r>
              <a:rPr lang="en-IN" dirty="0" smtClean="0"/>
              <a:t>The </a:t>
            </a:r>
            <a:r>
              <a:rPr lang="en-IN" dirty="0"/>
              <a:t>Manhattan distance, also called the Taxicab distance or the City Block distance, calculates the distance between two real-valued vectors</a:t>
            </a:r>
            <a:r>
              <a:rPr lang="en-IN" dirty="0" smtClean="0"/>
              <a:t>.</a:t>
            </a:r>
          </a:p>
          <a:p>
            <a:endParaRPr lang="en-IN" dirty="0" smtClean="0"/>
          </a:p>
          <a:p>
            <a:r>
              <a:rPr lang="en-IN" dirty="0"/>
              <a:t>The taxicab name for the measure refers to the intuition for what the measure calculates: the shortest path that a taxicab would take between city blocks (coordinates on the grid</a:t>
            </a:r>
            <a:r>
              <a:rPr lang="en-IN" dirty="0" smtClean="0"/>
              <a:t>).</a:t>
            </a:r>
          </a:p>
          <a:p>
            <a:endParaRPr lang="en-IN" dirty="0"/>
          </a:p>
        </p:txBody>
      </p:sp>
      <p:pic>
        <p:nvPicPr>
          <p:cNvPr id="2" name="Picture 1"/>
          <p:cNvPicPr>
            <a:picLocks noChangeAspect="1"/>
          </p:cNvPicPr>
          <p:nvPr/>
        </p:nvPicPr>
        <p:blipFill>
          <a:blip r:embed="rId3"/>
          <a:stretch>
            <a:fillRect/>
          </a:stretch>
        </p:blipFill>
        <p:spPr>
          <a:xfrm>
            <a:off x="4798359" y="713500"/>
            <a:ext cx="4041460" cy="3420086"/>
          </a:xfrm>
          <a:prstGeom prst="rect">
            <a:avLst/>
          </a:prstGeom>
        </p:spPr>
      </p:pic>
      <p:sp>
        <p:nvSpPr>
          <p:cNvPr id="8" name="Google Shape;77;p15"/>
          <p:cNvSpPr txBox="1">
            <a:spLocks/>
          </p:cNvSpPr>
          <p:nvPr/>
        </p:nvSpPr>
        <p:spPr>
          <a:xfrm>
            <a:off x="5043418" y="4520950"/>
            <a:ext cx="3848333" cy="284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3050" algn="l" rtl="0">
              <a:lnSpc>
                <a:spcPct val="115000"/>
              </a:lnSpc>
              <a:spcBef>
                <a:spcPts val="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1pPr>
            <a:lvl2pPr marL="914400" marR="0" lvl="1"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2pPr>
            <a:lvl3pPr marL="1371600" marR="0" lvl="2"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3pPr>
            <a:lvl4pPr marL="1828800" marR="0" lvl="3"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4pPr>
            <a:lvl5pPr marL="2286000" marR="0" lvl="4"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5pPr>
            <a:lvl6pPr marL="2743200" marR="0" lvl="5"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6pPr>
            <a:lvl7pPr marL="3200400" marR="0" lvl="6"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7pPr>
            <a:lvl8pPr marL="3657600" marR="0" lvl="7"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8pPr>
            <a:lvl9pPr marL="4114800" marR="0" lvl="8" indent="-273050" algn="l" rtl="0">
              <a:lnSpc>
                <a:spcPct val="115000"/>
              </a:lnSpc>
              <a:spcBef>
                <a:spcPts val="1600"/>
              </a:spcBef>
              <a:spcAft>
                <a:spcPts val="1600"/>
              </a:spcAft>
              <a:buClr>
                <a:schemeClr val="dk2"/>
              </a:buClr>
              <a:buSzPts val="700"/>
              <a:buFont typeface="Arial"/>
              <a:buChar char="■"/>
              <a:defRPr sz="700" b="0" i="0" u="none" strike="noStrike" cap="none">
                <a:solidFill>
                  <a:schemeClr val="dk2"/>
                </a:solidFill>
                <a:latin typeface="Arial"/>
                <a:ea typeface="Arial"/>
                <a:cs typeface="Arial"/>
                <a:sym typeface="Arial"/>
              </a:defRPr>
            </a:lvl9pPr>
          </a:lstStyle>
          <a:p>
            <a:pPr marL="0" indent="0" algn="ctr">
              <a:spcAft>
                <a:spcPts val="1600"/>
              </a:spcAft>
              <a:buNone/>
            </a:pPr>
            <a:r>
              <a:rPr lang="en-IN" dirty="0" smtClean="0"/>
              <a:t>Image Source</a:t>
            </a:r>
            <a:r>
              <a:rPr lang="en-IN" dirty="0"/>
              <a:t>: https://aigents.co/data-science-blog/publication/distance-metrics-for-machine-learning</a:t>
            </a:r>
          </a:p>
        </p:txBody>
      </p:sp>
    </p:spTree>
    <p:extLst>
      <p:ext uri="{BB962C8B-B14F-4D97-AF65-F5344CB8AC3E}">
        <p14:creationId xmlns:p14="http://schemas.microsoft.com/office/powerpoint/2010/main" val="36051167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lvl="0"/>
            <a:r>
              <a:rPr lang="en-IN" dirty="0"/>
              <a:t>D</a:t>
            </a:r>
            <a:r>
              <a:rPr lang="en-IN" dirty="0" smtClean="0"/>
              <a:t>istance </a:t>
            </a:r>
            <a:r>
              <a:rPr lang="en-IN" dirty="0"/>
              <a:t>metrics</a:t>
            </a:r>
            <a:endParaRPr dirty="0"/>
          </a:p>
        </p:txBody>
      </p:sp>
      <p:sp>
        <p:nvSpPr>
          <p:cNvPr id="74" name="Google Shape;74;p15"/>
          <p:cNvSpPr txBox="1">
            <a:spLocks noGrp="1"/>
          </p:cNvSpPr>
          <p:nvPr>
            <p:ph type="subTitle" idx="1"/>
          </p:nvPr>
        </p:nvSpPr>
        <p:spPr>
          <a:xfrm>
            <a:off x="254075" y="1429407"/>
            <a:ext cx="4045200" cy="672662"/>
          </a:xfrm>
          <a:prstGeom prst="rect">
            <a:avLst/>
          </a:prstGeom>
        </p:spPr>
        <p:txBody>
          <a:bodyPr spcFirstLastPara="1" wrap="square" lIns="91425" tIns="91425" rIns="91425" bIns="91425" anchor="ctr" anchorCtr="0">
            <a:noAutofit/>
          </a:bodyPr>
          <a:lstStyle/>
          <a:p>
            <a:pPr marL="0" indent="0"/>
            <a:endParaRPr lang="en-IN" dirty="0" smtClean="0"/>
          </a:p>
          <a:p>
            <a:pPr marL="0" indent="0"/>
            <a:endParaRPr lang="en-IN" dirty="0"/>
          </a:p>
          <a:p>
            <a:pPr marL="0" indent="0"/>
            <a:r>
              <a:rPr lang="en-IN" dirty="0" smtClean="0"/>
              <a:t>Manhattan </a:t>
            </a:r>
            <a:r>
              <a:rPr lang="en-IN" dirty="0"/>
              <a:t>Distance</a:t>
            </a:r>
            <a:endParaRPr lang="en-IN" dirty="0" smtClean="0"/>
          </a:p>
          <a:p>
            <a:pPr marL="0" indent="0"/>
            <a:endParaRPr lang="en-IN" dirty="0"/>
          </a:p>
          <a:p>
            <a:pPr marL="0" indent="0"/>
            <a:endParaRPr lang="en-IN" dirty="0" smtClean="0"/>
          </a:p>
          <a:p>
            <a:pPr marL="0" lvl="0" indent="0"/>
            <a:endParaRPr dirty="0"/>
          </a:p>
        </p:txBody>
      </p:sp>
      <p:sp>
        <p:nvSpPr>
          <p:cNvPr id="75" name="Google Shape;75;p15"/>
          <p:cNvSpPr txBox="1">
            <a:spLocks noGrp="1"/>
          </p:cNvSpPr>
          <p:nvPr>
            <p:ph type="body" idx="2"/>
          </p:nvPr>
        </p:nvSpPr>
        <p:spPr>
          <a:xfrm>
            <a:off x="462275" y="1996300"/>
            <a:ext cx="3837000" cy="2666926"/>
          </a:xfrm>
          <a:prstGeom prst="rect">
            <a:avLst/>
          </a:prstGeom>
        </p:spPr>
        <p:txBody>
          <a:bodyPr spcFirstLastPara="1" wrap="square" lIns="91425" tIns="91425" rIns="91425" bIns="91425" anchor="ctr" anchorCtr="0">
            <a:noAutofit/>
          </a:bodyPr>
          <a:lstStyle/>
          <a:p>
            <a:r>
              <a:rPr lang="en-IN" dirty="0" smtClean="0"/>
              <a:t>Manhattan </a:t>
            </a:r>
            <a:r>
              <a:rPr lang="en-IN" dirty="0"/>
              <a:t>distance is calculated as the sum of the absolute differences between the two vectors</a:t>
            </a:r>
            <a:r>
              <a:rPr lang="en-IN" dirty="0" smtClean="0"/>
              <a:t>.</a:t>
            </a:r>
          </a:p>
          <a:p>
            <a:endParaRPr lang="en-IN" dirty="0"/>
          </a:p>
          <a:p>
            <a:r>
              <a:rPr lang="en-IN" dirty="0" smtClean="0"/>
              <a:t>The </a:t>
            </a:r>
            <a:r>
              <a:rPr lang="en-IN" dirty="0"/>
              <a:t>Manhattan Distance between two points (X1, Y1) and (X2, Y2) is given by |X1 – X2| + |Y1 – Y2|.</a:t>
            </a:r>
          </a:p>
          <a:p>
            <a:endParaRPr lang="en-IN" dirty="0"/>
          </a:p>
        </p:txBody>
      </p:sp>
      <p:pic>
        <p:nvPicPr>
          <p:cNvPr id="6" name="Picture 5"/>
          <p:cNvPicPr>
            <a:picLocks noChangeAspect="1"/>
          </p:cNvPicPr>
          <p:nvPr/>
        </p:nvPicPr>
        <p:blipFill>
          <a:blip r:embed="rId3"/>
          <a:stretch>
            <a:fillRect/>
          </a:stretch>
        </p:blipFill>
        <p:spPr>
          <a:xfrm>
            <a:off x="4798359" y="713500"/>
            <a:ext cx="4041460" cy="3420086"/>
          </a:xfrm>
          <a:prstGeom prst="rect">
            <a:avLst/>
          </a:prstGeom>
        </p:spPr>
      </p:pic>
      <p:sp>
        <p:nvSpPr>
          <p:cNvPr id="8" name="Google Shape;77;p15"/>
          <p:cNvSpPr txBox="1">
            <a:spLocks/>
          </p:cNvSpPr>
          <p:nvPr/>
        </p:nvSpPr>
        <p:spPr>
          <a:xfrm>
            <a:off x="5043418" y="4520950"/>
            <a:ext cx="3848333" cy="284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3050" algn="l" rtl="0">
              <a:lnSpc>
                <a:spcPct val="115000"/>
              </a:lnSpc>
              <a:spcBef>
                <a:spcPts val="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1pPr>
            <a:lvl2pPr marL="914400" marR="0" lvl="1"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2pPr>
            <a:lvl3pPr marL="1371600" marR="0" lvl="2"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3pPr>
            <a:lvl4pPr marL="1828800" marR="0" lvl="3"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4pPr>
            <a:lvl5pPr marL="2286000" marR="0" lvl="4"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5pPr>
            <a:lvl6pPr marL="2743200" marR="0" lvl="5"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6pPr>
            <a:lvl7pPr marL="3200400" marR="0" lvl="6"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7pPr>
            <a:lvl8pPr marL="3657600" marR="0" lvl="7"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8pPr>
            <a:lvl9pPr marL="4114800" marR="0" lvl="8" indent="-273050" algn="l" rtl="0">
              <a:lnSpc>
                <a:spcPct val="115000"/>
              </a:lnSpc>
              <a:spcBef>
                <a:spcPts val="1600"/>
              </a:spcBef>
              <a:spcAft>
                <a:spcPts val="1600"/>
              </a:spcAft>
              <a:buClr>
                <a:schemeClr val="dk2"/>
              </a:buClr>
              <a:buSzPts val="700"/>
              <a:buFont typeface="Arial"/>
              <a:buChar char="■"/>
              <a:defRPr sz="700" b="0" i="0" u="none" strike="noStrike" cap="none">
                <a:solidFill>
                  <a:schemeClr val="dk2"/>
                </a:solidFill>
                <a:latin typeface="Arial"/>
                <a:ea typeface="Arial"/>
                <a:cs typeface="Arial"/>
                <a:sym typeface="Arial"/>
              </a:defRPr>
            </a:lvl9pPr>
          </a:lstStyle>
          <a:p>
            <a:pPr marL="0" indent="0" algn="ctr">
              <a:spcAft>
                <a:spcPts val="1600"/>
              </a:spcAft>
              <a:buNone/>
            </a:pPr>
            <a:r>
              <a:rPr lang="en-IN" dirty="0" smtClean="0"/>
              <a:t>Image Source</a:t>
            </a:r>
            <a:r>
              <a:rPr lang="en-IN" dirty="0"/>
              <a:t>: https://aigents.co/data-science-blog/publication/distance-metrics-for-machine-learning</a:t>
            </a:r>
          </a:p>
        </p:txBody>
      </p:sp>
    </p:spTree>
    <p:extLst>
      <p:ext uri="{BB962C8B-B14F-4D97-AF65-F5344CB8AC3E}">
        <p14:creationId xmlns:p14="http://schemas.microsoft.com/office/powerpoint/2010/main" val="17570600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lvl="0"/>
            <a:r>
              <a:rPr lang="en-IN" dirty="0"/>
              <a:t>D</a:t>
            </a:r>
            <a:r>
              <a:rPr lang="en-IN" dirty="0" smtClean="0"/>
              <a:t>istance </a:t>
            </a:r>
            <a:r>
              <a:rPr lang="en-IN" dirty="0"/>
              <a:t>metrics</a:t>
            </a:r>
            <a:endParaRPr dirty="0"/>
          </a:p>
        </p:txBody>
      </p:sp>
      <p:sp>
        <p:nvSpPr>
          <p:cNvPr id="74" name="Google Shape;74;p15"/>
          <p:cNvSpPr txBox="1">
            <a:spLocks noGrp="1"/>
          </p:cNvSpPr>
          <p:nvPr>
            <p:ph type="subTitle" idx="1"/>
          </p:nvPr>
        </p:nvSpPr>
        <p:spPr>
          <a:xfrm>
            <a:off x="254075" y="1429407"/>
            <a:ext cx="4045200" cy="672662"/>
          </a:xfrm>
          <a:prstGeom prst="rect">
            <a:avLst/>
          </a:prstGeom>
        </p:spPr>
        <p:txBody>
          <a:bodyPr spcFirstLastPara="1" wrap="square" lIns="91425" tIns="91425" rIns="91425" bIns="91425" anchor="ctr" anchorCtr="0">
            <a:noAutofit/>
          </a:bodyPr>
          <a:lstStyle/>
          <a:p>
            <a:pPr marL="0" indent="0"/>
            <a:endParaRPr lang="en-IN" dirty="0" smtClean="0"/>
          </a:p>
          <a:p>
            <a:pPr marL="0" indent="0"/>
            <a:endParaRPr lang="en-IN" dirty="0"/>
          </a:p>
          <a:p>
            <a:pPr marL="0" indent="0"/>
            <a:r>
              <a:rPr lang="en-IN" dirty="0" err="1" smtClean="0"/>
              <a:t>Minkowski</a:t>
            </a:r>
            <a:r>
              <a:rPr lang="en-IN" dirty="0" smtClean="0"/>
              <a:t> </a:t>
            </a:r>
            <a:r>
              <a:rPr lang="en-IN" dirty="0"/>
              <a:t>Distance</a:t>
            </a:r>
            <a:endParaRPr lang="en-IN" dirty="0" smtClean="0"/>
          </a:p>
          <a:p>
            <a:pPr marL="0" indent="0"/>
            <a:endParaRPr lang="en-IN" dirty="0"/>
          </a:p>
          <a:p>
            <a:pPr marL="0" indent="0"/>
            <a:endParaRPr lang="en-IN" dirty="0" smtClean="0"/>
          </a:p>
          <a:p>
            <a:pPr marL="0" lvl="0" indent="0"/>
            <a:endParaRPr dirty="0"/>
          </a:p>
        </p:txBody>
      </p:sp>
      <p:sp>
        <p:nvSpPr>
          <p:cNvPr id="75" name="Google Shape;75;p15"/>
          <p:cNvSpPr txBox="1">
            <a:spLocks noGrp="1"/>
          </p:cNvSpPr>
          <p:nvPr>
            <p:ph type="body" idx="2"/>
          </p:nvPr>
        </p:nvSpPr>
        <p:spPr>
          <a:xfrm>
            <a:off x="462275" y="1996300"/>
            <a:ext cx="3837000" cy="2666926"/>
          </a:xfrm>
          <a:prstGeom prst="rect">
            <a:avLst/>
          </a:prstGeom>
        </p:spPr>
        <p:txBody>
          <a:bodyPr spcFirstLastPara="1" wrap="square" lIns="91425" tIns="91425" rIns="91425" bIns="91425" anchor="ctr" anchorCtr="0">
            <a:noAutofit/>
          </a:bodyPr>
          <a:lstStyle/>
          <a:p>
            <a:r>
              <a:rPr lang="en-IN" dirty="0" err="1" smtClean="0"/>
              <a:t>Minkowski</a:t>
            </a:r>
            <a:r>
              <a:rPr lang="en-IN" dirty="0" smtClean="0"/>
              <a:t> </a:t>
            </a:r>
            <a:r>
              <a:rPr lang="en-IN" dirty="0"/>
              <a:t>distance calculates the distance between two real-valued vectors.</a:t>
            </a:r>
          </a:p>
          <a:p>
            <a:r>
              <a:rPr lang="en-IN" dirty="0"/>
              <a:t>It is a generalization of the Euclidean and Manhattan distance measures and adds a parameter, called the “order” or “p“, that allows different distance measures to be calculated.</a:t>
            </a:r>
          </a:p>
          <a:p>
            <a:endParaRPr lang="en-IN" dirty="0"/>
          </a:p>
        </p:txBody>
      </p:sp>
      <p:pic>
        <p:nvPicPr>
          <p:cNvPr id="2" name="Picture 1"/>
          <p:cNvPicPr>
            <a:picLocks noChangeAspect="1"/>
          </p:cNvPicPr>
          <p:nvPr/>
        </p:nvPicPr>
        <p:blipFill>
          <a:blip r:embed="rId3"/>
          <a:stretch>
            <a:fillRect/>
          </a:stretch>
        </p:blipFill>
        <p:spPr>
          <a:xfrm>
            <a:off x="4756152" y="903890"/>
            <a:ext cx="4083048" cy="3062286"/>
          </a:xfrm>
          <a:prstGeom prst="rect">
            <a:avLst/>
          </a:prstGeom>
        </p:spPr>
      </p:pic>
      <p:sp>
        <p:nvSpPr>
          <p:cNvPr id="8" name="Google Shape;77;p15"/>
          <p:cNvSpPr txBox="1">
            <a:spLocks/>
          </p:cNvSpPr>
          <p:nvPr/>
        </p:nvSpPr>
        <p:spPr>
          <a:xfrm>
            <a:off x="5043418" y="4520950"/>
            <a:ext cx="3848333" cy="284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3050" algn="l" rtl="0">
              <a:lnSpc>
                <a:spcPct val="115000"/>
              </a:lnSpc>
              <a:spcBef>
                <a:spcPts val="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1pPr>
            <a:lvl2pPr marL="914400" marR="0" lvl="1"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2pPr>
            <a:lvl3pPr marL="1371600" marR="0" lvl="2"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3pPr>
            <a:lvl4pPr marL="1828800" marR="0" lvl="3"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4pPr>
            <a:lvl5pPr marL="2286000" marR="0" lvl="4"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5pPr>
            <a:lvl6pPr marL="2743200" marR="0" lvl="5"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6pPr>
            <a:lvl7pPr marL="3200400" marR="0" lvl="6"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7pPr>
            <a:lvl8pPr marL="3657600" marR="0" lvl="7"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8pPr>
            <a:lvl9pPr marL="4114800" marR="0" lvl="8" indent="-273050" algn="l" rtl="0">
              <a:lnSpc>
                <a:spcPct val="115000"/>
              </a:lnSpc>
              <a:spcBef>
                <a:spcPts val="1600"/>
              </a:spcBef>
              <a:spcAft>
                <a:spcPts val="1600"/>
              </a:spcAft>
              <a:buClr>
                <a:schemeClr val="dk2"/>
              </a:buClr>
              <a:buSzPts val="700"/>
              <a:buFont typeface="Arial"/>
              <a:buChar char="■"/>
              <a:defRPr sz="700" b="0" i="0" u="none" strike="noStrike" cap="none">
                <a:solidFill>
                  <a:schemeClr val="dk2"/>
                </a:solidFill>
                <a:latin typeface="Arial"/>
                <a:ea typeface="Arial"/>
                <a:cs typeface="Arial"/>
                <a:sym typeface="Arial"/>
              </a:defRPr>
            </a:lvl9pPr>
          </a:lstStyle>
          <a:p>
            <a:pPr marL="0" indent="0" algn="ctr">
              <a:spcAft>
                <a:spcPts val="1600"/>
              </a:spcAft>
              <a:buNone/>
            </a:pPr>
            <a:r>
              <a:rPr lang="en-IN" dirty="0" smtClean="0"/>
              <a:t>Image Source</a:t>
            </a:r>
            <a:r>
              <a:rPr lang="en-IN" dirty="0"/>
              <a:t>: https://slideplayer.com/slide/5139522/</a:t>
            </a:r>
          </a:p>
        </p:txBody>
      </p:sp>
    </p:spTree>
    <p:extLst>
      <p:ext uri="{BB962C8B-B14F-4D97-AF65-F5344CB8AC3E}">
        <p14:creationId xmlns:p14="http://schemas.microsoft.com/office/powerpoint/2010/main" val="17521519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lvl="0"/>
            <a:r>
              <a:rPr lang="en-IN" dirty="0"/>
              <a:t>D</a:t>
            </a:r>
            <a:r>
              <a:rPr lang="en-IN" dirty="0" smtClean="0"/>
              <a:t>istance </a:t>
            </a:r>
            <a:r>
              <a:rPr lang="en-IN" dirty="0"/>
              <a:t>metrics</a:t>
            </a:r>
            <a:endParaRPr dirty="0"/>
          </a:p>
        </p:txBody>
      </p:sp>
      <p:sp>
        <p:nvSpPr>
          <p:cNvPr id="74" name="Google Shape;74;p15"/>
          <p:cNvSpPr txBox="1">
            <a:spLocks noGrp="1"/>
          </p:cNvSpPr>
          <p:nvPr>
            <p:ph type="subTitle" idx="1"/>
          </p:nvPr>
        </p:nvSpPr>
        <p:spPr>
          <a:xfrm>
            <a:off x="254075" y="1429407"/>
            <a:ext cx="4045200" cy="672662"/>
          </a:xfrm>
          <a:prstGeom prst="rect">
            <a:avLst/>
          </a:prstGeom>
        </p:spPr>
        <p:txBody>
          <a:bodyPr spcFirstLastPara="1" wrap="square" lIns="91425" tIns="91425" rIns="91425" bIns="91425" anchor="ctr" anchorCtr="0">
            <a:noAutofit/>
          </a:bodyPr>
          <a:lstStyle/>
          <a:p>
            <a:pPr marL="0" indent="0"/>
            <a:endParaRPr lang="en-IN" dirty="0" smtClean="0"/>
          </a:p>
          <a:p>
            <a:pPr marL="0" indent="0"/>
            <a:endParaRPr lang="en-IN" dirty="0"/>
          </a:p>
          <a:p>
            <a:pPr marL="0" indent="0"/>
            <a:r>
              <a:rPr lang="en-IN" dirty="0" err="1" smtClean="0"/>
              <a:t>Minkowski</a:t>
            </a:r>
            <a:r>
              <a:rPr lang="en-IN" dirty="0" smtClean="0"/>
              <a:t> </a:t>
            </a:r>
            <a:r>
              <a:rPr lang="en-IN" dirty="0"/>
              <a:t>Distance</a:t>
            </a:r>
            <a:endParaRPr lang="en-IN" dirty="0" smtClean="0"/>
          </a:p>
          <a:p>
            <a:pPr marL="0" indent="0"/>
            <a:endParaRPr lang="en-IN" dirty="0"/>
          </a:p>
          <a:p>
            <a:pPr marL="0" indent="0"/>
            <a:endParaRPr lang="en-IN" dirty="0" smtClean="0"/>
          </a:p>
          <a:p>
            <a:pPr marL="0" lvl="0" indent="0"/>
            <a:endParaRPr dirty="0"/>
          </a:p>
        </p:txBody>
      </p:sp>
      <p:sp>
        <p:nvSpPr>
          <p:cNvPr id="75" name="Google Shape;75;p15"/>
          <p:cNvSpPr txBox="1">
            <a:spLocks noGrp="1"/>
          </p:cNvSpPr>
          <p:nvPr>
            <p:ph type="body" idx="2"/>
          </p:nvPr>
        </p:nvSpPr>
        <p:spPr>
          <a:xfrm>
            <a:off x="462275" y="1996300"/>
            <a:ext cx="3837000" cy="2666926"/>
          </a:xfrm>
          <a:prstGeom prst="rect">
            <a:avLst/>
          </a:prstGeom>
        </p:spPr>
        <p:txBody>
          <a:bodyPr spcFirstLastPara="1" wrap="square" lIns="91425" tIns="91425" rIns="91425" bIns="91425" anchor="ctr" anchorCtr="0">
            <a:noAutofit/>
          </a:bodyPr>
          <a:lstStyle/>
          <a:p>
            <a:r>
              <a:rPr lang="en-IN" dirty="0" smtClean="0"/>
              <a:t>For example:</a:t>
            </a:r>
            <a:endParaRPr lang="en-IN" dirty="0"/>
          </a:p>
          <a:p>
            <a:endParaRPr lang="en-IN" dirty="0"/>
          </a:p>
          <a:p>
            <a:pPr marL="139700" indent="0">
              <a:buNone/>
            </a:pPr>
            <a:r>
              <a:rPr lang="en-IN" dirty="0"/>
              <a:t>G</a:t>
            </a:r>
            <a:r>
              <a:rPr lang="en-IN" dirty="0" smtClean="0"/>
              <a:t>iven </a:t>
            </a:r>
            <a:r>
              <a:rPr lang="en-IN" dirty="0"/>
              <a:t>two vectors, vect1 as (4, 2, 6, 8) and vect2 as (5, 1, 7, 9). Their </a:t>
            </a:r>
            <a:r>
              <a:rPr lang="en-IN" dirty="0" err="1"/>
              <a:t>Minkowski</a:t>
            </a:r>
            <a:r>
              <a:rPr lang="en-IN" dirty="0"/>
              <a:t> distance for p = 2 is given by, ( |4 – 5|2 + |2 – 1|2 + |6 – 7|2 + |8 – 9|2 )1/2  which is equal to 2.</a:t>
            </a:r>
          </a:p>
        </p:txBody>
      </p:sp>
      <p:pic>
        <p:nvPicPr>
          <p:cNvPr id="6" name="Picture 5"/>
          <p:cNvPicPr>
            <a:picLocks noChangeAspect="1"/>
          </p:cNvPicPr>
          <p:nvPr/>
        </p:nvPicPr>
        <p:blipFill>
          <a:blip r:embed="rId3"/>
          <a:stretch>
            <a:fillRect/>
          </a:stretch>
        </p:blipFill>
        <p:spPr>
          <a:xfrm>
            <a:off x="4756152" y="903890"/>
            <a:ext cx="4083048" cy="3062286"/>
          </a:xfrm>
          <a:prstGeom prst="rect">
            <a:avLst/>
          </a:prstGeom>
        </p:spPr>
      </p:pic>
      <p:sp>
        <p:nvSpPr>
          <p:cNvPr id="8" name="Google Shape;77;p15"/>
          <p:cNvSpPr txBox="1">
            <a:spLocks/>
          </p:cNvSpPr>
          <p:nvPr/>
        </p:nvSpPr>
        <p:spPr>
          <a:xfrm>
            <a:off x="5043418" y="4520950"/>
            <a:ext cx="3848333" cy="284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3050" algn="l" rtl="0">
              <a:lnSpc>
                <a:spcPct val="115000"/>
              </a:lnSpc>
              <a:spcBef>
                <a:spcPts val="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1pPr>
            <a:lvl2pPr marL="914400" marR="0" lvl="1"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2pPr>
            <a:lvl3pPr marL="1371600" marR="0" lvl="2"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3pPr>
            <a:lvl4pPr marL="1828800" marR="0" lvl="3"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4pPr>
            <a:lvl5pPr marL="2286000" marR="0" lvl="4"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5pPr>
            <a:lvl6pPr marL="2743200" marR="0" lvl="5"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6pPr>
            <a:lvl7pPr marL="3200400" marR="0" lvl="6"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7pPr>
            <a:lvl8pPr marL="3657600" marR="0" lvl="7"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8pPr>
            <a:lvl9pPr marL="4114800" marR="0" lvl="8" indent="-273050" algn="l" rtl="0">
              <a:lnSpc>
                <a:spcPct val="115000"/>
              </a:lnSpc>
              <a:spcBef>
                <a:spcPts val="1600"/>
              </a:spcBef>
              <a:spcAft>
                <a:spcPts val="1600"/>
              </a:spcAft>
              <a:buClr>
                <a:schemeClr val="dk2"/>
              </a:buClr>
              <a:buSzPts val="700"/>
              <a:buFont typeface="Arial"/>
              <a:buChar char="■"/>
              <a:defRPr sz="700" b="0" i="0" u="none" strike="noStrike" cap="none">
                <a:solidFill>
                  <a:schemeClr val="dk2"/>
                </a:solidFill>
                <a:latin typeface="Arial"/>
                <a:ea typeface="Arial"/>
                <a:cs typeface="Arial"/>
                <a:sym typeface="Arial"/>
              </a:defRPr>
            </a:lvl9pPr>
          </a:lstStyle>
          <a:p>
            <a:pPr marL="0" indent="0" algn="ctr">
              <a:spcAft>
                <a:spcPts val="1600"/>
              </a:spcAft>
              <a:buNone/>
            </a:pPr>
            <a:r>
              <a:rPr lang="en-IN" dirty="0" smtClean="0"/>
              <a:t>Image Source</a:t>
            </a:r>
            <a:r>
              <a:rPr lang="en-IN" dirty="0"/>
              <a:t>: https://slideplayer.com/slide/5139522/</a:t>
            </a:r>
          </a:p>
        </p:txBody>
      </p:sp>
    </p:spTree>
    <p:extLst>
      <p:ext uri="{BB962C8B-B14F-4D97-AF65-F5344CB8AC3E}">
        <p14:creationId xmlns:p14="http://schemas.microsoft.com/office/powerpoint/2010/main" val="39516362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lvl="0"/>
            <a:r>
              <a:rPr lang="en-IN" dirty="0" smtClean="0"/>
              <a:t>KNN </a:t>
            </a:r>
            <a:r>
              <a:rPr lang="en-IN" dirty="0"/>
              <a:t>Classification</a:t>
            </a:r>
            <a:endParaRPr dirty="0"/>
          </a:p>
        </p:txBody>
      </p:sp>
      <p:sp>
        <p:nvSpPr>
          <p:cNvPr id="74" name="Google Shape;74;p15"/>
          <p:cNvSpPr txBox="1">
            <a:spLocks noGrp="1"/>
          </p:cNvSpPr>
          <p:nvPr>
            <p:ph type="subTitle" idx="1"/>
          </p:nvPr>
        </p:nvSpPr>
        <p:spPr>
          <a:xfrm>
            <a:off x="254075" y="1429407"/>
            <a:ext cx="4045200" cy="672662"/>
          </a:xfrm>
          <a:prstGeom prst="rect">
            <a:avLst/>
          </a:prstGeom>
        </p:spPr>
        <p:txBody>
          <a:bodyPr spcFirstLastPara="1" wrap="square" lIns="91425" tIns="91425" rIns="91425" bIns="91425" anchor="ctr" anchorCtr="0">
            <a:noAutofit/>
          </a:bodyPr>
          <a:lstStyle/>
          <a:p>
            <a:pPr marL="0" indent="0"/>
            <a:endParaRPr lang="en-IN" dirty="0" smtClean="0"/>
          </a:p>
          <a:p>
            <a:pPr marL="0" indent="0"/>
            <a:endParaRPr lang="en-IN" dirty="0"/>
          </a:p>
          <a:p>
            <a:pPr marL="0" indent="0"/>
            <a:r>
              <a:rPr lang="en-IN" dirty="0" smtClean="0"/>
              <a:t>Concept</a:t>
            </a:r>
          </a:p>
          <a:p>
            <a:pPr marL="0" indent="0"/>
            <a:endParaRPr lang="en-IN" dirty="0"/>
          </a:p>
          <a:p>
            <a:pPr marL="0" indent="0"/>
            <a:endParaRPr lang="en-IN" dirty="0" smtClean="0"/>
          </a:p>
          <a:p>
            <a:pPr marL="0" lvl="0" indent="0"/>
            <a:endParaRPr dirty="0"/>
          </a:p>
        </p:txBody>
      </p:sp>
      <p:sp>
        <p:nvSpPr>
          <p:cNvPr id="75" name="Google Shape;75;p15"/>
          <p:cNvSpPr txBox="1">
            <a:spLocks noGrp="1"/>
          </p:cNvSpPr>
          <p:nvPr>
            <p:ph type="body" idx="2"/>
          </p:nvPr>
        </p:nvSpPr>
        <p:spPr>
          <a:xfrm>
            <a:off x="462275" y="1973047"/>
            <a:ext cx="3837000" cy="2886978"/>
          </a:xfrm>
          <a:prstGeom prst="rect">
            <a:avLst/>
          </a:prstGeom>
        </p:spPr>
        <p:txBody>
          <a:bodyPr spcFirstLastPara="1" wrap="square" lIns="91425" tIns="91425" rIns="91425" bIns="91425" anchor="ctr" anchorCtr="0">
            <a:noAutofit/>
          </a:bodyPr>
          <a:lstStyle/>
          <a:p>
            <a:r>
              <a:rPr lang="en-IN" dirty="0" smtClean="0"/>
              <a:t>K-Nearest </a:t>
            </a:r>
            <a:r>
              <a:rPr lang="en-IN" dirty="0"/>
              <a:t>Neighbour is one of the simplest Machine Learning algorithms based on Supervised Learning technique</a:t>
            </a:r>
            <a:r>
              <a:rPr lang="en-IN" dirty="0" smtClean="0"/>
              <a:t>.</a:t>
            </a:r>
          </a:p>
          <a:p>
            <a:pPr marL="139700" indent="0">
              <a:buNone/>
            </a:pPr>
            <a:endParaRPr lang="en-IN" dirty="0"/>
          </a:p>
          <a:p>
            <a:r>
              <a:rPr lang="en-IN" dirty="0"/>
              <a:t>K-NN algorithm assumes the similarity between the new case/data and available cases and put the new case into the category that is most similar to the available categories.</a:t>
            </a:r>
          </a:p>
          <a:p>
            <a:endParaRPr lang="en-IN" dirty="0"/>
          </a:p>
          <a:p>
            <a:endParaRPr lang="en-IN" dirty="0"/>
          </a:p>
        </p:txBody>
      </p:sp>
      <p:pic>
        <p:nvPicPr>
          <p:cNvPr id="2" name="Picture 1"/>
          <p:cNvPicPr>
            <a:picLocks noChangeAspect="1"/>
          </p:cNvPicPr>
          <p:nvPr/>
        </p:nvPicPr>
        <p:blipFill>
          <a:blip r:embed="rId3"/>
          <a:stretch>
            <a:fillRect/>
          </a:stretch>
        </p:blipFill>
        <p:spPr>
          <a:xfrm>
            <a:off x="4727298" y="1034200"/>
            <a:ext cx="4092804" cy="2253400"/>
          </a:xfrm>
          <a:prstGeom prst="rect">
            <a:avLst/>
          </a:prstGeom>
        </p:spPr>
      </p:pic>
      <p:sp>
        <p:nvSpPr>
          <p:cNvPr id="4" name="Rectangle 3"/>
          <p:cNvSpPr/>
          <p:nvPr/>
        </p:nvSpPr>
        <p:spPr>
          <a:xfrm>
            <a:off x="4623089" y="4154052"/>
            <a:ext cx="4572000" cy="323935"/>
          </a:xfrm>
          <a:prstGeom prst="rect">
            <a:avLst/>
          </a:prstGeom>
        </p:spPr>
        <p:txBody>
          <a:bodyPr>
            <a:spAutoFit/>
          </a:bodyPr>
          <a:lstStyle/>
          <a:p>
            <a:pPr algn="ctr">
              <a:lnSpc>
                <a:spcPct val="115000"/>
              </a:lnSpc>
              <a:spcBef>
                <a:spcPts val="1000"/>
              </a:spcBef>
            </a:pPr>
            <a:endParaRPr lang="en-IN" sz="700" dirty="0">
              <a:latin typeface="+mn-lt"/>
              <a:ea typeface="Times New Roman" panose="02020603050405020304" pitchFamily="18" charset="0"/>
            </a:endParaRPr>
          </a:p>
          <a:p>
            <a:pPr algn="ctr"/>
            <a:r>
              <a:rPr lang="en-IN" sz="700" dirty="0" smtClean="0">
                <a:latin typeface="+mn-lt"/>
                <a:ea typeface="Times New Roman" panose="02020603050405020304" pitchFamily="18" charset="0"/>
              </a:rPr>
              <a:t>Image source: </a:t>
            </a:r>
            <a:r>
              <a:rPr lang="en-IN" sz="700" u="sng" dirty="0">
                <a:solidFill>
                  <a:srgbClr val="0000FF"/>
                </a:solidFill>
                <a:latin typeface="+mn-lt"/>
                <a:ea typeface="Times New Roman" panose="02020603050405020304" pitchFamily="18" charset="0"/>
                <a:hlinkClick r:id="rId4"/>
              </a:rPr>
              <a:t>https://www.javatpoint.com/k-nearest-neighbor-algorithm-for-machine-learning</a:t>
            </a:r>
            <a:endParaRPr lang="en-IN" sz="700" dirty="0">
              <a:latin typeface="+mn-lt"/>
            </a:endParaRPr>
          </a:p>
        </p:txBody>
      </p:sp>
    </p:spTree>
    <p:extLst>
      <p:ext uri="{BB962C8B-B14F-4D97-AF65-F5344CB8AC3E}">
        <p14:creationId xmlns:p14="http://schemas.microsoft.com/office/powerpoint/2010/main" val="42792262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lvl="0"/>
            <a:r>
              <a:rPr lang="en-IN" dirty="0" smtClean="0"/>
              <a:t>KNN </a:t>
            </a:r>
            <a:r>
              <a:rPr lang="en-IN" dirty="0"/>
              <a:t>Classification</a:t>
            </a:r>
            <a:endParaRPr dirty="0"/>
          </a:p>
        </p:txBody>
      </p:sp>
      <p:sp>
        <p:nvSpPr>
          <p:cNvPr id="74" name="Google Shape;74;p15"/>
          <p:cNvSpPr txBox="1">
            <a:spLocks noGrp="1"/>
          </p:cNvSpPr>
          <p:nvPr>
            <p:ph type="subTitle" idx="1"/>
          </p:nvPr>
        </p:nvSpPr>
        <p:spPr>
          <a:xfrm>
            <a:off x="254075" y="1429407"/>
            <a:ext cx="4045200" cy="672662"/>
          </a:xfrm>
          <a:prstGeom prst="rect">
            <a:avLst/>
          </a:prstGeom>
        </p:spPr>
        <p:txBody>
          <a:bodyPr spcFirstLastPara="1" wrap="square" lIns="91425" tIns="91425" rIns="91425" bIns="91425" anchor="ctr" anchorCtr="0">
            <a:noAutofit/>
          </a:bodyPr>
          <a:lstStyle/>
          <a:p>
            <a:pPr marL="0" indent="0"/>
            <a:endParaRPr lang="en-IN" dirty="0" smtClean="0"/>
          </a:p>
          <a:p>
            <a:pPr marL="0" indent="0"/>
            <a:endParaRPr lang="en-IN" dirty="0"/>
          </a:p>
          <a:p>
            <a:pPr marL="0" indent="0"/>
            <a:r>
              <a:rPr lang="en-IN" dirty="0" smtClean="0"/>
              <a:t>Concept</a:t>
            </a:r>
          </a:p>
          <a:p>
            <a:pPr marL="0" indent="0"/>
            <a:endParaRPr lang="en-IN" dirty="0"/>
          </a:p>
          <a:p>
            <a:pPr marL="0" indent="0"/>
            <a:endParaRPr lang="en-IN" dirty="0" smtClean="0"/>
          </a:p>
          <a:p>
            <a:pPr marL="0" lvl="0" indent="0"/>
            <a:endParaRPr dirty="0"/>
          </a:p>
        </p:txBody>
      </p:sp>
      <p:sp>
        <p:nvSpPr>
          <p:cNvPr id="75" name="Google Shape;75;p15"/>
          <p:cNvSpPr txBox="1">
            <a:spLocks noGrp="1"/>
          </p:cNvSpPr>
          <p:nvPr>
            <p:ph type="body" idx="2"/>
          </p:nvPr>
        </p:nvSpPr>
        <p:spPr>
          <a:xfrm>
            <a:off x="462275" y="1973047"/>
            <a:ext cx="3837000" cy="2886978"/>
          </a:xfrm>
          <a:prstGeom prst="rect">
            <a:avLst/>
          </a:prstGeom>
        </p:spPr>
        <p:txBody>
          <a:bodyPr spcFirstLastPara="1" wrap="square" lIns="91425" tIns="91425" rIns="91425" bIns="91425" anchor="ctr" anchorCtr="0">
            <a:noAutofit/>
          </a:bodyPr>
          <a:lstStyle/>
          <a:p>
            <a:r>
              <a:rPr lang="en-IN" dirty="0" smtClean="0"/>
              <a:t>K-NN </a:t>
            </a:r>
            <a:r>
              <a:rPr lang="en-IN" dirty="0"/>
              <a:t>algorithm can be used for Regression as well as for Classification but mostly it is used for the Classification problems</a:t>
            </a:r>
            <a:r>
              <a:rPr lang="en-IN" dirty="0" smtClean="0"/>
              <a:t>.</a:t>
            </a:r>
          </a:p>
          <a:p>
            <a:endParaRPr lang="en-IN" dirty="0"/>
          </a:p>
          <a:p>
            <a:r>
              <a:rPr lang="en-IN" dirty="0"/>
              <a:t>It is also called a lazy learner algorithm because it does not learn from the training set immediately instead it stores the dataset and at the time of classification, it performs an action on the dataset.</a:t>
            </a:r>
          </a:p>
          <a:p>
            <a:endParaRPr lang="en-IN" dirty="0"/>
          </a:p>
        </p:txBody>
      </p:sp>
      <p:pic>
        <p:nvPicPr>
          <p:cNvPr id="6" name="Picture 5"/>
          <p:cNvPicPr>
            <a:picLocks noChangeAspect="1"/>
          </p:cNvPicPr>
          <p:nvPr/>
        </p:nvPicPr>
        <p:blipFill>
          <a:blip r:embed="rId3"/>
          <a:stretch>
            <a:fillRect/>
          </a:stretch>
        </p:blipFill>
        <p:spPr>
          <a:xfrm>
            <a:off x="4727298" y="1034200"/>
            <a:ext cx="4092804" cy="2253400"/>
          </a:xfrm>
          <a:prstGeom prst="rect">
            <a:avLst/>
          </a:prstGeom>
        </p:spPr>
      </p:pic>
      <p:sp>
        <p:nvSpPr>
          <p:cNvPr id="4" name="Rectangle 3"/>
          <p:cNvSpPr/>
          <p:nvPr/>
        </p:nvSpPr>
        <p:spPr>
          <a:xfrm>
            <a:off x="4727298" y="4208745"/>
            <a:ext cx="4423006" cy="215444"/>
          </a:xfrm>
          <a:prstGeom prst="rect">
            <a:avLst/>
          </a:prstGeom>
        </p:spPr>
        <p:txBody>
          <a:bodyPr wrap="none">
            <a:spAutoFit/>
          </a:bodyPr>
          <a:lstStyle/>
          <a:p>
            <a:pPr algn="ctr"/>
            <a:r>
              <a:rPr lang="en-IN" sz="800" dirty="0">
                <a:ea typeface="Times New Roman" panose="02020603050405020304" pitchFamily="18" charset="0"/>
              </a:rPr>
              <a:t>Image source: </a:t>
            </a:r>
            <a:r>
              <a:rPr lang="en-IN" sz="800" u="sng" dirty="0">
                <a:solidFill>
                  <a:srgbClr val="0000FF"/>
                </a:solidFill>
                <a:ea typeface="Times New Roman" panose="02020603050405020304" pitchFamily="18" charset="0"/>
                <a:hlinkClick r:id="rId4"/>
              </a:rPr>
              <a:t>https://www.javatpoint.com/k-nearest-neighbor-algorithm-for-machine-learning</a:t>
            </a:r>
            <a:endParaRPr lang="en-IN" sz="800" dirty="0"/>
          </a:p>
        </p:txBody>
      </p:sp>
    </p:spTree>
    <p:extLst>
      <p:ext uri="{BB962C8B-B14F-4D97-AF65-F5344CB8AC3E}">
        <p14:creationId xmlns:p14="http://schemas.microsoft.com/office/powerpoint/2010/main" val="16599612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lvl="0"/>
            <a:r>
              <a:rPr lang="en-IN" dirty="0" smtClean="0"/>
              <a:t>KNN </a:t>
            </a:r>
            <a:r>
              <a:rPr lang="en-IN" dirty="0"/>
              <a:t>Classification</a:t>
            </a:r>
            <a:endParaRPr dirty="0"/>
          </a:p>
        </p:txBody>
      </p:sp>
      <p:sp>
        <p:nvSpPr>
          <p:cNvPr id="74" name="Google Shape;74;p15"/>
          <p:cNvSpPr txBox="1">
            <a:spLocks noGrp="1"/>
          </p:cNvSpPr>
          <p:nvPr>
            <p:ph type="subTitle" idx="1"/>
          </p:nvPr>
        </p:nvSpPr>
        <p:spPr>
          <a:xfrm>
            <a:off x="254075" y="1429407"/>
            <a:ext cx="4045200" cy="672662"/>
          </a:xfrm>
          <a:prstGeom prst="rect">
            <a:avLst/>
          </a:prstGeom>
        </p:spPr>
        <p:txBody>
          <a:bodyPr spcFirstLastPara="1" wrap="square" lIns="91425" tIns="91425" rIns="91425" bIns="91425" anchor="ctr" anchorCtr="0">
            <a:noAutofit/>
          </a:bodyPr>
          <a:lstStyle/>
          <a:p>
            <a:pPr marL="0" indent="0"/>
            <a:endParaRPr lang="en-IN" dirty="0" smtClean="0"/>
          </a:p>
          <a:p>
            <a:pPr marL="0" indent="0"/>
            <a:endParaRPr lang="en-IN" dirty="0"/>
          </a:p>
          <a:p>
            <a:pPr marL="0" indent="0"/>
            <a:r>
              <a:rPr lang="en-IN" dirty="0" smtClean="0"/>
              <a:t>Why </a:t>
            </a:r>
            <a:r>
              <a:rPr lang="en-IN" dirty="0"/>
              <a:t>do we need a K-NN Algorithm?</a:t>
            </a:r>
            <a:endParaRPr lang="en-IN" dirty="0" smtClean="0"/>
          </a:p>
          <a:p>
            <a:pPr marL="0" indent="0"/>
            <a:endParaRPr lang="en-IN" dirty="0"/>
          </a:p>
          <a:p>
            <a:pPr marL="0" indent="0"/>
            <a:endParaRPr lang="en-IN" dirty="0" smtClean="0"/>
          </a:p>
          <a:p>
            <a:pPr marL="0" lvl="0" indent="0"/>
            <a:endParaRPr dirty="0"/>
          </a:p>
        </p:txBody>
      </p:sp>
      <p:sp>
        <p:nvSpPr>
          <p:cNvPr id="75" name="Google Shape;75;p15"/>
          <p:cNvSpPr txBox="1">
            <a:spLocks noGrp="1"/>
          </p:cNvSpPr>
          <p:nvPr>
            <p:ph type="body" idx="2"/>
          </p:nvPr>
        </p:nvSpPr>
        <p:spPr>
          <a:xfrm>
            <a:off x="462275" y="1973047"/>
            <a:ext cx="3837000" cy="2886978"/>
          </a:xfrm>
          <a:prstGeom prst="rect">
            <a:avLst/>
          </a:prstGeom>
        </p:spPr>
        <p:txBody>
          <a:bodyPr spcFirstLastPara="1" wrap="square" lIns="91425" tIns="91425" rIns="91425" bIns="91425" anchor="ctr" anchorCtr="0">
            <a:noAutofit/>
          </a:bodyPr>
          <a:lstStyle/>
          <a:p>
            <a:r>
              <a:rPr lang="en-IN" dirty="0" smtClean="0"/>
              <a:t>With </a:t>
            </a:r>
            <a:r>
              <a:rPr lang="en-IN" dirty="0"/>
              <a:t>the help of K-NN, we can easily identify the category or class of a particular dataset</a:t>
            </a:r>
            <a:r>
              <a:rPr lang="en-IN" dirty="0" smtClean="0"/>
              <a:t>.</a:t>
            </a:r>
          </a:p>
          <a:p>
            <a:endParaRPr lang="en-IN" dirty="0"/>
          </a:p>
          <a:p>
            <a:r>
              <a:rPr lang="en-IN" dirty="0"/>
              <a:t>Suppose there are two categories, i.e., Category A and Category B, and we have a new data point x1, so this data point will lie in which of these categories. To solve this type of problem, we need a K-NN algorithm</a:t>
            </a:r>
            <a:r>
              <a:rPr lang="en-IN" dirty="0" smtClean="0"/>
              <a:t>.</a:t>
            </a:r>
            <a:endParaRPr lang="en-IN" dirty="0"/>
          </a:p>
        </p:txBody>
      </p:sp>
      <p:pic>
        <p:nvPicPr>
          <p:cNvPr id="2" name="Picture 1"/>
          <p:cNvPicPr>
            <a:picLocks noChangeAspect="1"/>
          </p:cNvPicPr>
          <p:nvPr/>
        </p:nvPicPr>
        <p:blipFill>
          <a:blip r:embed="rId3"/>
          <a:stretch>
            <a:fillRect/>
          </a:stretch>
        </p:blipFill>
        <p:spPr>
          <a:xfrm>
            <a:off x="4656878" y="1156058"/>
            <a:ext cx="4372463" cy="2186232"/>
          </a:xfrm>
          <a:prstGeom prst="rect">
            <a:avLst/>
          </a:prstGeom>
        </p:spPr>
      </p:pic>
      <p:sp>
        <p:nvSpPr>
          <p:cNvPr id="9" name="Google Shape;77;p15"/>
          <p:cNvSpPr txBox="1">
            <a:spLocks/>
          </p:cNvSpPr>
          <p:nvPr/>
        </p:nvSpPr>
        <p:spPr>
          <a:xfrm>
            <a:off x="5043418" y="4520950"/>
            <a:ext cx="3848333" cy="284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3050" algn="l" rtl="0">
              <a:lnSpc>
                <a:spcPct val="115000"/>
              </a:lnSpc>
              <a:spcBef>
                <a:spcPts val="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1pPr>
            <a:lvl2pPr marL="914400" marR="0" lvl="1"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2pPr>
            <a:lvl3pPr marL="1371600" marR="0" lvl="2"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3pPr>
            <a:lvl4pPr marL="1828800" marR="0" lvl="3"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4pPr>
            <a:lvl5pPr marL="2286000" marR="0" lvl="4"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5pPr>
            <a:lvl6pPr marL="2743200" marR="0" lvl="5"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6pPr>
            <a:lvl7pPr marL="3200400" marR="0" lvl="6"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7pPr>
            <a:lvl8pPr marL="3657600" marR="0" lvl="7"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8pPr>
            <a:lvl9pPr marL="4114800" marR="0" lvl="8" indent="-273050" algn="l" rtl="0">
              <a:lnSpc>
                <a:spcPct val="115000"/>
              </a:lnSpc>
              <a:spcBef>
                <a:spcPts val="1600"/>
              </a:spcBef>
              <a:spcAft>
                <a:spcPts val="1600"/>
              </a:spcAft>
              <a:buClr>
                <a:schemeClr val="dk2"/>
              </a:buClr>
              <a:buSzPts val="700"/>
              <a:buFont typeface="Arial"/>
              <a:buChar char="■"/>
              <a:defRPr sz="700" b="0" i="0" u="none" strike="noStrike" cap="none">
                <a:solidFill>
                  <a:schemeClr val="dk2"/>
                </a:solidFill>
                <a:latin typeface="Arial"/>
                <a:ea typeface="Arial"/>
                <a:cs typeface="Arial"/>
                <a:sym typeface="Arial"/>
              </a:defRPr>
            </a:lvl9pPr>
          </a:lstStyle>
          <a:p>
            <a:pPr marL="184150" indent="0" algn="ctr">
              <a:buNone/>
            </a:pPr>
            <a:r>
              <a:rPr lang="en-IN" dirty="0" smtClean="0"/>
              <a:t>Image Source</a:t>
            </a:r>
            <a:r>
              <a:rPr lang="en-IN" dirty="0"/>
              <a:t>: </a:t>
            </a:r>
            <a:r>
              <a:rPr lang="en-IN" u="sng" dirty="0">
                <a:hlinkClick r:id="rId4"/>
              </a:rPr>
              <a:t>https://www.javatpoint.com/k-nearest-neighbor-algorithm-for-machine-learning</a:t>
            </a:r>
            <a:endParaRPr lang="en-IN" dirty="0"/>
          </a:p>
        </p:txBody>
      </p:sp>
    </p:spTree>
    <p:extLst>
      <p:ext uri="{BB962C8B-B14F-4D97-AF65-F5344CB8AC3E}">
        <p14:creationId xmlns:p14="http://schemas.microsoft.com/office/powerpoint/2010/main" val="3487668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lvl="0"/>
            <a:r>
              <a:rPr lang="en-IN" dirty="0" smtClean="0"/>
              <a:t>KNN </a:t>
            </a:r>
            <a:r>
              <a:rPr lang="en-IN" dirty="0"/>
              <a:t>Classification</a:t>
            </a:r>
            <a:endParaRPr dirty="0"/>
          </a:p>
        </p:txBody>
      </p:sp>
      <p:sp>
        <p:nvSpPr>
          <p:cNvPr id="74" name="Google Shape;74;p15"/>
          <p:cNvSpPr txBox="1">
            <a:spLocks noGrp="1"/>
          </p:cNvSpPr>
          <p:nvPr>
            <p:ph type="subTitle" idx="1"/>
          </p:nvPr>
        </p:nvSpPr>
        <p:spPr>
          <a:xfrm>
            <a:off x="254075" y="1429407"/>
            <a:ext cx="4045200" cy="672662"/>
          </a:xfrm>
          <a:prstGeom prst="rect">
            <a:avLst/>
          </a:prstGeom>
        </p:spPr>
        <p:txBody>
          <a:bodyPr spcFirstLastPara="1" wrap="square" lIns="91425" tIns="91425" rIns="91425" bIns="91425" anchor="ctr" anchorCtr="0">
            <a:noAutofit/>
          </a:bodyPr>
          <a:lstStyle/>
          <a:p>
            <a:pPr marL="0" indent="0"/>
            <a:endParaRPr lang="en-IN" dirty="0" smtClean="0"/>
          </a:p>
          <a:p>
            <a:pPr marL="0" indent="0"/>
            <a:endParaRPr lang="en-IN" dirty="0"/>
          </a:p>
          <a:p>
            <a:pPr marL="0" indent="0"/>
            <a:r>
              <a:rPr lang="en-IN" dirty="0" smtClean="0"/>
              <a:t>How </a:t>
            </a:r>
            <a:r>
              <a:rPr lang="en-IN" dirty="0"/>
              <a:t>does K-NN work?</a:t>
            </a:r>
            <a:endParaRPr lang="en-IN" dirty="0" smtClean="0"/>
          </a:p>
          <a:p>
            <a:pPr marL="0" indent="0"/>
            <a:endParaRPr lang="en-IN" dirty="0"/>
          </a:p>
          <a:p>
            <a:pPr marL="0" indent="0"/>
            <a:endParaRPr lang="en-IN" dirty="0" smtClean="0"/>
          </a:p>
          <a:p>
            <a:pPr marL="0" lvl="0" indent="0"/>
            <a:endParaRPr dirty="0"/>
          </a:p>
        </p:txBody>
      </p:sp>
      <p:sp>
        <p:nvSpPr>
          <p:cNvPr id="75" name="Google Shape;75;p15"/>
          <p:cNvSpPr txBox="1">
            <a:spLocks noGrp="1"/>
          </p:cNvSpPr>
          <p:nvPr>
            <p:ph type="body" idx="2"/>
          </p:nvPr>
        </p:nvSpPr>
        <p:spPr>
          <a:xfrm>
            <a:off x="462275" y="1973047"/>
            <a:ext cx="3837000" cy="2886978"/>
          </a:xfrm>
          <a:prstGeom prst="rect">
            <a:avLst/>
          </a:prstGeom>
        </p:spPr>
        <p:txBody>
          <a:bodyPr spcFirstLastPara="1" wrap="square" lIns="91425" tIns="91425" rIns="91425" bIns="91425" anchor="ctr" anchorCtr="0">
            <a:noAutofit/>
          </a:bodyPr>
          <a:lstStyle/>
          <a:p>
            <a:r>
              <a:rPr lang="en-IN" dirty="0" smtClean="0"/>
              <a:t>Step-1</a:t>
            </a:r>
            <a:r>
              <a:rPr lang="en-IN" dirty="0"/>
              <a:t>: Select the number K of the </a:t>
            </a:r>
            <a:r>
              <a:rPr lang="en-IN" dirty="0" err="1" smtClean="0"/>
              <a:t>neighbors</a:t>
            </a:r>
            <a:endParaRPr lang="en-IN" dirty="0" smtClean="0"/>
          </a:p>
          <a:p>
            <a:endParaRPr lang="en-IN" dirty="0"/>
          </a:p>
          <a:p>
            <a:r>
              <a:rPr lang="en-IN" dirty="0"/>
              <a:t>Step-2: Calculate the Euclidean distance of K number of </a:t>
            </a:r>
            <a:r>
              <a:rPr lang="en-IN" dirty="0" err="1" smtClean="0"/>
              <a:t>neighbors</a:t>
            </a:r>
            <a:endParaRPr lang="en-IN" dirty="0" smtClean="0"/>
          </a:p>
          <a:p>
            <a:endParaRPr lang="en-IN" dirty="0"/>
          </a:p>
          <a:p>
            <a:pPr marL="139700" indent="0">
              <a:buNone/>
            </a:pPr>
            <a:endParaRPr lang="en-IN" dirty="0"/>
          </a:p>
        </p:txBody>
      </p:sp>
      <p:pic>
        <p:nvPicPr>
          <p:cNvPr id="2" name="Picture 1"/>
          <p:cNvPicPr>
            <a:picLocks noChangeAspect="1"/>
          </p:cNvPicPr>
          <p:nvPr/>
        </p:nvPicPr>
        <p:blipFill>
          <a:blip r:embed="rId3"/>
          <a:stretch>
            <a:fillRect/>
          </a:stretch>
        </p:blipFill>
        <p:spPr>
          <a:xfrm>
            <a:off x="4680409" y="864528"/>
            <a:ext cx="4295425" cy="3439102"/>
          </a:xfrm>
          <a:prstGeom prst="rect">
            <a:avLst/>
          </a:prstGeom>
        </p:spPr>
      </p:pic>
      <p:sp>
        <p:nvSpPr>
          <p:cNvPr id="8" name="Google Shape;77;p15"/>
          <p:cNvSpPr txBox="1">
            <a:spLocks/>
          </p:cNvSpPr>
          <p:nvPr/>
        </p:nvSpPr>
        <p:spPr>
          <a:xfrm>
            <a:off x="5043418" y="4520950"/>
            <a:ext cx="3848333" cy="284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3050" algn="l" rtl="0">
              <a:lnSpc>
                <a:spcPct val="115000"/>
              </a:lnSpc>
              <a:spcBef>
                <a:spcPts val="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1pPr>
            <a:lvl2pPr marL="914400" marR="0" lvl="1"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2pPr>
            <a:lvl3pPr marL="1371600" marR="0" lvl="2"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3pPr>
            <a:lvl4pPr marL="1828800" marR="0" lvl="3"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4pPr>
            <a:lvl5pPr marL="2286000" marR="0" lvl="4"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5pPr>
            <a:lvl6pPr marL="2743200" marR="0" lvl="5"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6pPr>
            <a:lvl7pPr marL="3200400" marR="0" lvl="6"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7pPr>
            <a:lvl8pPr marL="3657600" marR="0" lvl="7"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8pPr>
            <a:lvl9pPr marL="4114800" marR="0" lvl="8" indent="-273050" algn="l" rtl="0">
              <a:lnSpc>
                <a:spcPct val="115000"/>
              </a:lnSpc>
              <a:spcBef>
                <a:spcPts val="1600"/>
              </a:spcBef>
              <a:spcAft>
                <a:spcPts val="1600"/>
              </a:spcAft>
              <a:buClr>
                <a:schemeClr val="dk2"/>
              </a:buClr>
              <a:buSzPts val="700"/>
              <a:buFont typeface="Arial"/>
              <a:buChar char="■"/>
              <a:defRPr sz="700" b="0" i="0" u="none" strike="noStrike" cap="none">
                <a:solidFill>
                  <a:schemeClr val="dk2"/>
                </a:solidFill>
                <a:latin typeface="Arial"/>
                <a:ea typeface="Arial"/>
                <a:cs typeface="Arial"/>
                <a:sym typeface="Arial"/>
              </a:defRPr>
            </a:lvl9pPr>
          </a:lstStyle>
          <a:p>
            <a:pPr marL="184150" indent="0" algn="ctr">
              <a:buNone/>
            </a:pPr>
            <a:r>
              <a:rPr lang="en-IN" dirty="0" smtClean="0"/>
              <a:t>Image Source</a:t>
            </a:r>
            <a:r>
              <a:rPr lang="en-IN" dirty="0"/>
              <a:t>: </a:t>
            </a:r>
            <a:r>
              <a:rPr lang="en-IN" u="sng" dirty="0">
                <a:hlinkClick r:id="rId4"/>
              </a:rPr>
              <a:t>https://www.javatpoint.com/k-nearest-neighbor-algorithm-for-machine-learning</a:t>
            </a:r>
            <a:endParaRPr lang="en-IN" dirty="0"/>
          </a:p>
        </p:txBody>
      </p:sp>
    </p:spTree>
    <p:extLst>
      <p:ext uri="{BB962C8B-B14F-4D97-AF65-F5344CB8AC3E}">
        <p14:creationId xmlns:p14="http://schemas.microsoft.com/office/powerpoint/2010/main" val="25304041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lvl="0"/>
            <a:r>
              <a:rPr lang="en-IN" dirty="0" smtClean="0"/>
              <a:t>KNN </a:t>
            </a:r>
            <a:r>
              <a:rPr lang="en-IN" dirty="0"/>
              <a:t>Classification</a:t>
            </a:r>
            <a:endParaRPr dirty="0"/>
          </a:p>
        </p:txBody>
      </p:sp>
      <p:sp>
        <p:nvSpPr>
          <p:cNvPr id="74" name="Google Shape;74;p15"/>
          <p:cNvSpPr txBox="1">
            <a:spLocks noGrp="1"/>
          </p:cNvSpPr>
          <p:nvPr>
            <p:ph type="subTitle" idx="1"/>
          </p:nvPr>
        </p:nvSpPr>
        <p:spPr>
          <a:xfrm>
            <a:off x="254075" y="1429407"/>
            <a:ext cx="4045200" cy="672662"/>
          </a:xfrm>
          <a:prstGeom prst="rect">
            <a:avLst/>
          </a:prstGeom>
        </p:spPr>
        <p:txBody>
          <a:bodyPr spcFirstLastPara="1" wrap="square" lIns="91425" tIns="91425" rIns="91425" bIns="91425" anchor="ctr" anchorCtr="0">
            <a:noAutofit/>
          </a:bodyPr>
          <a:lstStyle/>
          <a:p>
            <a:pPr marL="0" indent="0"/>
            <a:endParaRPr lang="en-IN" dirty="0" smtClean="0"/>
          </a:p>
          <a:p>
            <a:pPr marL="0" indent="0"/>
            <a:endParaRPr lang="en-IN" dirty="0"/>
          </a:p>
          <a:p>
            <a:pPr marL="0" indent="0"/>
            <a:r>
              <a:rPr lang="en-IN" dirty="0" smtClean="0"/>
              <a:t>How </a:t>
            </a:r>
            <a:r>
              <a:rPr lang="en-IN" dirty="0"/>
              <a:t>does K-NN work?</a:t>
            </a:r>
            <a:endParaRPr lang="en-IN" dirty="0" smtClean="0"/>
          </a:p>
          <a:p>
            <a:pPr marL="0" indent="0"/>
            <a:endParaRPr lang="en-IN" dirty="0"/>
          </a:p>
          <a:p>
            <a:pPr marL="0" indent="0"/>
            <a:endParaRPr lang="en-IN" dirty="0" smtClean="0"/>
          </a:p>
          <a:p>
            <a:pPr marL="0" lvl="0" indent="0"/>
            <a:endParaRPr dirty="0"/>
          </a:p>
        </p:txBody>
      </p:sp>
      <p:sp>
        <p:nvSpPr>
          <p:cNvPr id="75" name="Google Shape;75;p15"/>
          <p:cNvSpPr txBox="1">
            <a:spLocks noGrp="1"/>
          </p:cNvSpPr>
          <p:nvPr>
            <p:ph type="body" idx="2"/>
          </p:nvPr>
        </p:nvSpPr>
        <p:spPr>
          <a:xfrm>
            <a:off x="462275" y="1973047"/>
            <a:ext cx="3837000" cy="2886978"/>
          </a:xfrm>
          <a:prstGeom prst="rect">
            <a:avLst/>
          </a:prstGeom>
        </p:spPr>
        <p:txBody>
          <a:bodyPr spcFirstLastPara="1" wrap="square" lIns="91425" tIns="91425" rIns="91425" bIns="91425" anchor="ctr" anchorCtr="0">
            <a:noAutofit/>
          </a:bodyPr>
          <a:lstStyle/>
          <a:p>
            <a:endParaRPr lang="en-IN" dirty="0" smtClean="0"/>
          </a:p>
          <a:p>
            <a:r>
              <a:rPr lang="en-IN" dirty="0"/>
              <a:t>Step-3: Take the K nearest </a:t>
            </a:r>
            <a:r>
              <a:rPr lang="en-IN" dirty="0" err="1"/>
              <a:t>neighbors</a:t>
            </a:r>
            <a:r>
              <a:rPr lang="en-IN" dirty="0"/>
              <a:t> as per the calculated Euclidean distance</a:t>
            </a:r>
            <a:r>
              <a:rPr lang="en-IN" dirty="0" smtClean="0"/>
              <a:t>.</a:t>
            </a:r>
            <a:endParaRPr lang="en-IN" dirty="0"/>
          </a:p>
          <a:p>
            <a:endParaRPr lang="en-IN" dirty="0" smtClean="0"/>
          </a:p>
          <a:p>
            <a:r>
              <a:rPr lang="en-IN" dirty="0" smtClean="0"/>
              <a:t>Step-4</a:t>
            </a:r>
            <a:r>
              <a:rPr lang="en-IN" dirty="0"/>
              <a:t>: Among these k </a:t>
            </a:r>
            <a:r>
              <a:rPr lang="en-IN" dirty="0" err="1"/>
              <a:t>neighbors</a:t>
            </a:r>
            <a:r>
              <a:rPr lang="en-IN" dirty="0"/>
              <a:t>, count the number of the data points in each category</a:t>
            </a:r>
            <a:r>
              <a:rPr lang="en-IN" dirty="0" smtClean="0"/>
              <a:t>.</a:t>
            </a:r>
          </a:p>
          <a:p>
            <a:endParaRPr lang="en-IN" dirty="0"/>
          </a:p>
          <a:p>
            <a:pPr marL="139700" indent="0">
              <a:buNone/>
            </a:pPr>
            <a:endParaRPr lang="en-IN" dirty="0"/>
          </a:p>
        </p:txBody>
      </p:sp>
      <p:sp>
        <p:nvSpPr>
          <p:cNvPr id="8" name="Google Shape;77;p15"/>
          <p:cNvSpPr txBox="1">
            <a:spLocks/>
          </p:cNvSpPr>
          <p:nvPr/>
        </p:nvSpPr>
        <p:spPr>
          <a:xfrm>
            <a:off x="5043418" y="4520950"/>
            <a:ext cx="3848333" cy="284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3050" algn="l" rtl="0">
              <a:lnSpc>
                <a:spcPct val="115000"/>
              </a:lnSpc>
              <a:spcBef>
                <a:spcPts val="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1pPr>
            <a:lvl2pPr marL="914400" marR="0" lvl="1"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2pPr>
            <a:lvl3pPr marL="1371600" marR="0" lvl="2"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3pPr>
            <a:lvl4pPr marL="1828800" marR="0" lvl="3"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4pPr>
            <a:lvl5pPr marL="2286000" marR="0" lvl="4"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5pPr>
            <a:lvl6pPr marL="2743200" marR="0" lvl="5"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6pPr>
            <a:lvl7pPr marL="3200400" marR="0" lvl="6"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7pPr>
            <a:lvl8pPr marL="3657600" marR="0" lvl="7"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8pPr>
            <a:lvl9pPr marL="4114800" marR="0" lvl="8" indent="-273050" algn="l" rtl="0">
              <a:lnSpc>
                <a:spcPct val="115000"/>
              </a:lnSpc>
              <a:spcBef>
                <a:spcPts val="1600"/>
              </a:spcBef>
              <a:spcAft>
                <a:spcPts val="1600"/>
              </a:spcAft>
              <a:buClr>
                <a:schemeClr val="dk2"/>
              </a:buClr>
              <a:buSzPts val="700"/>
              <a:buFont typeface="Arial"/>
              <a:buChar char="■"/>
              <a:defRPr sz="700" b="0" i="0" u="none" strike="noStrike" cap="none">
                <a:solidFill>
                  <a:schemeClr val="dk2"/>
                </a:solidFill>
                <a:latin typeface="Arial"/>
                <a:ea typeface="Arial"/>
                <a:cs typeface="Arial"/>
                <a:sym typeface="Arial"/>
              </a:defRPr>
            </a:lvl9pPr>
          </a:lstStyle>
          <a:p>
            <a:pPr marL="184150" indent="0" algn="ctr">
              <a:buNone/>
            </a:pPr>
            <a:r>
              <a:rPr lang="en-IN" dirty="0" smtClean="0"/>
              <a:t>Image Source</a:t>
            </a:r>
            <a:r>
              <a:rPr lang="en-IN" dirty="0"/>
              <a:t>: </a:t>
            </a:r>
            <a:r>
              <a:rPr lang="en-IN" u="sng" dirty="0">
                <a:hlinkClick r:id="rId3"/>
              </a:rPr>
              <a:t>https://www.javatpoint.com/k-nearest-neighbor-algorithm-for-machine-learning</a:t>
            </a:r>
            <a:endParaRPr lang="en-IN" dirty="0"/>
          </a:p>
        </p:txBody>
      </p:sp>
      <p:pic>
        <p:nvPicPr>
          <p:cNvPr id="3" name="Picture 2"/>
          <p:cNvPicPr>
            <a:picLocks noChangeAspect="1"/>
          </p:cNvPicPr>
          <p:nvPr/>
        </p:nvPicPr>
        <p:blipFill>
          <a:blip r:embed="rId4"/>
          <a:stretch>
            <a:fillRect/>
          </a:stretch>
        </p:blipFill>
        <p:spPr>
          <a:xfrm>
            <a:off x="4707111" y="799369"/>
            <a:ext cx="4090048" cy="3274780"/>
          </a:xfrm>
          <a:prstGeom prst="rect">
            <a:avLst/>
          </a:prstGeom>
        </p:spPr>
      </p:pic>
    </p:spTree>
    <p:extLst>
      <p:ext uri="{BB962C8B-B14F-4D97-AF65-F5344CB8AC3E}">
        <p14:creationId xmlns:p14="http://schemas.microsoft.com/office/powerpoint/2010/main" val="1104097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lvl="0"/>
            <a:r>
              <a:rPr lang="en-IN" dirty="0" smtClean="0"/>
              <a:t>Residuals </a:t>
            </a:r>
            <a:r>
              <a:rPr lang="en-IN" dirty="0"/>
              <a:t>in Regression</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What is it?</a:t>
            </a:r>
            <a:endParaRPr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lvl="0"/>
            <a:r>
              <a:rPr lang="en-IN" dirty="0" smtClean="0"/>
              <a:t>A </a:t>
            </a:r>
            <a:r>
              <a:rPr lang="en-IN" dirty="0"/>
              <a:t>residual is the vertical distance between a data point and the regression line</a:t>
            </a:r>
            <a:r>
              <a:rPr lang="en-IN" dirty="0" smtClean="0"/>
              <a:t>.</a:t>
            </a:r>
          </a:p>
          <a:p>
            <a:pPr lvl="0"/>
            <a:r>
              <a:rPr lang="en-IN" dirty="0"/>
              <a:t>Each data point has one residual.</a:t>
            </a:r>
            <a:r>
              <a:rPr lang="en-IN" dirty="0" smtClean="0"/>
              <a:t> </a:t>
            </a:r>
            <a:endParaRPr dirty="0"/>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ctr">
              <a:spcAft>
                <a:spcPts val="1600"/>
              </a:spcAft>
              <a:buNone/>
            </a:pPr>
            <a:r>
              <a:rPr lang="en" dirty="0"/>
              <a:t>Image Source: </a:t>
            </a:r>
            <a:r>
              <a:rPr lang="en-IN" dirty="0" smtClean="0"/>
              <a:t>nws.noaa.gov</a:t>
            </a:r>
          </a:p>
          <a:p>
            <a:pPr marL="0" lvl="0" indent="0">
              <a:spcAft>
                <a:spcPts val="1600"/>
              </a:spcAft>
              <a:buNone/>
            </a:pPr>
            <a:endParaRPr dirty="0"/>
          </a:p>
        </p:txBody>
      </p:sp>
      <p:pic>
        <p:nvPicPr>
          <p:cNvPr id="7" name="Picture 6" descr="residual"/>
          <p:cNvPicPr/>
          <p:nvPr/>
        </p:nvPicPr>
        <p:blipFill>
          <a:blip r:embed="rId3">
            <a:extLst>
              <a:ext uri="{28A0092B-C50C-407E-A947-70E740481C1C}">
                <a14:useLocalDpi xmlns:a14="http://schemas.microsoft.com/office/drawing/2010/main" val="0"/>
              </a:ext>
            </a:extLst>
          </a:blip>
          <a:srcRect/>
          <a:stretch>
            <a:fillRect/>
          </a:stretch>
        </p:blipFill>
        <p:spPr bwMode="auto">
          <a:xfrm>
            <a:off x="4833444" y="713499"/>
            <a:ext cx="4005755" cy="3637783"/>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lvl="0"/>
            <a:r>
              <a:rPr lang="en-IN" dirty="0" smtClean="0"/>
              <a:t>KNN </a:t>
            </a:r>
            <a:r>
              <a:rPr lang="en-IN" dirty="0"/>
              <a:t>Classification</a:t>
            </a:r>
            <a:endParaRPr dirty="0"/>
          </a:p>
        </p:txBody>
      </p:sp>
      <p:sp>
        <p:nvSpPr>
          <p:cNvPr id="74" name="Google Shape;74;p15"/>
          <p:cNvSpPr txBox="1">
            <a:spLocks noGrp="1"/>
          </p:cNvSpPr>
          <p:nvPr>
            <p:ph type="subTitle" idx="1"/>
          </p:nvPr>
        </p:nvSpPr>
        <p:spPr>
          <a:xfrm>
            <a:off x="254075" y="1429407"/>
            <a:ext cx="4045200" cy="672662"/>
          </a:xfrm>
          <a:prstGeom prst="rect">
            <a:avLst/>
          </a:prstGeom>
        </p:spPr>
        <p:txBody>
          <a:bodyPr spcFirstLastPara="1" wrap="square" lIns="91425" tIns="91425" rIns="91425" bIns="91425" anchor="ctr" anchorCtr="0">
            <a:noAutofit/>
          </a:bodyPr>
          <a:lstStyle/>
          <a:p>
            <a:pPr marL="0" indent="0"/>
            <a:endParaRPr lang="en-IN" dirty="0" smtClean="0"/>
          </a:p>
          <a:p>
            <a:pPr marL="0" indent="0"/>
            <a:endParaRPr lang="en-IN" dirty="0"/>
          </a:p>
          <a:p>
            <a:pPr marL="0" indent="0"/>
            <a:r>
              <a:rPr lang="en-IN" dirty="0" smtClean="0"/>
              <a:t>How </a:t>
            </a:r>
            <a:r>
              <a:rPr lang="en-IN" dirty="0"/>
              <a:t>does K-NN work?</a:t>
            </a:r>
            <a:endParaRPr lang="en-IN" dirty="0" smtClean="0"/>
          </a:p>
          <a:p>
            <a:pPr marL="0" indent="0"/>
            <a:endParaRPr lang="en-IN" dirty="0"/>
          </a:p>
          <a:p>
            <a:pPr marL="0" indent="0"/>
            <a:endParaRPr lang="en-IN" dirty="0" smtClean="0"/>
          </a:p>
          <a:p>
            <a:pPr marL="0" lvl="0" indent="0"/>
            <a:endParaRPr dirty="0"/>
          </a:p>
        </p:txBody>
      </p:sp>
      <p:sp>
        <p:nvSpPr>
          <p:cNvPr id="75" name="Google Shape;75;p15"/>
          <p:cNvSpPr txBox="1">
            <a:spLocks noGrp="1"/>
          </p:cNvSpPr>
          <p:nvPr>
            <p:ph type="body" idx="2"/>
          </p:nvPr>
        </p:nvSpPr>
        <p:spPr>
          <a:xfrm>
            <a:off x="462275" y="1973047"/>
            <a:ext cx="3837000" cy="2886978"/>
          </a:xfrm>
          <a:prstGeom prst="rect">
            <a:avLst/>
          </a:prstGeom>
        </p:spPr>
        <p:txBody>
          <a:bodyPr spcFirstLastPara="1" wrap="square" lIns="91425" tIns="91425" rIns="91425" bIns="91425" anchor="ctr" anchorCtr="0">
            <a:noAutofit/>
          </a:bodyPr>
          <a:lstStyle/>
          <a:p>
            <a:r>
              <a:rPr lang="en-IN" dirty="0" smtClean="0"/>
              <a:t>Step-5</a:t>
            </a:r>
            <a:r>
              <a:rPr lang="en-IN" dirty="0"/>
              <a:t>: Assign the new data points to that category for which the number of the </a:t>
            </a:r>
            <a:r>
              <a:rPr lang="en-IN" dirty="0" err="1"/>
              <a:t>neighbor</a:t>
            </a:r>
            <a:r>
              <a:rPr lang="en-IN" dirty="0"/>
              <a:t> is maximum</a:t>
            </a:r>
            <a:r>
              <a:rPr lang="en-IN" dirty="0" smtClean="0"/>
              <a:t>.</a:t>
            </a:r>
          </a:p>
          <a:p>
            <a:pPr marL="139700" indent="0">
              <a:buNone/>
            </a:pPr>
            <a:endParaRPr lang="en-IN" dirty="0"/>
          </a:p>
          <a:p>
            <a:r>
              <a:rPr lang="en-IN" dirty="0"/>
              <a:t>Step-6: Our model is ready.</a:t>
            </a:r>
          </a:p>
          <a:p>
            <a:pPr marL="139700" indent="0">
              <a:buNone/>
            </a:pPr>
            <a:endParaRPr lang="en-IN" dirty="0"/>
          </a:p>
        </p:txBody>
      </p:sp>
      <p:sp>
        <p:nvSpPr>
          <p:cNvPr id="8" name="Google Shape;77;p15"/>
          <p:cNvSpPr txBox="1">
            <a:spLocks/>
          </p:cNvSpPr>
          <p:nvPr/>
        </p:nvSpPr>
        <p:spPr>
          <a:xfrm>
            <a:off x="5043418" y="4520950"/>
            <a:ext cx="3848333" cy="284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3050" algn="l" rtl="0">
              <a:lnSpc>
                <a:spcPct val="115000"/>
              </a:lnSpc>
              <a:spcBef>
                <a:spcPts val="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1pPr>
            <a:lvl2pPr marL="914400" marR="0" lvl="1"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2pPr>
            <a:lvl3pPr marL="1371600" marR="0" lvl="2"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3pPr>
            <a:lvl4pPr marL="1828800" marR="0" lvl="3"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4pPr>
            <a:lvl5pPr marL="2286000" marR="0" lvl="4"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5pPr>
            <a:lvl6pPr marL="2743200" marR="0" lvl="5"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6pPr>
            <a:lvl7pPr marL="3200400" marR="0" lvl="6"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7pPr>
            <a:lvl8pPr marL="3657600" marR="0" lvl="7"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8pPr>
            <a:lvl9pPr marL="4114800" marR="0" lvl="8" indent="-273050" algn="l" rtl="0">
              <a:lnSpc>
                <a:spcPct val="115000"/>
              </a:lnSpc>
              <a:spcBef>
                <a:spcPts val="1600"/>
              </a:spcBef>
              <a:spcAft>
                <a:spcPts val="1600"/>
              </a:spcAft>
              <a:buClr>
                <a:schemeClr val="dk2"/>
              </a:buClr>
              <a:buSzPts val="700"/>
              <a:buFont typeface="Arial"/>
              <a:buChar char="■"/>
              <a:defRPr sz="700" b="0" i="0" u="none" strike="noStrike" cap="none">
                <a:solidFill>
                  <a:schemeClr val="dk2"/>
                </a:solidFill>
                <a:latin typeface="Arial"/>
                <a:ea typeface="Arial"/>
                <a:cs typeface="Arial"/>
                <a:sym typeface="Arial"/>
              </a:defRPr>
            </a:lvl9pPr>
          </a:lstStyle>
          <a:p>
            <a:pPr marL="184150" indent="0" algn="ctr">
              <a:buNone/>
            </a:pPr>
            <a:r>
              <a:rPr lang="en-IN" dirty="0" smtClean="0"/>
              <a:t>Image Source</a:t>
            </a:r>
            <a:r>
              <a:rPr lang="en-IN" dirty="0"/>
              <a:t>: </a:t>
            </a:r>
            <a:r>
              <a:rPr lang="en-IN" u="sng" dirty="0">
                <a:hlinkClick r:id="rId3"/>
              </a:rPr>
              <a:t>https://www.javatpoint.com/k-nearest-neighbor-algorithm-for-machine-learning</a:t>
            </a:r>
            <a:endParaRPr lang="en-IN" dirty="0"/>
          </a:p>
        </p:txBody>
      </p:sp>
      <p:pic>
        <p:nvPicPr>
          <p:cNvPr id="2" name="Picture 1"/>
          <p:cNvPicPr>
            <a:picLocks noChangeAspect="1"/>
          </p:cNvPicPr>
          <p:nvPr/>
        </p:nvPicPr>
        <p:blipFill>
          <a:blip r:embed="rId4"/>
          <a:stretch>
            <a:fillRect/>
          </a:stretch>
        </p:blipFill>
        <p:spPr>
          <a:xfrm>
            <a:off x="4671068" y="839632"/>
            <a:ext cx="4105070" cy="3282600"/>
          </a:xfrm>
          <a:prstGeom prst="rect">
            <a:avLst/>
          </a:prstGeom>
        </p:spPr>
      </p:pic>
    </p:spTree>
    <p:extLst>
      <p:ext uri="{BB962C8B-B14F-4D97-AF65-F5344CB8AC3E}">
        <p14:creationId xmlns:p14="http://schemas.microsoft.com/office/powerpoint/2010/main" val="27599375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lvl="0"/>
            <a:r>
              <a:rPr lang="en-IN" dirty="0" smtClean="0"/>
              <a:t>Gradient </a:t>
            </a:r>
            <a:r>
              <a:rPr lang="en-IN" dirty="0"/>
              <a:t>Descent</a:t>
            </a:r>
            <a:endParaRPr dirty="0"/>
          </a:p>
        </p:txBody>
      </p:sp>
      <p:sp>
        <p:nvSpPr>
          <p:cNvPr id="74" name="Google Shape;74;p15"/>
          <p:cNvSpPr txBox="1">
            <a:spLocks noGrp="1"/>
          </p:cNvSpPr>
          <p:nvPr>
            <p:ph type="subTitle" idx="1"/>
          </p:nvPr>
        </p:nvSpPr>
        <p:spPr>
          <a:xfrm>
            <a:off x="254075" y="1429407"/>
            <a:ext cx="4045200" cy="672662"/>
          </a:xfrm>
          <a:prstGeom prst="rect">
            <a:avLst/>
          </a:prstGeom>
        </p:spPr>
        <p:txBody>
          <a:bodyPr spcFirstLastPara="1" wrap="square" lIns="91425" tIns="91425" rIns="91425" bIns="91425" anchor="ctr" anchorCtr="0">
            <a:noAutofit/>
          </a:bodyPr>
          <a:lstStyle/>
          <a:p>
            <a:pPr marL="0" indent="0"/>
            <a:endParaRPr lang="en-IN" dirty="0" smtClean="0"/>
          </a:p>
          <a:p>
            <a:pPr marL="0" indent="0"/>
            <a:endParaRPr lang="en-IN" dirty="0"/>
          </a:p>
          <a:p>
            <a:pPr marL="0" indent="0"/>
            <a:r>
              <a:rPr lang="en-IN" dirty="0" smtClean="0"/>
              <a:t>Concept</a:t>
            </a:r>
          </a:p>
          <a:p>
            <a:pPr marL="0" indent="0"/>
            <a:endParaRPr lang="en-IN" dirty="0"/>
          </a:p>
          <a:p>
            <a:pPr marL="0" indent="0"/>
            <a:endParaRPr lang="en-IN" dirty="0" smtClean="0"/>
          </a:p>
          <a:p>
            <a:pPr marL="0" lvl="0" indent="0"/>
            <a:endParaRPr dirty="0"/>
          </a:p>
        </p:txBody>
      </p:sp>
      <p:sp>
        <p:nvSpPr>
          <p:cNvPr id="75" name="Google Shape;75;p15"/>
          <p:cNvSpPr txBox="1">
            <a:spLocks noGrp="1"/>
          </p:cNvSpPr>
          <p:nvPr>
            <p:ph type="body" idx="2"/>
          </p:nvPr>
        </p:nvSpPr>
        <p:spPr>
          <a:xfrm>
            <a:off x="462275" y="1973047"/>
            <a:ext cx="3837000" cy="2886978"/>
          </a:xfrm>
          <a:prstGeom prst="rect">
            <a:avLst/>
          </a:prstGeom>
        </p:spPr>
        <p:txBody>
          <a:bodyPr spcFirstLastPara="1" wrap="square" lIns="91425" tIns="91425" rIns="91425" bIns="91425" anchor="ctr" anchorCtr="0">
            <a:noAutofit/>
          </a:bodyPr>
          <a:lstStyle/>
          <a:p>
            <a:r>
              <a:rPr lang="en-IN" dirty="0" smtClean="0"/>
              <a:t>Gradient </a:t>
            </a:r>
            <a:r>
              <a:rPr lang="en-IN" dirty="0"/>
              <a:t>descent (GD) is an iterative first-order optimisation algorithm used to find a local minimum/maximum of a given function. </a:t>
            </a:r>
            <a:endParaRPr lang="en-IN" dirty="0" smtClean="0"/>
          </a:p>
          <a:p>
            <a:endParaRPr lang="en-IN" dirty="0"/>
          </a:p>
          <a:p>
            <a:r>
              <a:rPr lang="en-IN" dirty="0" smtClean="0"/>
              <a:t>This </a:t>
            </a:r>
            <a:r>
              <a:rPr lang="en-IN" dirty="0"/>
              <a:t>method is commonly used in machine learning (ML) and deep learning(DL) to minimise a cost/loss function (e.g. in a linear regression). </a:t>
            </a:r>
          </a:p>
        </p:txBody>
      </p:sp>
      <p:pic>
        <p:nvPicPr>
          <p:cNvPr id="2" name="Picture 1"/>
          <p:cNvPicPr>
            <a:picLocks noChangeAspect="1"/>
          </p:cNvPicPr>
          <p:nvPr/>
        </p:nvPicPr>
        <p:blipFill>
          <a:blip r:embed="rId3"/>
          <a:stretch>
            <a:fillRect/>
          </a:stretch>
        </p:blipFill>
        <p:spPr>
          <a:xfrm>
            <a:off x="4670513" y="1019503"/>
            <a:ext cx="4312384" cy="2596055"/>
          </a:xfrm>
          <a:prstGeom prst="rect">
            <a:avLst/>
          </a:prstGeom>
        </p:spPr>
      </p:pic>
      <p:sp>
        <p:nvSpPr>
          <p:cNvPr id="8" name="Google Shape;77;p15"/>
          <p:cNvSpPr txBox="1">
            <a:spLocks/>
          </p:cNvSpPr>
          <p:nvPr/>
        </p:nvSpPr>
        <p:spPr>
          <a:xfrm>
            <a:off x="5043418" y="4520950"/>
            <a:ext cx="3848333" cy="284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3050" algn="l" rtl="0">
              <a:lnSpc>
                <a:spcPct val="115000"/>
              </a:lnSpc>
              <a:spcBef>
                <a:spcPts val="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1pPr>
            <a:lvl2pPr marL="914400" marR="0" lvl="1"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2pPr>
            <a:lvl3pPr marL="1371600" marR="0" lvl="2"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3pPr>
            <a:lvl4pPr marL="1828800" marR="0" lvl="3"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4pPr>
            <a:lvl5pPr marL="2286000" marR="0" lvl="4"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5pPr>
            <a:lvl6pPr marL="2743200" marR="0" lvl="5"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6pPr>
            <a:lvl7pPr marL="3200400" marR="0" lvl="6"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7pPr>
            <a:lvl8pPr marL="3657600" marR="0" lvl="7"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8pPr>
            <a:lvl9pPr marL="4114800" marR="0" lvl="8" indent="-273050" algn="l" rtl="0">
              <a:lnSpc>
                <a:spcPct val="115000"/>
              </a:lnSpc>
              <a:spcBef>
                <a:spcPts val="1600"/>
              </a:spcBef>
              <a:spcAft>
                <a:spcPts val="1600"/>
              </a:spcAft>
              <a:buClr>
                <a:schemeClr val="dk2"/>
              </a:buClr>
              <a:buSzPts val="700"/>
              <a:buFont typeface="Arial"/>
              <a:buChar char="■"/>
              <a:defRPr sz="700" b="0" i="0" u="none" strike="noStrike" cap="none">
                <a:solidFill>
                  <a:schemeClr val="dk2"/>
                </a:solidFill>
                <a:latin typeface="Arial"/>
                <a:ea typeface="Arial"/>
                <a:cs typeface="Arial"/>
                <a:sym typeface="Arial"/>
              </a:defRPr>
            </a:lvl9pPr>
          </a:lstStyle>
          <a:p>
            <a:pPr marL="184150" indent="0" algn="ctr">
              <a:buNone/>
            </a:pPr>
            <a:r>
              <a:rPr lang="en-IN" dirty="0" smtClean="0"/>
              <a:t>Image Source</a:t>
            </a:r>
            <a:r>
              <a:rPr lang="en-IN" dirty="0"/>
              <a:t>: https://www.javatpoint.com/gradient-descent-in-machine-learning</a:t>
            </a:r>
          </a:p>
        </p:txBody>
      </p:sp>
    </p:spTree>
    <p:extLst>
      <p:ext uri="{BB962C8B-B14F-4D97-AF65-F5344CB8AC3E}">
        <p14:creationId xmlns:p14="http://schemas.microsoft.com/office/powerpoint/2010/main" val="22377421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lvl="0"/>
            <a:r>
              <a:rPr lang="en-IN" dirty="0" smtClean="0"/>
              <a:t>Gradient </a:t>
            </a:r>
            <a:r>
              <a:rPr lang="en-IN" dirty="0"/>
              <a:t>Descent</a:t>
            </a:r>
            <a:endParaRPr dirty="0"/>
          </a:p>
        </p:txBody>
      </p:sp>
      <p:sp>
        <p:nvSpPr>
          <p:cNvPr id="74" name="Google Shape;74;p15"/>
          <p:cNvSpPr txBox="1">
            <a:spLocks noGrp="1"/>
          </p:cNvSpPr>
          <p:nvPr>
            <p:ph type="subTitle" idx="1"/>
          </p:nvPr>
        </p:nvSpPr>
        <p:spPr>
          <a:xfrm>
            <a:off x="254075" y="1429407"/>
            <a:ext cx="4045200" cy="672662"/>
          </a:xfrm>
          <a:prstGeom prst="rect">
            <a:avLst/>
          </a:prstGeom>
        </p:spPr>
        <p:txBody>
          <a:bodyPr spcFirstLastPara="1" wrap="square" lIns="91425" tIns="91425" rIns="91425" bIns="91425" anchor="ctr" anchorCtr="0">
            <a:noAutofit/>
          </a:bodyPr>
          <a:lstStyle/>
          <a:p>
            <a:pPr marL="0" indent="0"/>
            <a:endParaRPr lang="en-IN" dirty="0" smtClean="0"/>
          </a:p>
          <a:p>
            <a:pPr marL="0" indent="0"/>
            <a:endParaRPr lang="en-IN" dirty="0"/>
          </a:p>
          <a:p>
            <a:pPr marL="0" indent="0"/>
            <a:r>
              <a:rPr lang="en-IN" dirty="0" smtClean="0"/>
              <a:t>How </a:t>
            </a:r>
            <a:r>
              <a:rPr lang="en-IN" dirty="0"/>
              <a:t>does Gradient Descent work?</a:t>
            </a:r>
            <a:endParaRPr lang="en-IN" dirty="0" smtClean="0"/>
          </a:p>
          <a:p>
            <a:pPr marL="0" indent="0"/>
            <a:endParaRPr lang="en-IN" dirty="0"/>
          </a:p>
          <a:p>
            <a:pPr marL="0" indent="0"/>
            <a:endParaRPr lang="en-IN" dirty="0" smtClean="0"/>
          </a:p>
          <a:p>
            <a:pPr marL="0" lvl="0" indent="0"/>
            <a:endParaRPr dirty="0"/>
          </a:p>
        </p:txBody>
      </p:sp>
      <p:sp>
        <p:nvSpPr>
          <p:cNvPr id="75" name="Google Shape;75;p15"/>
          <p:cNvSpPr txBox="1">
            <a:spLocks noGrp="1"/>
          </p:cNvSpPr>
          <p:nvPr>
            <p:ph type="body" idx="2"/>
          </p:nvPr>
        </p:nvSpPr>
        <p:spPr>
          <a:xfrm>
            <a:off x="462275" y="1973047"/>
            <a:ext cx="3837000" cy="2886978"/>
          </a:xfrm>
          <a:prstGeom prst="rect">
            <a:avLst/>
          </a:prstGeom>
        </p:spPr>
        <p:txBody>
          <a:bodyPr spcFirstLastPara="1" wrap="square" lIns="91425" tIns="91425" rIns="91425" bIns="91425" anchor="ctr" anchorCtr="0">
            <a:noAutofit/>
          </a:bodyPr>
          <a:lstStyle/>
          <a:p>
            <a:r>
              <a:rPr lang="en-IN" dirty="0" smtClean="0"/>
              <a:t>The </a:t>
            </a:r>
            <a:r>
              <a:rPr lang="en-IN" dirty="0"/>
              <a:t>equation for simple linear regression is given as:</a:t>
            </a:r>
          </a:p>
          <a:p>
            <a:endParaRPr lang="en-IN" dirty="0"/>
          </a:p>
          <a:p>
            <a:r>
              <a:rPr lang="en-IN" dirty="0"/>
              <a:t>Y=</a:t>
            </a:r>
            <a:r>
              <a:rPr lang="en-IN" dirty="0" err="1"/>
              <a:t>mX+c</a:t>
            </a:r>
            <a:r>
              <a:rPr lang="en-IN" dirty="0"/>
              <a:t>  </a:t>
            </a:r>
          </a:p>
          <a:p>
            <a:r>
              <a:rPr lang="en-IN" dirty="0"/>
              <a:t>Where 'm' represents the slope of the line, and 'c' represents the intercepts on the y-axis.</a:t>
            </a:r>
          </a:p>
        </p:txBody>
      </p:sp>
      <p:pic>
        <p:nvPicPr>
          <p:cNvPr id="2" name="Picture 1"/>
          <p:cNvPicPr>
            <a:picLocks noChangeAspect="1"/>
          </p:cNvPicPr>
          <p:nvPr/>
        </p:nvPicPr>
        <p:blipFill>
          <a:blip r:embed="rId3"/>
          <a:stretch>
            <a:fillRect/>
          </a:stretch>
        </p:blipFill>
        <p:spPr>
          <a:xfrm>
            <a:off x="4829992" y="713500"/>
            <a:ext cx="3800113" cy="3261291"/>
          </a:xfrm>
          <a:prstGeom prst="rect">
            <a:avLst/>
          </a:prstGeom>
        </p:spPr>
      </p:pic>
      <p:sp>
        <p:nvSpPr>
          <p:cNvPr id="8" name="Google Shape;77;p15"/>
          <p:cNvSpPr txBox="1">
            <a:spLocks/>
          </p:cNvSpPr>
          <p:nvPr/>
        </p:nvSpPr>
        <p:spPr>
          <a:xfrm>
            <a:off x="5043418" y="4520950"/>
            <a:ext cx="3848333" cy="284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3050" algn="l" rtl="0">
              <a:lnSpc>
                <a:spcPct val="115000"/>
              </a:lnSpc>
              <a:spcBef>
                <a:spcPts val="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1pPr>
            <a:lvl2pPr marL="914400" marR="0" lvl="1"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2pPr>
            <a:lvl3pPr marL="1371600" marR="0" lvl="2"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3pPr>
            <a:lvl4pPr marL="1828800" marR="0" lvl="3"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4pPr>
            <a:lvl5pPr marL="2286000" marR="0" lvl="4"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5pPr>
            <a:lvl6pPr marL="2743200" marR="0" lvl="5"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6pPr>
            <a:lvl7pPr marL="3200400" marR="0" lvl="6"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7pPr>
            <a:lvl8pPr marL="3657600" marR="0" lvl="7"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8pPr>
            <a:lvl9pPr marL="4114800" marR="0" lvl="8" indent="-273050" algn="l" rtl="0">
              <a:lnSpc>
                <a:spcPct val="115000"/>
              </a:lnSpc>
              <a:spcBef>
                <a:spcPts val="1600"/>
              </a:spcBef>
              <a:spcAft>
                <a:spcPts val="1600"/>
              </a:spcAft>
              <a:buClr>
                <a:schemeClr val="dk2"/>
              </a:buClr>
              <a:buSzPts val="700"/>
              <a:buFont typeface="Arial"/>
              <a:buChar char="■"/>
              <a:defRPr sz="700" b="0" i="0" u="none" strike="noStrike" cap="none">
                <a:solidFill>
                  <a:schemeClr val="dk2"/>
                </a:solidFill>
                <a:latin typeface="Arial"/>
                <a:ea typeface="Arial"/>
                <a:cs typeface="Arial"/>
                <a:sym typeface="Arial"/>
              </a:defRPr>
            </a:lvl9pPr>
          </a:lstStyle>
          <a:p>
            <a:pPr marL="184150" indent="0" algn="ctr">
              <a:buNone/>
            </a:pPr>
            <a:r>
              <a:rPr lang="en-IN" dirty="0" smtClean="0"/>
              <a:t>Image Source:: </a:t>
            </a:r>
            <a:r>
              <a:rPr lang="en-IN" u="sng" dirty="0">
                <a:hlinkClick r:id="rId4"/>
              </a:rPr>
              <a:t>https://www.javatpoint.com/gradient-descent-in-machine-learning</a:t>
            </a:r>
            <a:endParaRPr lang="en-IN" dirty="0"/>
          </a:p>
        </p:txBody>
      </p:sp>
    </p:spTree>
    <p:extLst>
      <p:ext uri="{BB962C8B-B14F-4D97-AF65-F5344CB8AC3E}">
        <p14:creationId xmlns:p14="http://schemas.microsoft.com/office/powerpoint/2010/main" val="259300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lvl="0"/>
            <a:r>
              <a:rPr lang="en-IN" dirty="0" smtClean="0"/>
              <a:t>Gradient </a:t>
            </a:r>
            <a:r>
              <a:rPr lang="en-IN" dirty="0"/>
              <a:t>Descent</a:t>
            </a:r>
            <a:endParaRPr dirty="0"/>
          </a:p>
        </p:txBody>
      </p:sp>
      <p:sp>
        <p:nvSpPr>
          <p:cNvPr id="74" name="Google Shape;74;p15"/>
          <p:cNvSpPr txBox="1">
            <a:spLocks noGrp="1"/>
          </p:cNvSpPr>
          <p:nvPr>
            <p:ph type="subTitle" idx="1"/>
          </p:nvPr>
        </p:nvSpPr>
        <p:spPr>
          <a:xfrm>
            <a:off x="254075" y="1429407"/>
            <a:ext cx="4045200" cy="672662"/>
          </a:xfrm>
          <a:prstGeom prst="rect">
            <a:avLst/>
          </a:prstGeom>
        </p:spPr>
        <p:txBody>
          <a:bodyPr spcFirstLastPara="1" wrap="square" lIns="91425" tIns="91425" rIns="91425" bIns="91425" anchor="ctr" anchorCtr="0">
            <a:noAutofit/>
          </a:bodyPr>
          <a:lstStyle/>
          <a:p>
            <a:pPr marL="0" indent="0"/>
            <a:endParaRPr lang="en-IN" dirty="0" smtClean="0"/>
          </a:p>
          <a:p>
            <a:pPr marL="0" indent="0"/>
            <a:endParaRPr lang="en-IN" dirty="0"/>
          </a:p>
          <a:p>
            <a:pPr marL="0" indent="0"/>
            <a:r>
              <a:rPr lang="en-IN" dirty="0" smtClean="0"/>
              <a:t>What </a:t>
            </a:r>
            <a:r>
              <a:rPr lang="en-IN" dirty="0"/>
              <a:t>is Cost-function?</a:t>
            </a:r>
            <a:endParaRPr lang="en-IN" dirty="0" smtClean="0"/>
          </a:p>
          <a:p>
            <a:pPr marL="0" indent="0"/>
            <a:endParaRPr lang="en-IN" dirty="0"/>
          </a:p>
          <a:p>
            <a:pPr marL="0" indent="0"/>
            <a:endParaRPr lang="en-IN" dirty="0" smtClean="0"/>
          </a:p>
          <a:p>
            <a:pPr marL="0" lvl="0" indent="0"/>
            <a:endParaRPr dirty="0"/>
          </a:p>
        </p:txBody>
      </p:sp>
      <p:sp>
        <p:nvSpPr>
          <p:cNvPr id="75" name="Google Shape;75;p15"/>
          <p:cNvSpPr txBox="1">
            <a:spLocks noGrp="1"/>
          </p:cNvSpPr>
          <p:nvPr>
            <p:ph type="body" idx="2"/>
          </p:nvPr>
        </p:nvSpPr>
        <p:spPr>
          <a:xfrm>
            <a:off x="462275" y="1973047"/>
            <a:ext cx="3837000" cy="2886978"/>
          </a:xfrm>
          <a:prstGeom prst="rect">
            <a:avLst/>
          </a:prstGeom>
        </p:spPr>
        <p:txBody>
          <a:bodyPr spcFirstLastPara="1" wrap="square" lIns="91425" tIns="91425" rIns="91425" bIns="91425" anchor="ctr" anchorCtr="0">
            <a:noAutofit/>
          </a:bodyPr>
          <a:lstStyle/>
          <a:p>
            <a:r>
              <a:rPr lang="en-IN" dirty="0" smtClean="0"/>
              <a:t>The </a:t>
            </a:r>
            <a:r>
              <a:rPr lang="en-IN" dirty="0"/>
              <a:t>cost function is defined as the measurement of difference or error between actual values and expected values at the current position and present in the form of a single real number. </a:t>
            </a:r>
            <a:endParaRPr lang="en-IN" dirty="0" smtClean="0"/>
          </a:p>
          <a:p>
            <a:endParaRPr lang="en-IN" dirty="0"/>
          </a:p>
          <a:p>
            <a:r>
              <a:rPr lang="en-IN" dirty="0" smtClean="0"/>
              <a:t>It </a:t>
            </a:r>
            <a:r>
              <a:rPr lang="en-IN" dirty="0"/>
              <a:t>helps to increase and improve machine learning efficiency by providing feedback to this model so that it can minimize error and find the local or global minimum.</a:t>
            </a:r>
          </a:p>
        </p:txBody>
      </p:sp>
      <p:pic>
        <p:nvPicPr>
          <p:cNvPr id="2" name="Picture 1"/>
          <p:cNvPicPr>
            <a:picLocks noChangeAspect="1"/>
          </p:cNvPicPr>
          <p:nvPr/>
        </p:nvPicPr>
        <p:blipFill>
          <a:blip r:embed="rId3"/>
          <a:stretch>
            <a:fillRect/>
          </a:stretch>
        </p:blipFill>
        <p:spPr>
          <a:xfrm>
            <a:off x="4646049" y="1034200"/>
            <a:ext cx="4255301" cy="2517720"/>
          </a:xfrm>
          <a:prstGeom prst="rect">
            <a:avLst/>
          </a:prstGeom>
        </p:spPr>
      </p:pic>
      <p:sp>
        <p:nvSpPr>
          <p:cNvPr id="8" name="Google Shape;77;p15"/>
          <p:cNvSpPr txBox="1">
            <a:spLocks/>
          </p:cNvSpPr>
          <p:nvPr/>
        </p:nvSpPr>
        <p:spPr>
          <a:xfrm>
            <a:off x="5043418" y="4520950"/>
            <a:ext cx="3848333" cy="284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3050" algn="l" rtl="0">
              <a:lnSpc>
                <a:spcPct val="115000"/>
              </a:lnSpc>
              <a:spcBef>
                <a:spcPts val="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1pPr>
            <a:lvl2pPr marL="914400" marR="0" lvl="1"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2pPr>
            <a:lvl3pPr marL="1371600" marR="0" lvl="2"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3pPr>
            <a:lvl4pPr marL="1828800" marR="0" lvl="3"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4pPr>
            <a:lvl5pPr marL="2286000" marR="0" lvl="4"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5pPr>
            <a:lvl6pPr marL="2743200" marR="0" lvl="5"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6pPr>
            <a:lvl7pPr marL="3200400" marR="0" lvl="6"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7pPr>
            <a:lvl8pPr marL="3657600" marR="0" lvl="7"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8pPr>
            <a:lvl9pPr marL="4114800" marR="0" lvl="8" indent="-273050" algn="l" rtl="0">
              <a:lnSpc>
                <a:spcPct val="115000"/>
              </a:lnSpc>
              <a:spcBef>
                <a:spcPts val="1600"/>
              </a:spcBef>
              <a:spcAft>
                <a:spcPts val="1600"/>
              </a:spcAft>
              <a:buClr>
                <a:schemeClr val="dk2"/>
              </a:buClr>
              <a:buSzPts val="700"/>
              <a:buFont typeface="Arial"/>
              <a:buChar char="■"/>
              <a:defRPr sz="700" b="0" i="0" u="none" strike="noStrike" cap="none">
                <a:solidFill>
                  <a:schemeClr val="dk2"/>
                </a:solidFill>
                <a:latin typeface="Arial"/>
                <a:ea typeface="Arial"/>
                <a:cs typeface="Arial"/>
                <a:sym typeface="Arial"/>
              </a:defRPr>
            </a:lvl9pPr>
          </a:lstStyle>
          <a:p>
            <a:pPr marL="184150" indent="0" algn="ctr">
              <a:buNone/>
            </a:pPr>
            <a:r>
              <a:rPr lang="en-IN" dirty="0" smtClean="0"/>
              <a:t>Image Source</a:t>
            </a:r>
            <a:r>
              <a:rPr lang="en-IN" dirty="0"/>
              <a:t>:: https://www.javatpoint.com/cost-function-in-machine-learning </a:t>
            </a:r>
          </a:p>
        </p:txBody>
      </p:sp>
    </p:spTree>
    <p:extLst>
      <p:ext uri="{BB962C8B-B14F-4D97-AF65-F5344CB8AC3E}">
        <p14:creationId xmlns:p14="http://schemas.microsoft.com/office/powerpoint/2010/main" val="28610657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lvl="0"/>
            <a:r>
              <a:rPr lang="en-IN" dirty="0" smtClean="0"/>
              <a:t>Gradient </a:t>
            </a:r>
            <a:r>
              <a:rPr lang="en-IN" dirty="0"/>
              <a:t>Descent</a:t>
            </a:r>
            <a:endParaRPr dirty="0"/>
          </a:p>
        </p:txBody>
      </p:sp>
      <p:sp>
        <p:nvSpPr>
          <p:cNvPr id="74" name="Google Shape;74;p15"/>
          <p:cNvSpPr txBox="1">
            <a:spLocks noGrp="1"/>
          </p:cNvSpPr>
          <p:nvPr>
            <p:ph type="subTitle" idx="1"/>
          </p:nvPr>
        </p:nvSpPr>
        <p:spPr>
          <a:xfrm>
            <a:off x="254075" y="1429407"/>
            <a:ext cx="4045200" cy="672662"/>
          </a:xfrm>
          <a:prstGeom prst="rect">
            <a:avLst/>
          </a:prstGeom>
        </p:spPr>
        <p:txBody>
          <a:bodyPr spcFirstLastPara="1" wrap="square" lIns="91425" tIns="91425" rIns="91425" bIns="91425" anchor="ctr" anchorCtr="0">
            <a:noAutofit/>
          </a:bodyPr>
          <a:lstStyle/>
          <a:p>
            <a:pPr marL="0" indent="0"/>
            <a:endParaRPr lang="en-IN" dirty="0" smtClean="0"/>
          </a:p>
          <a:p>
            <a:pPr marL="0" indent="0"/>
            <a:endParaRPr lang="en-IN" dirty="0"/>
          </a:p>
          <a:p>
            <a:pPr marL="0" indent="0"/>
            <a:r>
              <a:rPr lang="en-IN" dirty="0" smtClean="0"/>
              <a:t>The Gradient </a:t>
            </a:r>
            <a:r>
              <a:rPr lang="en-IN" dirty="0"/>
              <a:t>Descent Algorithm</a:t>
            </a:r>
            <a:endParaRPr lang="en-IN" dirty="0" smtClean="0"/>
          </a:p>
          <a:p>
            <a:pPr marL="0" indent="0"/>
            <a:endParaRPr lang="en-IN" dirty="0"/>
          </a:p>
          <a:p>
            <a:pPr marL="0" indent="0"/>
            <a:endParaRPr lang="en-IN" dirty="0" smtClean="0"/>
          </a:p>
          <a:p>
            <a:pPr marL="0" lvl="0" indent="0"/>
            <a:endParaRPr dirty="0"/>
          </a:p>
        </p:txBody>
      </p:sp>
      <p:sp>
        <p:nvSpPr>
          <p:cNvPr id="75" name="Google Shape;75;p15"/>
          <p:cNvSpPr txBox="1">
            <a:spLocks noGrp="1"/>
          </p:cNvSpPr>
          <p:nvPr>
            <p:ph type="body" idx="2"/>
          </p:nvPr>
        </p:nvSpPr>
        <p:spPr>
          <a:xfrm>
            <a:off x="462275" y="1933902"/>
            <a:ext cx="3837000" cy="3121573"/>
          </a:xfrm>
          <a:prstGeom prst="rect">
            <a:avLst/>
          </a:prstGeom>
        </p:spPr>
        <p:txBody>
          <a:bodyPr spcFirstLastPara="1" wrap="square" lIns="91425" tIns="91425" rIns="91425" bIns="91425" anchor="ctr" anchorCtr="0">
            <a:noAutofit/>
          </a:bodyPr>
          <a:lstStyle/>
          <a:p>
            <a:r>
              <a:rPr lang="en-IN" dirty="0" smtClean="0"/>
              <a:t>Gradient </a:t>
            </a:r>
            <a:r>
              <a:rPr lang="en-IN" dirty="0"/>
              <a:t>Descent method’s steps are</a:t>
            </a:r>
            <a:r>
              <a:rPr lang="en-IN" dirty="0" smtClean="0"/>
              <a:t>:</a:t>
            </a:r>
          </a:p>
          <a:p>
            <a:pPr marL="139700" indent="0">
              <a:buNone/>
            </a:pPr>
            <a:endParaRPr lang="en-IN" dirty="0"/>
          </a:p>
          <a:p>
            <a:pPr marL="482600" indent="-342900">
              <a:buFont typeface="+mj-lt"/>
              <a:buAutoNum type="arabicPeriod"/>
            </a:pPr>
            <a:r>
              <a:rPr lang="en-IN" dirty="0"/>
              <a:t>C</a:t>
            </a:r>
            <a:r>
              <a:rPr lang="en-IN" dirty="0" smtClean="0"/>
              <a:t>hoose </a:t>
            </a:r>
            <a:r>
              <a:rPr lang="en-IN" dirty="0"/>
              <a:t>a starting point (initialisation)</a:t>
            </a:r>
          </a:p>
          <a:p>
            <a:pPr marL="482600" indent="-342900">
              <a:buFont typeface="+mj-lt"/>
              <a:buAutoNum type="arabicPeriod"/>
            </a:pPr>
            <a:r>
              <a:rPr lang="en-IN" dirty="0" smtClean="0"/>
              <a:t>Calculate </a:t>
            </a:r>
            <a:r>
              <a:rPr lang="en-IN" dirty="0"/>
              <a:t>gradient at this point</a:t>
            </a:r>
          </a:p>
          <a:p>
            <a:pPr marL="482600" indent="-342900">
              <a:buFont typeface="+mj-lt"/>
              <a:buAutoNum type="arabicPeriod"/>
            </a:pPr>
            <a:r>
              <a:rPr lang="en-IN" dirty="0"/>
              <a:t>M</a:t>
            </a:r>
            <a:r>
              <a:rPr lang="en-IN" dirty="0" smtClean="0"/>
              <a:t>ake </a:t>
            </a:r>
            <a:r>
              <a:rPr lang="en-IN" dirty="0"/>
              <a:t>a scaled step in the opposite direction to the gradient (objective: minimise)</a:t>
            </a:r>
          </a:p>
          <a:p>
            <a:pPr marL="482600" indent="-342900">
              <a:buFont typeface="+mj-lt"/>
              <a:buAutoNum type="arabicPeriod"/>
            </a:pPr>
            <a:r>
              <a:rPr lang="en-IN" dirty="0"/>
              <a:t>R</a:t>
            </a:r>
            <a:r>
              <a:rPr lang="en-IN" dirty="0" smtClean="0"/>
              <a:t>epeat </a:t>
            </a:r>
            <a:r>
              <a:rPr lang="en-IN" dirty="0"/>
              <a:t>points 2 and 3 until one of the criteria is met:</a:t>
            </a:r>
          </a:p>
          <a:p>
            <a:pPr marL="482600" indent="-342900">
              <a:buFont typeface="+mj-lt"/>
              <a:buAutoNum type="arabicPeriod"/>
            </a:pPr>
            <a:r>
              <a:rPr lang="en-IN" dirty="0"/>
              <a:t>M</a:t>
            </a:r>
            <a:r>
              <a:rPr lang="en-IN" dirty="0" smtClean="0"/>
              <a:t>aximum </a:t>
            </a:r>
            <a:r>
              <a:rPr lang="en-IN" dirty="0"/>
              <a:t>number of iterations reached</a:t>
            </a:r>
          </a:p>
          <a:p>
            <a:pPr marL="482600" indent="-342900">
              <a:buFont typeface="+mj-lt"/>
              <a:buAutoNum type="arabicPeriod"/>
            </a:pPr>
            <a:r>
              <a:rPr lang="en-IN" dirty="0"/>
              <a:t>S</a:t>
            </a:r>
            <a:r>
              <a:rPr lang="en-IN" dirty="0" smtClean="0"/>
              <a:t>tep </a:t>
            </a:r>
            <a:r>
              <a:rPr lang="en-IN" dirty="0"/>
              <a:t>size is smaller than the tolerance</a:t>
            </a:r>
            <a:r>
              <a:rPr lang="en-IN" dirty="0" smtClean="0"/>
              <a:t>.</a:t>
            </a:r>
            <a:endParaRPr lang="en-IN" dirty="0"/>
          </a:p>
        </p:txBody>
      </p:sp>
      <p:pic>
        <p:nvPicPr>
          <p:cNvPr id="6" name="Picture 5"/>
          <p:cNvPicPr>
            <a:picLocks noChangeAspect="1"/>
          </p:cNvPicPr>
          <p:nvPr/>
        </p:nvPicPr>
        <p:blipFill>
          <a:blip r:embed="rId3"/>
          <a:stretch>
            <a:fillRect/>
          </a:stretch>
        </p:blipFill>
        <p:spPr>
          <a:xfrm>
            <a:off x="4829992" y="713500"/>
            <a:ext cx="3800113" cy="3261291"/>
          </a:xfrm>
          <a:prstGeom prst="rect">
            <a:avLst/>
          </a:prstGeom>
        </p:spPr>
      </p:pic>
      <p:sp>
        <p:nvSpPr>
          <p:cNvPr id="8" name="Google Shape;77;p15"/>
          <p:cNvSpPr txBox="1">
            <a:spLocks/>
          </p:cNvSpPr>
          <p:nvPr/>
        </p:nvSpPr>
        <p:spPr>
          <a:xfrm>
            <a:off x="5043418" y="4520950"/>
            <a:ext cx="3848333" cy="284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3050" algn="l" rtl="0">
              <a:lnSpc>
                <a:spcPct val="115000"/>
              </a:lnSpc>
              <a:spcBef>
                <a:spcPts val="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1pPr>
            <a:lvl2pPr marL="914400" marR="0" lvl="1"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2pPr>
            <a:lvl3pPr marL="1371600" marR="0" lvl="2"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3pPr>
            <a:lvl4pPr marL="1828800" marR="0" lvl="3"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4pPr>
            <a:lvl5pPr marL="2286000" marR="0" lvl="4"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5pPr>
            <a:lvl6pPr marL="2743200" marR="0" lvl="5"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6pPr>
            <a:lvl7pPr marL="3200400" marR="0" lvl="6"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7pPr>
            <a:lvl8pPr marL="3657600" marR="0" lvl="7" indent="-273050" algn="l" rtl="0">
              <a:lnSpc>
                <a:spcPct val="115000"/>
              </a:lnSpc>
              <a:spcBef>
                <a:spcPts val="1600"/>
              </a:spcBef>
              <a:spcAft>
                <a:spcPts val="0"/>
              </a:spcAft>
              <a:buClr>
                <a:schemeClr val="dk2"/>
              </a:buClr>
              <a:buSzPts val="700"/>
              <a:buFont typeface="Arial"/>
              <a:buChar char="○"/>
              <a:defRPr sz="700" b="0" i="0" u="none" strike="noStrike" cap="none">
                <a:solidFill>
                  <a:schemeClr val="dk2"/>
                </a:solidFill>
                <a:latin typeface="Arial"/>
                <a:ea typeface="Arial"/>
                <a:cs typeface="Arial"/>
                <a:sym typeface="Arial"/>
              </a:defRPr>
            </a:lvl8pPr>
            <a:lvl9pPr marL="4114800" marR="0" lvl="8" indent="-273050" algn="l" rtl="0">
              <a:lnSpc>
                <a:spcPct val="115000"/>
              </a:lnSpc>
              <a:spcBef>
                <a:spcPts val="1600"/>
              </a:spcBef>
              <a:spcAft>
                <a:spcPts val="1600"/>
              </a:spcAft>
              <a:buClr>
                <a:schemeClr val="dk2"/>
              </a:buClr>
              <a:buSzPts val="700"/>
              <a:buFont typeface="Arial"/>
              <a:buChar char="■"/>
              <a:defRPr sz="700" b="0" i="0" u="none" strike="noStrike" cap="none">
                <a:solidFill>
                  <a:schemeClr val="dk2"/>
                </a:solidFill>
                <a:latin typeface="Arial"/>
                <a:ea typeface="Arial"/>
                <a:cs typeface="Arial"/>
                <a:sym typeface="Arial"/>
              </a:defRPr>
            </a:lvl9pPr>
          </a:lstStyle>
          <a:p>
            <a:pPr marL="184150" indent="0" algn="ctr">
              <a:buNone/>
            </a:pPr>
            <a:r>
              <a:rPr lang="en-IN" dirty="0" smtClean="0"/>
              <a:t>Image Source:: </a:t>
            </a:r>
            <a:r>
              <a:rPr lang="en-IN" u="sng" dirty="0">
                <a:hlinkClick r:id="rId4"/>
              </a:rPr>
              <a:t>https://www.javatpoint.com/gradient-descent-in-machine-learning</a:t>
            </a:r>
            <a:endParaRPr lang="en-IN" dirty="0"/>
          </a:p>
        </p:txBody>
      </p:sp>
    </p:spTree>
    <p:extLst>
      <p:ext uri="{BB962C8B-B14F-4D97-AF65-F5344CB8AC3E}">
        <p14:creationId xmlns:p14="http://schemas.microsoft.com/office/powerpoint/2010/main" val="2250074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lvl="0"/>
            <a:r>
              <a:rPr lang="en-IN" dirty="0" smtClean="0"/>
              <a:t>Residuals </a:t>
            </a:r>
            <a:r>
              <a:rPr lang="en-IN" dirty="0"/>
              <a:t>in Regression</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Types of residual</a:t>
            </a:r>
            <a:endParaRPr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lvl="0"/>
            <a:r>
              <a:rPr lang="en-IN" dirty="0" smtClean="0"/>
              <a:t>Positive </a:t>
            </a:r>
            <a:r>
              <a:rPr lang="en-IN" dirty="0"/>
              <a:t>if they are above the regression line,</a:t>
            </a:r>
          </a:p>
          <a:p>
            <a:pPr lvl="0"/>
            <a:r>
              <a:rPr lang="en-IN" dirty="0" smtClean="0"/>
              <a:t>Negative </a:t>
            </a:r>
            <a:r>
              <a:rPr lang="en-IN" dirty="0"/>
              <a:t>if they are below the regression line,</a:t>
            </a:r>
          </a:p>
          <a:p>
            <a:pPr lvl="0"/>
            <a:r>
              <a:rPr lang="en-IN" dirty="0" smtClean="0"/>
              <a:t>Zero </a:t>
            </a:r>
            <a:r>
              <a:rPr lang="en-IN" dirty="0"/>
              <a:t>if the regression line actually passes through the point</a:t>
            </a:r>
          </a:p>
          <a:p>
            <a:pPr lvl="0"/>
            <a:endParaRPr dirty="0"/>
          </a:p>
        </p:txBody>
      </p:sp>
      <p:sp>
        <p:nvSpPr>
          <p:cNvPr id="77" name="Google Shape;77;p15"/>
          <p:cNvSpPr txBox="1">
            <a:spLocks noGrp="1"/>
          </p:cNvSpPr>
          <p:nvPr>
            <p:ph type="body" idx="3"/>
          </p:nvPr>
        </p:nvSpPr>
        <p:spPr>
          <a:xfrm>
            <a:off x="5137571" y="4663225"/>
            <a:ext cx="3397500" cy="175500"/>
          </a:xfrm>
          <a:prstGeom prst="rect">
            <a:avLst/>
          </a:prstGeom>
        </p:spPr>
        <p:txBody>
          <a:bodyPr spcFirstLastPara="1" wrap="square" lIns="91425" tIns="91425" rIns="91425" bIns="91425" anchor="t" anchorCtr="0">
            <a:noAutofit/>
          </a:bodyPr>
          <a:lstStyle/>
          <a:p>
            <a:pPr marL="0" lvl="0" indent="0" algn="ctr">
              <a:spcAft>
                <a:spcPts val="1600"/>
              </a:spcAft>
              <a:buNone/>
            </a:pPr>
            <a:r>
              <a:rPr lang="en" dirty="0"/>
              <a:t>Image Source: </a:t>
            </a:r>
            <a:r>
              <a:rPr lang="en-IN" dirty="0"/>
              <a:t>nws.noaa.gov</a:t>
            </a:r>
          </a:p>
        </p:txBody>
      </p:sp>
      <p:pic>
        <p:nvPicPr>
          <p:cNvPr id="6" name="Picture 5" descr="residual"/>
          <p:cNvPicPr/>
          <p:nvPr/>
        </p:nvPicPr>
        <p:blipFill>
          <a:blip r:embed="rId3">
            <a:extLst>
              <a:ext uri="{28A0092B-C50C-407E-A947-70E740481C1C}">
                <a14:useLocalDpi xmlns:a14="http://schemas.microsoft.com/office/drawing/2010/main" val="0"/>
              </a:ext>
            </a:extLst>
          </a:blip>
          <a:srcRect/>
          <a:stretch>
            <a:fillRect/>
          </a:stretch>
        </p:blipFill>
        <p:spPr bwMode="auto">
          <a:xfrm>
            <a:off x="4833444" y="713499"/>
            <a:ext cx="4005755" cy="3637783"/>
          </a:xfrm>
          <a:prstGeom prst="rect">
            <a:avLst/>
          </a:prstGeom>
          <a:noFill/>
          <a:ln>
            <a:noFill/>
          </a:ln>
        </p:spPr>
      </p:pic>
    </p:spTree>
    <p:extLst>
      <p:ext uri="{BB962C8B-B14F-4D97-AF65-F5344CB8AC3E}">
        <p14:creationId xmlns:p14="http://schemas.microsoft.com/office/powerpoint/2010/main" val="8683471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lvl="0"/>
            <a:r>
              <a:rPr lang="en-IN" dirty="0" smtClean="0"/>
              <a:t>Residuals </a:t>
            </a:r>
            <a:r>
              <a:rPr lang="en-IN" dirty="0"/>
              <a:t>in Regression</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More about residual</a:t>
            </a:r>
            <a:endParaRPr dirty="0"/>
          </a:p>
        </p:txBody>
      </p:sp>
      <p:sp>
        <p:nvSpPr>
          <p:cNvPr id="75" name="Google Shape;75;p15"/>
          <p:cNvSpPr txBox="1">
            <a:spLocks noGrp="1"/>
          </p:cNvSpPr>
          <p:nvPr>
            <p:ph type="body" idx="2"/>
          </p:nvPr>
        </p:nvSpPr>
        <p:spPr>
          <a:xfrm>
            <a:off x="462275" y="2421250"/>
            <a:ext cx="3837000" cy="2241975"/>
          </a:xfrm>
          <a:prstGeom prst="rect">
            <a:avLst/>
          </a:prstGeom>
        </p:spPr>
        <p:txBody>
          <a:bodyPr spcFirstLastPara="1" wrap="square" lIns="91425" tIns="91425" rIns="91425" bIns="91425" anchor="ctr" anchorCtr="0">
            <a:noAutofit/>
          </a:bodyPr>
          <a:lstStyle/>
          <a:p>
            <a:pPr lvl="0"/>
            <a:r>
              <a:rPr lang="en-IN" dirty="0" smtClean="0"/>
              <a:t>As </a:t>
            </a:r>
            <a:r>
              <a:rPr lang="en-IN" dirty="0"/>
              <a:t>residuals are the difference between any data point and the regression line, they are sometimes called “errors</a:t>
            </a:r>
            <a:r>
              <a:rPr lang="en-IN" dirty="0" smtClean="0"/>
              <a:t>.”</a:t>
            </a:r>
          </a:p>
          <a:p>
            <a:pPr marL="139700" lvl="0" indent="0">
              <a:buNone/>
            </a:pPr>
            <a:endParaRPr lang="en-IN" dirty="0" smtClean="0"/>
          </a:p>
          <a:p>
            <a:r>
              <a:rPr lang="en-IN" dirty="0"/>
              <a:t>In other words, the residual is the error that isn’t explained by the regression line</a:t>
            </a:r>
            <a:r>
              <a:rPr lang="en-IN" dirty="0" smtClean="0"/>
              <a:t>.</a:t>
            </a:r>
            <a:endParaRPr lang="en-IN" dirty="0"/>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ctr">
              <a:spcAft>
                <a:spcPts val="1600"/>
              </a:spcAft>
              <a:buNone/>
            </a:pPr>
            <a:r>
              <a:rPr lang="en" dirty="0"/>
              <a:t>Image Source: </a:t>
            </a:r>
            <a:r>
              <a:rPr lang="en-IN" dirty="0"/>
              <a:t>nws.noaa.gov</a:t>
            </a:r>
          </a:p>
        </p:txBody>
      </p:sp>
      <p:pic>
        <p:nvPicPr>
          <p:cNvPr id="6" name="Picture 5" descr="residual"/>
          <p:cNvPicPr/>
          <p:nvPr/>
        </p:nvPicPr>
        <p:blipFill>
          <a:blip r:embed="rId3">
            <a:extLst>
              <a:ext uri="{28A0092B-C50C-407E-A947-70E740481C1C}">
                <a14:useLocalDpi xmlns:a14="http://schemas.microsoft.com/office/drawing/2010/main" val="0"/>
              </a:ext>
            </a:extLst>
          </a:blip>
          <a:srcRect/>
          <a:stretch>
            <a:fillRect/>
          </a:stretch>
        </p:blipFill>
        <p:spPr bwMode="auto">
          <a:xfrm>
            <a:off x="4833444" y="713499"/>
            <a:ext cx="4005755" cy="3637783"/>
          </a:xfrm>
          <a:prstGeom prst="rect">
            <a:avLst/>
          </a:prstGeom>
          <a:noFill/>
          <a:ln>
            <a:noFill/>
          </a:ln>
        </p:spPr>
      </p:pic>
    </p:spTree>
    <p:extLst>
      <p:ext uri="{BB962C8B-B14F-4D97-AF65-F5344CB8AC3E}">
        <p14:creationId xmlns:p14="http://schemas.microsoft.com/office/powerpoint/2010/main" val="886924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lvl="0"/>
            <a:r>
              <a:rPr lang="en-IN" dirty="0" smtClean="0"/>
              <a:t>Residuals </a:t>
            </a:r>
            <a:r>
              <a:rPr lang="en-IN" dirty="0"/>
              <a:t>in Regression</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More about residual</a:t>
            </a:r>
            <a:endParaRPr dirty="0"/>
          </a:p>
        </p:txBody>
      </p:sp>
      <p:sp>
        <p:nvSpPr>
          <p:cNvPr id="75" name="Google Shape;75;p15"/>
          <p:cNvSpPr txBox="1">
            <a:spLocks noGrp="1"/>
          </p:cNvSpPr>
          <p:nvPr>
            <p:ph type="body" idx="2"/>
          </p:nvPr>
        </p:nvSpPr>
        <p:spPr>
          <a:xfrm>
            <a:off x="462275" y="2421250"/>
            <a:ext cx="3837000" cy="2241975"/>
          </a:xfrm>
          <a:prstGeom prst="rect">
            <a:avLst/>
          </a:prstGeom>
        </p:spPr>
        <p:txBody>
          <a:bodyPr spcFirstLastPara="1" wrap="square" lIns="91425" tIns="91425" rIns="91425" bIns="91425" anchor="ctr" anchorCtr="0">
            <a:noAutofit/>
          </a:bodyPr>
          <a:lstStyle/>
          <a:p>
            <a:pPr lvl="0"/>
            <a:r>
              <a:rPr lang="en-IN" dirty="0" smtClean="0"/>
              <a:t>The </a:t>
            </a:r>
            <a:r>
              <a:rPr lang="en-IN" dirty="0"/>
              <a:t>residual(e) can also be expressed with an equation</a:t>
            </a:r>
            <a:r>
              <a:rPr lang="en-IN" dirty="0" smtClean="0"/>
              <a:t>.</a:t>
            </a:r>
          </a:p>
          <a:p>
            <a:pPr lvl="0"/>
            <a:endParaRPr lang="en-IN" dirty="0" smtClean="0"/>
          </a:p>
          <a:p>
            <a:r>
              <a:rPr lang="en-IN" dirty="0"/>
              <a:t>Residual = </a:t>
            </a:r>
            <a:endParaRPr lang="en-IN" dirty="0" smtClean="0"/>
          </a:p>
          <a:p>
            <a:pPr marL="139700" indent="0">
              <a:buNone/>
            </a:pPr>
            <a:r>
              <a:rPr lang="en-IN" dirty="0" smtClean="0"/>
              <a:t>            Observed </a:t>
            </a:r>
            <a:r>
              <a:rPr lang="en-IN" dirty="0"/>
              <a:t>value – predicted value</a:t>
            </a:r>
          </a:p>
          <a:p>
            <a:pPr marL="139700" indent="0">
              <a:buNone/>
            </a:pPr>
            <a:r>
              <a:rPr lang="en-IN" dirty="0" smtClean="0"/>
              <a:t>                         e </a:t>
            </a:r>
            <a:r>
              <a:rPr lang="en-IN" dirty="0"/>
              <a:t>= y – ŷ</a:t>
            </a:r>
          </a:p>
          <a:p>
            <a:pPr marL="139700" lvl="0" indent="0">
              <a:buNone/>
            </a:pPr>
            <a:endParaRPr lang="en-IN" dirty="0"/>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ctr">
              <a:spcAft>
                <a:spcPts val="1600"/>
              </a:spcAft>
              <a:buNone/>
            </a:pPr>
            <a:r>
              <a:rPr lang="en" dirty="0"/>
              <a:t>Image Source: </a:t>
            </a:r>
            <a:r>
              <a:rPr lang="en-IN" dirty="0"/>
              <a:t>nws.noaa.gov</a:t>
            </a:r>
          </a:p>
        </p:txBody>
      </p:sp>
      <p:pic>
        <p:nvPicPr>
          <p:cNvPr id="6" name="Picture 5" descr="residual"/>
          <p:cNvPicPr/>
          <p:nvPr/>
        </p:nvPicPr>
        <p:blipFill>
          <a:blip r:embed="rId3">
            <a:extLst>
              <a:ext uri="{28A0092B-C50C-407E-A947-70E740481C1C}">
                <a14:useLocalDpi xmlns:a14="http://schemas.microsoft.com/office/drawing/2010/main" val="0"/>
              </a:ext>
            </a:extLst>
          </a:blip>
          <a:srcRect/>
          <a:stretch>
            <a:fillRect/>
          </a:stretch>
        </p:blipFill>
        <p:spPr bwMode="auto">
          <a:xfrm>
            <a:off x="4833444" y="713499"/>
            <a:ext cx="4005755" cy="3637783"/>
          </a:xfrm>
          <a:prstGeom prst="rect">
            <a:avLst/>
          </a:prstGeom>
          <a:noFill/>
          <a:ln>
            <a:noFill/>
          </a:ln>
        </p:spPr>
      </p:pic>
    </p:spTree>
    <p:extLst>
      <p:ext uri="{BB962C8B-B14F-4D97-AF65-F5344CB8AC3E}">
        <p14:creationId xmlns:p14="http://schemas.microsoft.com/office/powerpoint/2010/main" val="988156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28" y="613500"/>
            <a:ext cx="8520600" cy="395493"/>
          </a:xfrm>
        </p:spPr>
        <p:txBody>
          <a:bodyPr/>
          <a:lstStyle/>
          <a:p>
            <a:r>
              <a:rPr lang="en-IN" dirty="0"/>
              <a:t>Polynomial features</a:t>
            </a:r>
          </a:p>
        </p:txBody>
      </p:sp>
      <p:sp>
        <p:nvSpPr>
          <p:cNvPr id="3" name="Text Placeholder 2"/>
          <p:cNvSpPr>
            <a:spLocks noGrp="1"/>
          </p:cNvSpPr>
          <p:nvPr>
            <p:ph type="body" idx="1"/>
          </p:nvPr>
        </p:nvSpPr>
        <p:spPr>
          <a:xfrm>
            <a:off x="143975" y="1471448"/>
            <a:ext cx="8520600" cy="3131152"/>
          </a:xfrm>
        </p:spPr>
        <p:txBody>
          <a:bodyPr/>
          <a:lstStyle/>
          <a:p>
            <a:r>
              <a:rPr lang="en-IN" dirty="0"/>
              <a:t>Polynomial features are those features created by raising existing features to an exponent</a:t>
            </a:r>
            <a:r>
              <a:rPr lang="en-IN" dirty="0" smtClean="0"/>
              <a:t>.</a:t>
            </a:r>
          </a:p>
          <a:p>
            <a:endParaRPr lang="en-IN" dirty="0" smtClean="0"/>
          </a:p>
          <a:p>
            <a:r>
              <a:rPr lang="en-IN" dirty="0" smtClean="0"/>
              <a:t>Polynomial </a:t>
            </a:r>
            <a:r>
              <a:rPr lang="en-IN" dirty="0"/>
              <a:t>features are a type of feature engineering, e.g. the creation of new input features based on the existing features</a:t>
            </a:r>
            <a:r>
              <a:rPr lang="en-IN" dirty="0" smtClean="0"/>
              <a:t>.</a:t>
            </a:r>
          </a:p>
          <a:p>
            <a:pPr marL="114300" indent="0">
              <a:buNone/>
            </a:pPr>
            <a:endParaRPr lang="en-IN" dirty="0" smtClean="0"/>
          </a:p>
          <a:p>
            <a:r>
              <a:rPr lang="en-IN" dirty="0"/>
              <a:t>The “degree” of the polynomial is used to control the number of features added, e.g. a degree of 3 will add two new variables for each input variable. </a:t>
            </a:r>
          </a:p>
        </p:txBody>
      </p:sp>
    </p:spTree>
    <p:extLst>
      <p:ext uri="{BB962C8B-B14F-4D97-AF65-F5344CB8AC3E}">
        <p14:creationId xmlns:p14="http://schemas.microsoft.com/office/powerpoint/2010/main" val="218952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lvl="0"/>
            <a:r>
              <a:rPr lang="en-IN" dirty="0" smtClean="0"/>
              <a:t>Classification </a:t>
            </a:r>
            <a:r>
              <a:rPr lang="en-IN" dirty="0"/>
              <a:t>techniques</a:t>
            </a:r>
            <a:endParaRPr dirty="0"/>
          </a:p>
        </p:txBody>
      </p:sp>
      <p:sp>
        <p:nvSpPr>
          <p:cNvPr id="74" name="Google Shape;74;p15"/>
          <p:cNvSpPr txBox="1">
            <a:spLocks noGrp="1"/>
          </p:cNvSpPr>
          <p:nvPr>
            <p:ph type="subTitle" idx="1"/>
          </p:nvPr>
        </p:nvSpPr>
        <p:spPr>
          <a:xfrm>
            <a:off x="254075" y="1462272"/>
            <a:ext cx="4045200" cy="641400"/>
          </a:xfrm>
          <a:prstGeom prst="rect">
            <a:avLst/>
          </a:prstGeom>
        </p:spPr>
        <p:txBody>
          <a:bodyPr spcFirstLastPara="1" wrap="square" lIns="91425" tIns="91425" rIns="91425" bIns="91425" anchor="ctr" anchorCtr="0">
            <a:noAutofit/>
          </a:bodyPr>
          <a:lstStyle/>
          <a:p>
            <a:pPr marL="0" lvl="0" indent="0"/>
            <a:r>
              <a:rPr lang="en-IN" dirty="0" smtClean="0"/>
              <a:t>What </a:t>
            </a:r>
            <a:r>
              <a:rPr lang="en-IN" dirty="0"/>
              <a:t>Is Classification?</a:t>
            </a:r>
            <a:endParaRPr dirty="0"/>
          </a:p>
        </p:txBody>
      </p:sp>
      <p:sp>
        <p:nvSpPr>
          <p:cNvPr id="75" name="Google Shape;75;p15"/>
          <p:cNvSpPr txBox="1">
            <a:spLocks noGrp="1"/>
          </p:cNvSpPr>
          <p:nvPr>
            <p:ph type="body" idx="2"/>
          </p:nvPr>
        </p:nvSpPr>
        <p:spPr>
          <a:xfrm>
            <a:off x="462275" y="2211044"/>
            <a:ext cx="3837000" cy="2452181"/>
          </a:xfrm>
          <a:prstGeom prst="rect">
            <a:avLst/>
          </a:prstGeom>
        </p:spPr>
        <p:txBody>
          <a:bodyPr spcFirstLastPara="1" wrap="square" lIns="91425" tIns="91425" rIns="91425" bIns="91425" anchor="ctr" anchorCtr="0">
            <a:noAutofit/>
          </a:bodyPr>
          <a:lstStyle/>
          <a:p>
            <a:pPr lvl="0"/>
            <a:r>
              <a:rPr lang="en-IN" dirty="0" smtClean="0"/>
              <a:t>Classification </a:t>
            </a:r>
            <a:r>
              <a:rPr lang="en-IN" dirty="0"/>
              <a:t>is the process of recognizing, understanding, and grouping ideas and objects into </a:t>
            </a:r>
            <a:r>
              <a:rPr lang="en-IN" dirty="0" err="1"/>
              <a:t>preset</a:t>
            </a:r>
            <a:r>
              <a:rPr lang="en-IN" dirty="0"/>
              <a:t> categories or “sub-populations</a:t>
            </a:r>
            <a:r>
              <a:rPr lang="en-IN" dirty="0" smtClean="0"/>
              <a:t>.”</a:t>
            </a:r>
          </a:p>
          <a:p>
            <a:pPr marL="139700" lvl="0" indent="0">
              <a:buNone/>
            </a:pPr>
            <a:endParaRPr lang="en-IN" dirty="0" smtClean="0"/>
          </a:p>
          <a:p>
            <a:pPr lvl="0"/>
            <a:r>
              <a:rPr lang="en-IN" dirty="0"/>
              <a:t>Classification algorithms in machine learning use input training data to predict the likelihood that subsequent data will fall into one of the predetermined categories.</a:t>
            </a:r>
          </a:p>
        </p:txBody>
      </p:sp>
      <p:sp>
        <p:nvSpPr>
          <p:cNvPr id="77" name="Google Shape;77;p15"/>
          <p:cNvSpPr txBox="1">
            <a:spLocks noGrp="1"/>
          </p:cNvSpPr>
          <p:nvPr>
            <p:ph type="body" idx="3"/>
          </p:nvPr>
        </p:nvSpPr>
        <p:spPr>
          <a:xfrm>
            <a:off x="5074949" y="4663225"/>
            <a:ext cx="3743229" cy="284549"/>
          </a:xfrm>
          <a:prstGeom prst="rect">
            <a:avLst/>
          </a:prstGeom>
        </p:spPr>
        <p:txBody>
          <a:bodyPr spcFirstLastPara="1" wrap="square" lIns="91425" tIns="91425" rIns="91425" bIns="91425" anchor="t" anchorCtr="0">
            <a:noAutofit/>
          </a:bodyPr>
          <a:lstStyle/>
          <a:p>
            <a:pPr marL="0" lvl="0" indent="0">
              <a:spcAft>
                <a:spcPts val="1600"/>
              </a:spcAft>
              <a:buNone/>
            </a:pPr>
            <a:r>
              <a:rPr lang="en" dirty="0"/>
              <a:t>Image Source: </a:t>
            </a:r>
            <a:r>
              <a:rPr lang="en-IN" dirty="0"/>
              <a:t>https://www.javatpoint.com/classification-algorithm-in-machine-learning</a:t>
            </a:r>
            <a:endParaRPr dirty="0"/>
          </a:p>
        </p:txBody>
      </p:sp>
      <p:pic>
        <p:nvPicPr>
          <p:cNvPr id="1026" name="Picture 2" descr="Classification Algorithm in Machine Learning - Javatpo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782" y="713500"/>
            <a:ext cx="4086225"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4742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lvl="0"/>
            <a:r>
              <a:rPr lang="en-IN" dirty="0" smtClean="0"/>
              <a:t>Classification </a:t>
            </a:r>
            <a:r>
              <a:rPr lang="en-IN" dirty="0"/>
              <a:t>techniques</a:t>
            </a:r>
            <a:endParaRPr dirty="0"/>
          </a:p>
        </p:txBody>
      </p:sp>
      <p:sp>
        <p:nvSpPr>
          <p:cNvPr id="74" name="Google Shape;74;p15"/>
          <p:cNvSpPr txBox="1">
            <a:spLocks noGrp="1"/>
          </p:cNvSpPr>
          <p:nvPr>
            <p:ph type="subTitle" idx="1"/>
          </p:nvPr>
        </p:nvSpPr>
        <p:spPr>
          <a:xfrm>
            <a:off x="254075" y="1462272"/>
            <a:ext cx="4045200" cy="641400"/>
          </a:xfrm>
          <a:prstGeom prst="rect">
            <a:avLst/>
          </a:prstGeom>
        </p:spPr>
        <p:txBody>
          <a:bodyPr spcFirstLastPara="1" wrap="square" lIns="91425" tIns="91425" rIns="91425" bIns="91425" anchor="ctr" anchorCtr="0">
            <a:noAutofit/>
          </a:bodyPr>
          <a:lstStyle/>
          <a:p>
            <a:pPr marL="0" lvl="0" indent="0"/>
            <a:r>
              <a:rPr lang="en-IN" dirty="0" smtClean="0"/>
              <a:t>Popular </a:t>
            </a:r>
            <a:r>
              <a:rPr lang="en-IN" dirty="0"/>
              <a:t>Classification Algorithms</a:t>
            </a:r>
            <a:endParaRPr dirty="0"/>
          </a:p>
        </p:txBody>
      </p:sp>
      <p:sp>
        <p:nvSpPr>
          <p:cNvPr id="75" name="Google Shape;75;p15"/>
          <p:cNvSpPr txBox="1">
            <a:spLocks noGrp="1"/>
          </p:cNvSpPr>
          <p:nvPr>
            <p:ph type="body" idx="2"/>
          </p:nvPr>
        </p:nvSpPr>
        <p:spPr>
          <a:xfrm>
            <a:off x="462275" y="2211044"/>
            <a:ext cx="3837000" cy="2452181"/>
          </a:xfrm>
          <a:prstGeom prst="rect">
            <a:avLst/>
          </a:prstGeom>
        </p:spPr>
        <p:txBody>
          <a:bodyPr spcFirstLastPara="1" wrap="square" lIns="91425" tIns="91425" rIns="91425" bIns="91425" anchor="ctr" anchorCtr="0">
            <a:noAutofit/>
          </a:bodyPr>
          <a:lstStyle/>
          <a:p>
            <a:pPr lvl="0"/>
            <a:r>
              <a:rPr lang="en-IN" dirty="0" smtClean="0"/>
              <a:t>Logistic </a:t>
            </a:r>
            <a:r>
              <a:rPr lang="en-IN" dirty="0"/>
              <a:t>Regression</a:t>
            </a:r>
          </a:p>
          <a:p>
            <a:pPr lvl="0"/>
            <a:r>
              <a:rPr lang="en-IN" dirty="0"/>
              <a:t>Naive Bayes</a:t>
            </a:r>
          </a:p>
          <a:p>
            <a:pPr lvl="0"/>
            <a:r>
              <a:rPr lang="en-IN" dirty="0"/>
              <a:t>K-Nearest </a:t>
            </a:r>
            <a:r>
              <a:rPr lang="en-IN" dirty="0" err="1"/>
              <a:t>Neighbors</a:t>
            </a:r>
            <a:endParaRPr lang="en-IN" dirty="0"/>
          </a:p>
          <a:p>
            <a:pPr lvl="0"/>
            <a:r>
              <a:rPr lang="en-IN" dirty="0"/>
              <a:t>Decision Tree</a:t>
            </a:r>
          </a:p>
          <a:p>
            <a:pPr lvl="0"/>
            <a:r>
              <a:rPr lang="en-IN" dirty="0"/>
              <a:t>Support Vector Machines</a:t>
            </a:r>
          </a:p>
          <a:p>
            <a:pPr lvl="0"/>
            <a:endParaRPr lang="en-IN" dirty="0"/>
          </a:p>
        </p:txBody>
      </p:sp>
      <p:sp>
        <p:nvSpPr>
          <p:cNvPr id="77" name="Google Shape;77;p15"/>
          <p:cNvSpPr txBox="1">
            <a:spLocks noGrp="1"/>
          </p:cNvSpPr>
          <p:nvPr>
            <p:ph type="body" idx="3"/>
          </p:nvPr>
        </p:nvSpPr>
        <p:spPr>
          <a:xfrm>
            <a:off x="5043418" y="4520950"/>
            <a:ext cx="3848333" cy="284550"/>
          </a:xfrm>
          <a:prstGeom prst="rect">
            <a:avLst/>
          </a:prstGeom>
        </p:spPr>
        <p:txBody>
          <a:bodyPr spcFirstLastPara="1" wrap="square" lIns="91425" tIns="91425" rIns="91425" bIns="91425" anchor="t" anchorCtr="0">
            <a:noAutofit/>
          </a:bodyPr>
          <a:lstStyle/>
          <a:p>
            <a:pPr marL="0" lvl="0" indent="0">
              <a:spcAft>
                <a:spcPts val="1600"/>
              </a:spcAft>
              <a:buNone/>
            </a:pPr>
            <a:r>
              <a:rPr lang="en" dirty="0"/>
              <a:t>Image Source: </a:t>
            </a:r>
            <a:r>
              <a:rPr lang="en-IN" dirty="0"/>
              <a:t>https://datamahadev.com/classification-algorithms-explained-in-30-minutes/</a:t>
            </a:r>
            <a:endParaRPr dirty="0"/>
          </a:p>
        </p:txBody>
      </p:sp>
      <p:pic>
        <p:nvPicPr>
          <p:cNvPr id="2050" name="Picture 2" descr="Classification Algorithms Explained in 30 Minutes - datamahadev.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4003" y="1034200"/>
            <a:ext cx="4410740" cy="2541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722978"/>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TotalTime>
  <Words>4857</Words>
  <Application>Microsoft Office PowerPoint</Application>
  <PresentationFormat>On-screen Show (16:9)</PresentationFormat>
  <Paragraphs>656</Paragraphs>
  <Slides>34</Slides>
  <Notes>34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Times New Roman</vt:lpstr>
      <vt:lpstr>Simple Light</vt:lpstr>
      <vt:lpstr>Fundamentals of Predictive Analytics using Machine Learning techniques</vt:lpstr>
      <vt:lpstr>In this section, we will discuss:</vt:lpstr>
      <vt:lpstr>Residuals in Regression</vt:lpstr>
      <vt:lpstr>Residuals in Regression</vt:lpstr>
      <vt:lpstr>Residuals in Regression</vt:lpstr>
      <vt:lpstr>Residuals in Regression</vt:lpstr>
      <vt:lpstr>Polynomial features</vt:lpstr>
      <vt:lpstr>Classification techniques</vt:lpstr>
      <vt:lpstr>Classification techniques</vt:lpstr>
      <vt:lpstr>Classification techniques</vt:lpstr>
      <vt:lpstr>Classification techniques</vt:lpstr>
      <vt:lpstr>Classification techniques</vt:lpstr>
      <vt:lpstr>Classification techniques</vt:lpstr>
      <vt:lpstr>Classification techniques</vt:lpstr>
      <vt:lpstr>Classification techniques</vt:lpstr>
      <vt:lpstr>Distance metrics</vt:lpstr>
      <vt:lpstr>Distance metrics</vt:lpstr>
      <vt:lpstr>Distance metrics</vt:lpstr>
      <vt:lpstr>Distance metrics</vt:lpstr>
      <vt:lpstr>Distance metrics</vt:lpstr>
      <vt:lpstr>Distance metrics</vt:lpstr>
      <vt:lpstr>Distance metrics</vt:lpstr>
      <vt:lpstr>Distance metrics</vt:lpstr>
      <vt:lpstr>Distance metrics</vt:lpstr>
      <vt:lpstr>KNN Classification</vt:lpstr>
      <vt:lpstr>KNN Classification</vt:lpstr>
      <vt:lpstr>KNN Classification</vt:lpstr>
      <vt:lpstr>KNN Classification</vt:lpstr>
      <vt:lpstr>KNN Classification</vt:lpstr>
      <vt:lpstr>KNN Classification</vt:lpstr>
      <vt:lpstr>Gradient Descent</vt:lpstr>
      <vt:lpstr>Gradient Descent</vt:lpstr>
      <vt:lpstr>Gradient Descent</vt:lpstr>
      <vt:lpstr>Gradient Descent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Able to create simple web pages using HTML5 </dc:title>
  <cp:lastModifiedBy>DEEPNEEL MAJUMDAR</cp:lastModifiedBy>
  <cp:revision>44</cp:revision>
  <dcterms:modified xsi:type="dcterms:W3CDTF">2022-04-08T08:48:48Z</dcterms:modified>
</cp:coreProperties>
</file>