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56" r:id="rId2"/>
    <p:sldId id="257" r:id="rId3"/>
    <p:sldId id="258" r:id="rId4"/>
    <p:sldId id="261" r:id="rId5"/>
    <p:sldId id="262" r:id="rId6"/>
    <p:sldId id="263" r:id="rId7"/>
    <p:sldId id="264" r:id="rId8"/>
    <p:sldId id="265"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06" autoAdjust="0"/>
  </p:normalViewPr>
  <p:slideViewPr>
    <p:cSldViewPr snapToGrid="0">
      <p:cViewPr varScale="1">
        <p:scale>
          <a:sx n="101" d="100"/>
          <a:sy n="101" d="100"/>
        </p:scale>
        <p:origin x="51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ediaa.com/what-is-the-difference-between-data-wrangling-and-data-cleanin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favtutor.com/blogs/data-wranglin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zohowebstatic.com/sites/default/files/dataprep/import-sources.p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pythongeeks.org/data-wrangling-in-python-with-exampl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astera.com/type/blog/data-manipulation-tool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tipsguruji.com/data-manipulation-benefits-advantag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towardsdatascience.com/manipulating-the-data-with-pandas-using-python-be6c5dfabd47"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media.geeksforgeeks.org/wp-content/uploads/20210109131825/Annotation20210109131527-660x225.pn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dataversity.net/what-is-data-cleansin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edium.com/@nicklauswinters/data-cleaning-22b790eea834"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prwatech.in/blog/machine-learning/data-cleaning-in-machine-learnin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brightdata.com/blog/how-tos/data-manipulation-cleaning-python"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medium.datadriveninvestor.com/data-preprocessing-3cd01eefd438"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techtarget.com/searchdatamanagement/definition/data-preprocessin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brain-mentors.com/wp-content/uploads/2020/05/Untitled-picture-9-1024x325.pn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pingax.com/understanding-data-analytics-project-life-cycle/"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northeastern.edu/graduate/blog/data-analysis-project-lifecycle/"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lideplayer.com/slide/4519120/15/images/4/What+is+numerical+computing.jp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favtutor.com/blogs/numpy-vs-panda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indianaiproduction.com/python-numpy-tutoria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hutterstock.com/search/data+mini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medium.com/analytics-vidhya/introduction-to-numpy-16a6efaffdd7"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w3resource.com/python-exercises/numpy/python-numpy-random-exercise-2.php"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pythoninformer.com/python-libraries/numpy/index-and-slic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3mxt5v3yxgcsr.cloudfront.net/courses/3391/course_3391_image.jp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javatpoint.com/numpy-matrix-multiplication"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lideplayer.com/slide/3900027/13/images/14/Why+is+data+mining+important.jp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researchgate.net/figure/The-steps-for-data-mining-process_fig3_344166043"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includehelp.com/basics/data-mining-introduction-benefits-disadvantages-and-applications.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edium.com/@springboard_ind/top-10-data-mining-tools-b06171d476d0"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higssoftware.com/blog/data-mining-process-steps.php/"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owardsdatascience.com/data-wrangling-raw-to-clean-transformation-b30a27bf4b3b"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Title - The learning outcome</a:t>
            </a:r>
            <a:endParaRPr dirty="0"/>
          </a:p>
          <a:p>
            <a:pPr marL="0" lvl="0" indent="0" algn="l" rtl="0">
              <a:spcBef>
                <a:spcPts val="0"/>
              </a:spcBef>
              <a:spcAft>
                <a:spcPts val="0"/>
              </a:spcAft>
              <a:buNone/>
            </a:pPr>
            <a:r>
              <a:rPr lang="en" dirty="0"/>
              <a:t>Subtitle - Duration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This slide talks about the case if we have to divide a subtopic further.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dirty="0"/>
          </a:p>
          <a:p>
            <a:pPr marL="0" lvl="0" indent="0" algn="l" rtl="0">
              <a:spcBef>
                <a:spcPts val="0"/>
              </a:spcBef>
              <a:spcAft>
                <a:spcPts val="0"/>
              </a:spcAft>
              <a:buNone/>
            </a:pPr>
            <a:endParaRPr lang="en-IN" dirty="0"/>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Data wrangling involves processing the data in various formats and analyzes and get them to be used with another set of data and bringing them together into valuable insights. It further includes data aggregation, data visualization, and training statistical models for prediction</a:t>
            </a:r>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IN" dirty="0">
                <a:hlinkClick r:id="rId3"/>
              </a:rPr>
              <a:t>https://pediaa.com/what-is-the-difference-between-data-wrangling-and-data-cleaning/</a:t>
            </a:r>
            <a:endParaRPr lang="en-IN" dirty="0"/>
          </a:p>
        </p:txBody>
      </p:sp>
    </p:spTree>
    <p:extLst>
      <p:ext uri="{BB962C8B-B14F-4D97-AF65-F5344CB8AC3E}">
        <p14:creationId xmlns:p14="http://schemas.microsoft.com/office/powerpoint/2010/main" val="2079441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dirty="0"/>
          </a:p>
          <a:p>
            <a:pPr marL="0" lvl="0" indent="0" algn="l" rtl="0">
              <a:spcBef>
                <a:spcPts val="0"/>
              </a:spcBef>
              <a:spcAft>
                <a:spcPts val="0"/>
              </a:spcAft>
              <a:buNone/>
            </a:pPr>
            <a:endParaRPr lang="en-IN" dirty="0"/>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Data Discovery: </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This is an all-encompassing term that describes understanding what your data is all about. In this first step, you get familiar with your data</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Data Structuring: </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When you collect raw data, it initially is in all shapes and sizes, and has no definite structure. Such data needs to be restructured to suit the analytical model that your enterprise plans to deploy</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Data Cleaning: </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Raw data comes with some errors that need to be fixed before data is passed on to the next stage. Cleaning involves the tackling of outliers, making corrections, or deleting bad data completely</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Data Enriching: </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By this stage, you have kind of become familiar with the data in hand. Now is the time to ask yourself this question – do you need to embellish the raw data? Do you want to augment it with other data?</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Data Validating: </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This activity surfaces data quality issues, and they have to be addressed with the necessary transformations. The rules of validation rules require repetitive programming steps to check the authenticity and the quality of your data</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Data Publishing: </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Once all the above steps are completed, the final output of your data wrangling efforts are pushed downstream for your analytics needs</a:t>
            </a:r>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endParaRPr dirty="0"/>
          </a:p>
          <a:p>
            <a:pPr marL="0" lvl="0" indent="0" algn="l" rtl="0">
              <a:spcBef>
                <a:spcPts val="0"/>
              </a:spcBef>
              <a:spcAft>
                <a:spcPts val="1600"/>
              </a:spcAft>
              <a:buNone/>
            </a:pPr>
            <a:r>
              <a:rPr lang="en-IN" dirty="0">
                <a:hlinkClick r:id="rId3"/>
              </a:rPr>
              <a:t>https://favtutor.com/blogs/data-wrangling</a:t>
            </a:r>
            <a:endParaRPr lang="en-IN" dirty="0"/>
          </a:p>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4290935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dirty="0"/>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Excel Power Query / Spreadsheets</a:t>
            </a:r>
            <a:r>
              <a:rPr lang="en-IN" sz="1100" b="0" i="0" u="none" strike="noStrike" cap="none" dirty="0">
                <a:solidFill>
                  <a:srgbClr val="000000"/>
                </a:solidFill>
                <a:latin typeface="Arial"/>
                <a:cs typeface="Arial"/>
                <a:sym typeface="Arial"/>
              </a:rPr>
              <a:t>: it is the basic manual structure wrangling tool.</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err="1">
                <a:solidFill>
                  <a:srgbClr val="000000"/>
                </a:solidFill>
                <a:latin typeface="Arial"/>
                <a:cs typeface="Arial"/>
                <a:sym typeface="Arial"/>
              </a:rPr>
              <a:t>OpenRefine</a:t>
            </a:r>
            <a:r>
              <a:rPr lang="en-IN" sz="1100" b="0" i="0" u="none" strike="noStrike" cap="none" dirty="0">
                <a:solidFill>
                  <a:srgbClr val="000000"/>
                </a:solidFill>
                <a:latin typeface="Arial"/>
                <a:cs typeface="Arial"/>
                <a:sym typeface="Arial"/>
              </a:rPr>
              <a:t>: more sophisticated solutions, requires programming.</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Google </a:t>
            </a:r>
            <a:r>
              <a:rPr lang="en-IN" sz="1100" b="1" i="0" u="none" strike="noStrike" cap="none" dirty="0" err="1">
                <a:solidFill>
                  <a:srgbClr val="000000"/>
                </a:solidFill>
                <a:latin typeface="Arial"/>
                <a:cs typeface="Arial"/>
                <a:sym typeface="Arial"/>
              </a:rPr>
              <a:t>DataPrep</a:t>
            </a:r>
            <a:r>
              <a:rPr lang="en-IN" sz="1100" b="0" i="0" u="none" strike="noStrike" cap="none" dirty="0">
                <a:solidFill>
                  <a:srgbClr val="000000"/>
                </a:solidFill>
                <a:latin typeface="Arial"/>
                <a:cs typeface="Arial"/>
                <a:sym typeface="Arial"/>
              </a:rPr>
              <a:t>: for data exploration, cleaning, and feature engineering.</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Tabula</a:t>
            </a:r>
            <a:r>
              <a:rPr lang="en-IN" sz="1100" b="0" i="0" u="none" strike="noStrike" cap="none" dirty="0">
                <a:solidFill>
                  <a:srgbClr val="000000"/>
                </a:solidFill>
                <a:latin typeface="Arial"/>
                <a:cs typeface="Arial"/>
                <a:sym typeface="Arial"/>
              </a:rPr>
              <a:t>: it's suitable for all kinds of data.</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err="1">
                <a:solidFill>
                  <a:srgbClr val="000000"/>
                </a:solidFill>
                <a:latin typeface="Arial"/>
                <a:cs typeface="Arial"/>
                <a:sym typeface="Arial"/>
              </a:rPr>
              <a:t>DataWrangler</a:t>
            </a:r>
            <a:r>
              <a:rPr lang="en-IN" sz="1100" b="0" i="0" u="none" strike="noStrike" cap="none" dirty="0">
                <a:solidFill>
                  <a:srgbClr val="000000"/>
                </a:solidFill>
                <a:latin typeface="Arial"/>
                <a:cs typeface="Arial"/>
                <a:sym typeface="Arial"/>
              </a:rPr>
              <a:t>: used for data cleaning and transformation.</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CSVKit</a:t>
            </a:r>
            <a:r>
              <a:rPr lang="en-IN" sz="1100" b="0" i="0" u="none" strike="noStrike" cap="none" dirty="0">
                <a:solidFill>
                  <a:srgbClr val="000000"/>
                </a:solidFill>
                <a:latin typeface="Arial"/>
                <a:cs typeface="Arial"/>
                <a:sym typeface="Arial"/>
              </a:rPr>
              <a:t>: used for converting data.</a:t>
            </a:r>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IN" dirty="0">
                <a:hlinkClick r:id="rId3"/>
              </a:rPr>
              <a:t>https://www.zohowebstatic.com/sites/default/files/dataprep/import-sources.png</a:t>
            </a:r>
            <a:endParaRPr lang="en-IN" dirty="0"/>
          </a:p>
        </p:txBody>
      </p:sp>
    </p:spTree>
    <p:extLst>
      <p:ext uri="{BB962C8B-B14F-4D97-AF65-F5344CB8AC3E}">
        <p14:creationId xmlns:p14="http://schemas.microsoft.com/office/powerpoint/2010/main" val="1520543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dirty="0"/>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err="1">
                <a:solidFill>
                  <a:srgbClr val="000000"/>
                </a:solidFill>
                <a:latin typeface="Arial"/>
                <a:cs typeface="Arial"/>
                <a:sym typeface="Arial"/>
              </a:rPr>
              <a:t>Numpy</a:t>
            </a:r>
            <a:r>
              <a:rPr lang="en-IN" sz="1100" b="1" i="0" u="none" strike="noStrike" cap="none" dirty="0">
                <a:solidFill>
                  <a:srgbClr val="000000"/>
                </a:solidFill>
                <a:latin typeface="Arial"/>
                <a:cs typeface="Arial"/>
                <a:sym typeface="Arial"/>
              </a:rPr>
              <a:t> (aka Numerical Python)</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 the most basic package. Lots of features for operations on n-arrays and matrices in Python. The library provides vectorization of mathematical operations on the NumPy array type, which improves performance and accordingly speeds up the execution.</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Pandas</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designed for fast and easy data analysis operations. Useful for data structures with </a:t>
            </a:r>
            <a:r>
              <a:rPr lang="en-IN" sz="1100" b="0" i="0" u="none" strike="noStrike" cap="none" dirty="0" err="1">
                <a:solidFill>
                  <a:srgbClr val="000000"/>
                </a:solidFill>
                <a:latin typeface="Arial"/>
                <a:cs typeface="Arial"/>
                <a:sym typeface="Arial"/>
              </a:rPr>
              <a:t>labeled</a:t>
            </a:r>
            <a:r>
              <a:rPr lang="en-IN" sz="1100" b="0" i="0" u="none" strike="noStrike" cap="none" dirty="0">
                <a:solidFill>
                  <a:srgbClr val="000000"/>
                </a:solidFill>
                <a:latin typeface="Arial"/>
                <a:cs typeface="Arial"/>
                <a:sym typeface="Arial"/>
              </a:rPr>
              <a:t> axes. Explicit data alignment prevents common errors that result from misaligned data coming in from different sources.</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Matplotlib</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Python visualization module. Good for line graphs, pie charts, histograms, and other professional grade figures.</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err="1">
                <a:solidFill>
                  <a:srgbClr val="000000"/>
                </a:solidFill>
                <a:latin typeface="Arial"/>
                <a:cs typeface="Arial"/>
                <a:sym typeface="Arial"/>
              </a:rPr>
              <a:t>Plotly</a:t>
            </a:r>
            <a:endParaRPr lang="en-IN" sz="1100" b="1"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for interactive, publication-quality graphs. Excellent for line plots, scatter plots, area charts, bar charts, error bars, box plots, histograms, heatmaps, subplots, multiple-axis, polar graphs, and bubble charts.</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Theano</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library for numerical computation similar to </a:t>
            </a:r>
            <a:r>
              <a:rPr lang="en-IN" sz="1100" b="0" i="0" u="none" strike="noStrike" cap="none" dirty="0" err="1">
                <a:solidFill>
                  <a:srgbClr val="000000"/>
                </a:solidFill>
                <a:latin typeface="Arial"/>
                <a:cs typeface="Arial"/>
                <a:sym typeface="Arial"/>
              </a:rPr>
              <a:t>Numpy</a:t>
            </a:r>
            <a:r>
              <a:rPr lang="en-IN" sz="1100" b="0" i="0" u="none" strike="noStrike" cap="none" dirty="0">
                <a:solidFill>
                  <a:srgbClr val="000000"/>
                </a:solidFill>
                <a:latin typeface="Arial"/>
                <a:cs typeface="Arial"/>
                <a:sym typeface="Arial"/>
              </a:rPr>
              <a:t>. This library is designed to define, optimize, and evaluate mathematical expressions involving multi-dimensional arrays efficiently.</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lvl="0" indent="0" algn="l" rtl="0">
              <a:spcBef>
                <a:spcPts val="0"/>
              </a:spcBef>
              <a:spcAft>
                <a:spcPts val="0"/>
              </a:spcAft>
              <a:buNone/>
            </a:pPr>
            <a:r>
              <a:rPr lang="en" dirty="0"/>
              <a:t>Reference: </a:t>
            </a:r>
            <a:endParaRPr dirty="0"/>
          </a:p>
          <a:p>
            <a:pPr marL="0" lvl="0" indent="0" algn="l" rtl="0">
              <a:spcBef>
                <a:spcPts val="0"/>
              </a:spcBef>
              <a:spcAft>
                <a:spcPts val="1600"/>
              </a:spcAft>
              <a:buNone/>
            </a:pPr>
            <a:r>
              <a:rPr lang="en-IN" dirty="0">
                <a:hlinkClick r:id="rId3"/>
              </a:rPr>
              <a:t>https://pythongeeks.org/data-wrangling-in-python-with-examples/</a:t>
            </a:r>
            <a:endParaRPr lang="en-IN" dirty="0"/>
          </a:p>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2122452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3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dirty="0"/>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Pandas is a newer package built on top of NumPy, and provides an efficient implementation of a </a:t>
            </a:r>
            <a:r>
              <a:rPr lang="en-IN" sz="1100" b="0" i="0" u="none" strike="noStrike" cap="none" dirty="0" err="1">
                <a:solidFill>
                  <a:srgbClr val="000000"/>
                </a:solidFill>
                <a:latin typeface="Arial"/>
                <a:cs typeface="Arial"/>
                <a:sym typeface="Arial"/>
              </a:rPr>
              <a:t>DataFrame</a:t>
            </a:r>
            <a:r>
              <a:rPr lang="en-IN" sz="1100" b="0" i="0" u="none" strike="noStrike" cap="none" dirty="0">
                <a:solidFill>
                  <a:srgbClr val="000000"/>
                </a:solidFill>
                <a:latin typeface="Arial"/>
                <a:cs typeface="Arial"/>
                <a:sym typeface="Arial"/>
              </a:rPr>
              <a:t> . </a:t>
            </a:r>
            <a:r>
              <a:rPr lang="en-IN" sz="1100" b="0" i="0" u="none" strike="noStrike" cap="none" dirty="0" err="1">
                <a:solidFill>
                  <a:srgbClr val="000000"/>
                </a:solidFill>
                <a:latin typeface="Arial"/>
                <a:cs typeface="Arial"/>
                <a:sym typeface="Arial"/>
              </a:rPr>
              <a:t>DataFrame</a:t>
            </a:r>
            <a:r>
              <a:rPr lang="en-IN" sz="1100" b="0" i="0" u="none" strike="noStrike" cap="none" dirty="0">
                <a:solidFill>
                  <a:srgbClr val="000000"/>
                </a:solidFill>
                <a:latin typeface="Arial"/>
                <a:cs typeface="Arial"/>
                <a:sym typeface="Arial"/>
              </a:rPr>
              <a:t> s are essentially multidimensional arrays with attached row and column labels, and often with heterogeneous types and/or missing data.</a:t>
            </a:r>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IN" dirty="0">
                <a:hlinkClick r:id="rId3"/>
              </a:rPr>
              <a:t>https://www.astera.com/type/blog/data-manipulation-tools</a:t>
            </a:r>
            <a:endParaRPr lang="en-IN" dirty="0"/>
          </a:p>
        </p:txBody>
      </p:sp>
    </p:spTree>
    <p:extLst>
      <p:ext uri="{BB962C8B-B14F-4D97-AF65-F5344CB8AC3E}">
        <p14:creationId xmlns:p14="http://schemas.microsoft.com/office/powerpoint/2010/main" val="1014746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This slide talks about the case if we have to divide a subtopic further.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dirty="0"/>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For example, arranging the employee’s names in alphabetical order will enable quicker searching of a particular employee by their name. The key feature of data manipulation is enabling faster business operations and also emphasize optimization in the process. Through proper manipulated data one can analyze trends, interpret insights from financial data, analyze consumer behaviour or pattern, etc. Not only the analyzing, but it also enables users to neglect any unnecessary data in the set so that one can save space and only fill the limited space with important and necessary data.</a:t>
            </a:r>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IN" dirty="0">
                <a:hlinkClick r:id="rId3"/>
              </a:rPr>
              <a:t>https://etipsguruji.com/data-manipulation-benefits-advantage/</a:t>
            </a:r>
            <a:endParaRPr lang="en-IN" dirty="0"/>
          </a:p>
        </p:txBody>
      </p:sp>
    </p:spTree>
    <p:extLst>
      <p:ext uri="{BB962C8B-B14F-4D97-AF65-F5344CB8AC3E}">
        <p14:creationId xmlns:p14="http://schemas.microsoft.com/office/powerpoint/2010/main" val="3197207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module is basically an open-source Python module. It has a wide scope of use in the field of computing, data analysis, statistics, etc.</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Pandas’ module uses the basic functionalities of the NumPy module.</a:t>
            </a:r>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endParaRPr dirty="0"/>
          </a:p>
          <a:p>
            <a:pPr marL="0" lvl="0" indent="0" algn="l" rtl="0">
              <a:spcBef>
                <a:spcPts val="0"/>
              </a:spcBef>
              <a:spcAft>
                <a:spcPts val="1600"/>
              </a:spcAft>
              <a:buNone/>
            </a:pPr>
            <a:r>
              <a:rPr lang="en-IN" dirty="0">
                <a:hlinkClick r:id="rId3"/>
              </a:rPr>
              <a:t>https://towardsdatascience.com/manipulating-the-data-with-pandas-using-python-be6c5dfabd47</a:t>
            </a:r>
            <a:endParaRPr lang="en-IN" dirty="0"/>
          </a:p>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2073984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dirty="0"/>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Pivot Table</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Pandas can be practised to produce MS Excel style pivot tables. For example, in a table, a key column which has missing values.</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Boolean Indexing</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Boolean Indexing is used if user wants to filter the values of a column based on conditions from another set of columns</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Apply Function</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It is one of the regularly used functions for working with data and building new variables</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Crosstab</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This function is used to get an original view of the data. The function provides scope to validate some fundamental hypothesis</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Merge </a:t>
            </a:r>
            <a:r>
              <a:rPr lang="en-IN" sz="1100" b="1" i="0" u="none" strike="noStrike" cap="none" dirty="0" err="1">
                <a:solidFill>
                  <a:srgbClr val="000000"/>
                </a:solidFill>
                <a:latin typeface="Arial"/>
                <a:cs typeface="Arial"/>
                <a:sym typeface="Arial"/>
              </a:rPr>
              <a:t>DataFrames</a:t>
            </a:r>
            <a:endParaRPr lang="en-IN" sz="1100" b="1"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Merging data frames is vital when a user has data coming from various sources to be related.</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Sorting </a:t>
            </a:r>
            <a:r>
              <a:rPr lang="en-IN" sz="1100" b="1" i="0" u="none" strike="noStrike" cap="none" dirty="0" err="1">
                <a:solidFill>
                  <a:srgbClr val="000000"/>
                </a:solidFill>
                <a:latin typeface="Arial"/>
                <a:cs typeface="Arial"/>
                <a:sym typeface="Arial"/>
              </a:rPr>
              <a:t>DataFrames</a:t>
            </a:r>
            <a:endParaRPr lang="en-IN" sz="1100" b="1"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When a user wants to sort pandas data frame based on the values of one or more columns or sort based on the contents of row index or row names of the panda’s data frame. Pandas data frame has two useful functions</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err="1">
                <a:solidFill>
                  <a:srgbClr val="000000"/>
                </a:solidFill>
                <a:latin typeface="Arial"/>
                <a:cs typeface="Arial"/>
                <a:sym typeface="Arial"/>
              </a:rPr>
              <a:t>sort_values</a:t>
            </a:r>
            <a:r>
              <a:rPr lang="en-IN" sz="1100" b="0" i="0" u="none" strike="noStrike" cap="none" dirty="0">
                <a:solidFill>
                  <a:srgbClr val="000000"/>
                </a:solidFill>
                <a:latin typeface="Arial"/>
                <a:cs typeface="Arial"/>
                <a:sym typeface="Arial"/>
              </a:rPr>
              <a:t>(): this command is used to sort pandas data frame by one or more columns</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err="1">
                <a:solidFill>
                  <a:srgbClr val="000000"/>
                </a:solidFill>
                <a:latin typeface="Arial"/>
                <a:cs typeface="Arial"/>
                <a:sym typeface="Arial"/>
              </a:rPr>
              <a:t>sort_index</a:t>
            </a:r>
            <a:r>
              <a:rPr lang="en-IN" sz="1100" b="0" i="0" u="none" strike="noStrike" cap="none" dirty="0">
                <a:solidFill>
                  <a:srgbClr val="000000"/>
                </a:solidFill>
                <a:latin typeface="Arial"/>
                <a:cs typeface="Arial"/>
                <a:sym typeface="Arial"/>
              </a:rPr>
              <a:t>(): this command is used to sort pandas data frame by row index</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Plotting</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Analyzing data from different columns can be very illuminating. Pandas make doing so simple with multi-column </a:t>
            </a:r>
            <a:r>
              <a:rPr lang="en-IN" sz="1100" b="0" i="0" u="none" strike="noStrike" cap="none" dirty="0" err="1">
                <a:solidFill>
                  <a:srgbClr val="000000"/>
                </a:solidFill>
                <a:latin typeface="Arial"/>
                <a:cs typeface="Arial"/>
                <a:sym typeface="Arial"/>
              </a:rPr>
              <a:t>DataFrames</a:t>
            </a:r>
            <a:r>
              <a:rPr lang="en-IN" sz="1100" b="0" i="0" u="none" strike="noStrike" cap="none" dirty="0">
                <a:solidFill>
                  <a:srgbClr val="000000"/>
                </a:solidFill>
                <a:latin typeface="Arial"/>
                <a:cs typeface="Arial"/>
                <a:sym typeface="Arial"/>
              </a:rPr>
              <a:t>. By default, calling </a:t>
            </a:r>
            <a:r>
              <a:rPr lang="en-IN" sz="1100" b="0" i="0" u="none" strike="noStrike" cap="none" dirty="0" err="1">
                <a:solidFill>
                  <a:srgbClr val="000000"/>
                </a:solidFill>
                <a:latin typeface="Arial"/>
                <a:cs typeface="Arial"/>
                <a:sym typeface="Arial"/>
              </a:rPr>
              <a:t>df.plot</a:t>
            </a:r>
            <a:r>
              <a:rPr lang="en-IN" sz="1100" b="0" i="0" u="none" strike="noStrike" cap="none" dirty="0">
                <a:solidFill>
                  <a:srgbClr val="000000"/>
                </a:solidFill>
                <a:latin typeface="Arial"/>
                <a:cs typeface="Arial"/>
                <a:sym typeface="Arial"/>
              </a:rPr>
              <a:t>() will make pandas to over-plot all column data, with each column as a single line.</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Cut function</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Seldom numerical values make more sense if grouped together.</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Impute Missing Values</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Imputing relates to applying a model to restore missing values.</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There are several options users can consider while replacing a missing value, for example:</a:t>
            </a:r>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000000"/>
                </a:solidFill>
                <a:latin typeface="Arial"/>
                <a:cs typeface="Arial"/>
                <a:sym typeface="Arial"/>
              </a:rPr>
              <a:t>A fixed value that has meaning within the domain, such as 0, distinct from all other </a:t>
            </a:r>
            <a:r>
              <a:rPr lang="en-IN" sz="1100" b="0" i="0" u="none" strike="noStrike" cap="none" dirty="0" err="1">
                <a:solidFill>
                  <a:srgbClr val="000000"/>
                </a:solidFill>
                <a:latin typeface="Arial"/>
                <a:cs typeface="Arial"/>
                <a:sym typeface="Arial"/>
              </a:rPr>
              <a:t>values.A</a:t>
            </a:r>
            <a:r>
              <a:rPr lang="en-IN" sz="1100" b="0" i="0" u="none" strike="noStrike" cap="none" dirty="0">
                <a:solidFill>
                  <a:srgbClr val="000000"/>
                </a:solidFill>
                <a:latin typeface="Arial"/>
                <a:cs typeface="Arial"/>
                <a:sym typeface="Arial"/>
              </a:rPr>
              <a:t> value from another randomly chosen from the record.</a:t>
            </a:r>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000000"/>
                </a:solidFill>
                <a:latin typeface="Arial"/>
                <a:cs typeface="Arial"/>
                <a:sym typeface="Arial"/>
              </a:rPr>
              <a:t>A mean, median or mode value replaced for the column.</a:t>
            </a:r>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000000"/>
                </a:solidFill>
                <a:latin typeface="Arial"/>
                <a:cs typeface="Arial"/>
                <a:sym typeface="Arial"/>
              </a:rPr>
              <a:t>A value determined by another predictive model.</a:t>
            </a:r>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endParaRPr dirty="0"/>
          </a:p>
          <a:p>
            <a:pPr marL="0" lvl="0" indent="0" algn="l" rtl="0">
              <a:spcBef>
                <a:spcPts val="0"/>
              </a:spcBef>
              <a:spcAft>
                <a:spcPts val="1600"/>
              </a:spcAft>
              <a:buNone/>
            </a:pPr>
            <a:r>
              <a:rPr lang="en-IN" dirty="0">
                <a:hlinkClick r:id="rId3"/>
              </a:rPr>
              <a:t>https://media.geeksforgeeks.org/wp-content/uploads/20210109131825/Annotation20210109131527-660x225.png</a:t>
            </a:r>
            <a:endParaRPr lang="en-IN" dirty="0"/>
          </a:p>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750853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Data cleaning or cleansing is the process of detecting and correcting (or removing) corrupt or inaccurate records from a record set, table, or database and refers to identifying incomplete, incorrect, inaccurate or irrelevant parts of the data and then replacing, modifying, or deleting the dirty or coarse data.</a:t>
            </a:r>
            <a:endParaRPr lang="e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cs typeface="Arial"/>
              <a:sym typeface="Arial"/>
            </a:endParaRPr>
          </a:p>
          <a:p>
            <a:pPr marL="0" lvl="0" indent="0" algn="l" rtl="0">
              <a:spcBef>
                <a:spcPts val="0"/>
              </a:spcBef>
              <a:spcAft>
                <a:spcPts val="0"/>
              </a:spcAft>
              <a:buNone/>
            </a:pPr>
            <a:r>
              <a:rPr lang="en" dirty="0"/>
              <a:t>Reference: </a:t>
            </a:r>
            <a:endParaRPr dirty="0"/>
          </a:p>
          <a:p>
            <a:pPr marL="0" lvl="0" indent="0" algn="l" rtl="0">
              <a:spcBef>
                <a:spcPts val="0"/>
              </a:spcBef>
              <a:spcAft>
                <a:spcPts val="1600"/>
              </a:spcAft>
              <a:buNone/>
            </a:pPr>
            <a:r>
              <a:rPr lang="en-IN" dirty="0">
                <a:hlinkClick r:id="rId3"/>
              </a:rPr>
              <a:t>https://www.dataversity.net/what-is-data-cleansing/</a:t>
            </a:r>
            <a:endParaRPr lang="en-IN" dirty="0"/>
          </a:p>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2521736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This slide talks about the case if we have to divide a subtopic further.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Missing data is always a problem in real life scenarios. Areas like machine learning and data mining face severe issues in the accuracy of their model predictions because of poor quality of data caused by missing values.</a:t>
            </a: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cs typeface="Arial"/>
              <a:sym typeface="Arial"/>
            </a:endParaRPr>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dirty="0"/>
              <a:t> </a:t>
            </a:r>
            <a:r>
              <a:rPr lang="en-IN" dirty="0">
                <a:hlinkClick r:id="rId3"/>
              </a:rPr>
              <a:t>https://medium.com/@nicklauswinters/data-cleaning-22b790eea834</a:t>
            </a:r>
            <a:endParaRPr lang="en-IN" dirty="0"/>
          </a:p>
        </p:txBody>
      </p:sp>
    </p:spTree>
    <p:extLst>
      <p:ext uri="{BB962C8B-B14F-4D97-AF65-F5344CB8AC3E}">
        <p14:creationId xmlns:p14="http://schemas.microsoft.com/office/powerpoint/2010/main" val="2281055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2821f090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2821f09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the parent topics one by one. This particular learning outcome has 4 parent topics.</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1. Remove Duplicates</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When you collect your data from a range of different places, or scrape your data, it’s likely that you will have duplicated entries. These duplicates could originate from human error where the person inputting the data or filling out a form made a mistake.</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Duplicates will inevitably skew your data and/or confuse your results. They can also just make the data hard to read when you want to visualize it, so it’s best to remove them right away. </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2. Remove Irrelevant Data</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Irrelevant data will slow down and confuse any analysis that you want to do. So, deciphering what is relevant and what is not is necessary before you begin your data cleaning. For instance, if you are analyzing the age range of your customers, you don’t need to include their email addresses.</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Other elements you’ll need to remove as they add nothing to your data include:</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000000"/>
                </a:solidFill>
                <a:latin typeface="Arial"/>
                <a:cs typeface="Arial"/>
                <a:sym typeface="Arial"/>
              </a:rPr>
              <a:t>Personal identifiable (PII) data</a:t>
            </a:r>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000000"/>
                </a:solidFill>
                <a:latin typeface="Arial"/>
                <a:cs typeface="Arial"/>
                <a:sym typeface="Arial"/>
              </a:rPr>
              <a:t>URLs</a:t>
            </a:r>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000000"/>
                </a:solidFill>
                <a:latin typeface="Arial"/>
                <a:cs typeface="Arial"/>
                <a:sym typeface="Arial"/>
              </a:rPr>
              <a:t>HTML tags</a:t>
            </a:r>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000000"/>
                </a:solidFill>
                <a:latin typeface="Arial"/>
                <a:cs typeface="Arial"/>
                <a:sym typeface="Arial"/>
              </a:rPr>
              <a:t>Boilerplate text (for ex. in emails)</a:t>
            </a:r>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000000"/>
                </a:solidFill>
                <a:latin typeface="Arial"/>
                <a:cs typeface="Arial"/>
                <a:sym typeface="Arial"/>
              </a:rPr>
              <a:t>Tracking codes</a:t>
            </a:r>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000000"/>
                </a:solidFill>
                <a:latin typeface="Arial"/>
                <a:cs typeface="Arial"/>
                <a:sym typeface="Arial"/>
              </a:rPr>
              <a:t>Excessive blank space between text</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3. Standardize Capitalization</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Within your data, you need to make sure that the text is consistent. If you have a mixture of capitalization, this could lead to different erroneous categories being created. </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It could also cause problems when you need to translate before processing as capitalization can change the meaning. For instance, Bill is a person's name whereas a bill or to bill is something else entirely. </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If, in addition to data cleaning, you are text cleaning in order to process your data with a computer model, it’s much simpler to put everything in lowercase. </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4. Convert Data Types</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Numbers are the most common data type that you will need to convert when cleaning your data. Often numbers are imputed as text, however, in order to be processed, they need to appear as numerals. </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If they are appearing as text, they are classed as a string and your analysis algorithms cannot perform mathematical equations on them.</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The same is true for dates that are stored as text. These should all be changed to numerals. For example, if you have an entry that reads September 24th 2021, you’ll need to change that to read 09/24/2021.</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5. Clear Formatting</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Machine learning models can’t process your information if it is heavily formatted. If you are taking data from a range of sources, it’s likely that there are a number of different document formats. This can make your data confusing and incorrect. </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You should remove any kind of formatting that has been applied to your documents, so you can start from zero. This is normally not a difficult process, both excel and google sheets, for example, have a simple standardization function to do this. </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6. Fix Errors</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It probably goes without saying that you’ll need to carefully remove any errors from your data. Errors as avoidable as typos could lead to you missing out on key findings from your data. Some of these can be avoided with something as simple as a quick spell-check. </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Spelling mistakes or extra punctuation in data like an email address could mean you miss out on communicating with your customers. It could also lead to you sending unwanted emails to people who didn’t sign up for them. </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Other errors can include inconsistencies in formatting. For example, if you have a column of US dollar amounts, you’ll have to convert any other currency type into US dollars so as to preserve a consistent standard currency. The same is true of any other form of measurement such as grams, ounces, etc. </a:t>
            </a:r>
          </a:p>
          <a:p>
            <a:pPr marL="0" marR="0" lvl="0" indent="0" algn="l" rtl="0">
              <a:lnSpc>
                <a:spcPct val="100000"/>
              </a:lnSpc>
              <a:spcBef>
                <a:spcPts val="0"/>
              </a:spcBef>
              <a:spcAft>
                <a:spcPts val="0"/>
              </a:spcAft>
              <a:buClr>
                <a:srgbClr val="000000"/>
              </a:buClr>
              <a:buSzPts val="1100"/>
              <a:buFont typeface="Arial"/>
              <a:buNone/>
            </a:pPr>
            <a:endParaRPr lang="en-IN" sz="1100" b="1"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7. Language Translation</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To have consistent data, you’ll want everything in the same language. </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The Natural Language Processing (NLP) models behind software used to analyze data are also predominantly monolingual, meaning they are not capable of processing multiple languages. So, you’ll need to translate everything into one language. </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8. Handle Missing Values</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When it comes to missing values you have two options:</a:t>
            </a:r>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000000"/>
                </a:solidFill>
                <a:latin typeface="Arial"/>
                <a:cs typeface="Arial"/>
                <a:sym typeface="Arial"/>
              </a:rPr>
              <a:t>Remove the observations that have this missing value</a:t>
            </a:r>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000000"/>
                </a:solidFill>
                <a:latin typeface="Arial"/>
                <a:cs typeface="Arial"/>
                <a:sym typeface="Arial"/>
              </a:rPr>
              <a:t>Input the missing data </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What you choose to do will depend on your analysis goals and what you want to do next with your data. </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1600"/>
              </a:spcAft>
              <a:buNone/>
            </a:pPr>
            <a:r>
              <a:rPr lang="en" dirty="0"/>
              <a:t> </a:t>
            </a:r>
            <a:r>
              <a:rPr lang="en-IN" dirty="0">
                <a:hlinkClick r:id="rId3"/>
              </a:rPr>
              <a:t>https://prwatech.in/blog/machine-learning/data-cleaning-in-machine-learning/</a:t>
            </a:r>
            <a:endParaRPr lang="en-IN" dirty="0"/>
          </a:p>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737505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1.Implementing missing values imputation </a:t>
            </a:r>
            <a:r>
              <a:rPr lang="en-IN" sz="1100" b="0" i="0" u="none" strike="noStrike" cap="none" dirty="0">
                <a:solidFill>
                  <a:srgbClr val="000000"/>
                </a:solidFill>
                <a:latin typeface="Arial"/>
                <a:cs typeface="Arial"/>
                <a:sym typeface="Arial"/>
              </a:rPr>
              <a:t>– This is a standard statistical imputing constant, using KNN imputation.</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Outlier/Anomaly Detection is carried out using: Isolation Forest, One Class SVM, Local Outlier Factor, and/or outlier detection algorithms.</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2. Carrying out outlier/anomaly detection- </a:t>
            </a:r>
            <a:r>
              <a:rPr lang="en-IN" sz="1100" b="0" i="0" u="none" strike="noStrike" cap="none" dirty="0">
                <a:solidFill>
                  <a:srgbClr val="000000"/>
                </a:solidFill>
                <a:latin typeface="Arial"/>
                <a:cs typeface="Arial"/>
                <a:sym typeface="Arial"/>
              </a:rPr>
              <a:t>You can accomplish this by using Isolation Forest, One-Class SVM, and/or Local Outlier Factor outlier detection algorithms.</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3.Utilizing cleaning techniques from the X-Variable family</a:t>
            </a:r>
            <a:r>
              <a:rPr lang="en-IN" sz="1100" b="0" i="0" u="none" strike="noStrike" cap="none" dirty="0">
                <a:solidFill>
                  <a:srgbClr val="000000"/>
                </a:solidFill>
                <a:latin typeface="Arial"/>
                <a:cs typeface="Arial"/>
                <a:sym typeface="Arial"/>
              </a:rPr>
              <a:t>- In this instance, you want to apply custom functions, remove duplicates, as well as replace crucial values.</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4.Using Cleaning Techniques of the Y-Variable sort </a:t>
            </a:r>
            <a:r>
              <a:rPr lang="en-IN" sz="1100" b="0" i="0" u="none" strike="noStrike" cap="none" dirty="0">
                <a:solidFill>
                  <a:srgbClr val="000000"/>
                </a:solidFill>
                <a:latin typeface="Arial"/>
                <a:cs typeface="Arial"/>
                <a:sym typeface="Arial"/>
              </a:rPr>
              <a:t>– Here it is important to do label encoding, one-hot encoding, as well as dictionary mapping.</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5.DataFrames’ need to be merged- </a:t>
            </a:r>
            <a:r>
              <a:rPr lang="en-IN" sz="1100" b="0" i="0" u="none" strike="noStrike" cap="none" dirty="0">
                <a:solidFill>
                  <a:srgbClr val="000000"/>
                </a:solidFill>
                <a:latin typeface="Arial"/>
                <a:cs typeface="Arial"/>
                <a:sym typeface="Arial"/>
              </a:rPr>
              <a:t>This step includes concatenating, merging, and joining.</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6.The last step consists of ‘parsing dates’-</a:t>
            </a:r>
            <a:r>
              <a:rPr lang="en-IN" sz="1100" b="0" i="0" u="none" strike="noStrike" cap="none" dirty="0">
                <a:solidFill>
                  <a:srgbClr val="000000"/>
                </a:solidFill>
                <a:latin typeface="Arial"/>
                <a:cs typeface="Arial"/>
                <a:sym typeface="Arial"/>
              </a:rPr>
              <a:t> Here you need to use auto-format detecting strings to accomplish ‘</a:t>
            </a:r>
            <a:r>
              <a:rPr lang="en-IN" sz="1100" b="0" i="0" u="none" strike="noStrike" cap="none" dirty="0" err="1">
                <a:solidFill>
                  <a:srgbClr val="000000"/>
                </a:solidFill>
                <a:latin typeface="Arial"/>
                <a:cs typeface="Arial"/>
                <a:sym typeface="Arial"/>
              </a:rPr>
              <a:t>DateTime</a:t>
            </a:r>
            <a:r>
              <a:rPr lang="en-IN" sz="1100" b="0" i="0" u="none" strike="noStrike" cap="none" dirty="0">
                <a:solidFill>
                  <a:srgbClr val="000000"/>
                </a:solidFill>
                <a:latin typeface="Arial"/>
                <a:cs typeface="Arial"/>
                <a:sym typeface="Arial"/>
              </a:rPr>
              <a:t>’ converting, including changing ‘</a:t>
            </a:r>
            <a:r>
              <a:rPr lang="en-IN" sz="1100" b="0" i="0" u="none" strike="noStrike" cap="none" dirty="0" err="1">
                <a:solidFill>
                  <a:srgbClr val="000000"/>
                </a:solidFill>
                <a:latin typeface="Arial"/>
                <a:cs typeface="Arial"/>
                <a:sym typeface="Arial"/>
              </a:rPr>
              <a:t>DateTime</a:t>
            </a:r>
            <a:r>
              <a:rPr lang="en-IN" sz="1100" b="0" i="0" u="none" strike="noStrike" cap="none" dirty="0">
                <a:solidFill>
                  <a:srgbClr val="000000"/>
                </a:solidFill>
                <a:latin typeface="Arial"/>
                <a:cs typeface="Arial"/>
                <a:sym typeface="Arial"/>
              </a:rPr>
              <a:t>’ objects to numbers.</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IN" dirty="0">
                <a:hlinkClick r:id="rId3"/>
              </a:rPr>
              <a:t>https://brightdata.com/blog/how-tos/data-manipulation-cleaning-python</a:t>
            </a:r>
            <a:endParaRPr lang="en-IN" dirty="0"/>
          </a:p>
        </p:txBody>
      </p:sp>
    </p:spTree>
    <p:extLst>
      <p:ext uri="{BB962C8B-B14F-4D97-AF65-F5344CB8AC3E}">
        <p14:creationId xmlns:p14="http://schemas.microsoft.com/office/powerpoint/2010/main" val="24710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2</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Data pre-processing is a step in the data mining and data analysis process that takes raw data and transforms it into a format that can be understood and analyze by computers and machine learning.</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1600"/>
              </a:spcAft>
              <a:buNone/>
            </a:pPr>
            <a:r>
              <a:rPr lang="en-IN" dirty="0">
                <a:hlinkClick r:id="rId3"/>
              </a:rPr>
              <a:t>https://medium.datadriveninvestor.com/data-preprocessing-3cd01eefd438</a:t>
            </a:r>
            <a:endParaRPr lang="en-IN" dirty="0"/>
          </a:p>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3623460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This slide talks about the case if we have to divide a subtopic further.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Data quality assessment</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Take a good look at your data and get an idea of its overall quality, relevance to your project, and consistency. </a:t>
            </a:r>
          </a:p>
          <a:p>
            <a:pPr marL="0" marR="0" lvl="0" indent="0" algn="l" rtl="0">
              <a:lnSpc>
                <a:spcPct val="100000"/>
              </a:lnSpc>
              <a:spcBef>
                <a:spcPts val="0"/>
              </a:spcBef>
              <a:spcAft>
                <a:spcPts val="0"/>
              </a:spcAft>
              <a:buClr>
                <a:srgbClr val="000000"/>
              </a:buClr>
              <a:buSzPts val="1100"/>
              <a:buFont typeface="Arial"/>
              <a:buNone/>
            </a:pPr>
            <a:endParaRPr lang="en-IN" sz="1100" b="1" i="0" u="none" strike="noStrike" cap="none" dirty="0">
              <a:solidFill>
                <a:srgbClr val="000000"/>
              </a:solidFill>
              <a:latin typeface="Arial"/>
              <a:ea typeface="Times New Roman" panose="02020603050405020304" pitchFamily="18" charset="0"/>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Data cleaning</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Data cleaning is the process of adding missing data and correcting, repairing, or removing incorrect or irrelevant data from a data set. </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ea typeface="Times New Roman" panose="02020603050405020304" pitchFamily="18" charset="0"/>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Data transformation</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With data cleaning, we’ve already begun to modify our data, but data transformation will begin the process of turning the data into the proper format(s) you’ll need for analysis and other downstream processes.</a:t>
            </a:r>
          </a:p>
          <a:p>
            <a:pPr marL="158750" indent="0" algn="just">
              <a:lnSpc>
                <a:spcPct val="115000"/>
              </a:lnSpc>
              <a:spcBef>
                <a:spcPts val="1000"/>
              </a:spcBef>
              <a:spcAft>
                <a:spcPts val="1000"/>
              </a:spcAft>
              <a:buNone/>
            </a:pPr>
            <a:endParaRPr lang="en-I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IN" dirty="0">
                <a:hlinkClick r:id="rId3"/>
              </a:rPr>
              <a:t>https://www.techtarget.com/searchdatamanagement/definition/data-preprocessing</a:t>
            </a:r>
            <a:endParaRPr lang="en-IN" dirty="0"/>
          </a:p>
        </p:txBody>
      </p:sp>
    </p:spTree>
    <p:extLst>
      <p:ext uri="{BB962C8B-B14F-4D97-AF65-F5344CB8AC3E}">
        <p14:creationId xmlns:p14="http://schemas.microsoft.com/office/powerpoint/2010/main" val="22879128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158750" indent="0" algn="just">
              <a:lnSpc>
                <a:spcPct val="115000"/>
              </a:lnSpc>
              <a:spcBef>
                <a:spcPts val="1000"/>
              </a:spcBef>
              <a:spcAft>
                <a:spcPts val="1000"/>
              </a:spcAft>
              <a:buNone/>
            </a:pPr>
            <a:endParaRPr lang="en-IN" sz="1800" dirty="0">
              <a:effectLst/>
              <a:latin typeface="Times New Roman" panose="02020603050405020304" pitchFamily="18" charset="0"/>
              <a:ea typeface="Times New Roman" panose="02020603050405020304" pitchFamily="18" charset="0"/>
            </a:endParaRPr>
          </a:p>
          <a:p>
            <a:pPr marL="158750" marR="0" indent="0" algn="just" rtl="0">
              <a:lnSpc>
                <a:spcPct val="115000"/>
              </a:lnSpc>
              <a:spcBef>
                <a:spcPts val="1000"/>
              </a:spcBef>
              <a:spcAft>
                <a:spcPts val="1000"/>
              </a:spcAft>
              <a:buClr>
                <a:srgbClr val="000000"/>
              </a:buClr>
              <a:buSzPts val="1100"/>
              <a:buFont typeface="Arial"/>
              <a:buNone/>
            </a:pPr>
            <a:r>
              <a:rPr lang="en-IN" sz="1800" b="0" i="0" u="none" strike="noStrike" cap="none" dirty="0">
                <a:solidFill>
                  <a:srgbClr val="000000"/>
                </a:solidFill>
                <a:effectLst/>
                <a:latin typeface="Times New Roman" panose="02020603050405020304" pitchFamily="18" charset="0"/>
                <a:ea typeface="Times New Roman" panose="02020603050405020304" pitchFamily="18" charset="0"/>
                <a:cs typeface="Arial"/>
                <a:sym typeface="Arial"/>
              </a:rPr>
              <a:t>Steps involved in data pre-processing :</a:t>
            </a:r>
          </a:p>
          <a:p>
            <a:pPr marL="457200" marR="0" indent="-298450" algn="just" rtl="0">
              <a:lnSpc>
                <a:spcPct val="115000"/>
              </a:lnSpc>
              <a:spcBef>
                <a:spcPts val="1000"/>
              </a:spcBef>
              <a:spcAft>
                <a:spcPts val="1000"/>
              </a:spcAft>
              <a:buClr>
                <a:srgbClr val="000000"/>
              </a:buClr>
              <a:buSzPts val="1100"/>
            </a:pPr>
            <a:r>
              <a:rPr lang="en-IN" sz="1800" b="0" i="0" u="none" strike="noStrike" cap="none" dirty="0">
                <a:solidFill>
                  <a:srgbClr val="000000"/>
                </a:solidFill>
                <a:effectLst/>
                <a:latin typeface="Times New Roman" panose="02020603050405020304" pitchFamily="18" charset="0"/>
                <a:ea typeface="Times New Roman" panose="02020603050405020304" pitchFamily="18" charset="0"/>
                <a:cs typeface="Arial"/>
                <a:sym typeface="Arial"/>
              </a:rPr>
              <a:t>Importing the required Libraries</a:t>
            </a:r>
          </a:p>
          <a:p>
            <a:pPr marL="457200" marR="0" indent="-298450" algn="just" rtl="0">
              <a:lnSpc>
                <a:spcPct val="115000"/>
              </a:lnSpc>
              <a:spcBef>
                <a:spcPts val="1000"/>
              </a:spcBef>
              <a:spcAft>
                <a:spcPts val="1000"/>
              </a:spcAft>
              <a:buClr>
                <a:srgbClr val="000000"/>
              </a:buClr>
              <a:buSzPts val="1100"/>
            </a:pPr>
            <a:r>
              <a:rPr lang="en-IN" sz="1800" b="0" i="0" u="none" strike="noStrike" cap="none" dirty="0">
                <a:solidFill>
                  <a:srgbClr val="000000"/>
                </a:solidFill>
                <a:effectLst/>
                <a:latin typeface="Times New Roman" panose="02020603050405020304" pitchFamily="18" charset="0"/>
                <a:ea typeface="Times New Roman" panose="02020603050405020304" pitchFamily="18" charset="0"/>
                <a:cs typeface="Arial"/>
                <a:sym typeface="Arial"/>
              </a:rPr>
              <a:t>Importing the data set</a:t>
            </a:r>
          </a:p>
          <a:p>
            <a:pPr marL="457200" marR="0" indent="-298450" algn="just" rtl="0">
              <a:lnSpc>
                <a:spcPct val="115000"/>
              </a:lnSpc>
              <a:spcBef>
                <a:spcPts val="1000"/>
              </a:spcBef>
              <a:spcAft>
                <a:spcPts val="1000"/>
              </a:spcAft>
              <a:buClr>
                <a:srgbClr val="000000"/>
              </a:buClr>
              <a:buSzPts val="1100"/>
            </a:pPr>
            <a:r>
              <a:rPr lang="en-IN" sz="1800" b="0" i="0" u="none" strike="noStrike" cap="none" dirty="0">
                <a:solidFill>
                  <a:srgbClr val="000000"/>
                </a:solidFill>
                <a:effectLst/>
                <a:latin typeface="Times New Roman" panose="02020603050405020304" pitchFamily="18" charset="0"/>
                <a:ea typeface="Times New Roman" panose="02020603050405020304" pitchFamily="18" charset="0"/>
                <a:cs typeface="Arial"/>
                <a:sym typeface="Arial"/>
              </a:rPr>
              <a:t>Handling the Missing Data.</a:t>
            </a:r>
          </a:p>
          <a:p>
            <a:pPr marL="457200" marR="0" indent="-298450" algn="just" rtl="0">
              <a:lnSpc>
                <a:spcPct val="115000"/>
              </a:lnSpc>
              <a:spcBef>
                <a:spcPts val="1000"/>
              </a:spcBef>
              <a:spcAft>
                <a:spcPts val="1000"/>
              </a:spcAft>
              <a:buClr>
                <a:srgbClr val="000000"/>
              </a:buClr>
              <a:buSzPts val="1100"/>
            </a:pPr>
            <a:r>
              <a:rPr lang="en-IN" sz="1800" b="0" i="0" u="none" strike="noStrike" cap="none" dirty="0">
                <a:solidFill>
                  <a:srgbClr val="000000"/>
                </a:solidFill>
                <a:effectLst/>
                <a:latin typeface="Times New Roman" panose="02020603050405020304" pitchFamily="18" charset="0"/>
                <a:ea typeface="Times New Roman" panose="02020603050405020304" pitchFamily="18" charset="0"/>
                <a:cs typeface="Arial"/>
                <a:sym typeface="Arial"/>
              </a:rPr>
              <a:t>Encoding Categorical Data.</a:t>
            </a:r>
          </a:p>
          <a:p>
            <a:pPr marL="457200" marR="0" indent="-298450" algn="just" rtl="0">
              <a:lnSpc>
                <a:spcPct val="115000"/>
              </a:lnSpc>
              <a:spcBef>
                <a:spcPts val="1000"/>
              </a:spcBef>
              <a:spcAft>
                <a:spcPts val="1000"/>
              </a:spcAft>
              <a:buClr>
                <a:srgbClr val="000000"/>
              </a:buClr>
              <a:buSzPts val="1100"/>
            </a:pPr>
            <a:r>
              <a:rPr lang="en-IN" sz="1800" b="0" i="0" u="none" strike="noStrike" cap="none" dirty="0">
                <a:solidFill>
                  <a:srgbClr val="000000"/>
                </a:solidFill>
                <a:effectLst/>
                <a:latin typeface="Times New Roman" panose="02020603050405020304" pitchFamily="18" charset="0"/>
                <a:ea typeface="Times New Roman" panose="02020603050405020304" pitchFamily="18" charset="0"/>
                <a:cs typeface="Arial"/>
                <a:sym typeface="Arial"/>
              </a:rPr>
              <a:t>Splitting the data set into test set and training set.</a:t>
            </a:r>
          </a:p>
          <a:p>
            <a:pPr marL="457200" marR="0" indent="-298450" algn="just" rtl="0">
              <a:lnSpc>
                <a:spcPct val="115000"/>
              </a:lnSpc>
              <a:spcBef>
                <a:spcPts val="1000"/>
              </a:spcBef>
              <a:spcAft>
                <a:spcPts val="1000"/>
              </a:spcAft>
              <a:buClr>
                <a:srgbClr val="000000"/>
              </a:buClr>
              <a:buSzPts val="1100"/>
            </a:pPr>
            <a:r>
              <a:rPr lang="en-IN" sz="1800" b="0" i="0" u="none" strike="noStrike" cap="none" dirty="0">
                <a:solidFill>
                  <a:srgbClr val="000000"/>
                </a:solidFill>
                <a:effectLst/>
                <a:latin typeface="Times New Roman" panose="02020603050405020304" pitchFamily="18" charset="0"/>
                <a:ea typeface="Times New Roman" panose="02020603050405020304" pitchFamily="18" charset="0"/>
                <a:cs typeface="Arial"/>
                <a:sym typeface="Arial"/>
              </a:rPr>
              <a:t>Feature Scaling.</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Reference: </a:t>
            </a:r>
          </a:p>
          <a:p>
            <a:pPr marL="0" lvl="0" indent="0" algn="l" rtl="0">
              <a:spcBef>
                <a:spcPts val="0"/>
              </a:spcBef>
              <a:spcAft>
                <a:spcPts val="0"/>
              </a:spcAft>
              <a:buNone/>
            </a:pPr>
            <a:r>
              <a:rPr lang="en-IN" dirty="0">
                <a:hlinkClick r:id="rId3"/>
              </a:rPr>
              <a:t>https://brain-mentors.com/wp-content/uploads/2020/05/Untitled-picture-9-1024x325.png</a:t>
            </a:r>
            <a:endParaRPr lang="en-IN" dirty="0"/>
          </a:p>
        </p:txBody>
      </p:sp>
    </p:spTree>
    <p:extLst>
      <p:ext uri="{BB962C8B-B14F-4D97-AF65-F5344CB8AC3E}">
        <p14:creationId xmlns:p14="http://schemas.microsoft.com/office/powerpoint/2010/main" val="3299881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158750" indent="0" algn="just">
              <a:lnSpc>
                <a:spcPct val="115000"/>
              </a:lnSpc>
              <a:spcBef>
                <a:spcPts val="1000"/>
              </a:spcBef>
              <a:spcAft>
                <a:spcPts val="1000"/>
              </a:spcAft>
              <a:buNone/>
            </a:pPr>
            <a:endParaRPr lang="en-IN" sz="1800" dirty="0">
              <a:effectLst/>
              <a:latin typeface="Times New Roman" panose="02020603050405020304" pitchFamily="18" charset="0"/>
              <a:ea typeface="Times New Roman" panose="02020603050405020304" pitchFamily="18" charset="0"/>
            </a:endParaRP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Domain/Business Understanding:</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ea typeface="Times New Roman" panose="02020603050405020304" pitchFamily="18" charset="0"/>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This initial phase focuses on understanding the project objectives and requirements from a business perspective, and then converting this knowledge into a data mining.</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ea typeface="Times New Roman" panose="02020603050405020304" pitchFamily="18" charset="0"/>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Understand the Business Process, beliefs, data generation process and storage.</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ea typeface="Times New Roman" panose="02020603050405020304" pitchFamily="18" charset="0"/>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Its very important to spend a good amount of time in this step so that the future once become more relevant to perform and there are less chances of errors.</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ea typeface="Times New Roman" panose="02020603050405020304" pitchFamily="18" charset="0"/>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Data collection/Data Exploration:</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ea typeface="Times New Roman" panose="02020603050405020304" pitchFamily="18" charset="0"/>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The data understanding phase starts with an initial data collection and proceeds with activities in order to get familiar with the data, to identify data quality problems, to discover first insights into the data, or to detect interesting subsets to form hypotheses for hidden information.</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ea typeface="Times New Roman" panose="02020603050405020304" pitchFamily="18" charset="0"/>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 Data Cleaning:</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ea typeface="Times New Roman" panose="02020603050405020304" pitchFamily="18" charset="0"/>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It basically includes filling the missing values, dropping irrelevant and duplicate data. Handling outliers and unnatural values.</a:t>
            </a:r>
          </a:p>
          <a:p>
            <a:pPr marL="0" marR="0" lvl="0" indent="0" algn="l" rtl="0">
              <a:lnSpc>
                <a:spcPct val="100000"/>
              </a:lnSpc>
              <a:spcBef>
                <a:spcPts val="0"/>
              </a:spcBef>
              <a:spcAft>
                <a:spcPts val="0"/>
              </a:spcAft>
              <a:buClr>
                <a:srgbClr val="000000"/>
              </a:buClr>
              <a:buSzPts val="1100"/>
              <a:buFont typeface="Arial"/>
              <a:buNone/>
            </a:pPr>
            <a:endParaRPr lang="en-IN" sz="1100" b="1" i="0" u="none" strike="noStrike" cap="none" dirty="0">
              <a:solidFill>
                <a:srgbClr val="000000"/>
              </a:solidFill>
              <a:latin typeface="Arial"/>
              <a:ea typeface="Times New Roman" panose="02020603050405020304" pitchFamily="18" charset="0"/>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 Feature Engineering:</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ea typeface="Times New Roman" panose="02020603050405020304" pitchFamily="18" charset="0"/>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Feature engineering is about creating new input features from your existing ones.</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ea typeface="Times New Roman" panose="02020603050405020304" pitchFamily="18" charset="0"/>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In general, you can think of data cleaning as a process of subtraction and feature engineering as a process of addition.</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ea typeface="Times New Roman" panose="02020603050405020304" pitchFamily="18" charset="0"/>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Getting Qualitative and quantitative information from the data, Feature selection using Data Visualization.</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ea typeface="Times New Roman" panose="02020603050405020304" pitchFamily="18" charset="0"/>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 Modelling:</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ea typeface="Times New Roman" panose="02020603050405020304" pitchFamily="18" charset="0"/>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In this phase, various modelling techniques are selected and applied and their parameters are calibrated to optimal values. Typically, there are several techniques for the same data mining problem type. Some techniques have specific requirements on the form of data. Therefore, it is often required to step back to the data preparation phase.</a:t>
            </a:r>
          </a:p>
          <a:p>
            <a:pPr marL="158750" indent="0" algn="just">
              <a:lnSpc>
                <a:spcPct val="115000"/>
              </a:lnSpc>
              <a:spcBef>
                <a:spcPts val="1000"/>
              </a:spcBef>
              <a:spcAft>
                <a:spcPts val="1000"/>
              </a:spcAft>
              <a:buNone/>
            </a:pPr>
            <a:endParaRPr lang="en-IN" dirty="0"/>
          </a:p>
          <a:p>
            <a:pPr marL="0" lvl="0" indent="0" algn="l" rtl="0">
              <a:spcBef>
                <a:spcPts val="0"/>
              </a:spcBef>
              <a:spcAft>
                <a:spcPts val="0"/>
              </a:spcAft>
              <a:buNone/>
            </a:pPr>
            <a:r>
              <a:rPr lang="en-IN" dirty="0"/>
              <a:t>Reference: </a:t>
            </a:r>
          </a:p>
          <a:p>
            <a:pPr marL="0" lvl="0" indent="0" algn="l" rtl="0">
              <a:spcBef>
                <a:spcPts val="0"/>
              </a:spcBef>
              <a:spcAft>
                <a:spcPts val="1600"/>
              </a:spcAft>
              <a:buNone/>
            </a:pPr>
            <a:r>
              <a:rPr lang="en" dirty="0"/>
              <a:t>: </a:t>
            </a:r>
            <a:r>
              <a:rPr lang="en-IN" dirty="0">
                <a:hlinkClick r:id="rId3"/>
              </a:rPr>
              <a:t>https://pingax.com/understanding-data-analytics-project-life-cycle/</a:t>
            </a:r>
            <a:endParaRPr lang="en-IN" dirty="0"/>
          </a:p>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21101052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r>
              <a:rPr lang="en-IN" b="1" dirty="0"/>
              <a:t>Evaluation:</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At this stage in the project, you have built a model (or models) that appears to have high quality, from a data analysis perspective. Before proceeding to final deployment of the model, it is important to evaluate the model thoroughly and review the steps executed to construct the model, to be certain it properly achieves the business objectives.</a:t>
            </a:r>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Optimization and Tuning:</a:t>
            </a:r>
          </a:p>
          <a:p>
            <a:pPr marL="0" lvl="0" indent="0" algn="l" rtl="0">
              <a:spcBef>
                <a:spcPts val="0"/>
              </a:spcBef>
              <a:spcAft>
                <a:spcPts val="0"/>
              </a:spcAft>
              <a:buNone/>
            </a:pPr>
            <a:r>
              <a:rPr lang="en-IN" dirty="0"/>
              <a:t>Even after evaluation of Model there can be certain requirements which can be raised at time of evaluation, Analyzing the same and integrating in the model.</a:t>
            </a:r>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Deploy the Model to production:</a:t>
            </a:r>
          </a:p>
          <a:p>
            <a:pPr marL="0" lvl="0" indent="0" algn="l" rtl="0">
              <a:spcBef>
                <a:spcPts val="0"/>
              </a:spcBef>
              <a:spcAft>
                <a:spcPts val="0"/>
              </a:spcAft>
              <a:buNone/>
            </a:pPr>
            <a:r>
              <a:rPr lang="en-IN" dirty="0"/>
              <a:t>Finally, after all the UAT and implementing changes during UAT, the model is finally put to production. </a:t>
            </a:r>
            <a:r>
              <a:rPr lang="en-IN" dirty="0" err="1"/>
              <a:t>i.e</a:t>
            </a:r>
            <a:r>
              <a:rPr lang="en-IN" dirty="0"/>
              <a:t> the same goes live.</a:t>
            </a:r>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Monitor the performance during Production:</a:t>
            </a:r>
          </a:p>
          <a:p>
            <a:pPr marL="0" lvl="0" indent="0" algn="l" rtl="0">
              <a:spcBef>
                <a:spcPts val="0"/>
              </a:spcBef>
              <a:spcAft>
                <a:spcPts val="0"/>
              </a:spcAft>
              <a:buNone/>
            </a:pPr>
            <a:r>
              <a:rPr lang="en-IN" dirty="0"/>
              <a:t>It takes some time to settle the model in live environment and familiarize the audience with the new features, so a continuous monitor is required so that any discrepancies can be solved straight away</a:t>
            </a:r>
            <a:endParaRPr lang="en" dirty="0"/>
          </a:p>
          <a:p>
            <a:pPr marL="158750" indent="0" algn="just">
              <a:lnSpc>
                <a:spcPct val="115000"/>
              </a:lnSpc>
              <a:spcBef>
                <a:spcPts val="1000"/>
              </a:spcBef>
              <a:spcAft>
                <a:spcPts val="1000"/>
              </a:spcAft>
              <a:buNone/>
            </a:pPr>
            <a:endParaRPr lang="en-I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Reference: </a:t>
            </a:r>
          </a:p>
          <a:p>
            <a:pPr marL="0" lvl="0" indent="0" algn="l" rtl="0">
              <a:spcBef>
                <a:spcPts val="0"/>
              </a:spcBef>
              <a:spcAft>
                <a:spcPts val="1600"/>
              </a:spcAft>
              <a:buNone/>
            </a:pPr>
            <a:r>
              <a:rPr lang="en-IN" dirty="0">
                <a:hlinkClick r:id="rId3"/>
              </a:rPr>
              <a:t>https://www.northeastern.edu/graduate/blog/data-analysis-project-lifecycle/</a:t>
            </a:r>
            <a:endParaRPr lang="en-IN" dirty="0"/>
          </a:p>
        </p:txBody>
      </p:sp>
    </p:spTree>
    <p:extLst>
      <p:ext uri="{BB962C8B-B14F-4D97-AF65-F5344CB8AC3E}">
        <p14:creationId xmlns:p14="http://schemas.microsoft.com/office/powerpoint/2010/main" val="1767974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Numerical computing is an approach for solving complex mathematical problems using only simple arithmetic operations </a:t>
            </a:r>
          </a:p>
          <a:p>
            <a:pPr marL="171450" lvl="0" indent="-171450" algn="l" rtl="0">
              <a:spcBef>
                <a:spcPts val="0"/>
              </a:spcBef>
              <a:spcAft>
                <a:spcPts val="0"/>
              </a:spcAft>
            </a:pPr>
            <a:r>
              <a:rPr lang="en-IN" dirty="0"/>
              <a:t>The approach involves formulation of mathematical models physical situations that can be solved with arithmetic operations</a:t>
            </a:r>
          </a:p>
          <a:p>
            <a:pPr marL="171450" lvl="0" indent="-171450" algn="l" rtl="0">
              <a:spcBef>
                <a:spcPts val="0"/>
              </a:spcBef>
              <a:spcAft>
                <a:spcPts val="0"/>
              </a:spcAft>
            </a:pPr>
            <a:r>
              <a:rPr lang="en-IN" dirty="0"/>
              <a:t>It requires development, analysis and use of algorithms.</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Reference: </a:t>
            </a:r>
          </a:p>
          <a:p>
            <a:pPr marL="0" lvl="0" indent="0" algn="l" rtl="0">
              <a:spcBef>
                <a:spcPts val="0"/>
              </a:spcBef>
              <a:spcAft>
                <a:spcPts val="1600"/>
              </a:spcAft>
              <a:buNone/>
            </a:pPr>
            <a:r>
              <a:rPr lang="en-IN" dirty="0">
                <a:hlinkClick r:id="rId3"/>
              </a:rPr>
              <a:t>https://slideplayer.com/slide/4519120/15/images/4/What+is+numerical+computing.jpg</a:t>
            </a:r>
            <a:endParaRPr lang="en-IN" dirty="0"/>
          </a:p>
        </p:txBody>
      </p:sp>
    </p:spTree>
    <p:extLst>
      <p:ext uri="{BB962C8B-B14F-4D97-AF65-F5344CB8AC3E}">
        <p14:creationId xmlns:p14="http://schemas.microsoft.com/office/powerpoint/2010/main" val="3238704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This slide talks about the case if we have to divide a subtopic further.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NumPy, which stands for Numerical Python, is a library consisting of multidimensional array objects and a collection of routines for processing those arrays. </a:t>
            </a:r>
          </a:p>
          <a:p>
            <a:pPr marL="0" lvl="0" indent="0" algn="l" rtl="0">
              <a:spcBef>
                <a:spcPts val="0"/>
              </a:spcBef>
              <a:spcAft>
                <a:spcPts val="0"/>
              </a:spcAft>
              <a:buNone/>
            </a:pPr>
            <a:r>
              <a:rPr lang="en-IN" dirty="0"/>
              <a:t>NumPy is a Python package. It stands for 'Numerical Python'.</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Reference: </a:t>
            </a:r>
          </a:p>
          <a:p>
            <a:pPr marL="0" lvl="0" indent="0" algn="l" rtl="0">
              <a:spcBef>
                <a:spcPts val="0"/>
              </a:spcBef>
              <a:spcAft>
                <a:spcPts val="1600"/>
              </a:spcAft>
              <a:buNone/>
            </a:pPr>
            <a:r>
              <a:rPr lang="en-IN" dirty="0">
                <a:hlinkClick r:id="rId3"/>
              </a:rPr>
              <a:t>https://favtutor.com/blogs/numpy-vs-pandas</a:t>
            </a:r>
            <a:endParaRPr lang="en-IN" dirty="0"/>
          </a:p>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22871667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Faster</a:t>
            </a:r>
          </a:p>
          <a:p>
            <a:pPr marL="0" lvl="0" indent="0" algn="l" rtl="0">
              <a:spcBef>
                <a:spcPts val="0"/>
              </a:spcBef>
              <a:spcAft>
                <a:spcPts val="0"/>
              </a:spcAft>
              <a:buNone/>
            </a:pPr>
            <a:r>
              <a:rPr lang="en-IN" dirty="0"/>
              <a:t>Uses less memory to store data.</a:t>
            </a:r>
          </a:p>
          <a:p>
            <a:pPr marL="0" lvl="0" indent="0" algn="l" rtl="0">
              <a:spcBef>
                <a:spcPts val="0"/>
              </a:spcBef>
              <a:spcAft>
                <a:spcPts val="0"/>
              </a:spcAft>
              <a:buNone/>
            </a:pPr>
            <a:r>
              <a:rPr lang="en-IN" dirty="0"/>
              <a:t>Convenient.</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Reference: </a:t>
            </a:r>
          </a:p>
          <a:p>
            <a:pPr marL="0" lvl="0" indent="0" algn="l" rtl="0">
              <a:spcBef>
                <a:spcPts val="0"/>
              </a:spcBef>
              <a:spcAft>
                <a:spcPts val="1600"/>
              </a:spcAft>
              <a:buNone/>
            </a:pPr>
            <a:r>
              <a:rPr lang="en-IN" dirty="0">
                <a:hlinkClick r:id="rId3"/>
              </a:rPr>
              <a:t>https://indianaiproduction.com/python-numpy-tutorial/</a:t>
            </a:r>
            <a:endParaRPr lang="en-IN" dirty="0"/>
          </a:p>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2496395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dirty="0"/>
          </a:p>
          <a:p>
            <a:pPr marL="0" lvl="0" indent="0" algn="l" rtl="0">
              <a:spcBef>
                <a:spcPts val="0"/>
              </a:spcBef>
              <a:spcAft>
                <a:spcPts val="0"/>
              </a:spcAft>
              <a:buNone/>
            </a:pPr>
            <a:r>
              <a:rPr lang="en-IN" dirty="0"/>
              <a:t>Data mining is the process of sorting through large data sets to identify patterns and relationships that can help solve business problems through data analysis. Data mining techniques and tools enable enterprises to predict future trends and make more-informed business decisions.</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IN" dirty="0">
                <a:hlinkClick r:id="rId3"/>
              </a:rPr>
              <a:t>https://www.shutterstock.com/search/data+mining</a:t>
            </a:r>
            <a:endParaRPr lang="en-IN" dirty="0"/>
          </a:p>
          <a:p>
            <a:pPr marL="0" lvl="0" indent="0" algn="l" rtl="0">
              <a:spcBef>
                <a:spcPts val="0"/>
              </a:spcBef>
              <a:spcAft>
                <a:spcPts val="0"/>
              </a:spcAft>
              <a:buNone/>
            </a:pPr>
            <a:endParaRPr lang="en-I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Dimensions in Arrays</a:t>
            </a:r>
          </a:p>
          <a:p>
            <a:pPr marL="0" lvl="0" indent="0" algn="l" rtl="0">
              <a:spcBef>
                <a:spcPts val="0"/>
              </a:spcBef>
              <a:spcAft>
                <a:spcPts val="0"/>
              </a:spcAft>
              <a:buNone/>
            </a:pPr>
            <a:r>
              <a:rPr lang="en-IN" dirty="0"/>
              <a:t>A dimension in arrays is one level of array depth (nested arrays).</a:t>
            </a:r>
          </a:p>
          <a:p>
            <a:pPr marL="0" lvl="0" indent="0" algn="l" rtl="0">
              <a:spcBef>
                <a:spcPts val="0"/>
              </a:spcBef>
              <a:spcAft>
                <a:spcPts val="0"/>
              </a:spcAft>
              <a:buNone/>
            </a:pPr>
            <a:r>
              <a:rPr lang="en-IN" b="1" dirty="0"/>
              <a:t>0-D Arrays</a:t>
            </a:r>
          </a:p>
          <a:p>
            <a:pPr marL="0" lvl="0" indent="0" algn="l" rtl="0">
              <a:spcBef>
                <a:spcPts val="0"/>
              </a:spcBef>
              <a:spcAft>
                <a:spcPts val="0"/>
              </a:spcAft>
              <a:buNone/>
            </a:pPr>
            <a:r>
              <a:rPr lang="en-IN" dirty="0"/>
              <a:t>0-D arrays, or Scalars, are the elements in an array. Each value in an array is a 0-D array.</a:t>
            </a:r>
          </a:p>
          <a:p>
            <a:pPr marL="0" lvl="0" indent="0" algn="l" rtl="0">
              <a:spcBef>
                <a:spcPts val="0"/>
              </a:spcBef>
              <a:spcAft>
                <a:spcPts val="0"/>
              </a:spcAft>
              <a:buNone/>
            </a:pPr>
            <a:r>
              <a:rPr lang="en-IN" b="1" dirty="0"/>
              <a:t>1-D Arrays</a:t>
            </a:r>
          </a:p>
          <a:p>
            <a:pPr marL="0" lvl="0" indent="0" algn="l" rtl="0">
              <a:spcBef>
                <a:spcPts val="0"/>
              </a:spcBef>
              <a:spcAft>
                <a:spcPts val="0"/>
              </a:spcAft>
              <a:buNone/>
            </a:pPr>
            <a:r>
              <a:rPr lang="en-IN" dirty="0"/>
              <a:t>An array that has 0-D arrays as its elements is called </a:t>
            </a:r>
            <a:r>
              <a:rPr lang="en-IN" dirty="0" err="1"/>
              <a:t>uni</a:t>
            </a:r>
            <a:r>
              <a:rPr lang="en-IN" dirty="0"/>
              <a:t>-dimensional or 1-D array.</a:t>
            </a:r>
          </a:p>
          <a:p>
            <a:pPr marL="0" lvl="0" indent="0" algn="l" rtl="0">
              <a:spcBef>
                <a:spcPts val="0"/>
              </a:spcBef>
              <a:spcAft>
                <a:spcPts val="0"/>
              </a:spcAft>
              <a:buNone/>
            </a:pPr>
            <a:r>
              <a:rPr lang="en-IN" b="1" dirty="0"/>
              <a:t>2-D Arrays</a:t>
            </a:r>
          </a:p>
          <a:p>
            <a:pPr marL="0" lvl="0" indent="0" algn="l" rtl="0">
              <a:spcBef>
                <a:spcPts val="0"/>
              </a:spcBef>
              <a:spcAft>
                <a:spcPts val="0"/>
              </a:spcAft>
              <a:buNone/>
            </a:pPr>
            <a:r>
              <a:rPr lang="en-IN" dirty="0"/>
              <a:t>An array that has 1-D arrays as its elements is called a 2-D array.</a:t>
            </a:r>
          </a:p>
          <a:p>
            <a:pPr marL="0" lvl="0" indent="0" algn="l" rtl="0">
              <a:spcBef>
                <a:spcPts val="0"/>
              </a:spcBef>
              <a:spcAft>
                <a:spcPts val="0"/>
              </a:spcAft>
              <a:buNone/>
            </a:pPr>
            <a:r>
              <a:rPr lang="en-IN" dirty="0"/>
              <a:t>These are often used to represent matrix or 2nd order tensors.</a:t>
            </a:r>
          </a:p>
          <a:p>
            <a:pPr marL="0" lvl="0" indent="0" algn="l" rtl="0">
              <a:spcBef>
                <a:spcPts val="0"/>
              </a:spcBef>
              <a:spcAft>
                <a:spcPts val="0"/>
              </a:spcAft>
              <a:buNone/>
            </a:pPr>
            <a:r>
              <a:rPr lang="en-IN" b="1" dirty="0"/>
              <a:t>3-D arrays</a:t>
            </a:r>
          </a:p>
          <a:p>
            <a:pPr marL="0" lvl="0" indent="0" algn="l" rtl="0">
              <a:spcBef>
                <a:spcPts val="0"/>
              </a:spcBef>
              <a:spcAft>
                <a:spcPts val="0"/>
              </a:spcAft>
              <a:buNone/>
            </a:pPr>
            <a:r>
              <a:rPr lang="en-IN" dirty="0"/>
              <a:t>An array that has 2-D arrays (matrices) as its elements is called 3-D array.</a:t>
            </a:r>
          </a:p>
          <a:p>
            <a:pPr marL="0" lvl="0" indent="0" algn="l" rtl="0">
              <a:spcBef>
                <a:spcPts val="0"/>
              </a:spcBef>
              <a:spcAft>
                <a:spcPts val="0"/>
              </a:spcAft>
              <a:buNone/>
            </a:pPr>
            <a:r>
              <a:rPr lang="en-IN" dirty="0"/>
              <a:t>These are often used to represent a 3rd order tensor.</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Reference: </a:t>
            </a:r>
          </a:p>
          <a:p>
            <a:pPr marL="0" lvl="0" indent="0" algn="l" rtl="0">
              <a:spcBef>
                <a:spcPts val="0"/>
              </a:spcBef>
              <a:spcAft>
                <a:spcPts val="1600"/>
              </a:spcAft>
              <a:buNone/>
            </a:pPr>
            <a:r>
              <a:rPr lang="en-IN" dirty="0">
                <a:hlinkClick r:id="rId3"/>
              </a:rPr>
              <a:t>https://medium.com/analytics-vidhya/introduction-to-numpy-16a6efaffdd7</a:t>
            </a:r>
            <a:endParaRPr lang="en-IN" dirty="0"/>
          </a:p>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4274075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Generate Random Number</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NumPy offers the random module to work with random numbers.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from </a:t>
            </a:r>
            <a:r>
              <a:rPr lang="en-IN" dirty="0" err="1"/>
              <a:t>numpy</a:t>
            </a:r>
            <a:r>
              <a:rPr lang="en-IN" dirty="0"/>
              <a:t> import random</a:t>
            </a:r>
          </a:p>
          <a:p>
            <a:pPr marL="0" lvl="0" indent="0" algn="l" rtl="0">
              <a:spcBef>
                <a:spcPts val="0"/>
              </a:spcBef>
              <a:spcAft>
                <a:spcPts val="0"/>
              </a:spcAft>
              <a:buNone/>
            </a:pPr>
            <a:r>
              <a:rPr lang="en-IN" dirty="0"/>
              <a:t>x = </a:t>
            </a:r>
            <a:r>
              <a:rPr lang="en-IN" dirty="0" err="1"/>
              <a:t>random.randint</a:t>
            </a:r>
            <a:r>
              <a:rPr lang="en-IN" dirty="0"/>
              <a:t>(100)</a:t>
            </a:r>
          </a:p>
          <a:p>
            <a:pPr marL="0" lvl="0" indent="0" algn="l" rtl="0">
              <a:spcBef>
                <a:spcPts val="0"/>
              </a:spcBef>
              <a:spcAft>
                <a:spcPts val="0"/>
              </a:spcAft>
              <a:buNone/>
            </a:pPr>
            <a:r>
              <a:rPr lang="en-IN" dirty="0"/>
              <a:t>print(x)</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The random module's rand() method returns a random float between 0 and 1.</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from </a:t>
            </a:r>
            <a:r>
              <a:rPr lang="en-IN" dirty="0" err="1"/>
              <a:t>numpy</a:t>
            </a:r>
            <a:r>
              <a:rPr lang="en-IN" dirty="0"/>
              <a:t> import random</a:t>
            </a:r>
          </a:p>
          <a:p>
            <a:pPr marL="0" lvl="0" indent="0" algn="l" rtl="0">
              <a:spcBef>
                <a:spcPts val="0"/>
              </a:spcBef>
              <a:spcAft>
                <a:spcPts val="0"/>
              </a:spcAft>
              <a:buNone/>
            </a:pPr>
            <a:r>
              <a:rPr lang="en-IN" dirty="0"/>
              <a:t>x = </a:t>
            </a:r>
            <a:r>
              <a:rPr lang="en-IN" dirty="0" err="1"/>
              <a:t>random.rand</a:t>
            </a:r>
            <a:r>
              <a:rPr lang="en-IN" dirty="0"/>
              <a:t>()</a:t>
            </a:r>
          </a:p>
          <a:p>
            <a:pPr marL="0" lvl="0" indent="0" algn="l" rtl="0">
              <a:spcBef>
                <a:spcPts val="0"/>
              </a:spcBef>
              <a:spcAft>
                <a:spcPts val="0"/>
              </a:spcAft>
              <a:buNone/>
            </a:pPr>
            <a:r>
              <a:rPr lang="en-IN" dirty="0"/>
              <a:t>print(x)</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Generate Random Array</a:t>
            </a:r>
          </a:p>
          <a:p>
            <a:pPr marL="0" lvl="0" indent="0" algn="l" rtl="0">
              <a:spcBef>
                <a:spcPts val="0"/>
              </a:spcBef>
              <a:spcAft>
                <a:spcPts val="0"/>
              </a:spcAft>
              <a:buNone/>
            </a:pPr>
            <a:r>
              <a:rPr lang="en-IN" dirty="0"/>
              <a:t>The randint() method takes a size parameter where you can specify the shape of an array.</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Generate a 1-D array containing 5 random integers from 0 to 100:</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from </a:t>
            </a:r>
            <a:r>
              <a:rPr lang="en-IN" dirty="0" err="1"/>
              <a:t>numpy</a:t>
            </a:r>
            <a:r>
              <a:rPr lang="en-IN" dirty="0"/>
              <a:t> import random</a:t>
            </a:r>
          </a:p>
          <a:p>
            <a:pPr marL="0" lvl="0" indent="0" algn="l" rtl="0">
              <a:spcBef>
                <a:spcPts val="0"/>
              </a:spcBef>
              <a:spcAft>
                <a:spcPts val="0"/>
              </a:spcAft>
              <a:buNone/>
            </a:pPr>
            <a:r>
              <a:rPr lang="en-IN" dirty="0"/>
              <a:t>x=</a:t>
            </a:r>
            <a:r>
              <a:rPr lang="en-IN" dirty="0" err="1"/>
              <a:t>random.randint</a:t>
            </a:r>
            <a:r>
              <a:rPr lang="en-IN" dirty="0"/>
              <a:t>(100, size=(5))</a:t>
            </a:r>
          </a:p>
          <a:p>
            <a:pPr marL="0" lvl="0" indent="0" algn="l" rtl="0">
              <a:spcBef>
                <a:spcPts val="0"/>
              </a:spcBef>
              <a:spcAft>
                <a:spcPts val="0"/>
              </a:spcAft>
              <a:buNone/>
            </a:pPr>
            <a:r>
              <a:rPr lang="en-IN" dirty="0"/>
              <a:t>print(x)</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Generate a 2-D array with 3 rows, each row containing 5 random integers from 0 to 100:</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from </a:t>
            </a:r>
            <a:r>
              <a:rPr lang="en-IN" dirty="0" err="1"/>
              <a:t>numpy</a:t>
            </a:r>
            <a:r>
              <a:rPr lang="en-IN" dirty="0"/>
              <a:t> import random</a:t>
            </a:r>
          </a:p>
          <a:p>
            <a:pPr marL="0" lvl="0" indent="0" algn="l" rtl="0">
              <a:spcBef>
                <a:spcPts val="0"/>
              </a:spcBef>
              <a:spcAft>
                <a:spcPts val="0"/>
              </a:spcAft>
              <a:buNone/>
            </a:pPr>
            <a:r>
              <a:rPr lang="en-IN" dirty="0"/>
              <a:t>x = </a:t>
            </a:r>
            <a:r>
              <a:rPr lang="en-IN" dirty="0" err="1"/>
              <a:t>random.randint</a:t>
            </a:r>
            <a:r>
              <a:rPr lang="en-IN" dirty="0"/>
              <a:t>(100, size=(3, 5))</a:t>
            </a:r>
          </a:p>
          <a:p>
            <a:pPr marL="0" lvl="0" indent="0" algn="l" rtl="0">
              <a:spcBef>
                <a:spcPts val="0"/>
              </a:spcBef>
              <a:spcAft>
                <a:spcPts val="0"/>
              </a:spcAft>
              <a:buNone/>
            </a:pPr>
            <a:r>
              <a:rPr lang="en-IN" dirty="0"/>
              <a:t>print(x)</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The choice() method allows you to generate a random value based on an array of values.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from </a:t>
            </a:r>
            <a:r>
              <a:rPr lang="en-IN" dirty="0" err="1"/>
              <a:t>numpy</a:t>
            </a:r>
            <a:r>
              <a:rPr lang="en-IN" dirty="0"/>
              <a:t> import random</a:t>
            </a:r>
          </a:p>
          <a:p>
            <a:pPr marL="0" lvl="0" indent="0" algn="l" rtl="0">
              <a:spcBef>
                <a:spcPts val="0"/>
              </a:spcBef>
              <a:spcAft>
                <a:spcPts val="0"/>
              </a:spcAft>
              <a:buNone/>
            </a:pPr>
            <a:r>
              <a:rPr lang="en-IN" dirty="0"/>
              <a:t>x = </a:t>
            </a:r>
            <a:r>
              <a:rPr lang="en-IN" dirty="0" err="1"/>
              <a:t>random.choice</a:t>
            </a:r>
            <a:r>
              <a:rPr lang="en-IN" dirty="0"/>
              <a:t>([3, 5, 7, 9])</a:t>
            </a:r>
          </a:p>
          <a:p>
            <a:pPr marL="0" lvl="0" indent="0" algn="l" rtl="0">
              <a:spcBef>
                <a:spcPts val="0"/>
              </a:spcBef>
              <a:spcAft>
                <a:spcPts val="0"/>
              </a:spcAft>
              <a:buNone/>
            </a:pPr>
            <a:r>
              <a:rPr lang="en-IN" dirty="0"/>
              <a:t>print(x)</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Reference: </a:t>
            </a:r>
          </a:p>
          <a:p>
            <a:pPr marL="0" lvl="0" indent="0" algn="l" rtl="0">
              <a:spcBef>
                <a:spcPts val="0"/>
              </a:spcBef>
              <a:spcAft>
                <a:spcPts val="0"/>
              </a:spcAft>
              <a:buNone/>
            </a:pPr>
            <a:endParaRPr lang="en-IN" u="sng" dirty="0">
              <a:solidFill>
                <a:schemeClr val="hlink"/>
              </a:solidFill>
            </a:endParaRPr>
          </a:p>
          <a:p>
            <a:pPr marL="0" lvl="0" indent="0" algn="l" rtl="0">
              <a:spcBef>
                <a:spcPts val="0"/>
              </a:spcBef>
              <a:spcAft>
                <a:spcPts val="0"/>
              </a:spcAft>
              <a:buNone/>
            </a:pPr>
            <a:r>
              <a:rPr lang="en" dirty="0"/>
              <a:t>: </a:t>
            </a:r>
            <a:r>
              <a:rPr lang="en-IN" dirty="0">
                <a:hlinkClick r:id="rId3"/>
              </a:rPr>
              <a:t>https://www.w3resource.com/python-exercises/numpy/python-numpy-random-exercise-2.php</a:t>
            </a:r>
            <a:endParaRPr lang="en-IN" dirty="0"/>
          </a:p>
        </p:txBody>
      </p:sp>
    </p:spTree>
    <p:extLst>
      <p:ext uri="{BB962C8B-B14F-4D97-AF65-F5344CB8AC3E}">
        <p14:creationId xmlns:p14="http://schemas.microsoft.com/office/powerpoint/2010/main" val="3008768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Access Array Elements</a:t>
            </a:r>
          </a:p>
          <a:p>
            <a:pPr marL="0" lvl="0" indent="0" algn="l" rtl="0">
              <a:spcBef>
                <a:spcPts val="0"/>
              </a:spcBef>
              <a:spcAft>
                <a:spcPts val="0"/>
              </a:spcAft>
              <a:buNone/>
            </a:pPr>
            <a:r>
              <a:rPr lang="en-IN" dirty="0"/>
              <a:t>Array indexing is the same as accessing an array element.</a:t>
            </a:r>
          </a:p>
          <a:p>
            <a:pPr marL="0" lvl="0" indent="0" algn="l" rtl="0">
              <a:spcBef>
                <a:spcPts val="0"/>
              </a:spcBef>
              <a:spcAft>
                <a:spcPts val="0"/>
              </a:spcAft>
              <a:buNone/>
            </a:pPr>
            <a:r>
              <a:rPr lang="en-IN" dirty="0"/>
              <a:t>You can access an array element by referring to its index number.</a:t>
            </a:r>
          </a:p>
          <a:p>
            <a:pPr marL="0" lvl="0" indent="0" algn="l" rtl="0">
              <a:spcBef>
                <a:spcPts val="0"/>
              </a:spcBef>
              <a:spcAft>
                <a:spcPts val="0"/>
              </a:spcAft>
              <a:buNone/>
            </a:pPr>
            <a:r>
              <a:rPr lang="en-IN" dirty="0"/>
              <a:t>The indexes in NumPy arrays start with 0, meaning that the first element has index 0, and the second has index 1 etc.</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Get the first element from the following array:</a:t>
            </a:r>
          </a:p>
          <a:p>
            <a:pPr marL="0" lvl="0" indent="0" algn="l" rtl="0">
              <a:spcBef>
                <a:spcPts val="0"/>
              </a:spcBef>
              <a:spcAft>
                <a:spcPts val="0"/>
              </a:spcAft>
              <a:buNone/>
            </a:pPr>
            <a:r>
              <a:rPr lang="en-IN" dirty="0"/>
              <a:t>import </a:t>
            </a:r>
            <a:r>
              <a:rPr lang="en-IN" dirty="0" err="1"/>
              <a:t>numpy</a:t>
            </a:r>
            <a:r>
              <a:rPr lang="en-IN" dirty="0"/>
              <a:t> as np</a:t>
            </a:r>
          </a:p>
          <a:p>
            <a:pPr marL="0" lvl="0" indent="0" algn="l" rtl="0">
              <a:spcBef>
                <a:spcPts val="0"/>
              </a:spcBef>
              <a:spcAft>
                <a:spcPts val="0"/>
              </a:spcAft>
              <a:buNone/>
            </a:pPr>
            <a:r>
              <a:rPr lang="en-IN" dirty="0" err="1"/>
              <a:t>arr</a:t>
            </a:r>
            <a:r>
              <a:rPr lang="en-IN" dirty="0"/>
              <a:t> = </a:t>
            </a:r>
            <a:r>
              <a:rPr lang="en-IN" dirty="0" err="1"/>
              <a:t>np.array</a:t>
            </a:r>
            <a:r>
              <a:rPr lang="en-IN" dirty="0"/>
              <a:t>([1, 2, 3, 4])</a:t>
            </a:r>
          </a:p>
          <a:p>
            <a:pPr marL="0" lvl="0" indent="0" algn="l" rtl="0">
              <a:spcBef>
                <a:spcPts val="0"/>
              </a:spcBef>
              <a:spcAft>
                <a:spcPts val="0"/>
              </a:spcAft>
              <a:buNone/>
            </a:pPr>
            <a:r>
              <a:rPr lang="en-IN" dirty="0"/>
              <a:t>print(</a:t>
            </a:r>
            <a:r>
              <a:rPr lang="en-IN" dirty="0" err="1"/>
              <a:t>arr</a:t>
            </a:r>
            <a:r>
              <a:rPr lang="en-IN" dirty="0"/>
              <a:t>[0])</a:t>
            </a:r>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Slicing arrays</a:t>
            </a:r>
          </a:p>
          <a:p>
            <a:pPr marL="0" lvl="0" indent="0" algn="l" rtl="0">
              <a:spcBef>
                <a:spcPts val="0"/>
              </a:spcBef>
              <a:spcAft>
                <a:spcPts val="0"/>
              </a:spcAft>
              <a:buNone/>
            </a:pPr>
            <a:r>
              <a:rPr lang="en-IN" dirty="0"/>
              <a:t>Slicing in python means taking elements from one given index to another given index.</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We pass slice instead of index like this: [</a:t>
            </a:r>
            <a:r>
              <a:rPr lang="en-IN" dirty="0" err="1"/>
              <a:t>start:end</a:t>
            </a:r>
            <a:r>
              <a:rPr lang="en-IN" dirty="0"/>
              <a:t>].</a:t>
            </a:r>
          </a:p>
          <a:p>
            <a:pPr marL="0" lvl="0" indent="0" algn="l" rtl="0">
              <a:spcBef>
                <a:spcPts val="0"/>
              </a:spcBef>
              <a:spcAft>
                <a:spcPts val="0"/>
              </a:spcAft>
              <a:buNone/>
            </a:pPr>
            <a:r>
              <a:rPr lang="en-IN" dirty="0"/>
              <a:t>We can also define the step, like this: [</a:t>
            </a:r>
            <a:r>
              <a:rPr lang="en-IN" dirty="0" err="1"/>
              <a:t>start:end:step</a:t>
            </a:r>
            <a:r>
              <a:rPr lang="en-IN" dirty="0"/>
              <a:t>].</a:t>
            </a:r>
          </a:p>
          <a:p>
            <a:pPr marL="0" lvl="0" indent="0" algn="l" rtl="0">
              <a:spcBef>
                <a:spcPts val="0"/>
              </a:spcBef>
              <a:spcAft>
                <a:spcPts val="0"/>
              </a:spcAft>
              <a:buNone/>
            </a:pPr>
            <a:endParaRPr lang="en-IN" dirty="0"/>
          </a:p>
          <a:p>
            <a:pPr marL="171450" lvl="0" indent="-171450" algn="l" rtl="0">
              <a:spcBef>
                <a:spcPts val="0"/>
              </a:spcBef>
              <a:spcAft>
                <a:spcPts val="0"/>
              </a:spcAft>
            </a:pPr>
            <a:r>
              <a:rPr lang="en-IN" dirty="0"/>
              <a:t>If we don't pass start its considered 0</a:t>
            </a:r>
          </a:p>
          <a:p>
            <a:pPr marL="171450" lvl="0" indent="-171450" algn="l" rtl="0">
              <a:spcBef>
                <a:spcPts val="0"/>
              </a:spcBef>
              <a:spcAft>
                <a:spcPts val="0"/>
              </a:spcAft>
            </a:pPr>
            <a:r>
              <a:rPr lang="en-IN" dirty="0"/>
              <a:t>If we don't pass end its considered length of array in that dimension</a:t>
            </a:r>
          </a:p>
          <a:p>
            <a:pPr marL="171450" lvl="0" indent="-171450" algn="l" rtl="0">
              <a:spcBef>
                <a:spcPts val="0"/>
              </a:spcBef>
              <a:spcAft>
                <a:spcPts val="0"/>
              </a:spcAft>
            </a:pPr>
            <a:r>
              <a:rPr lang="en-IN" dirty="0"/>
              <a:t>If we don't pass step its considered 1</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Slice elements from index 1 to index 5 from the following array:</a:t>
            </a:r>
          </a:p>
          <a:p>
            <a:pPr marL="0" lvl="0" indent="0" algn="l" rtl="0">
              <a:spcBef>
                <a:spcPts val="0"/>
              </a:spcBef>
              <a:spcAft>
                <a:spcPts val="0"/>
              </a:spcAft>
              <a:buNone/>
            </a:pPr>
            <a:r>
              <a:rPr lang="en-IN" dirty="0"/>
              <a:t>import </a:t>
            </a:r>
            <a:r>
              <a:rPr lang="en-IN" dirty="0" err="1"/>
              <a:t>numpy</a:t>
            </a:r>
            <a:r>
              <a:rPr lang="en-IN" dirty="0"/>
              <a:t> as np</a:t>
            </a:r>
          </a:p>
          <a:p>
            <a:pPr marL="0" lvl="0" indent="0" algn="l" rtl="0">
              <a:spcBef>
                <a:spcPts val="0"/>
              </a:spcBef>
              <a:spcAft>
                <a:spcPts val="0"/>
              </a:spcAft>
              <a:buNone/>
            </a:pPr>
            <a:r>
              <a:rPr lang="en-IN" dirty="0" err="1"/>
              <a:t>arr</a:t>
            </a:r>
            <a:r>
              <a:rPr lang="en-IN" dirty="0"/>
              <a:t> = </a:t>
            </a:r>
            <a:r>
              <a:rPr lang="en-IN" dirty="0" err="1"/>
              <a:t>np.array</a:t>
            </a:r>
            <a:r>
              <a:rPr lang="en-IN" dirty="0"/>
              <a:t>([1, 2, 3, 4, 5, 6, 7])</a:t>
            </a:r>
          </a:p>
          <a:p>
            <a:pPr marL="0" lvl="0" indent="0" algn="l" rtl="0">
              <a:spcBef>
                <a:spcPts val="0"/>
              </a:spcBef>
              <a:spcAft>
                <a:spcPts val="0"/>
              </a:spcAft>
              <a:buNone/>
            </a:pPr>
            <a:r>
              <a:rPr lang="en-IN" dirty="0"/>
              <a:t>print(</a:t>
            </a:r>
            <a:r>
              <a:rPr lang="en-IN" dirty="0" err="1"/>
              <a:t>arr</a:t>
            </a:r>
            <a:r>
              <a:rPr lang="en-IN" dirty="0"/>
              <a:t>[1:5])</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Reference: </a:t>
            </a:r>
          </a:p>
          <a:p>
            <a:pPr marL="0" lvl="0" indent="0" algn="l" rtl="0">
              <a:spcBef>
                <a:spcPts val="0"/>
              </a:spcBef>
              <a:spcAft>
                <a:spcPts val="0"/>
              </a:spcAft>
              <a:buNone/>
            </a:pPr>
            <a:r>
              <a:rPr lang="en-IN" dirty="0">
                <a:hlinkClick r:id="rId3"/>
              </a:rPr>
              <a:t>https://www.pythoninformer.com/python-libraries/numpy/index-and-slice/</a:t>
            </a:r>
            <a:endParaRPr lang="en-IN" dirty="0"/>
          </a:p>
        </p:txBody>
      </p:sp>
    </p:spTree>
    <p:extLst>
      <p:ext uri="{BB962C8B-B14F-4D97-AF65-F5344CB8AC3E}">
        <p14:creationId xmlns:p14="http://schemas.microsoft.com/office/powerpoint/2010/main" val="31310196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In </a:t>
            </a:r>
            <a:r>
              <a:rPr lang="en-IN" dirty="0" err="1"/>
              <a:t>Numpy</a:t>
            </a:r>
            <a:r>
              <a:rPr lang="en-IN" dirty="0"/>
              <a:t>, we can perform various statistical calculations using the various functions that are provided in the library like Order statistics, Averages and variances, correlating, Histograms.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Let us work on some of those statistical functions.</a:t>
            </a:r>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Order statistics: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amin: This will return the minimum of an array.</a:t>
            </a:r>
          </a:p>
          <a:p>
            <a:pPr marL="0" lvl="0" indent="0" algn="l" rtl="0">
              <a:spcBef>
                <a:spcPts val="0"/>
              </a:spcBef>
              <a:spcAft>
                <a:spcPts val="0"/>
              </a:spcAft>
              <a:buNone/>
            </a:pPr>
            <a:r>
              <a:rPr lang="en-IN" dirty="0" err="1"/>
              <a:t>amax</a:t>
            </a:r>
            <a:r>
              <a:rPr lang="en-IN" dirty="0"/>
              <a:t>: This will return the maximum of an array.</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Averages and variances: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median: This will return the median along the specified axis.</a:t>
            </a:r>
          </a:p>
          <a:p>
            <a:pPr marL="0" lvl="0" indent="0" algn="l" rtl="0">
              <a:spcBef>
                <a:spcPts val="0"/>
              </a:spcBef>
              <a:spcAft>
                <a:spcPts val="0"/>
              </a:spcAft>
              <a:buNone/>
            </a:pPr>
            <a:r>
              <a:rPr lang="en-IN" dirty="0"/>
              <a:t>average: This will return the weighted average along the specified axis.</a:t>
            </a:r>
          </a:p>
          <a:p>
            <a:pPr marL="0" lvl="0" indent="0" algn="l" rtl="0">
              <a:spcBef>
                <a:spcPts val="0"/>
              </a:spcBef>
              <a:spcAft>
                <a:spcPts val="0"/>
              </a:spcAft>
              <a:buNone/>
            </a:pPr>
            <a:r>
              <a:rPr lang="en-IN" dirty="0"/>
              <a:t>mean: This will return the arithmetic mean along the specified axis.</a:t>
            </a:r>
          </a:p>
          <a:p>
            <a:pPr marL="0" lvl="0" indent="0" algn="l" rtl="0">
              <a:spcBef>
                <a:spcPts val="0"/>
              </a:spcBef>
              <a:spcAft>
                <a:spcPts val="0"/>
              </a:spcAft>
              <a:buNone/>
            </a:pPr>
            <a:r>
              <a:rPr lang="en-IN" dirty="0"/>
              <a:t>std: This will return the standard deviation along the specified axis.</a:t>
            </a:r>
          </a:p>
          <a:p>
            <a:pPr marL="0" lvl="0" indent="0" algn="l" rtl="0">
              <a:spcBef>
                <a:spcPts val="0"/>
              </a:spcBef>
              <a:spcAft>
                <a:spcPts val="0"/>
              </a:spcAft>
              <a:buNone/>
            </a:pPr>
            <a:r>
              <a:rPr lang="en-IN" dirty="0"/>
              <a:t>var: This will return the variance along the specified axis.</a:t>
            </a:r>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Histograms: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histogram: This will return the computed histogram of a set of data.</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Reference: </a:t>
            </a:r>
          </a:p>
          <a:p>
            <a:pPr marL="0" lvl="0" indent="0" algn="l" rtl="0">
              <a:spcBef>
                <a:spcPts val="0"/>
              </a:spcBef>
              <a:spcAft>
                <a:spcPts val="1600"/>
              </a:spcAft>
              <a:buNone/>
            </a:pPr>
            <a:r>
              <a:rPr lang="en-IN" dirty="0">
                <a:hlinkClick r:id="rId3"/>
              </a:rPr>
              <a:t>https://d3mxt5v3yxgcsr.cloudfront.net/courses/3391/course_3391_image.jpg</a:t>
            </a:r>
            <a:endParaRPr lang="en-IN" dirty="0"/>
          </a:p>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37613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The </a:t>
            </a:r>
            <a:r>
              <a:rPr lang="en-IN" dirty="0" err="1"/>
              <a:t>Numpy</a:t>
            </a:r>
            <a:r>
              <a:rPr lang="en-IN" dirty="0"/>
              <a:t> </a:t>
            </a:r>
            <a:r>
              <a:rPr lang="en-IN" dirty="0" err="1"/>
              <a:t>matmul</a:t>
            </a:r>
            <a:r>
              <a:rPr lang="en-IN" dirty="0"/>
              <a:t>() function is used to return the matrix product of 2 arrays. </a:t>
            </a:r>
          </a:p>
          <a:p>
            <a:pPr marL="171450" lvl="0" indent="-171450" algn="l" rtl="0">
              <a:spcBef>
                <a:spcPts val="0"/>
              </a:spcBef>
              <a:spcAft>
                <a:spcPts val="0"/>
              </a:spcAft>
            </a:pPr>
            <a:r>
              <a:rPr lang="en-IN" dirty="0"/>
              <a:t>2-D arrays, it returns normal product</a:t>
            </a:r>
          </a:p>
          <a:p>
            <a:pPr marL="171450" lvl="0" indent="-171450" algn="l" rtl="0">
              <a:spcBef>
                <a:spcPts val="0"/>
              </a:spcBef>
              <a:spcAft>
                <a:spcPts val="0"/>
              </a:spcAft>
            </a:pPr>
            <a:r>
              <a:rPr lang="en-IN" dirty="0"/>
              <a:t>Dimensions &gt; 2, the product is treated as a stack of matrix</a:t>
            </a:r>
          </a:p>
          <a:p>
            <a:pPr marL="171450" lvl="0" indent="-171450" algn="l" rtl="0">
              <a:spcBef>
                <a:spcPts val="0"/>
              </a:spcBef>
              <a:spcAft>
                <a:spcPts val="0"/>
              </a:spcAft>
            </a:pPr>
            <a:r>
              <a:rPr lang="en-IN" dirty="0"/>
              <a:t>1-D array is first promoted to a matrix, and then the product is calculated</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Reference: </a:t>
            </a:r>
          </a:p>
          <a:p>
            <a:pPr marL="0" lvl="0" indent="0" algn="l" rtl="0">
              <a:spcBef>
                <a:spcPts val="0"/>
              </a:spcBef>
              <a:spcAft>
                <a:spcPts val="0"/>
              </a:spcAft>
              <a:buNone/>
            </a:pPr>
            <a:r>
              <a:rPr lang="en-IN" dirty="0">
                <a:hlinkClick r:id="rId3"/>
              </a:rPr>
              <a:t>https://www.javatpoint.com/numpy-matrix-multiplication</a:t>
            </a:r>
            <a:endParaRPr lang="en-IN" dirty="0"/>
          </a:p>
        </p:txBody>
      </p:sp>
    </p:spTree>
    <p:extLst>
      <p:ext uri="{BB962C8B-B14F-4D97-AF65-F5344CB8AC3E}">
        <p14:creationId xmlns:p14="http://schemas.microsoft.com/office/powerpoint/2010/main" val="2360196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This slide talks about the case if we have to divide a subtopic further.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Data mining is a crucial component of successful analytics initiatives in organizations. The information it generates can be used in business intelligence (BI) and advanced analytics applications that involve analysis of historical data, as well as real-time analytics applications that examine streaming data as it's created or collected.</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indent="0">
              <a:spcAft>
                <a:spcPts val="1600"/>
              </a:spcAft>
              <a:buNone/>
            </a:pPr>
            <a:r>
              <a:rPr lang="en-IN" dirty="0">
                <a:hlinkClick r:id="rId3"/>
              </a:rPr>
              <a:t>https://slideplayer.com/slide/3900027/13/images/14/Why+is+data+mining+important.jpg</a:t>
            </a:r>
            <a:endParaRPr lang="en-IN" dirty="0"/>
          </a:p>
          <a:p>
            <a:pPr marL="0" indent="0">
              <a:spcAft>
                <a:spcPts val="1600"/>
              </a:spcAft>
              <a:buNone/>
            </a:pPr>
            <a:endParaRPr lang="en" u="sng" dirty="0">
              <a:solidFill>
                <a:schemeClr val="hlin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989662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Understand Business </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What is the company’s current situation, the project’s objectives, and what defines success?</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Understand the Data</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Figure out what kind of data is needed to solve the issue, and then collect it from the proper sources.</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Prepare the Data</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Resolve data quality problems like duplicate, missing, or corrupted data, then prepare the data in a format suitable to resolve the business problem.</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Model the Data</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Employ algorithms to ascertain data patterns. Data scientists create, test, and evaluate the model.</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Evaluate the Data</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Decide whether and how effective the results delivered by a particular model will help meet the business goal or remedy the problem. Sometimes there’s an iterative phase for finding the best algorithm, especially if the data scientists don’t get it quite right the first time. There may be some data mining algorithms shopping around.</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Deploy the Solution</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Give the results of the project to the people in charge of making decisions.</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IN" dirty="0">
                <a:hlinkClick r:id="rId3"/>
              </a:rPr>
              <a:t>https://www.researchgate.net/figure/The-steps-for-data-mining-process_fig3_344166043</a:t>
            </a:r>
            <a:endParaRPr dirty="0"/>
          </a:p>
        </p:txBody>
      </p:sp>
    </p:spTree>
    <p:extLst>
      <p:ext uri="{BB962C8B-B14F-4D97-AF65-F5344CB8AC3E}">
        <p14:creationId xmlns:p14="http://schemas.microsoft.com/office/powerpoint/2010/main" val="1372614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000000"/>
                </a:solidFill>
                <a:latin typeface="Arial"/>
                <a:ea typeface="Times New Roman" panose="02020603050405020304" pitchFamily="18" charset="0"/>
                <a:cs typeface="Arial"/>
                <a:sym typeface="Arial"/>
              </a:rPr>
              <a:t>The Data Mining technique enables organizations to obtain knowledge-based data.</a:t>
            </a:r>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000000"/>
                </a:solidFill>
                <a:latin typeface="Arial"/>
                <a:ea typeface="Times New Roman" panose="02020603050405020304" pitchFamily="18" charset="0"/>
                <a:cs typeface="Arial"/>
                <a:sym typeface="Arial"/>
              </a:rPr>
              <a:t>Data mining enables organizations to make lucrative modifications in operation and production.</a:t>
            </a:r>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000000"/>
                </a:solidFill>
                <a:latin typeface="Arial"/>
                <a:ea typeface="Times New Roman" panose="02020603050405020304" pitchFamily="18" charset="0"/>
                <a:cs typeface="Arial"/>
                <a:sym typeface="Arial"/>
              </a:rPr>
              <a:t>Compared with other statistical data applications, data mining is a cost-efficient.</a:t>
            </a:r>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000000"/>
                </a:solidFill>
                <a:latin typeface="Arial"/>
                <a:ea typeface="Times New Roman" panose="02020603050405020304" pitchFamily="18" charset="0"/>
                <a:cs typeface="Arial"/>
                <a:sym typeface="Arial"/>
              </a:rPr>
              <a:t>Data Mining helps the decision-making process of an organization.</a:t>
            </a:r>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000000"/>
                </a:solidFill>
                <a:latin typeface="Arial"/>
                <a:ea typeface="Times New Roman" panose="02020603050405020304" pitchFamily="18" charset="0"/>
                <a:cs typeface="Arial"/>
                <a:sym typeface="Arial"/>
              </a:rPr>
              <a:t>It Facilitates the automated discovery of hidden patterns as well as the prediction of trends and behaviors.</a:t>
            </a:r>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000000"/>
                </a:solidFill>
                <a:latin typeface="Arial"/>
                <a:ea typeface="Times New Roman" panose="02020603050405020304" pitchFamily="18" charset="0"/>
                <a:cs typeface="Arial"/>
                <a:sym typeface="Arial"/>
              </a:rPr>
              <a:t>It can be induced in the new system as well as the existing platforms.</a:t>
            </a:r>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000000"/>
                </a:solidFill>
                <a:latin typeface="Arial"/>
                <a:ea typeface="Times New Roman" panose="02020603050405020304" pitchFamily="18" charset="0"/>
                <a:cs typeface="Arial"/>
                <a:sym typeface="Arial"/>
              </a:rPr>
              <a:t>It is a quick process that makes it easy for new users to analyze enormous amounts of data in a short time.</a:t>
            </a: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cs typeface="Arial"/>
              <a:sym typeface="Arial"/>
            </a:endParaRPr>
          </a:p>
          <a:p>
            <a:pPr marL="0" lvl="0" indent="0" algn="l" rtl="0">
              <a:spcBef>
                <a:spcPts val="0"/>
              </a:spcBef>
              <a:spcAft>
                <a:spcPts val="0"/>
              </a:spcAft>
              <a:buNone/>
            </a:pPr>
            <a:r>
              <a:rPr lang="en" dirty="0"/>
              <a:t>Reference: </a:t>
            </a:r>
            <a:endParaRPr dirty="0"/>
          </a:p>
          <a:p>
            <a:pPr marL="0" lvl="0" indent="0" algn="l" rtl="0">
              <a:spcBef>
                <a:spcPts val="0"/>
              </a:spcBef>
              <a:spcAft>
                <a:spcPts val="1600"/>
              </a:spcAft>
              <a:buNone/>
            </a:pPr>
            <a:r>
              <a:rPr lang="en-IN" dirty="0">
                <a:hlinkClick r:id="rId3"/>
              </a:rPr>
              <a:t>https://www.includehelp.com/basics/data-mining-introduction-benefits-disadvantages-and-applications.aspx</a:t>
            </a:r>
            <a:endParaRPr lang="en-IN"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751932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Artificial Intelligence</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AI systems perform analytical functions that mimic human intelligence, such as learning, planning, problem-solving, and reasoning.</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Association Rule Learning</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This toolset, also called market basket analysis, searches for relationships among dataset variables. For example, association rule learning can determine which products are frequently purchased together (e.g., a smartphone and a protective case).</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Clustering</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This process partitions datasets into a set of meaningful sub-classes, known as clusters. The process helps users understand the natural structure or grouping within the data.</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Classification</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This technique assigns particular items in a dataset to different target categories or classes. The goal is to develop accurate predictions within the target class for each case in the data.</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Data Analytics</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The data analytics process enables professionals to evaluate digital information and turn it into useful business intelligence.</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Data Cleansing and Preparation</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This technique transforms the data into a form optimal for further analysis and processing. Preparation includes activities such as identifying and removing errors and missing or duplicate data.</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Data Warehousing</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Data warehousing consists of an extensive collection of business data that businesses use to help them make decisions. Warehousing is a fundamental and necessary component of most large-scale data mining efforts.</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Machine Learning</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Related to the AI technique mentioned earlier, machine learning is a computer programming technique that employs statistical probabilities to provide computers with the ability to learn without human intervention or being manually programmed.</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cs typeface="Arial"/>
                <a:sym typeface="Arial"/>
              </a:rPr>
              <a:t>Regression</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The regression technique predicts a range of numeric values in categories such as sales, stock prices, or even temperature. The ranges are based on the information found in a particular data set.</a:t>
            </a:r>
            <a:endParaRPr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Two specific tools need mentioning.</a:t>
            </a:r>
          </a:p>
          <a:p>
            <a:pPr marL="0" marR="0" lvl="0" indent="0" algn="l" rtl="0">
              <a:lnSpc>
                <a:spcPct val="100000"/>
              </a:lnSpc>
              <a:spcBef>
                <a:spcPts val="0"/>
              </a:spcBef>
              <a:spcAft>
                <a:spcPts val="0"/>
              </a:spcAft>
              <a:buClr>
                <a:srgbClr val="000000"/>
              </a:buClr>
              <a:buSzPts val="1100"/>
              <a:buFont typeface="Arial"/>
              <a:buNone/>
            </a:pPr>
            <a:endParaRPr lang="en-IN" sz="1100" b="0" i="0" u="none" strike="noStrike" cap="none" dirty="0">
              <a:solidFill>
                <a:srgbClr val="000000"/>
              </a:solidFill>
              <a:latin typeface="Arial"/>
              <a:ea typeface="Times New Roman" panose="02020603050405020304" pitchFamily="18" charset="0"/>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R. </a:t>
            </a:r>
            <a:r>
              <a:rPr lang="en-IN" sz="1100" b="0" i="0" u="none" strike="noStrike" cap="none" dirty="0">
                <a:solidFill>
                  <a:srgbClr val="000000"/>
                </a:solidFill>
                <a:latin typeface="Arial"/>
                <a:ea typeface="Times New Roman" panose="02020603050405020304" pitchFamily="18" charset="0"/>
                <a:cs typeface="Arial"/>
                <a:sym typeface="Arial"/>
              </a:rPr>
              <a:t>This language is an open-source tool used for graphics and statistical computing. It provides analysts with a wide selection of statistical tests, classification and graphical techniques, and time-series analysis.</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Oracle Data Mining (ODM). </a:t>
            </a:r>
            <a:r>
              <a:rPr lang="en-IN" sz="1100" b="0" i="0" u="none" strike="noStrike" cap="none" dirty="0">
                <a:solidFill>
                  <a:srgbClr val="000000"/>
                </a:solidFill>
                <a:latin typeface="Arial"/>
                <a:ea typeface="Times New Roman" panose="02020603050405020304" pitchFamily="18" charset="0"/>
                <a:cs typeface="Arial"/>
                <a:sym typeface="Arial"/>
              </a:rPr>
              <a:t>This tool is a module of the Oracle Advanced Analytics Database. It helps data analysts make predictions and generate detailed insights. Analysts use ODM to predict customer </a:t>
            </a:r>
            <a:r>
              <a:rPr lang="en-IN" sz="1100" b="0" i="0" u="none" strike="noStrike" cap="none" dirty="0" err="1">
                <a:solidFill>
                  <a:srgbClr val="000000"/>
                </a:solidFill>
                <a:latin typeface="Arial"/>
                <a:ea typeface="Times New Roman" panose="02020603050405020304" pitchFamily="18" charset="0"/>
                <a:cs typeface="Arial"/>
                <a:sym typeface="Arial"/>
              </a:rPr>
              <a:t>behavior</a:t>
            </a:r>
            <a:r>
              <a:rPr lang="en-IN" sz="1100" b="0" i="0" u="none" strike="noStrike" cap="none" dirty="0">
                <a:solidFill>
                  <a:srgbClr val="000000"/>
                </a:solidFill>
                <a:latin typeface="Arial"/>
                <a:ea typeface="Times New Roman" panose="02020603050405020304" pitchFamily="18" charset="0"/>
                <a:cs typeface="Arial"/>
                <a:sym typeface="Arial"/>
              </a:rPr>
              <a:t>, develop customer profiles, and identify cross-selling opportunities.</a:t>
            </a:r>
          </a:p>
          <a:p>
            <a:pPr marL="158750" indent="0" algn="just">
              <a:lnSpc>
                <a:spcPct val="115000"/>
              </a:lnSpc>
              <a:spcBef>
                <a:spcPts val="1000"/>
              </a:spcBef>
              <a:spcAft>
                <a:spcPts val="100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IN" dirty="0">
                <a:hlinkClick r:id="rId3"/>
              </a:rPr>
              <a:t>https://medium.com/@springboard_ind/top-10-data-mining-tools-b06171d476d0</a:t>
            </a:r>
            <a:endParaRPr lang="en-IN" dirty="0"/>
          </a:p>
        </p:txBody>
      </p:sp>
    </p:spTree>
    <p:extLst>
      <p:ext uri="{BB962C8B-B14F-4D97-AF65-F5344CB8AC3E}">
        <p14:creationId xmlns:p14="http://schemas.microsoft.com/office/powerpoint/2010/main" val="2382315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Retail</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Online retailers mine customer data and internet clickstream records to help them target marketing campaigns, ads and promotional offers to individual shoppers. Data mining and predictive </a:t>
            </a:r>
            <a:r>
              <a:rPr lang="en-IN" sz="1100" b="0" i="0" u="none" strike="noStrike" cap="none" dirty="0" err="1">
                <a:solidFill>
                  <a:srgbClr val="000000"/>
                </a:solidFill>
                <a:latin typeface="Arial"/>
                <a:ea typeface="Times New Roman" panose="02020603050405020304" pitchFamily="18" charset="0"/>
                <a:cs typeface="Arial"/>
                <a:sym typeface="Arial"/>
              </a:rPr>
              <a:t>modeling</a:t>
            </a:r>
            <a:r>
              <a:rPr lang="en-IN" sz="1100" b="0" i="0" u="none" strike="noStrike" cap="none" dirty="0">
                <a:solidFill>
                  <a:srgbClr val="000000"/>
                </a:solidFill>
                <a:latin typeface="Arial"/>
                <a:ea typeface="Times New Roman" panose="02020603050405020304" pitchFamily="18" charset="0"/>
                <a:cs typeface="Arial"/>
                <a:sym typeface="Arial"/>
              </a:rPr>
              <a:t> also power the recommendation engines that suggest possible purchases to website visitors, as well as inventory and supply chain management activities.</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Financial services</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Banks and credit card companies use data mining tools to build financial risk models, detect fraudulent transactions and vet loan and credit applications. Data mining also plays a key role in marketing and in identifying potential upselling opportunities with existing customers.</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Insurance</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Insurers rely on data mining to aid in pricing insurance policies and deciding whether to approve policy applications, including risk </a:t>
            </a:r>
            <a:r>
              <a:rPr lang="en-IN" sz="1100" b="0" i="0" u="none" strike="noStrike" cap="none" dirty="0" err="1">
                <a:solidFill>
                  <a:srgbClr val="000000"/>
                </a:solidFill>
                <a:latin typeface="Arial"/>
                <a:ea typeface="Times New Roman" panose="02020603050405020304" pitchFamily="18" charset="0"/>
                <a:cs typeface="Arial"/>
                <a:sym typeface="Arial"/>
              </a:rPr>
              <a:t>modeling</a:t>
            </a:r>
            <a:r>
              <a:rPr lang="en-IN" sz="1100" b="0" i="0" u="none" strike="noStrike" cap="none" dirty="0">
                <a:solidFill>
                  <a:srgbClr val="000000"/>
                </a:solidFill>
                <a:latin typeface="Arial"/>
                <a:ea typeface="Times New Roman" panose="02020603050405020304" pitchFamily="18" charset="0"/>
                <a:cs typeface="Arial"/>
                <a:sym typeface="Arial"/>
              </a:rPr>
              <a:t> and management for prospective customers.</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Manufacturing</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Data mining applications for manufacturers include efforts to improve uptime and operational efficiency in production plants, supply chain performance and product safety.</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Entertainment</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Streaming services do data mining to analyze what users are watching or listening to and to make personalized recommendations based on people's viewing and listening habits.</a:t>
            </a:r>
          </a:p>
          <a:p>
            <a:pPr marL="0" marR="0" lvl="0" indent="0" algn="l" rtl="0">
              <a:lnSpc>
                <a:spcPct val="100000"/>
              </a:lnSpc>
              <a:spcBef>
                <a:spcPts val="0"/>
              </a:spcBef>
              <a:spcAft>
                <a:spcPts val="0"/>
              </a:spcAft>
              <a:buClr>
                <a:srgbClr val="000000"/>
              </a:buClr>
              <a:buSzPts val="1100"/>
              <a:buFont typeface="Arial"/>
              <a:buNone/>
            </a:pPr>
            <a:r>
              <a:rPr lang="en-IN" sz="1100" b="1" i="0" u="none" strike="noStrike" cap="none" dirty="0">
                <a:solidFill>
                  <a:srgbClr val="000000"/>
                </a:solidFill>
                <a:latin typeface="Arial"/>
                <a:ea typeface="Times New Roman" panose="02020603050405020304" pitchFamily="18" charset="0"/>
                <a:cs typeface="Arial"/>
                <a:sym typeface="Arial"/>
              </a:rPr>
              <a:t>Healthcare</a:t>
            </a:r>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ea typeface="Times New Roman" panose="02020603050405020304" pitchFamily="18" charset="0"/>
                <a:cs typeface="Arial"/>
                <a:sym typeface="Arial"/>
              </a:rPr>
              <a:t>Data mining helps doctors diagnose medical conditions, treat patients and analyze X-rays and other medical imaging results. Medical research also depends heavily on data mining, machine learning and other forms of analytics.</a:t>
            </a: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cs typeface="Arial"/>
              <a:sym typeface="Arial"/>
            </a:endParaRPr>
          </a:p>
          <a:p>
            <a:pPr marL="0" lvl="0" indent="0" algn="l" rtl="0">
              <a:spcBef>
                <a:spcPts val="0"/>
              </a:spcBef>
              <a:spcAft>
                <a:spcPts val="0"/>
              </a:spcAft>
              <a:buNone/>
            </a:pPr>
            <a:r>
              <a:rPr lang="en" dirty="0"/>
              <a:t>Reference: </a:t>
            </a:r>
            <a:endParaRPr dirty="0"/>
          </a:p>
          <a:p>
            <a:pPr marL="0" lvl="0" indent="0" algn="l" rtl="0">
              <a:spcBef>
                <a:spcPts val="0"/>
              </a:spcBef>
              <a:spcAft>
                <a:spcPts val="1600"/>
              </a:spcAft>
              <a:buNone/>
            </a:pPr>
            <a:r>
              <a:rPr lang="en-IN" dirty="0">
                <a:hlinkClick r:id="rId3"/>
              </a:rPr>
              <a:t>http://higssoftware.com/blog/data-mining-process-steps.php</a:t>
            </a:r>
            <a:r>
              <a:rPr lang="en" dirty="0">
                <a:hlinkClick r:id="rId3"/>
              </a:rPr>
              <a:t>/</a:t>
            </a:r>
            <a:endParaRPr lang="en"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670205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2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dirty="0"/>
          </a:p>
          <a:p>
            <a:pPr marL="0" lvl="0" indent="0" algn="l" rtl="0">
              <a:spcBef>
                <a:spcPts val="0"/>
              </a:spcBef>
              <a:spcAft>
                <a:spcPts val="0"/>
              </a:spcAft>
              <a:buNone/>
            </a:pPr>
            <a:endParaRPr lang="en-IN" dirty="0"/>
          </a:p>
          <a:p>
            <a:pPr marL="0" marR="0" lvl="0" indent="0" algn="l" rtl="0">
              <a:lnSpc>
                <a:spcPct val="100000"/>
              </a:lnSpc>
              <a:spcBef>
                <a:spcPts val="0"/>
              </a:spcBef>
              <a:spcAft>
                <a:spcPts val="0"/>
              </a:spcAft>
              <a:buClr>
                <a:srgbClr val="000000"/>
              </a:buClr>
              <a:buSzPts val="1100"/>
              <a:buFont typeface="Arial"/>
              <a:buNone/>
            </a:pPr>
            <a:r>
              <a:rPr lang="en-IN" sz="1100" b="0" i="0" u="none" strike="noStrike" cap="none" dirty="0">
                <a:solidFill>
                  <a:srgbClr val="000000"/>
                </a:solidFill>
                <a:latin typeface="Arial"/>
                <a:cs typeface="Arial"/>
                <a:sym typeface="Arial"/>
              </a:rPr>
              <a:t>Data Wrangling is the process of gathering, collecting, and transforming Raw data into another format for better understanding, decision-making, accessing, and analysis in less time. Data Wrangling is also known as Data Munging.</a:t>
            </a:r>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IN" dirty="0">
                <a:hlinkClick r:id="rId3"/>
              </a:rPr>
              <a:t>https://towardsdatascience.com/data-wrangling-raw-to-clean-transformation-b30a27bf4b3b</a:t>
            </a:r>
            <a:endParaRPr lang="en-IN" dirty="0"/>
          </a:p>
        </p:txBody>
      </p:sp>
    </p:spTree>
    <p:extLst>
      <p:ext uri="{BB962C8B-B14F-4D97-AF65-F5344CB8AC3E}">
        <p14:creationId xmlns:p14="http://schemas.microsoft.com/office/powerpoint/2010/main" val="13859269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14" name="Google Shape;14;p2"/>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 name="Google Shape;20;p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23" name="Google Shape;23;p4"/>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rgbClr val="000000"/>
              </a:buClr>
              <a:buSzPts val="1400"/>
              <a:buChar char="●"/>
              <a:defRPr sz="1400">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5" name="Google Shape;45;p9"/>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46" name="Google Shape;46;p9"/>
          <p:cNvPicPr preferRelativeResize="0"/>
          <p:nvPr/>
        </p:nvPicPr>
        <p:blipFill>
          <a:blip r:embed="rId3">
            <a:alphaModFix/>
          </a:blip>
          <a:stretch>
            <a:fillRect/>
          </a:stretch>
        </p:blipFill>
        <p:spPr>
          <a:xfrm>
            <a:off x="8229556" y="161800"/>
            <a:ext cx="791594" cy="311225"/>
          </a:xfrm>
          <a:prstGeom prst="rect">
            <a:avLst/>
          </a:prstGeom>
          <a:noFill/>
          <a:ln>
            <a:noFill/>
          </a:ln>
        </p:spPr>
      </p:pic>
      <p:sp>
        <p:nvSpPr>
          <p:cNvPr id="47" name="Google Shape;47;p9"/>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SzPts val="700"/>
              <a:buChar char="●"/>
              <a:defRPr sz="700"/>
            </a:lvl1pPr>
            <a:lvl2pPr marL="914400" lvl="1" indent="-273050">
              <a:spcBef>
                <a:spcPts val="1600"/>
              </a:spcBef>
              <a:spcAft>
                <a:spcPts val="0"/>
              </a:spcAft>
              <a:buSzPts val="700"/>
              <a:buChar char="○"/>
              <a:defRPr sz="700"/>
            </a:lvl2pPr>
            <a:lvl3pPr marL="1371600" lvl="2" indent="-273050">
              <a:spcBef>
                <a:spcPts val="1600"/>
              </a:spcBef>
              <a:spcAft>
                <a:spcPts val="0"/>
              </a:spcAft>
              <a:buSzPts val="700"/>
              <a:buChar char="■"/>
              <a:defRPr sz="700"/>
            </a:lvl3pPr>
            <a:lvl4pPr marL="1828800" lvl="3" indent="-273050">
              <a:spcBef>
                <a:spcPts val="1600"/>
              </a:spcBef>
              <a:spcAft>
                <a:spcPts val="0"/>
              </a:spcAft>
              <a:buSzPts val="700"/>
              <a:buChar char="●"/>
              <a:defRPr sz="700"/>
            </a:lvl4pPr>
            <a:lvl5pPr marL="2286000" lvl="4" indent="-273050">
              <a:spcBef>
                <a:spcPts val="1600"/>
              </a:spcBef>
              <a:spcAft>
                <a:spcPts val="0"/>
              </a:spcAft>
              <a:buSzPts val="700"/>
              <a:buChar char="○"/>
              <a:defRPr sz="700"/>
            </a:lvl5pPr>
            <a:lvl6pPr marL="2743200" lvl="5" indent="-273050">
              <a:spcBef>
                <a:spcPts val="1600"/>
              </a:spcBef>
              <a:spcAft>
                <a:spcPts val="0"/>
              </a:spcAft>
              <a:buSzPts val="700"/>
              <a:buChar char="■"/>
              <a:defRPr sz="700"/>
            </a:lvl6pPr>
            <a:lvl7pPr marL="3200400" lvl="6" indent="-273050">
              <a:spcBef>
                <a:spcPts val="1600"/>
              </a:spcBef>
              <a:spcAft>
                <a:spcPts val="0"/>
              </a:spcAft>
              <a:buSzPts val="700"/>
              <a:buChar char="●"/>
              <a:defRPr sz="700"/>
            </a:lvl7pPr>
            <a:lvl8pPr marL="3657600" lvl="7" indent="-273050">
              <a:spcBef>
                <a:spcPts val="1600"/>
              </a:spcBef>
              <a:spcAft>
                <a:spcPts val="0"/>
              </a:spcAft>
              <a:buSzPts val="700"/>
              <a:buChar char="○"/>
              <a:defRPr sz="700"/>
            </a:lvl8pPr>
            <a:lvl9pPr marL="4114800" lvl="8" indent="-273050">
              <a:spcBef>
                <a:spcPts val="1600"/>
              </a:spcBef>
              <a:spcAft>
                <a:spcPts val="1600"/>
              </a:spcAft>
              <a:buSzPts val="700"/>
              <a:buChar char="■"/>
              <a:defRPr sz="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ediaa.com/what-is-the-difference-between-data-wrangling-and-data-cleaning/"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hyperlink" Target="https://favtutor.com/blogs/data-wrangling"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hyperlink" Target="https://www.zohowebstatic.com/sites/default/files/dataprep/import-sources.png"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pythongeeks.org/data-wrangling-in-python-with-examples/"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hyperlink" Target="https://www.astera.com/type/blog/data-manipulation-tools/"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hyperlink" Target="https://etipsguruji.com/data-manipulation-benefits-advantage/"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hyperlink" Target="https://towardsdatascience.com/manipulating-the-data-with-pandas-using-python-be6c5dfabd47"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hyperlink" Target="https://media.geeksforgeeks.org/wp-content/uploads/20210109131825/Annotation20210109131527-660x225.png"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hyperlink" Target="https://www.dataversity.net/what-is-data-cleansing/"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hyperlink" Target="https://medium.com/@nicklauswinters/data-cleaning-22b790eea834"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prwatech.in/blog/machine-learning/data-cleaning-in-machine-learning/"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hyperlink" Target="https://brightdata.com/blog/how-tos/data-manipulation-cleaning-python"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hyperlink" Target="https://medium.datadriveninvestor.com/data-preprocessing-3cd01eefd438" TargetMode="External"/><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hyperlink" Target="https://www.techtarget.com/searchdatamanagement/definition/data-preprocessing"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hyperlink" Target="https://brain-mentors.com/wp-content/uploads/2020/05/Untitled-picture-9-1024x325.png"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hyperlink" Target="https://pingax.com/understanding-data-analytics-project-life-cycle/" TargetMode="External"/><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5.jpeg"/></Relationships>
</file>

<file path=ppt/slides/_rels/slide26.xml.rels><?xml version="1.0" encoding="UTF-8" standalone="yes"?>
<Relationships xmlns="http://schemas.openxmlformats.org/package/2006/relationships"><Relationship Id="rId3" Type="http://schemas.openxmlformats.org/officeDocument/2006/relationships/hyperlink" Target="https://www.northeastern.edu/graduate/blog/data-analysis-project-lifecycle/"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hyperlink" Target="https://slideplayer.com/slide/4519120/15/images/4/What+is+numerical+computing.jpg" TargetMode="External"/><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hyperlink" Target="https://favtutor.com/blogs/numpy-vs-pandas"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hyperlink" Target="https://indianaiproduction.com/python-numpy-tutorial/"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hyperlink" Target="https://www.shutterstock.com/search/data+mining"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hyperlink" Target="https://medium.com/analytics-vidhya/introduction-to-numpy-16a6efaffdd7"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hyperlink" Target="https://www.w3resource.com/python-exercises/numpy/python-numpy-random-exercise-2.php"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hyperlink" Target="https://www.pythoninformer.com/python-libraries/numpy/index-and-slice/"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hyperlink" Target="https://d3mxt5v3yxgcsr.cloudfront.net/courses/3391/course_3391_image.jpg"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34.jpeg"/></Relationships>
</file>

<file path=ppt/slides/_rels/slide34.xml.rels><?xml version="1.0" encoding="UTF-8" standalone="yes"?>
<Relationships xmlns="http://schemas.openxmlformats.org/package/2006/relationships"><Relationship Id="rId3" Type="http://schemas.openxmlformats.org/officeDocument/2006/relationships/hyperlink" Target="https://www.javatpoint.com/numpy-matrix-multiplication" TargetMode="External"/><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hyperlink" Target="https://slideplayer.com/slide/3900027/13/images/14/Why+is+data+mining+important.jpg"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figure/The-steps-for-data-mining-process_fig3_344166043"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includehelp.com/basics/data-mining-introduction-benefits-disadvantages-and-applications.aspx"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medium.com/@springboard_ind/top-10-data-mining-tools-b06171d476d0"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higssoftware.com/blog/data-mining-process-steps.php/"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data-wrangling-raw-to-clean-transformation-b30a27bf4b3b"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IN" dirty="0"/>
            </a:br>
            <a:r>
              <a:rPr lang="en-IN" dirty="0"/>
              <a:t>Data Analytics using Python </a:t>
            </a:r>
            <a:endParaRPr dirty="0"/>
          </a:p>
        </p:txBody>
      </p:sp>
      <p:sp>
        <p:nvSpPr>
          <p:cNvPr id="62" name="Google Shape;62;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(30 Hours)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r>
              <a:rPr lang="en-IN" dirty="0"/>
              <a:t>Data mining, wrangling,data manipulation techniques</a:t>
            </a: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marL="0" indent="0"/>
            <a:r>
              <a:rPr lang="en-IN" dirty="0"/>
              <a:t>What is the Purpose of Data Wrangling?</a:t>
            </a:r>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IN" dirty="0"/>
              <a:t>The primary purpose of data wrangling can be described as getting data in coherent shape</a:t>
            </a:r>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5074950" y="4663225"/>
            <a:ext cx="3837000" cy="2845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https://pediaa.com/what-is-the-difference-between-data-wrangling-and-data-cleaning/</a:t>
            </a:r>
            <a:endParaRPr lang="en-IN" dirty="0"/>
          </a:p>
          <a:p>
            <a:pPr marL="0" lvl="0" indent="0" algn="l" rtl="0">
              <a:spcBef>
                <a:spcPts val="0"/>
              </a:spcBef>
              <a:spcAft>
                <a:spcPts val="1600"/>
              </a:spcAft>
              <a:buNone/>
            </a:pPr>
            <a:endParaRPr dirty="0"/>
          </a:p>
        </p:txBody>
      </p:sp>
      <p:pic>
        <p:nvPicPr>
          <p:cNvPr id="6146" name="Picture 2">
            <a:extLst>
              <a:ext uri="{FF2B5EF4-FFF2-40B4-BE49-F238E27FC236}">
                <a16:creationId xmlns:a16="http://schemas.microsoft.com/office/drawing/2014/main" id="{6338EB70-7884-4503-9277-6D7287DED6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5839" r="51486" b="24548"/>
          <a:stretch/>
        </p:blipFill>
        <p:spPr bwMode="auto">
          <a:xfrm>
            <a:off x="4572000" y="1748862"/>
            <a:ext cx="4572000" cy="2254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015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r>
              <a:rPr lang="en-IN" dirty="0"/>
              <a:t>Data mining, wrangling,data manipulation techniques</a:t>
            </a: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marL="0" indent="0"/>
            <a:r>
              <a:rPr lang="en-IN" dirty="0"/>
              <a:t>Data Wrangling Steps</a:t>
            </a:r>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IN" dirty="0"/>
              <a:t>Data Discovery</a:t>
            </a:r>
          </a:p>
          <a:p>
            <a:pPr marL="457200" lvl="0" indent="-317500" algn="l" rtl="0">
              <a:spcBef>
                <a:spcPts val="0"/>
              </a:spcBef>
              <a:spcAft>
                <a:spcPts val="0"/>
              </a:spcAft>
              <a:buSzPts val="1400"/>
              <a:buChar char="●"/>
            </a:pPr>
            <a:r>
              <a:rPr lang="en-IN" dirty="0"/>
              <a:t>Data Structuring</a:t>
            </a:r>
          </a:p>
          <a:p>
            <a:pPr marL="457200" lvl="0" indent="-317500" algn="l" rtl="0">
              <a:spcBef>
                <a:spcPts val="0"/>
              </a:spcBef>
              <a:spcAft>
                <a:spcPts val="0"/>
              </a:spcAft>
              <a:buSzPts val="1400"/>
              <a:buChar char="●"/>
            </a:pPr>
            <a:r>
              <a:rPr lang="en-IN" dirty="0"/>
              <a:t>Data Cleaning</a:t>
            </a:r>
          </a:p>
          <a:p>
            <a:pPr marL="457200" lvl="0" indent="-317500" algn="l" rtl="0">
              <a:spcBef>
                <a:spcPts val="0"/>
              </a:spcBef>
              <a:spcAft>
                <a:spcPts val="0"/>
              </a:spcAft>
              <a:buSzPts val="1400"/>
              <a:buChar char="●"/>
            </a:pPr>
            <a:r>
              <a:rPr lang="en-IN" dirty="0"/>
              <a:t>Data Enriching</a:t>
            </a:r>
          </a:p>
          <a:p>
            <a:pPr marL="457200" lvl="0" indent="-317500" algn="l" rtl="0">
              <a:spcBef>
                <a:spcPts val="0"/>
              </a:spcBef>
              <a:spcAft>
                <a:spcPts val="0"/>
              </a:spcAft>
              <a:buSzPts val="1400"/>
              <a:buChar char="●"/>
            </a:pPr>
            <a:r>
              <a:rPr lang="en-IN" dirty="0"/>
              <a:t>Data Validating</a:t>
            </a:r>
          </a:p>
          <a:p>
            <a:pPr marL="457200" lvl="0" indent="-317500" algn="l" rtl="0">
              <a:spcBef>
                <a:spcPts val="0"/>
              </a:spcBef>
              <a:spcAft>
                <a:spcPts val="0"/>
              </a:spcAft>
              <a:buSzPts val="1400"/>
              <a:buChar char="●"/>
            </a:pPr>
            <a:r>
              <a:rPr lang="en-IN" dirty="0"/>
              <a:t>Data Publishing</a:t>
            </a: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https://favtutor.com/blogs/data-wrangling</a:t>
            </a:r>
            <a:endParaRPr lang="en-IN" dirty="0"/>
          </a:p>
          <a:p>
            <a:pPr marL="0" lvl="0" indent="0" algn="l" rtl="0">
              <a:spcBef>
                <a:spcPts val="0"/>
              </a:spcBef>
              <a:spcAft>
                <a:spcPts val="1600"/>
              </a:spcAft>
              <a:buNone/>
            </a:pPr>
            <a:endParaRPr dirty="0"/>
          </a:p>
        </p:txBody>
      </p:sp>
      <p:pic>
        <p:nvPicPr>
          <p:cNvPr id="6" name="Picture 5">
            <a:extLst>
              <a:ext uri="{FF2B5EF4-FFF2-40B4-BE49-F238E27FC236}">
                <a16:creationId xmlns:a16="http://schemas.microsoft.com/office/drawing/2014/main" id="{7DEDC245-A902-4896-A982-1B4737C8249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1525"/>
          <a:stretch/>
        </p:blipFill>
        <p:spPr bwMode="auto">
          <a:xfrm>
            <a:off x="4572000" y="1581593"/>
            <a:ext cx="4572000" cy="266811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74465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r>
              <a:rPr lang="en-IN" dirty="0"/>
              <a:t>Data mining, wrangling,data manipulation techniques</a:t>
            </a: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marL="0" indent="0"/>
            <a:r>
              <a:rPr lang="en-IN" dirty="0"/>
              <a:t>Data Wrangling Tools</a:t>
            </a:r>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IN" dirty="0"/>
              <a:t>Excel Power Query / Spreadsheets</a:t>
            </a:r>
          </a:p>
          <a:p>
            <a:pPr marL="457200" lvl="0" indent="-317500" algn="l" rtl="0">
              <a:spcBef>
                <a:spcPts val="0"/>
              </a:spcBef>
              <a:spcAft>
                <a:spcPts val="0"/>
              </a:spcAft>
              <a:buSzPts val="1400"/>
              <a:buChar char="●"/>
            </a:pPr>
            <a:r>
              <a:rPr lang="en-IN" dirty="0" err="1"/>
              <a:t>OpenRefine</a:t>
            </a:r>
            <a:endParaRPr lang="en-IN" dirty="0"/>
          </a:p>
          <a:p>
            <a:pPr marL="457200" lvl="0" indent="-317500" algn="l" rtl="0">
              <a:spcBef>
                <a:spcPts val="0"/>
              </a:spcBef>
              <a:spcAft>
                <a:spcPts val="0"/>
              </a:spcAft>
              <a:buSzPts val="1400"/>
              <a:buChar char="●"/>
            </a:pPr>
            <a:r>
              <a:rPr lang="en-IN" dirty="0"/>
              <a:t>Google </a:t>
            </a:r>
            <a:r>
              <a:rPr lang="en-IN" dirty="0" err="1"/>
              <a:t>DataPrep</a:t>
            </a:r>
            <a:endParaRPr lang="en-IN" dirty="0"/>
          </a:p>
          <a:p>
            <a:pPr marL="457200" lvl="0" indent="-317500" algn="l" rtl="0">
              <a:spcBef>
                <a:spcPts val="0"/>
              </a:spcBef>
              <a:spcAft>
                <a:spcPts val="0"/>
              </a:spcAft>
              <a:buSzPts val="1400"/>
              <a:buChar char="●"/>
            </a:pPr>
            <a:r>
              <a:rPr lang="en-IN" dirty="0"/>
              <a:t>Tabula</a:t>
            </a:r>
          </a:p>
          <a:p>
            <a:pPr marL="457200" lvl="0" indent="-317500" algn="l" rtl="0">
              <a:spcBef>
                <a:spcPts val="0"/>
              </a:spcBef>
              <a:spcAft>
                <a:spcPts val="0"/>
              </a:spcAft>
              <a:buSzPts val="1400"/>
              <a:buChar char="●"/>
            </a:pPr>
            <a:r>
              <a:rPr lang="en-IN" dirty="0" err="1"/>
              <a:t>DataWrangler</a:t>
            </a:r>
            <a:endParaRPr lang="en-IN" dirty="0"/>
          </a:p>
          <a:p>
            <a:pPr marL="457200" lvl="0" indent="-317500" algn="l" rtl="0">
              <a:spcBef>
                <a:spcPts val="0"/>
              </a:spcBef>
              <a:spcAft>
                <a:spcPts val="0"/>
              </a:spcAft>
              <a:buSzPts val="1400"/>
              <a:buChar char="●"/>
            </a:pPr>
            <a:r>
              <a:rPr lang="en-IN" dirty="0"/>
              <a:t>CSVKit</a:t>
            </a: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https://www.zohowebstatic.com/sites/default/files/dataprep/import-sources.png</a:t>
            </a:r>
            <a:endParaRPr lang="en-IN" dirty="0"/>
          </a:p>
          <a:p>
            <a:pPr marL="0" lvl="0" indent="0" algn="l" rtl="0">
              <a:spcBef>
                <a:spcPts val="0"/>
              </a:spcBef>
              <a:spcAft>
                <a:spcPts val="1600"/>
              </a:spcAft>
              <a:buNone/>
            </a:pPr>
            <a:r>
              <a:rPr lang="en" dirty="0"/>
              <a:t>/</a:t>
            </a:r>
            <a:endParaRPr dirty="0"/>
          </a:p>
        </p:txBody>
      </p:sp>
      <p:pic>
        <p:nvPicPr>
          <p:cNvPr id="7170" name="Picture 2">
            <a:extLst>
              <a:ext uri="{FF2B5EF4-FFF2-40B4-BE49-F238E27FC236}">
                <a16:creationId xmlns:a16="http://schemas.microsoft.com/office/drawing/2014/main" id="{ADE9A6A4-2D7F-4E0B-BCBB-CDC5780A1D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53068"/>
            <a:ext cx="4572000" cy="309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621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r>
              <a:rPr lang="en-IN" dirty="0"/>
              <a:t>Data mining, wrangling,data manipulation techniques</a:t>
            </a: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Data Wrangling in Python</a:t>
            </a:r>
          </a:p>
          <a:p>
            <a:pPr marL="0" lvl="0" indent="0" algn="ctr" rtl="0">
              <a:spcBef>
                <a:spcPts val="0"/>
              </a:spcBef>
              <a:spcAft>
                <a:spcPts val="0"/>
              </a:spcAft>
              <a:buNone/>
            </a:pPr>
            <a:endParaRPr dirty="0"/>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IN" dirty="0" err="1"/>
              <a:t>Numpy</a:t>
            </a:r>
            <a:r>
              <a:rPr lang="en-IN" dirty="0"/>
              <a:t> </a:t>
            </a:r>
          </a:p>
          <a:p>
            <a:pPr marL="457200" lvl="0" indent="-317500" algn="l" rtl="0">
              <a:spcBef>
                <a:spcPts val="0"/>
              </a:spcBef>
              <a:spcAft>
                <a:spcPts val="0"/>
              </a:spcAft>
              <a:buSzPts val="1400"/>
              <a:buChar char="●"/>
            </a:pPr>
            <a:r>
              <a:rPr lang="en-IN" dirty="0"/>
              <a:t>Pandas</a:t>
            </a:r>
          </a:p>
          <a:p>
            <a:pPr marL="457200" lvl="0" indent="-317500" algn="l" rtl="0">
              <a:spcBef>
                <a:spcPts val="0"/>
              </a:spcBef>
              <a:spcAft>
                <a:spcPts val="0"/>
              </a:spcAft>
              <a:buSzPts val="1400"/>
              <a:buChar char="●"/>
            </a:pPr>
            <a:r>
              <a:rPr lang="en-IN" dirty="0"/>
              <a:t>Matplotlib</a:t>
            </a:r>
          </a:p>
          <a:p>
            <a:pPr marL="457200" lvl="0" indent="-317500" algn="l" rtl="0">
              <a:spcBef>
                <a:spcPts val="0"/>
              </a:spcBef>
              <a:spcAft>
                <a:spcPts val="0"/>
              </a:spcAft>
              <a:buSzPts val="1400"/>
              <a:buChar char="●"/>
            </a:pPr>
            <a:r>
              <a:rPr lang="en-IN" dirty="0" err="1"/>
              <a:t>Plotly</a:t>
            </a:r>
            <a:endParaRPr lang="en-IN" dirty="0"/>
          </a:p>
          <a:p>
            <a:pPr marL="457200" lvl="0" indent="-317500" algn="l" rtl="0">
              <a:spcBef>
                <a:spcPts val="0"/>
              </a:spcBef>
              <a:spcAft>
                <a:spcPts val="0"/>
              </a:spcAft>
              <a:buSzPts val="1400"/>
              <a:buChar char="●"/>
            </a:pPr>
            <a:r>
              <a:rPr lang="en-IN" dirty="0"/>
              <a:t>Theano</a:t>
            </a: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https://pythongeeks.org/data-wrangling-in-python-with-examples/</a:t>
            </a:r>
            <a:endParaRPr lang="en-IN" dirty="0"/>
          </a:p>
          <a:p>
            <a:pPr marL="0" lvl="0" indent="0" algn="l" rtl="0">
              <a:spcBef>
                <a:spcPts val="0"/>
              </a:spcBef>
              <a:spcAft>
                <a:spcPts val="1600"/>
              </a:spcAft>
              <a:buNone/>
            </a:pPr>
            <a:r>
              <a:rPr lang="en" dirty="0"/>
              <a:t>/</a:t>
            </a:r>
            <a:endParaRPr dirty="0"/>
          </a:p>
        </p:txBody>
      </p:sp>
      <p:pic>
        <p:nvPicPr>
          <p:cNvPr id="8196" name="Picture 4" descr="Data Wrangling in Python with Examples - Python Geeks">
            <a:extLst>
              <a:ext uri="{FF2B5EF4-FFF2-40B4-BE49-F238E27FC236}">
                <a16:creationId xmlns:a16="http://schemas.microsoft.com/office/drawing/2014/main" id="{7232579F-0E7A-4A44-AA44-FDF6F82102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269" t="17302" r="10081" b="4709"/>
          <a:stretch/>
        </p:blipFill>
        <p:spPr bwMode="auto">
          <a:xfrm>
            <a:off x="4572000" y="1892594"/>
            <a:ext cx="4572000" cy="2450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90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r>
              <a:rPr lang="en-IN" dirty="0"/>
              <a:t>Data mining, wrangling,data manipulation techniques</a:t>
            </a: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Manipulation </a:t>
            </a:r>
            <a:endParaRPr dirty="0"/>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IN" dirty="0"/>
              <a:t>Pandas is an open-source python library that is used for data manipulation and analysis. </a:t>
            </a:r>
          </a:p>
          <a:p>
            <a:pPr marL="457200" lvl="0" indent="-317500" algn="l" rtl="0">
              <a:spcBef>
                <a:spcPts val="0"/>
              </a:spcBef>
              <a:spcAft>
                <a:spcPts val="0"/>
              </a:spcAft>
              <a:buSzPts val="1400"/>
              <a:buChar char="●"/>
            </a:pPr>
            <a:r>
              <a:rPr lang="en-IN" dirty="0"/>
              <a:t>It provides many functions and methods to speed up the data analysis process.</a:t>
            </a: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https://www.astera.com/type/blog/data-manipulation-tools/</a:t>
            </a:r>
            <a:endParaRPr lang="en-IN" dirty="0"/>
          </a:p>
          <a:p>
            <a:pPr marL="0" lvl="0" indent="0" algn="l" rtl="0">
              <a:spcBef>
                <a:spcPts val="0"/>
              </a:spcBef>
              <a:spcAft>
                <a:spcPts val="1600"/>
              </a:spcAft>
              <a:buNone/>
            </a:pPr>
            <a:endParaRPr dirty="0"/>
          </a:p>
        </p:txBody>
      </p:sp>
      <p:pic>
        <p:nvPicPr>
          <p:cNvPr id="10242" name="Picture 2" descr="Data Manipulation Tools - Understanding the Basics | Astera">
            <a:extLst>
              <a:ext uri="{FF2B5EF4-FFF2-40B4-BE49-F238E27FC236}">
                <a16:creationId xmlns:a16="http://schemas.microsoft.com/office/drawing/2014/main" id="{2EDBE60E-1C61-430D-B8FC-4BEF65758C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077" t="9432" r="14688" b="7600"/>
          <a:stretch/>
        </p:blipFill>
        <p:spPr bwMode="auto">
          <a:xfrm>
            <a:off x="4572000" y="1567375"/>
            <a:ext cx="4572000" cy="2855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872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r>
              <a:rPr lang="en-IN" dirty="0"/>
              <a:t>Data mining, wrangling,data manipulation techniques</a:t>
            </a: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marL="0" indent="0"/>
            <a:r>
              <a:rPr lang="en-IN" dirty="0"/>
              <a:t>What are Data Manipulations?</a:t>
            </a:r>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IN" dirty="0"/>
              <a:t>Data manipulation with python is defined as a process in the python programming language that enables users in data organization in order to make reading or interpreting the insights from the data more structured and comprises of having better design.</a:t>
            </a: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https://etipsguruji.com/data-manipulation-benefits-advantage/</a:t>
            </a:r>
            <a:endParaRPr lang="en-IN" dirty="0"/>
          </a:p>
          <a:p>
            <a:pPr marL="0" lvl="0" indent="0" algn="l" rtl="0">
              <a:spcBef>
                <a:spcPts val="0"/>
              </a:spcBef>
              <a:spcAft>
                <a:spcPts val="1600"/>
              </a:spcAft>
              <a:buNone/>
            </a:pPr>
            <a:r>
              <a:rPr lang="en" dirty="0"/>
              <a:t>/</a:t>
            </a:r>
            <a:endParaRPr dirty="0"/>
          </a:p>
        </p:txBody>
      </p:sp>
      <p:pic>
        <p:nvPicPr>
          <p:cNvPr id="3" name="Picture 2">
            <a:extLst>
              <a:ext uri="{FF2B5EF4-FFF2-40B4-BE49-F238E27FC236}">
                <a16:creationId xmlns:a16="http://schemas.microsoft.com/office/drawing/2014/main" id="{DC9066EC-54B3-4F0F-99FE-3BC02FD03CE0}"/>
              </a:ext>
            </a:extLst>
          </p:cNvPr>
          <p:cNvPicPr>
            <a:picLocks noChangeAspect="1"/>
          </p:cNvPicPr>
          <p:nvPr/>
        </p:nvPicPr>
        <p:blipFill>
          <a:blip r:embed="rId4"/>
          <a:stretch>
            <a:fillRect/>
          </a:stretch>
        </p:blipFill>
        <p:spPr>
          <a:xfrm>
            <a:off x="4572000" y="1302931"/>
            <a:ext cx="4572000" cy="3048000"/>
          </a:xfrm>
          <a:prstGeom prst="rect">
            <a:avLst/>
          </a:prstGeom>
        </p:spPr>
      </p:pic>
    </p:spTree>
    <p:extLst>
      <p:ext uri="{BB962C8B-B14F-4D97-AF65-F5344CB8AC3E}">
        <p14:creationId xmlns:p14="http://schemas.microsoft.com/office/powerpoint/2010/main" val="2372661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r>
              <a:rPr lang="en-IN" dirty="0"/>
              <a:t>Data mining, wrangling,data manipulation techniques</a:t>
            </a: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Pandas</a:t>
            </a:r>
            <a:endParaRPr dirty="0"/>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IN" dirty="0"/>
              <a:t>Pandas is an open source Python package that is most widely used for data science/data analysis and machine learning tasks. </a:t>
            </a:r>
          </a:p>
          <a:p>
            <a:pPr marL="457200" lvl="0" indent="-317500" algn="l" rtl="0">
              <a:spcBef>
                <a:spcPts val="0"/>
              </a:spcBef>
              <a:spcAft>
                <a:spcPts val="0"/>
              </a:spcAft>
              <a:buSzPts val="1400"/>
              <a:buChar char="●"/>
            </a:pPr>
            <a:r>
              <a:rPr lang="en-IN" dirty="0"/>
              <a:t>It is built on top of another package named </a:t>
            </a:r>
            <a:r>
              <a:rPr lang="en-IN" dirty="0" err="1"/>
              <a:t>Numpy</a:t>
            </a:r>
            <a:r>
              <a:rPr lang="en-IN" dirty="0"/>
              <a:t>, which provides support for multi-dimensional arrays.</a:t>
            </a:r>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https://towardsdatascience.com/manipulating-the-data-with-pandas-using-python-be6c5dfabd47</a:t>
            </a:r>
            <a:endParaRPr lang="en-IN" dirty="0"/>
          </a:p>
          <a:p>
            <a:pPr marL="0" lvl="0" indent="0" algn="l" rtl="0">
              <a:spcBef>
                <a:spcPts val="0"/>
              </a:spcBef>
              <a:spcAft>
                <a:spcPts val="1600"/>
              </a:spcAft>
              <a:buNone/>
            </a:pPr>
            <a:endParaRPr dirty="0"/>
          </a:p>
        </p:txBody>
      </p:sp>
      <p:pic>
        <p:nvPicPr>
          <p:cNvPr id="9218" name="Picture 2">
            <a:extLst>
              <a:ext uri="{FF2B5EF4-FFF2-40B4-BE49-F238E27FC236}">
                <a16:creationId xmlns:a16="http://schemas.microsoft.com/office/drawing/2014/main" id="{C63D28C3-1948-4FC4-A810-B588105A82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66" t="19702" r="5557" b="19501"/>
          <a:stretch/>
        </p:blipFill>
        <p:spPr bwMode="auto">
          <a:xfrm>
            <a:off x="4572000" y="1926910"/>
            <a:ext cx="4572000" cy="2492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232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r>
              <a:rPr lang="en-IN" dirty="0"/>
              <a:t>Data mining, wrangling,data manipulation techniques</a:t>
            </a:r>
            <a:br>
              <a:rPr lang="en-IN" dirty="0"/>
            </a:br>
            <a:endParaRPr dirty="0"/>
          </a:p>
        </p:txBody>
      </p:sp>
      <p:sp>
        <p:nvSpPr>
          <p:cNvPr id="74" name="Google Shape;74;p15"/>
          <p:cNvSpPr txBox="1">
            <a:spLocks noGrp="1"/>
          </p:cNvSpPr>
          <p:nvPr>
            <p:ph type="subTitle" idx="1"/>
          </p:nvPr>
        </p:nvSpPr>
        <p:spPr>
          <a:xfrm>
            <a:off x="138223" y="1748862"/>
            <a:ext cx="4161051" cy="641400"/>
          </a:xfrm>
          <a:prstGeom prst="rect">
            <a:avLst/>
          </a:prstGeom>
        </p:spPr>
        <p:txBody>
          <a:bodyPr spcFirstLastPara="1" wrap="square" lIns="91425" tIns="91425" rIns="91425" bIns="91425" anchor="ctr" anchorCtr="0">
            <a:noAutofit/>
          </a:bodyPr>
          <a:lstStyle/>
          <a:p>
            <a:pPr marL="0" indent="0"/>
            <a:r>
              <a:rPr lang="en-IN" dirty="0"/>
              <a:t>9 Effective Pandas Techniques in Python for Data Manipulation</a:t>
            </a:r>
            <a:endParaRPr dirty="0"/>
          </a:p>
        </p:txBody>
      </p:sp>
      <p:sp>
        <p:nvSpPr>
          <p:cNvPr id="75" name="Google Shape;75;p15"/>
          <p:cNvSpPr txBox="1">
            <a:spLocks noGrp="1"/>
          </p:cNvSpPr>
          <p:nvPr>
            <p:ph type="body" idx="2"/>
          </p:nvPr>
        </p:nvSpPr>
        <p:spPr>
          <a:xfrm>
            <a:off x="462275" y="2571750"/>
            <a:ext cx="3837000" cy="2323408"/>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r>
              <a:rPr lang="en-IN" dirty="0"/>
              <a:t>Pivot Table</a:t>
            </a:r>
          </a:p>
          <a:p>
            <a:pPr marL="457200" lvl="0" indent="-317500" algn="l" rtl="0">
              <a:spcBef>
                <a:spcPts val="0"/>
              </a:spcBef>
              <a:spcAft>
                <a:spcPts val="0"/>
              </a:spcAft>
              <a:buSzPts val="1400"/>
              <a:buChar char="●"/>
            </a:pPr>
            <a:r>
              <a:rPr lang="en-IN" dirty="0"/>
              <a:t>Boolean Indexing</a:t>
            </a:r>
          </a:p>
          <a:p>
            <a:pPr marL="457200" lvl="0" indent="-317500" algn="l" rtl="0">
              <a:spcBef>
                <a:spcPts val="0"/>
              </a:spcBef>
              <a:spcAft>
                <a:spcPts val="0"/>
              </a:spcAft>
              <a:buSzPts val="1400"/>
              <a:buChar char="●"/>
            </a:pPr>
            <a:r>
              <a:rPr lang="en-IN" dirty="0"/>
              <a:t>Apply Function</a:t>
            </a:r>
          </a:p>
          <a:p>
            <a:pPr marL="457200" lvl="0" indent="-317500" algn="l" rtl="0">
              <a:spcBef>
                <a:spcPts val="0"/>
              </a:spcBef>
              <a:spcAft>
                <a:spcPts val="0"/>
              </a:spcAft>
              <a:buSzPts val="1400"/>
              <a:buChar char="●"/>
            </a:pPr>
            <a:r>
              <a:rPr lang="en-IN" dirty="0"/>
              <a:t>Crosstab</a:t>
            </a:r>
          </a:p>
          <a:p>
            <a:pPr marL="457200" lvl="0" indent="-317500" algn="l" rtl="0">
              <a:spcBef>
                <a:spcPts val="0"/>
              </a:spcBef>
              <a:spcAft>
                <a:spcPts val="0"/>
              </a:spcAft>
              <a:buSzPts val="1400"/>
              <a:buChar char="●"/>
            </a:pPr>
            <a:r>
              <a:rPr lang="en-IN" dirty="0"/>
              <a:t>Merge </a:t>
            </a:r>
            <a:r>
              <a:rPr lang="en-IN" dirty="0" err="1"/>
              <a:t>DataFrames</a:t>
            </a:r>
            <a:endParaRPr lang="en-IN" dirty="0"/>
          </a:p>
          <a:p>
            <a:pPr marL="457200" lvl="0" indent="-317500" algn="l" rtl="0">
              <a:spcBef>
                <a:spcPts val="0"/>
              </a:spcBef>
              <a:spcAft>
                <a:spcPts val="0"/>
              </a:spcAft>
              <a:buSzPts val="1400"/>
              <a:buChar char="●"/>
            </a:pPr>
            <a:r>
              <a:rPr lang="en-IN" dirty="0"/>
              <a:t>Sorting </a:t>
            </a:r>
            <a:r>
              <a:rPr lang="en-IN" dirty="0" err="1"/>
              <a:t>DataFrames</a:t>
            </a:r>
            <a:endParaRPr lang="en-IN" dirty="0"/>
          </a:p>
          <a:p>
            <a:pPr marL="457200" lvl="0" indent="-317500" algn="l" rtl="0">
              <a:spcBef>
                <a:spcPts val="0"/>
              </a:spcBef>
              <a:spcAft>
                <a:spcPts val="0"/>
              </a:spcAft>
              <a:buSzPts val="1400"/>
              <a:buChar char="●"/>
            </a:pPr>
            <a:r>
              <a:rPr lang="en-IN" dirty="0"/>
              <a:t>Plotting</a:t>
            </a:r>
          </a:p>
          <a:p>
            <a:pPr marL="457200" lvl="0" indent="-317500" algn="l" rtl="0">
              <a:spcBef>
                <a:spcPts val="0"/>
              </a:spcBef>
              <a:spcAft>
                <a:spcPts val="0"/>
              </a:spcAft>
              <a:buSzPts val="1400"/>
              <a:buChar char="●"/>
            </a:pPr>
            <a:r>
              <a:rPr lang="en-IN" dirty="0"/>
              <a:t>Cut function</a:t>
            </a:r>
          </a:p>
          <a:p>
            <a:pPr marL="457200" lvl="0" indent="-317500" algn="l" rtl="0">
              <a:spcBef>
                <a:spcPts val="0"/>
              </a:spcBef>
              <a:spcAft>
                <a:spcPts val="0"/>
              </a:spcAft>
              <a:buSzPts val="1400"/>
              <a:buChar char="●"/>
            </a:pPr>
            <a:r>
              <a:rPr lang="en-IN" dirty="0"/>
              <a:t>Impute Missing Values</a:t>
            </a:r>
          </a:p>
          <a:p>
            <a:pPr marL="457200" lvl="0" indent="-317500" algn="l" rtl="0">
              <a:spcBef>
                <a:spcPts val="0"/>
              </a:spcBef>
              <a:spcAft>
                <a:spcPts val="0"/>
              </a:spcAft>
              <a:buSzPts val="1400"/>
              <a:buChar char="●"/>
            </a:pPr>
            <a:endParaRPr lang="en-IN" dirty="0"/>
          </a:p>
        </p:txBody>
      </p:sp>
      <p:sp>
        <p:nvSpPr>
          <p:cNvPr id="77" name="Google Shape;77;p15"/>
          <p:cNvSpPr txBox="1">
            <a:spLocks noGrp="1"/>
          </p:cNvSpPr>
          <p:nvPr>
            <p:ph type="body" idx="3"/>
          </p:nvPr>
        </p:nvSpPr>
        <p:spPr>
          <a:xfrm>
            <a:off x="5074949" y="4720856"/>
            <a:ext cx="3941459" cy="22691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https://media.geeksforgeeks.org/wp-content/uploads/20210109131825/Annotation20210109131527-660x225.png</a:t>
            </a:r>
            <a:endParaRPr lang="en-IN" dirty="0"/>
          </a:p>
          <a:p>
            <a:pPr marL="0" lvl="0" indent="0" algn="l" rtl="0">
              <a:spcBef>
                <a:spcPts val="0"/>
              </a:spcBef>
              <a:spcAft>
                <a:spcPts val="1600"/>
              </a:spcAft>
              <a:buNone/>
            </a:pPr>
            <a:endParaRPr dirty="0"/>
          </a:p>
        </p:txBody>
      </p:sp>
      <p:pic>
        <p:nvPicPr>
          <p:cNvPr id="12290" name="Picture 2">
            <a:extLst>
              <a:ext uri="{FF2B5EF4-FFF2-40B4-BE49-F238E27FC236}">
                <a16:creationId xmlns:a16="http://schemas.microsoft.com/office/drawing/2014/main" id="{984ED1DA-ACFA-4712-B6B8-B94EDFFBB6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957388"/>
            <a:ext cx="4572000" cy="2323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451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r>
              <a:rPr lang="en-IN" dirty="0"/>
              <a:t>Data cleaning and pre-processing techniques</a:t>
            </a: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marL="0" indent="0"/>
            <a:r>
              <a:rPr lang="en-IN" dirty="0"/>
              <a:t>Data Cleaning</a:t>
            </a:r>
          </a:p>
        </p:txBody>
      </p:sp>
      <p:sp>
        <p:nvSpPr>
          <p:cNvPr id="75" name="Google Shape;75;p15"/>
          <p:cNvSpPr txBox="1">
            <a:spLocks noGrp="1"/>
          </p:cNvSpPr>
          <p:nvPr>
            <p:ph type="body" idx="2"/>
          </p:nvPr>
        </p:nvSpPr>
        <p:spPr>
          <a:xfrm>
            <a:off x="462275" y="2571750"/>
            <a:ext cx="3837000" cy="2323408"/>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r>
              <a:rPr lang="en-IN" dirty="0"/>
              <a:t>Data cleaning is the process of fixing or removing incorrect, corrupted, incorrectly formatted, duplicate, or incomplete data within a dataset. </a:t>
            </a:r>
          </a:p>
          <a:p>
            <a:pPr marL="139700" lvl="0" indent="0" algn="l"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endParaRPr lang="en-IN" dirty="0"/>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5021787" y="4574438"/>
            <a:ext cx="3397500" cy="3712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https://www.dataversity.net/what-is-data-cleansing/</a:t>
            </a:r>
            <a:endParaRPr lang="en-IN" dirty="0"/>
          </a:p>
          <a:p>
            <a:pPr marL="0" lvl="0" indent="0" algn="l" rtl="0">
              <a:spcBef>
                <a:spcPts val="0"/>
              </a:spcBef>
              <a:spcAft>
                <a:spcPts val="1600"/>
              </a:spcAft>
              <a:buNone/>
            </a:pPr>
            <a:endParaRPr dirty="0"/>
          </a:p>
        </p:txBody>
      </p:sp>
      <p:pic>
        <p:nvPicPr>
          <p:cNvPr id="13314" name="Picture 2">
            <a:extLst>
              <a:ext uri="{FF2B5EF4-FFF2-40B4-BE49-F238E27FC236}">
                <a16:creationId xmlns:a16="http://schemas.microsoft.com/office/drawing/2014/main" id="{D2A94DBF-0E4B-44B0-9649-90F996F73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14130"/>
            <a:ext cx="4572000" cy="2740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764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r>
              <a:rPr lang="en-IN" dirty="0"/>
              <a:t>Data cleaning and pre-processing techniques</a:t>
            </a:r>
            <a:br>
              <a:rPr lang="en-IN" dirty="0"/>
            </a:br>
            <a:endParaRPr dirty="0"/>
          </a:p>
        </p:txBody>
      </p:sp>
      <p:sp>
        <p:nvSpPr>
          <p:cNvPr id="74" name="Google Shape;74;p15"/>
          <p:cNvSpPr txBox="1">
            <a:spLocks noGrp="1"/>
          </p:cNvSpPr>
          <p:nvPr>
            <p:ph type="subTitle" idx="1"/>
          </p:nvPr>
        </p:nvSpPr>
        <p:spPr>
          <a:xfrm>
            <a:off x="934987" y="1944315"/>
            <a:ext cx="2683376" cy="250494"/>
          </a:xfrm>
          <a:prstGeom prst="rect">
            <a:avLst/>
          </a:prstGeom>
        </p:spPr>
        <p:txBody>
          <a:bodyPr spcFirstLastPara="1" wrap="square" lIns="91425" tIns="91425" rIns="91425" bIns="91425" anchor="ctr" anchorCtr="0">
            <a:noAutofit/>
          </a:bodyPr>
          <a:lstStyle/>
          <a:p>
            <a:pPr marL="0" indent="0"/>
            <a:r>
              <a:rPr lang="en-IN" dirty="0"/>
              <a:t>Why data cleaning is essential?</a:t>
            </a:r>
          </a:p>
        </p:txBody>
      </p:sp>
      <p:sp>
        <p:nvSpPr>
          <p:cNvPr id="75" name="Google Shape;75;p15"/>
          <p:cNvSpPr txBox="1">
            <a:spLocks noGrp="1"/>
          </p:cNvSpPr>
          <p:nvPr>
            <p:ph type="body" idx="2"/>
          </p:nvPr>
        </p:nvSpPr>
        <p:spPr>
          <a:xfrm>
            <a:off x="462275" y="2571750"/>
            <a:ext cx="3837000" cy="2323408"/>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r>
              <a:rPr lang="en-IN" dirty="0"/>
              <a:t>Error-Free Data</a:t>
            </a:r>
          </a:p>
          <a:p>
            <a:pPr marL="457200" lvl="0" indent="-317500" algn="l" rtl="0">
              <a:spcBef>
                <a:spcPts val="0"/>
              </a:spcBef>
              <a:spcAft>
                <a:spcPts val="0"/>
              </a:spcAft>
              <a:buSzPts val="1400"/>
              <a:buChar char="●"/>
            </a:pPr>
            <a:r>
              <a:rPr lang="en-IN" dirty="0"/>
              <a:t>Data Quality</a:t>
            </a:r>
          </a:p>
          <a:p>
            <a:pPr marL="457200" lvl="0" indent="-317500" algn="l" rtl="0">
              <a:spcBef>
                <a:spcPts val="0"/>
              </a:spcBef>
              <a:spcAft>
                <a:spcPts val="0"/>
              </a:spcAft>
              <a:buSzPts val="1400"/>
              <a:buChar char="●"/>
            </a:pPr>
            <a:r>
              <a:rPr lang="en-IN" dirty="0"/>
              <a:t>Accurate and Efficient</a:t>
            </a:r>
          </a:p>
          <a:p>
            <a:pPr marL="457200" lvl="0" indent="-317500" algn="l" rtl="0">
              <a:spcBef>
                <a:spcPts val="0"/>
              </a:spcBef>
              <a:spcAft>
                <a:spcPts val="0"/>
              </a:spcAft>
              <a:buSzPts val="1400"/>
              <a:buChar char="●"/>
            </a:pPr>
            <a:r>
              <a:rPr lang="en-IN" dirty="0"/>
              <a:t>Complete Data</a:t>
            </a:r>
          </a:p>
          <a:p>
            <a:pPr marL="457200" lvl="0" indent="-317500" algn="l" rtl="0">
              <a:spcBef>
                <a:spcPts val="0"/>
              </a:spcBef>
              <a:spcAft>
                <a:spcPts val="0"/>
              </a:spcAft>
              <a:buSzPts val="1400"/>
              <a:buChar char="●"/>
            </a:pPr>
            <a:r>
              <a:rPr lang="en-IN" dirty="0"/>
              <a:t>Maintains Data Consistency</a:t>
            </a:r>
          </a:p>
          <a:p>
            <a:pPr marL="457200" lvl="0" indent="-317500" algn="l" rtl="0">
              <a:spcBef>
                <a:spcPts val="0"/>
              </a:spcBef>
              <a:spcAft>
                <a:spcPts val="0"/>
              </a:spcAft>
              <a:buSzPts val="1400"/>
              <a:buChar char="●"/>
            </a:pPr>
            <a:endParaRPr lang="en-IN" dirty="0"/>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https://medium.com/@nicklauswinters/data-cleaning-22b790eea834</a:t>
            </a:r>
            <a:endParaRPr lang="en-IN" dirty="0"/>
          </a:p>
          <a:p>
            <a:pPr marL="0" lvl="0" indent="0" algn="l" rtl="0">
              <a:spcBef>
                <a:spcPts val="0"/>
              </a:spcBef>
              <a:spcAft>
                <a:spcPts val="1600"/>
              </a:spcAft>
              <a:buNone/>
            </a:pPr>
            <a:endParaRPr dirty="0"/>
          </a:p>
        </p:txBody>
      </p:sp>
      <p:pic>
        <p:nvPicPr>
          <p:cNvPr id="14338" name="Picture 2">
            <a:extLst>
              <a:ext uri="{FF2B5EF4-FFF2-40B4-BE49-F238E27FC236}">
                <a16:creationId xmlns:a16="http://schemas.microsoft.com/office/drawing/2014/main" id="{0F4E9785-E300-4161-ADBF-ACF922E68B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66" t="10114" r="7708" b="8352"/>
          <a:stretch/>
        </p:blipFill>
        <p:spPr bwMode="auto">
          <a:xfrm>
            <a:off x="4505324" y="1333500"/>
            <a:ext cx="4638675"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32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section, we will discuss:</a:t>
            </a:r>
            <a:endParaRPr/>
          </a:p>
        </p:txBody>
      </p:sp>
      <p:sp>
        <p:nvSpPr>
          <p:cNvPr id="68" name="Google Shape;68;p1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IN" dirty="0"/>
              <a:t>Data mining, wrangling, data manipulation techniques</a:t>
            </a:r>
          </a:p>
          <a:p>
            <a:pPr marL="457200" lvl="0" indent="-342900" algn="l" rtl="0">
              <a:spcBef>
                <a:spcPts val="0"/>
              </a:spcBef>
              <a:spcAft>
                <a:spcPts val="0"/>
              </a:spcAft>
              <a:buSzPts val="1800"/>
              <a:buChar char="●"/>
            </a:pPr>
            <a:r>
              <a:rPr lang="en-IN" dirty="0"/>
              <a:t>Data cleaning and pre-processing techniques</a:t>
            </a:r>
          </a:p>
          <a:p>
            <a:pPr marL="457200" lvl="0" indent="-342900" algn="l" rtl="0">
              <a:spcBef>
                <a:spcPts val="0"/>
              </a:spcBef>
              <a:spcAft>
                <a:spcPts val="0"/>
              </a:spcAft>
              <a:buSzPts val="1800"/>
              <a:buChar char="●"/>
            </a:pPr>
            <a:r>
              <a:rPr lang="en-IN" dirty="0"/>
              <a:t>Data analytics project lifecycle</a:t>
            </a:r>
          </a:p>
          <a:p>
            <a:pPr marL="457200" lvl="0" indent="-342900" algn="l" rtl="0">
              <a:spcBef>
                <a:spcPts val="0"/>
              </a:spcBef>
              <a:spcAft>
                <a:spcPts val="0"/>
              </a:spcAft>
              <a:buSzPts val="1800"/>
              <a:buChar char="●"/>
            </a:pPr>
            <a:r>
              <a:rPr lang="en-IN" dirty="0"/>
              <a:t>Numerical Computing using NumPy Library</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r>
              <a:rPr lang="en-IN" dirty="0"/>
              <a:t>Data cleaning and pre-processing techniques</a:t>
            </a: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marL="0" indent="0"/>
            <a:r>
              <a:rPr lang="en-IN" dirty="0"/>
              <a:t>8 effective data cleaning techniques</a:t>
            </a:r>
          </a:p>
        </p:txBody>
      </p:sp>
      <p:sp>
        <p:nvSpPr>
          <p:cNvPr id="75" name="Google Shape;75;p15"/>
          <p:cNvSpPr txBox="1">
            <a:spLocks noGrp="1"/>
          </p:cNvSpPr>
          <p:nvPr>
            <p:ph type="body" idx="2"/>
          </p:nvPr>
        </p:nvSpPr>
        <p:spPr>
          <a:xfrm>
            <a:off x="462275" y="2571750"/>
            <a:ext cx="3837000" cy="2323408"/>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r>
              <a:rPr lang="en-IN" dirty="0"/>
              <a:t>Remove duplicates</a:t>
            </a:r>
          </a:p>
          <a:p>
            <a:pPr marL="457200" lvl="0" indent="-317500" algn="l" rtl="0">
              <a:spcBef>
                <a:spcPts val="0"/>
              </a:spcBef>
              <a:spcAft>
                <a:spcPts val="0"/>
              </a:spcAft>
              <a:buSzPts val="1400"/>
              <a:buChar char="●"/>
            </a:pPr>
            <a:r>
              <a:rPr lang="en-IN" dirty="0"/>
              <a:t>Remove irrelevant data</a:t>
            </a:r>
          </a:p>
          <a:p>
            <a:pPr marL="457200" lvl="0" indent="-317500" algn="l" rtl="0">
              <a:spcBef>
                <a:spcPts val="0"/>
              </a:spcBef>
              <a:spcAft>
                <a:spcPts val="0"/>
              </a:spcAft>
              <a:buSzPts val="1400"/>
              <a:buChar char="●"/>
            </a:pPr>
            <a:r>
              <a:rPr lang="en-IN" dirty="0"/>
              <a:t>Standardize capitalization</a:t>
            </a:r>
          </a:p>
          <a:p>
            <a:pPr marL="457200" lvl="0" indent="-317500" algn="l" rtl="0">
              <a:spcBef>
                <a:spcPts val="0"/>
              </a:spcBef>
              <a:spcAft>
                <a:spcPts val="0"/>
              </a:spcAft>
              <a:buSzPts val="1400"/>
              <a:buChar char="●"/>
            </a:pPr>
            <a:r>
              <a:rPr lang="en-IN" dirty="0"/>
              <a:t>Convert data type</a:t>
            </a:r>
          </a:p>
          <a:p>
            <a:pPr marL="457200" lvl="0" indent="-317500" algn="l" rtl="0">
              <a:spcBef>
                <a:spcPts val="0"/>
              </a:spcBef>
              <a:spcAft>
                <a:spcPts val="0"/>
              </a:spcAft>
              <a:buSzPts val="1400"/>
              <a:buChar char="●"/>
            </a:pPr>
            <a:r>
              <a:rPr lang="en-IN" dirty="0"/>
              <a:t>Clear formatting</a:t>
            </a:r>
          </a:p>
          <a:p>
            <a:pPr marL="457200" lvl="0" indent="-317500" algn="l" rtl="0">
              <a:spcBef>
                <a:spcPts val="0"/>
              </a:spcBef>
              <a:spcAft>
                <a:spcPts val="0"/>
              </a:spcAft>
              <a:buSzPts val="1400"/>
              <a:buChar char="●"/>
            </a:pPr>
            <a:r>
              <a:rPr lang="en-IN" dirty="0"/>
              <a:t>Fix errors</a:t>
            </a:r>
          </a:p>
          <a:p>
            <a:pPr marL="457200" lvl="0" indent="-317500" algn="l" rtl="0">
              <a:spcBef>
                <a:spcPts val="0"/>
              </a:spcBef>
              <a:spcAft>
                <a:spcPts val="0"/>
              </a:spcAft>
              <a:buSzPts val="1400"/>
              <a:buChar char="●"/>
            </a:pPr>
            <a:r>
              <a:rPr lang="en-IN" dirty="0"/>
              <a:t>Language translation</a:t>
            </a:r>
          </a:p>
          <a:p>
            <a:pPr marL="457200" lvl="0" indent="-317500" algn="l" rtl="0">
              <a:spcBef>
                <a:spcPts val="0"/>
              </a:spcBef>
              <a:spcAft>
                <a:spcPts val="0"/>
              </a:spcAft>
              <a:buSzPts val="1400"/>
              <a:buChar char="●"/>
            </a:pPr>
            <a:r>
              <a:rPr lang="en-IN" dirty="0"/>
              <a:t>Handle missing values</a:t>
            </a:r>
          </a:p>
          <a:p>
            <a:pPr marL="139700" lvl="0" indent="0" algn="l"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https://prwatech.in/blog/machine-learning/data-cleaning-in-machine-learning/</a:t>
            </a:r>
            <a:endParaRPr lang="en-IN" dirty="0"/>
          </a:p>
          <a:p>
            <a:pPr marL="0" lvl="0" indent="0" algn="l" rtl="0">
              <a:spcBef>
                <a:spcPts val="0"/>
              </a:spcBef>
              <a:spcAft>
                <a:spcPts val="1600"/>
              </a:spcAft>
              <a:buNone/>
            </a:pPr>
            <a:endParaRPr dirty="0"/>
          </a:p>
        </p:txBody>
      </p:sp>
      <p:pic>
        <p:nvPicPr>
          <p:cNvPr id="15362" name="Picture 2" descr="machine learning approach to data cleaning">
            <a:extLst>
              <a:ext uri="{FF2B5EF4-FFF2-40B4-BE49-F238E27FC236}">
                <a16:creationId xmlns:a16="http://schemas.microsoft.com/office/drawing/2014/main" id="{E575C813-44CE-4EBA-93CA-D1E8E2D82F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46" t="16978" r="5570" b="7832"/>
          <a:stretch/>
        </p:blipFill>
        <p:spPr bwMode="auto">
          <a:xfrm>
            <a:off x="4572000" y="1748862"/>
            <a:ext cx="4572000" cy="2727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335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r>
              <a:rPr lang="en-IN" dirty="0"/>
              <a:t>Data cleaning and pre-processing techniques</a:t>
            </a: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marL="0" indent="0"/>
            <a:r>
              <a:rPr lang="en-IN" dirty="0"/>
              <a:t>6 Steps to Manipulate and Cleanse Data with Python</a:t>
            </a:r>
          </a:p>
        </p:txBody>
      </p:sp>
      <p:sp>
        <p:nvSpPr>
          <p:cNvPr id="75" name="Google Shape;75;p15"/>
          <p:cNvSpPr txBox="1">
            <a:spLocks noGrp="1"/>
          </p:cNvSpPr>
          <p:nvPr>
            <p:ph type="body" idx="2"/>
          </p:nvPr>
        </p:nvSpPr>
        <p:spPr>
          <a:xfrm>
            <a:off x="462275" y="2571750"/>
            <a:ext cx="3837000" cy="2323408"/>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r>
              <a:rPr lang="en-IN" dirty="0"/>
              <a:t>Imputing Missing Values</a:t>
            </a:r>
          </a:p>
          <a:p>
            <a:pPr marL="457200" lvl="0" indent="-317500" algn="l" rtl="0">
              <a:spcBef>
                <a:spcPts val="0"/>
              </a:spcBef>
              <a:spcAft>
                <a:spcPts val="0"/>
              </a:spcAft>
              <a:buSzPts val="1400"/>
              <a:buChar char="●"/>
            </a:pPr>
            <a:r>
              <a:rPr lang="en-IN" dirty="0"/>
              <a:t>Outlier and Anomaly Detection</a:t>
            </a:r>
          </a:p>
          <a:p>
            <a:pPr marL="457200" lvl="0" indent="-317500" algn="l" rtl="0">
              <a:spcBef>
                <a:spcPts val="0"/>
              </a:spcBef>
              <a:spcAft>
                <a:spcPts val="0"/>
              </a:spcAft>
              <a:buSzPts val="1400"/>
              <a:buChar char="●"/>
            </a:pPr>
            <a:r>
              <a:rPr lang="en-IN" dirty="0"/>
              <a:t>X-Variable Cleaning Methods</a:t>
            </a:r>
          </a:p>
          <a:p>
            <a:pPr marL="457200" lvl="0" indent="-317500" algn="l" rtl="0">
              <a:spcBef>
                <a:spcPts val="0"/>
              </a:spcBef>
              <a:spcAft>
                <a:spcPts val="0"/>
              </a:spcAft>
              <a:buSzPts val="1400"/>
              <a:buChar char="●"/>
            </a:pPr>
            <a:r>
              <a:rPr lang="en-IN" dirty="0"/>
              <a:t>Y-Variable Cleaning Methods</a:t>
            </a:r>
          </a:p>
          <a:p>
            <a:pPr marL="457200" lvl="0" indent="-317500" algn="l" rtl="0">
              <a:spcBef>
                <a:spcPts val="0"/>
              </a:spcBef>
              <a:spcAft>
                <a:spcPts val="0"/>
              </a:spcAft>
              <a:buSzPts val="1400"/>
              <a:buChar char="●"/>
            </a:pPr>
            <a:r>
              <a:rPr lang="en-IN" dirty="0"/>
              <a:t>Merging </a:t>
            </a:r>
            <a:r>
              <a:rPr lang="en-IN" dirty="0" err="1"/>
              <a:t>DataFrames</a:t>
            </a:r>
            <a:endParaRPr lang="en-IN" dirty="0"/>
          </a:p>
          <a:p>
            <a:pPr marL="457200" lvl="0" indent="-317500" algn="l" rtl="0">
              <a:spcBef>
                <a:spcPts val="0"/>
              </a:spcBef>
              <a:spcAft>
                <a:spcPts val="0"/>
              </a:spcAft>
              <a:buSzPts val="1400"/>
              <a:buChar char="●"/>
            </a:pPr>
            <a:r>
              <a:rPr lang="en-IN" dirty="0"/>
              <a:t>Parsing Dates</a:t>
            </a:r>
          </a:p>
          <a:p>
            <a:pPr marL="457200" lvl="0" indent="-317500" algn="l" rtl="0">
              <a:spcBef>
                <a:spcPts val="0"/>
              </a:spcBef>
              <a:spcAft>
                <a:spcPts val="0"/>
              </a:spcAft>
              <a:buSzPts val="1400"/>
              <a:buChar char="●"/>
            </a:pPr>
            <a:endParaRPr lang="en-IN" dirty="0"/>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5074949" y="4772275"/>
            <a:ext cx="3836999" cy="24629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https://brightdata.com/blog/how-tos/data-manipulation-cleaning-python</a:t>
            </a:r>
            <a:endParaRPr lang="en-IN" dirty="0"/>
          </a:p>
          <a:p>
            <a:pPr marL="0" lvl="0" indent="0" algn="l" rtl="0">
              <a:spcBef>
                <a:spcPts val="0"/>
              </a:spcBef>
              <a:spcAft>
                <a:spcPts val="1600"/>
              </a:spcAft>
              <a:buNone/>
            </a:pPr>
            <a:endParaRPr dirty="0"/>
          </a:p>
        </p:txBody>
      </p:sp>
      <p:pic>
        <p:nvPicPr>
          <p:cNvPr id="3" name="Picture 2">
            <a:extLst>
              <a:ext uri="{FF2B5EF4-FFF2-40B4-BE49-F238E27FC236}">
                <a16:creationId xmlns:a16="http://schemas.microsoft.com/office/drawing/2014/main" id="{67F76702-54BA-46BE-A68A-D05E46A7ED2D}"/>
              </a:ext>
            </a:extLst>
          </p:cNvPr>
          <p:cNvPicPr>
            <a:picLocks noChangeAspect="1"/>
          </p:cNvPicPr>
          <p:nvPr/>
        </p:nvPicPr>
        <p:blipFill>
          <a:blip r:embed="rId4"/>
          <a:stretch>
            <a:fillRect/>
          </a:stretch>
        </p:blipFill>
        <p:spPr>
          <a:xfrm>
            <a:off x="4572000" y="1643962"/>
            <a:ext cx="4588463" cy="2323408"/>
          </a:xfrm>
          <a:prstGeom prst="rect">
            <a:avLst/>
          </a:prstGeom>
        </p:spPr>
      </p:pic>
    </p:spTree>
    <p:extLst>
      <p:ext uri="{BB962C8B-B14F-4D97-AF65-F5344CB8AC3E}">
        <p14:creationId xmlns:p14="http://schemas.microsoft.com/office/powerpoint/2010/main" val="2999899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r>
              <a:rPr lang="en-IN" dirty="0"/>
              <a:t>Data cleaning and pre-processing techniques</a:t>
            </a: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dirty="0"/>
              <a:t>Data Pre-processing</a:t>
            </a:r>
          </a:p>
        </p:txBody>
      </p:sp>
      <p:sp>
        <p:nvSpPr>
          <p:cNvPr id="75" name="Google Shape;75;p15"/>
          <p:cNvSpPr txBox="1">
            <a:spLocks noGrp="1"/>
          </p:cNvSpPr>
          <p:nvPr>
            <p:ph type="body" idx="2"/>
          </p:nvPr>
        </p:nvSpPr>
        <p:spPr>
          <a:xfrm>
            <a:off x="462275" y="2571750"/>
            <a:ext cx="3837000" cy="2323408"/>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r>
              <a:rPr lang="en-IN" dirty="0"/>
              <a:t>Data pre-processing is a data mining technique which is used to transform the raw data in a useful and efficient format. </a:t>
            </a:r>
          </a:p>
          <a:p>
            <a:pPr marL="139700" lvl="0" indent="0" algn="l"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5074949" y="4772274"/>
            <a:ext cx="3836999" cy="3712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https://medium.datadriveninvestor.com/data-preprocessing-3cd01eefd438</a:t>
            </a:r>
            <a:endParaRPr lang="en-IN" dirty="0"/>
          </a:p>
          <a:p>
            <a:pPr marL="0" lvl="0" indent="0" algn="l" rtl="0">
              <a:spcBef>
                <a:spcPts val="0"/>
              </a:spcBef>
              <a:spcAft>
                <a:spcPts val="1600"/>
              </a:spcAft>
              <a:buNone/>
            </a:pPr>
            <a:endParaRPr dirty="0"/>
          </a:p>
        </p:txBody>
      </p:sp>
      <p:pic>
        <p:nvPicPr>
          <p:cNvPr id="18434" name="Picture 2" descr="Data Preprocessing in Python. At the heart of Machine Learning is to… | by  Afroz Chakure | DataDrivenInvestor">
            <a:extLst>
              <a:ext uri="{FF2B5EF4-FFF2-40B4-BE49-F238E27FC236}">
                <a16:creationId xmlns:a16="http://schemas.microsoft.com/office/drawing/2014/main" id="{614F5C5D-465B-4221-9034-14E42C8117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629041"/>
            <a:ext cx="4572000" cy="2623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590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r>
              <a:rPr lang="en-IN" dirty="0"/>
              <a:t>Data cleaning and pre-processing techniques</a:t>
            </a: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dirty="0"/>
              <a:t>Data Pre-processing Steps</a:t>
            </a:r>
          </a:p>
        </p:txBody>
      </p:sp>
      <p:sp>
        <p:nvSpPr>
          <p:cNvPr id="75" name="Google Shape;75;p15"/>
          <p:cNvSpPr txBox="1">
            <a:spLocks noGrp="1"/>
          </p:cNvSpPr>
          <p:nvPr>
            <p:ph type="body" idx="2"/>
          </p:nvPr>
        </p:nvSpPr>
        <p:spPr>
          <a:xfrm>
            <a:off x="462275" y="2571750"/>
            <a:ext cx="3837000" cy="2323408"/>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r>
              <a:rPr lang="en-IN" dirty="0"/>
              <a:t>Data quality assessment</a:t>
            </a:r>
          </a:p>
          <a:p>
            <a:pPr marL="457200" lvl="0" indent="-317500" algn="l" rtl="0">
              <a:spcBef>
                <a:spcPts val="0"/>
              </a:spcBef>
              <a:spcAft>
                <a:spcPts val="0"/>
              </a:spcAft>
              <a:buSzPts val="1400"/>
              <a:buChar char="●"/>
            </a:pPr>
            <a:r>
              <a:rPr lang="en-IN" dirty="0"/>
              <a:t>Data cleaning</a:t>
            </a:r>
          </a:p>
          <a:p>
            <a:pPr marL="457200" lvl="0" indent="-317500" algn="l" rtl="0">
              <a:spcBef>
                <a:spcPts val="0"/>
              </a:spcBef>
              <a:spcAft>
                <a:spcPts val="0"/>
              </a:spcAft>
              <a:buSzPts val="1400"/>
              <a:buChar char="●"/>
            </a:pPr>
            <a:r>
              <a:rPr lang="en-IN" dirty="0"/>
              <a:t>Data transformation</a:t>
            </a:r>
          </a:p>
          <a:p>
            <a:pPr marL="457200" lvl="0" indent="-317500" algn="l" rtl="0">
              <a:spcBef>
                <a:spcPts val="0"/>
              </a:spcBef>
              <a:spcAft>
                <a:spcPts val="0"/>
              </a:spcAft>
              <a:buSzPts val="1400"/>
              <a:buChar char="●"/>
            </a:pPr>
            <a:r>
              <a:rPr lang="en-IN" dirty="0"/>
              <a:t>Data reduction</a:t>
            </a:r>
          </a:p>
          <a:p>
            <a:pPr marL="457200" lvl="0" indent="-317500" algn="l" rtl="0">
              <a:spcBef>
                <a:spcPts val="0"/>
              </a:spcBef>
              <a:spcAft>
                <a:spcPts val="0"/>
              </a:spcAft>
              <a:buSzPts val="1400"/>
              <a:buChar char="●"/>
            </a:pPr>
            <a:endParaRPr lang="en-IN" dirty="0"/>
          </a:p>
          <a:p>
            <a:pPr marL="139700" lvl="0" indent="0" algn="l"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4635450" y="4772275"/>
            <a:ext cx="4285266" cy="27819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https://www.techtarget.com/searchdatamanagement/definition/data-preprocessing</a:t>
            </a:r>
            <a:endParaRPr lang="en-IN" dirty="0"/>
          </a:p>
          <a:p>
            <a:pPr marL="0" lvl="0" indent="0" algn="l" rtl="0">
              <a:spcBef>
                <a:spcPts val="0"/>
              </a:spcBef>
              <a:spcAft>
                <a:spcPts val="1600"/>
              </a:spcAft>
              <a:buNone/>
            </a:pPr>
            <a:endParaRPr dirty="0"/>
          </a:p>
        </p:txBody>
      </p:sp>
      <p:pic>
        <p:nvPicPr>
          <p:cNvPr id="17412" name="Picture 4">
            <a:extLst>
              <a:ext uri="{FF2B5EF4-FFF2-40B4-BE49-F238E27FC236}">
                <a16:creationId xmlns:a16="http://schemas.microsoft.com/office/drawing/2014/main" id="{73DAC3D9-2B0E-48AB-B635-6F31D139F3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865" t="22661" r="7465" b="12157"/>
          <a:stretch/>
        </p:blipFill>
        <p:spPr bwMode="auto">
          <a:xfrm>
            <a:off x="4476308" y="1748862"/>
            <a:ext cx="4667692" cy="2566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888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r>
              <a:rPr lang="en-IN" dirty="0"/>
              <a:t>Data cleaning and pre-processing techniques</a:t>
            </a: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dirty="0"/>
              <a:t>Steps involved in data pre-processing</a:t>
            </a:r>
          </a:p>
        </p:txBody>
      </p:sp>
      <p:sp>
        <p:nvSpPr>
          <p:cNvPr id="75" name="Google Shape;75;p15"/>
          <p:cNvSpPr txBox="1">
            <a:spLocks noGrp="1"/>
          </p:cNvSpPr>
          <p:nvPr>
            <p:ph type="body" idx="2"/>
          </p:nvPr>
        </p:nvSpPr>
        <p:spPr>
          <a:xfrm>
            <a:off x="462275" y="2571750"/>
            <a:ext cx="3837000" cy="2323408"/>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r>
              <a:rPr lang="en-IN" dirty="0"/>
              <a:t>Importing the required Libraries</a:t>
            </a:r>
          </a:p>
          <a:p>
            <a:pPr marL="457200" lvl="0" indent="-317500" algn="l" rtl="0">
              <a:spcBef>
                <a:spcPts val="0"/>
              </a:spcBef>
              <a:spcAft>
                <a:spcPts val="0"/>
              </a:spcAft>
              <a:buSzPts val="1400"/>
              <a:buChar char="●"/>
            </a:pPr>
            <a:r>
              <a:rPr lang="en-IN" dirty="0"/>
              <a:t>Importing the data set</a:t>
            </a:r>
          </a:p>
          <a:p>
            <a:pPr marL="457200" lvl="0" indent="-317500" algn="l" rtl="0">
              <a:spcBef>
                <a:spcPts val="0"/>
              </a:spcBef>
              <a:spcAft>
                <a:spcPts val="0"/>
              </a:spcAft>
              <a:buSzPts val="1400"/>
              <a:buChar char="●"/>
            </a:pPr>
            <a:r>
              <a:rPr lang="en-IN" dirty="0"/>
              <a:t>Handling the Missing Data.</a:t>
            </a:r>
          </a:p>
          <a:p>
            <a:pPr marL="457200" lvl="0" indent="-317500" algn="l" rtl="0">
              <a:spcBef>
                <a:spcPts val="0"/>
              </a:spcBef>
              <a:spcAft>
                <a:spcPts val="0"/>
              </a:spcAft>
              <a:buSzPts val="1400"/>
              <a:buChar char="●"/>
            </a:pPr>
            <a:r>
              <a:rPr lang="en-IN" dirty="0"/>
              <a:t>Encoding Categorical Data.</a:t>
            </a:r>
          </a:p>
          <a:p>
            <a:pPr marL="457200" lvl="0" indent="-317500" algn="l" rtl="0">
              <a:spcBef>
                <a:spcPts val="0"/>
              </a:spcBef>
              <a:spcAft>
                <a:spcPts val="0"/>
              </a:spcAft>
              <a:buSzPts val="1400"/>
              <a:buChar char="●"/>
            </a:pPr>
            <a:r>
              <a:rPr lang="en-IN" dirty="0"/>
              <a:t>Splitting the data set into test set and training set.</a:t>
            </a:r>
          </a:p>
          <a:p>
            <a:pPr marL="457200" lvl="0" indent="-317500" algn="l" rtl="0">
              <a:spcBef>
                <a:spcPts val="0"/>
              </a:spcBef>
              <a:spcAft>
                <a:spcPts val="0"/>
              </a:spcAft>
              <a:buSzPts val="1400"/>
              <a:buChar char="●"/>
            </a:pPr>
            <a:r>
              <a:rPr lang="en-IN" dirty="0"/>
              <a:t>Feature Scaling.</a:t>
            </a:r>
          </a:p>
          <a:p>
            <a:pPr marL="139700" lvl="0" indent="0" algn="l"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4974182" y="4657060"/>
            <a:ext cx="3707543" cy="37719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https://brain-mentors.com/wp-content/uploads/2020/05/Untitled-picture-9-1024x325.png</a:t>
            </a:r>
            <a:endParaRPr lang="en-IN" dirty="0"/>
          </a:p>
          <a:p>
            <a:pPr marL="0" lvl="0" indent="0" algn="l" rtl="0">
              <a:spcBef>
                <a:spcPts val="0"/>
              </a:spcBef>
              <a:spcAft>
                <a:spcPts val="1600"/>
              </a:spcAft>
              <a:buNone/>
            </a:pPr>
            <a:endParaRPr dirty="0"/>
          </a:p>
        </p:txBody>
      </p:sp>
      <p:pic>
        <p:nvPicPr>
          <p:cNvPr id="19458" name="Picture 2">
            <a:extLst>
              <a:ext uri="{FF2B5EF4-FFF2-40B4-BE49-F238E27FC236}">
                <a16:creationId xmlns:a16="http://schemas.microsoft.com/office/drawing/2014/main" id="{52F9EDA9-D3CE-4A54-BC86-44993275D1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873257"/>
            <a:ext cx="4572000" cy="2323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878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br>
              <a:rPr lang="en-IN" dirty="0"/>
            </a:br>
            <a:r>
              <a:rPr lang="en-IN" dirty="0"/>
              <a:t>Data analytics project lifecycle</a:t>
            </a:r>
            <a:br>
              <a:rPr lang="en-IN" sz="1800" b="1" kern="0" dirty="0">
                <a:effectLst/>
                <a:latin typeface="Times New Roman" panose="02020603050405020304" pitchFamily="18" charset="0"/>
              </a:rPr>
            </a:b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dirty="0"/>
              <a:t>Project lifecycle</a:t>
            </a:r>
          </a:p>
        </p:txBody>
      </p:sp>
      <p:sp>
        <p:nvSpPr>
          <p:cNvPr id="75" name="Google Shape;75;p15"/>
          <p:cNvSpPr txBox="1">
            <a:spLocks noGrp="1"/>
          </p:cNvSpPr>
          <p:nvPr>
            <p:ph type="body" idx="2"/>
          </p:nvPr>
        </p:nvSpPr>
        <p:spPr>
          <a:xfrm>
            <a:off x="462275" y="2571750"/>
            <a:ext cx="3837000" cy="2323408"/>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r>
              <a:rPr lang="en-IN" dirty="0"/>
              <a:t>Domain/Business Understanding</a:t>
            </a:r>
          </a:p>
          <a:p>
            <a:pPr marL="457200" lvl="0" indent="-317500" algn="l" rtl="0">
              <a:spcBef>
                <a:spcPts val="0"/>
              </a:spcBef>
              <a:spcAft>
                <a:spcPts val="0"/>
              </a:spcAft>
              <a:buSzPts val="1400"/>
              <a:buChar char="●"/>
            </a:pPr>
            <a:r>
              <a:rPr lang="en-IN" dirty="0"/>
              <a:t>Data collection/Data Exploration</a:t>
            </a:r>
          </a:p>
          <a:p>
            <a:pPr marL="457200" lvl="0" indent="-317500" algn="l" rtl="0">
              <a:spcBef>
                <a:spcPts val="0"/>
              </a:spcBef>
              <a:spcAft>
                <a:spcPts val="0"/>
              </a:spcAft>
              <a:buSzPts val="1400"/>
              <a:buChar char="●"/>
            </a:pPr>
            <a:r>
              <a:rPr lang="en-IN" dirty="0"/>
              <a:t>Data Cleaning</a:t>
            </a:r>
          </a:p>
          <a:p>
            <a:pPr marL="457200" lvl="0" indent="-317500" algn="l" rtl="0">
              <a:spcBef>
                <a:spcPts val="0"/>
              </a:spcBef>
              <a:spcAft>
                <a:spcPts val="0"/>
              </a:spcAft>
              <a:buSzPts val="1400"/>
              <a:buChar char="●"/>
            </a:pPr>
            <a:r>
              <a:rPr lang="en-IN" dirty="0"/>
              <a:t>Feature Engineering</a:t>
            </a:r>
          </a:p>
          <a:p>
            <a:pPr marL="457200" lvl="0" indent="-317500" algn="l" rtl="0">
              <a:spcBef>
                <a:spcPts val="0"/>
              </a:spcBef>
              <a:spcAft>
                <a:spcPts val="0"/>
              </a:spcAft>
              <a:buSzPts val="1400"/>
              <a:buChar char="●"/>
            </a:pPr>
            <a:r>
              <a:rPr lang="en-IN" dirty="0"/>
              <a:t>Modelling</a:t>
            </a:r>
          </a:p>
          <a:p>
            <a:pPr marL="457200" lvl="0" indent="-317500" algn="l" rtl="0">
              <a:spcBef>
                <a:spcPts val="0"/>
              </a:spcBef>
              <a:spcAft>
                <a:spcPts val="0"/>
              </a:spcAft>
              <a:buSzPts val="1400"/>
              <a:buChar char="●"/>
            </a:pPr>
            <a:endParaRPr lang="en-IN" dirty="0"/>
          </a:p>
          <a:p>
            <a:pPr marL="139700" lvl="0" indent="0" algn="l"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https://pingax.com/understanding-data-analytics-project-life-cycle/</a:t>
            </a:r>
            <a:endParaRPr lang="en-IN" dirty="0"/>
          </a:p>
          <a:p>
            <a:pPr marL="0" lvl="0" indent="0" algn="l" rtl="0">
              <a:spcBef>
                <a:spcPts val="0"/>
              </a:spcBef>
              <a:spcAft>
                <a:spcPts val="1600"/>
              </a:spcAft>
              <a:buNone/>
            </a:pPr>
            <a:endParaRPr dirty="0"/>
          </a:p>
        </p:txBody>
      </p:sp>
      <p:pic>
        <p:nvPicPr>
          <p:cNvPr id="21506" name="Picture 2">
            <a:extLst>
              <a:ext uri="{FF2B5EF4-FFF2-40B4-BE49-F238E27FC236}">
                <a16:creationId xmlns:a16="http://schemas.microsoft.com/office/drawing/2014/main" id="{628D9ADE-08EF-4F45-8E37-E11EEBC5F5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4658" y="1567375"/>
            <a:ext cx="4572000"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949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br>
              <a:rPr lang="en-IN" dirty="0"/>
            </a:br>
            <a:r>
              <a:rPr lang="en-IN" dirty="0"/>
              <a:t>Data analytics project lifecycle</a:t>
            </a:r>
            <a:br>
              <a:rPr lang="en-IN" sz="1800" b="1" kern="0" dirty="0">
                <a:effectLst/>
                <a:latin typeface="Times New Roman" panose="02020603050405020304" pitchFamily="18" charset="0"/>
              </a:rPr>
            </a:b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dirty="0"/>
              <a:t>Project lifecycle</a:t>
            </a:r>
          </a:p>
        </p:txBody>
      </p:sp>
      <p:sp>
        <p:nvSpPr>
          <p:cNvPr id="75" name="Google Shape;75;p15"/>
          <p:cNvSpPr txBox="1">
            <a:spLocks noGrp="1"/>
          </p:cNvSpPr>
          <p:nvPr>
            <p:ph type="body" idx="2"/>
          </p:nvPr>
        </p:nvSpPr>
        <p:spPr>
          <a:xfrm>
            <a:off x="462275" y="2571750"/>
            <a:ext cx="3837000" cy="2323408"/>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r>
              <a:rPr lang="en-IN" dirty="0"/>
              <a:t>Evaluation</a:t>
            </a:r>
          </a:p>
          <a:p>
            <a:pPr marL="457200" lvl="0" indent="-317500" algn="l" rtl="0">
              <a:spcBef>
                <a:spcPts val="0"/>
              </a:spcBef>
              <a:spcAft>
                <a:spcPts val="0"/>
              </a:spcAft>
              <a:buSzPts val="1400"/>
              <a:buChar char="●"/>
            </a:pPr>
            <a:r>
              <a:rPr lang="en-IN" dirty="0"/>
              <a:t>Optimization and Tuning</a:t>
            </a:r>
          </a:p>
          <a:p>
            <a:pPr marL="457200" lvl="0" indent="-317500" algn="l" rtl="0">
              <a:spcBef>
                <a:spcPts val="0"/>
              </a:spcBef>
              <a:spcAft>
                <a:spcPts val="0"/>
              </a:spcAft>
              <a:buSzPts val="1400"/>
              <a:buChar char="●"/>
            </a:pPr>
            <a:r>
              <a:rPr lang="en-IN" dirty="0"/>
              <a:t>Deploy the Model to production</a:t>
            </a:r>
          </a:p>
          <a:p>
            <a:pPr marL="457200" lvl="0" indent="-317500" algn="l" rtl="0">
              <a:spcBef>
                <a:spcPts val="0"/>
              </a:spcBef>
              <a:spcAft>
                <a:spcPts val="0"/>
              </a:spcAft>
              <a:buSzPts val="1400"/>
              <a:buChar char="●"/>
            </a:pPr>
            <a:r>
              <a:rPr lang="en-IN" dirty="0"/>
              <a:t>Monitor the performance during Production</a:t>
            </a:r>
          </a:p>
          <a:p>
            <a:pPr marL="139700" lvl="0" indent="0" algn="l"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5074949" y="4772274"/>
            <a:ext cx="3973357" cy="3712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https://www.northeastern.edu/graduate/blog/data-analysis-project-lifecycle/</a:t>
            </a:r>
            <a:endParaRPr lang="en-IN" dirty="0"/>
          </a:p>
          <a:p>
            <a:pPr marL="0" lvl="0" indent="0" algn="l" rtl="0">
              <a:spcBef>
                <a:spcPts val="0"/>
              </a:spcBef>
              <a:spcAft>
                <a:spcPts val="1600"/>
              </a:spcAft>
              <a:buNone/>
            </a:pPr>
            <a:r>
              <a:rPr lang="en" dirty="0"/>
              <a:t>/</a:t>
            </a:r>
            <a:endParaRPr dirty="0"/>
          </a:p>
        </p:txBody>
      </p:sp>
      <p:pic>
        <p:nvPicPr>
          <p:cNvPr id="20482" name="Picture 2" descr="Data analysis project lifecycle chart">
            <a:extLst>
              <a:ext uri="{FF2B5EF4-FFF2-40B4-BE49-F238E27FC236}">
                <a16:creationId xmlns:a16="http://schemas.microsoft.com/office/drawing/2014/main" id="{B0EFFDDA-0F9F-4328-818F-3DAF1A7693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052" b="14005"/>
          <a:stretch/>
        </p:blipFill>
        <p:spPr bwMode="auto">
          <a:xfrm>
            <a:off x="4572001" y="1262363"/>
            <a:ext cx="4572000" cy="2863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898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br>
              <a:rPr lang="en-IN" dirty="0"/>
            </a:br>
            <a:r>
              <a:rPr lang="en-IN" dirty="0"/>
              <a:t>Numerical Computing using NumPy Library</a:t>
            </a:r>
            <a:br>
              <a:rPr lang="en-IN" sz="1800" b="1" kern="0" dirty="0">
                <a:effectLst/>
                <a:latin typeface="Times New Roman" panose="02020603050405020304" pitchFamily="18" charset="0"/>
              </a:rPr>
            </a:b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dirty="0"/>
              <a:t>What is Numerical Computing?</a:t>
            </a:r>
          </a:p>
        </p:txBody>
      </p:sp>
      <p:sp>
        <p:nvSpPr>
          <p:cNvPr id="75" name="Google Shape;75;p15"/>
          <p:cNvSpPr txBox="1">
            <a:spLocks noGrp="1"/>
          </p:cNvSpPr>
          <p:nvPr>
            <p:ph type="body" idx="2"/>
          </p:nvPr>
        </p:nvSpPr>
        <p:spPr>
          <a:xfrm>
            <a:off x="462275" y="2571750"/>
            <a:ext cx="3837000" cy="2323408"/>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r>
              <a:rPr lang="en-IN" dirty="0"/>
              <a:t>Numerical computing is an approach for solving complex mathematical problems using only simple arithmetic operations.</a:t>
            </a:r>
          </a:p>
          <a:p>
            <a:pPr marL="457200" lvl="0" indent="-317500" algn="l" rtl="0">
              <a:spcBef>
                <a:spcPts val="0"/>
              </a:spcBef>
              <a:spcAft>
                <a:spcPts val="0"/>
              </a:spcAft>
              <a:buSzPts val="1400"/>
              <a:buChar char="●"/>
            </a:pPr>
            <a:r>
              <a:rPr lang="en-IN" dirty="0"/>
              <a:t>Numerical Python has a fixed-size, homogeneous (fixed-type), multi-dimensional array type and lots of functions for various array operations. </a:t>
            </a:r>
          </a:p>
          <a:p>
            <a:pPr marL="457200" lvl="0" indent="-317500" algn="l" rtl="0">
              <a:spcBef>
                <a:spcPts val="0"/>
              </a:spcBef>
              <a:spcAft>
                <a:spcPts val="0"/>
              </a:spcAft>
              <a:buSzPts val="1400"/>
              <a:buChar char="●"/>
            </a:pPr>
            <a:endParaRPr lang="en-IN" dirty="0"/>
          </a:p>
          <a:p>
            <a:pPr marL="139700" lvl="0" indent="0" algn="l"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4635450" y="4709545"/>
            <a:ext cx="3837000" cy="3712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https://slideplayer.com/slide/4519120/15/images/4/What+is+numerical+computing.jpg</a:t>
            </a:r>
            <a:endParaRPr lang="en-IN" dirty="0"/>
          </a:p>
          <a:p>
            <a:pPr marL="0" lvl="0" indent="0" algn="l" rtl="0">
              <a:spcBef>
                <a:spcPts val="0"/>
              </a:spcBef>
              <a:spcAft>
                <a:spcPts val="1600"/>
              </a:spcAft>
              <a:buNone/>
            </a:pPr>
            <a:endParaRPr dirty="0"/>
          </a:p>
        </p:txBody>
      </p:sp>
      <p:pic>
        <p:nvPicPr>
          <p:cNvPr id="3" name="Picture 2">
            <a:extLst>
              <a:ext uri="{FF2B5EF4-FFF2-40B4-BE49-F238E27FC236}">
                <a16:creationId xmlns:a16="http://schemas.microsoft.com/office/drawing/2014/main" id="{3D8193F3-2801-4CF0-B4AD-37073153E501}"/>
              </a:ext>
            </a:extLst>
          </p:cNvPr>
          <p:cNvPicPr>
            <a:picLocks noChangeAspect="1"/>
          </p:cNvPicPr>
          <p:nvPr/>
        </p:nvPicPr>
        <p:blipFill rotWithShape="1">
          <a:blip r:embed="rId4"/>
          <a:srcRect l="5447" t="24483" r="5985" b="5671"/>
          <a:stretch/>
        </p:blipFill>
        <p:spPr>
          <a:xfrm>
            <a:off x="4572000" y="1667981"/>
            <a:ext cx="4572000" cy="2542511"/>
          </a:xfrm>
          <a:prstGeom prst="rect">
            <a:avLst/>
          </a:prstGeom>
        </p:spPr>
      </p:pic>
    </p:spTree>
    <p:extLst>
      <p:ext uri="{BB962C8B-B14F-4D97-AF65-F5344CB8AC3E}">
        <p14:creationId xmlns:p14="http://schemas.microsoft.com/office/powerpoint/2010/main" val="2636470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br>
              <a:rPr lang="en-IN" dirty="0"/>
            </a:br>
            <a:r>
              <a:rPr lang="en-IN" dirty="0"/>
              <a:t>Numerical Computing using NumPy Library</a:t>
            </a:r>
            <a:br>
              <a:rPr lang="en-IN" sz="1800" b="1" kern="0" dirty="0">
                <a:effectLst/>
                <a:latin typeface="Times New Roman" panose="02020603050405020304" pitchFamily="18" charset="0"/>
              </a:rPr>
            </a:b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sz="1800" b="1" dirty="0">
              <a:solidFill>
                <a:srgbClr val="434343"/>
              </a:solidFill>
              <a:effectLst/>
              <a:latin typeface="Times New Roman" panose="02020603050405020304" pitchFamily="18" charset="0"/>
            </a:endParaRPr>
          </a:p>
          <a:p>
            <a:pPr>
              <a:lnSpc>
                <a:spcPct val="115000"/>
              </a:lnSpc>
              <a:spcBef>
                <a:spcPts val="1000"/>
              </a:spcBef>
              <a:spcAft>
                <a:spcPts val="1000"/>
              </a:spcAft>
            </a:pPr>
            <a:r>
              <a:rPr lang="en-IN" dirty="0"/>
              <a:t>What is NumPy in Python?</a:t>
            </a:r>
          </a:p>
          <a:p>
            <a:pPr>
              <a:lnSpc>
                <a:spcPct val="115000"/>
              </a:lnSpc>
              <a:spcBef>
                <a:spcPts val="1600"/>
              </a:spcBef>
              <a:spcAft>
                <a:spcPts val="400"/>
              </a:spcAft>
            </a:pPr>
            <a:endParaRPr lang="en-IN" sz="1800" b="1" dirty="0">
              <a:solidFill>
                <a:srgbClr val="434343"/>
              </a:solidFill>
              <a:effectLst/>
              <a:latin typeface="Times New Roman" panose="02020603050405020304" pitchFamily="18" charset="0"/>
            </a:endParaRPr>
          </a:p>
        </p:txBody>
      </p:sp>
      <p:sp>
        <p:nvSpPr>
          <p:cNvPr id="75" name="Google Shape;75;p15"/>
          <p:cNvSpPr txBox="1">
            <a:spLocks noGrp="1"/>
          </p:cNvSpPr>
          <p:nvPr>
            <p:ph type="body" idx="2"/>
          </p:nvPr>
        </p:nvSpPr>
        <p:spPr>
          <a:xfrm>
            <a:off x="462275" y="2571750"/>
            <a:ext cx="3837000" cy="2323408"/>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endParaRPr lang="en-IN" dirty="0"/>
          </a:p>
          <a:p>
            <a:pPr marL="457200" lvl="0" indent="-317500" algn="just" rtl="0">
              <a:spcBef>
                <a:spcPts val="0"/>
              </a:spcBef>
              <a:spcAft>
                <a:spcPts val="0"/>
              </a:spcAft>
              <a:buSzPts val="1400"/>
              <a:buChar char="●"/>
            </a:pPr>
            <a:r>
              <a:rPr lang="en-IN" dirty="0"/>
              <a:t>NumPy is an open-source library available in Python, which helps in mathematical, scientific, engineering, and data science programming. </a:t>
            </a:r>
          </a:p>
          <a:p>
            <a:pPr marL="457200" lvl="0" indent="-317500" algn="just" rtl="0">
              <a:spcBef>
                <a:spcPts val="0"/>
              </a:spcBef>
              <a:spcAft>
                <a:spcPts val="0"/>
              </a:spcAft>
              <a:buSzPts val="1400"/>
              <a:buChar char="●"/>
            </a:pPr>
            <a:r>
              <a:rPr lang="en-IN" dirty="0"/>
              <a:t>It is a very useful library to perform mathematical and statistical operations in Python.</a:t>
            </a:r>
          </a:p>
          <a:p>
            <a:pPr marL="139700" lvl="0" indent="0" algn="l"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5074949" y="4772274"/>
            <a:ext cx="3606775" cy="21439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https://favtutor.com/blogs/numpy-vs-pandas</a:t>
            </a:r>
            <a:endParaRPr lang="en-IN" dirty="0"/>
          </a:p>
          <a:p>
            <a:pPr marL="0" lvl="0" indent="0" algn="l" rtl="0">
              <a:spcBef>
                <a:spcPts val="0"/>
              </a:spcBef>
              <a:spcAft>
                <a:spcPts val="1600"/>
              </a:spcAft>
              <a:buNone/>
            </a:pPr>
            <a:endParaRPr dirty="0"/>
          </a:p>
        </p:txBody>
      </p:sp>
      <p:pic>
        <p:nvPicPr>
          <p:cNvPr id="24578" name="Picture 2">
            <a:extLst>
              <a:ext uri="{FF2B5EF4-FFF2-40B4-BE49-F238E27FC236}">
                <a16:creationId xmlns:a16="http://schemas.microsoft.com/office/drawing/2014/main" id="{2E27A77E-F86F-441E-A6DC-68A6194634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511" t="7491" r="15386" b="1073"/>
          <a:stretch/>
        </p:blipFill>
        <p:spPr bwMode="auto">
          <a:xfrm>
            <a:off x="4572000" y="1403498"/>
            <a:ext cx="4646428" cy="27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210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br>
              <a:rPr lang="en-IN" dirty="0"/>
            </a:br>
            <a:r>
              <a:rPr lang="en-IN" dirty="0"/>
              <a:t>Numerical Computing using NumPy Library</a:t>
            </a:r>
            <a:br>
              <a:rPr lang="en-IN" sz="1800" b="1" kern="0" dirty="0">
                <a:effectLst/>
                <a:latin typeface="Times New Roman" panose="02020603050405020304" pitchFamily="18" charset="0"/>
              </a:rPr>
            </a:b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sz="1800" b="1" dirty="0">
              <a:solidFill>
                <a:srgbClr val="434343"/>
              </a:solidFill>
              <a:effectLst/>
              <a:latin typeface="Times New Roman" panose="02020603050405020304" pitchFamily="18" charset="0"/>
            </a:endParaRPr>
          </a:p>
          <a:p>
            <a:pPr>
              <a:lnSpc>
                <a:spcPct val="115000"/>
              </a:lnSpc>
              <a:spcBef>
                <a:spcPts val="1000"/>
              </a:spcBef>
              <a:spcAft>
                <a:spcPts val="1000"/>
              </a:spcAft>
            </a:pPr>
            <a:r>
              <a:rPr lang="en-IN" dirty="0"/>
              <a:t>Why use NumPy?</a:t>
            </a:r>
          </a:p>
          <a:p>
            <a:pPr>
              <a:lnSpc>
                <a:spcPct val="115000"/>
              </a:lnSpc>
              <a:spcBef>
                <a:spcPts val="1600"/>
              </a:spcBef>
              <a:spcAft>
                <a:spcPts val="400"/>
              </a:spcAft>
            </a:pPr>
            <a:endParaRPr lang="en-IN" sz="1800" b="1" dirty="0">
              <a:solidFill>
                <a:srgbClr val="434343"/>
              </a:solidFill>
              <a:effectLst/>
              <a:latin typeface="Times New Roman" panose="02020603050405020304" pitchFamily="18" charset="0"/>
            </a:endParaRPr>
          </a:p>
        </p:txBody>
      </p:sp>
      <p:sp>
        <p:nvSpPr>
          <p:cNvPr id="75" name="Google Shape;75;p15"/>
          <p:cNvSpPr txBox="1">
            <a:spLocks noGrp="1"/>
          </p:cNvSpPr>
          <p:nvPr>
            <p:ph type="body" idx="2"/>
          </p:nvPr>
        </p:nvSpPr>
        <p:spPr>
          <a:xfrm>
            <a:off x="462275" y="2571750"/>
            <a:ext cx="3837000" cy="2323408"/>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a:p>
            <a:pPr marL="457200" lvl="0" indent="-317500" algn="just" rtl="0">
              <a:spcBef>
                <a:spcPts val="0"/>
              </a:spcBef>
              <a:spcAft>
                <a:spcPts val="0"/>
              </a:spcAft>
              <a:buSzPts val="1400"/>
              <a:buChar char="●"/>
            </a:pPr>
            <a:endParaRPr lang="en-IN" dirty="0"/>
          </a:p>
          <a:p>
            <a:pPr marL="457200" lvl="0" indent="-317500" algn="just" rtl="0">
              <a:spcBef>
                <a:spcPts val="0"/>
              </a:spcBef>
              <a:spcAft>
                <a:spcPts val="0"/>
              </a:spcAft>
              <a:buSzPts val="1400"/>
              <a:buChar char="●"/>
            </a:pPr>
            <a:r>
              <a:rPr lang="en-IN" dirty="0"/>
              <a:t>NumPy is memory efficiency, meaning it can handle the vast amount of data more accessible than any other library.</a:t>
            </a:r>
          </a:p>
          <a:p>
            <a:pPr marL="457200" lvl="0" indent="-317500" algn="just" rtl="0">
              <a:spcBef>
                <a:spcPts val="0"/>
              </a:spcBef>
              <a:spcAft>
                <a:spcPts val="0"/>
              </a:spcAft>
              <a:buSzPts val="1400"/>
              <a:buChar char="●"/>
            </a:pPr>
            <a:endParaRPr lang="en-IN" dirty="0"/>
          </a:p>
          <a:p>
            <a:pPr marL="139700" lvl="0" indent="0" algn="just" rtl="0">
              <a:spcBef>
                <a:spcPts val="0"/>
              </a:spcBef>
              <a:spcAft>
                <a:spcPts val="0"/>
              </a:spcAft>
              <a:buSzPts val="1400"/>
              <a:buNone/>
            </a:pPr>
            <a:endParaRPr lang="en-IN" dirty="0"/>
          </a:p>
          <a:p>
            <a:pPr marL="457200" lvl="0" indent="-317500" algn="just" rtl="0">
              <a:spcBef>
                <a:spcPts val="0"/>
              </a:spcBef>
              <a:spcAft>
                <a:spcPts val="0"/>
              </a:spcAft>
              <a:buSzPts val="1400"/>
              <a:buChar char="●"/>
            </a:pPr>
            <a:endParaRPr lang="en-IN" dirty="0"/>
          </a:p>
          <a:p>
            <a:pPr marL="139700" lvl="0" indent="0" algn="just" rtl="0">
              <a:spcBef>
                <a:spcPts val="0"/>
              </a:spcBef>
              <a:spcAft>
                <a:spcPts val="0"/>
              </a:spcAft>
              <a:buSzPts val="1400"/>
              <a:buNone/>
            </a:pPr>
            <a:r>
              <a:rPr lang="en-IN" dirty="0"/>
              <a:t> </a:t>
            </a:r>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4957992" y="4807408"/>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https://indianaiproduction.com/python-numpy-tutorial/</a:t>
            </a:r>
            <a:endParaRPr lang="en-IN" dirty="0"/>
          </a:p>
          <a:p>
            <a:pPr marL="0" lvl="0" indent="0" algn="l" rtl="0">
              <a:spcBef>
                <a:spcPts val="0"/>
              </a:spcBef>
              <a:spcAft>
                <a:spcPts val="1600"/>
              </a:spcAft>
              <a:buNone/>
            </a:pPr>
            <a:endParaRPr dirty="0"/>
          </a:p>
        </p:txBody>
      </p:sp>
      <p:pic>
        <p:nvPicPr>
          <p:cNvPr id="25602" name="Picture 2">
            <a:extLst>
              <a:ext uri="{FF2B5EF4-FFF2-40B4-BE49-F238E27FC236}">
                <a16:creationId xmlns:a16="http://schemas.microsoft.com/office/drawing/2014/main" id="{DDF4462E-34EC-48FC-8164-606E841097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752059"/>
            <a:ext cx="4572000" cy="2323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57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r>
              <a:rPr lang="en-IN" dirty="0"/>
              <a:t>Data mining, wrangling,data manipulation techniques</a:t>
            </a: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Mining</a:t>
            </a:r>
            <a:endParaRPr dirty="0"/>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IN" dirty="0"/>
              <a:t>Data Mining is defined as extracting information from huge sets of data.</a:t>
            </a:r>
          </a:p>
          <a:p>
            <a:pPr marL="457200" lvl="0" indent="-317500" algn="l" rtl="0">
              <a:spcBef>
                <a:spcPts val="0"/>
              </a:spcBef>
              <a:spcAft>
                <a:spcPts val="0"/>
              </a:spcAft>
              <a:buSzPts val="1400"/>
              <a:buChar char="●"/>
            </a:pPr>
            <a:r>
              <a:rPr lang="en-IN" dirty="0"/>
              <a:t>Data mining is a process of extracting and discovering patterns in large data sets involving methods at the intersection of machine learning, statistics, and database systems.</a:t>
            </a:r>
          </a:p>
        </p:txBody>
      </p:sp>
      <p:sp>
        <p:nvSpPr>
          <p:cNvPr id="77" name="Google Shape;77;p15"/>
          <p:cNvSpPr txBox="1">
            <a:spLocks noGrp="1"/>
          </p:cNvSpPr>
          <p:nvPr>
            <p:ph type="body" idx="3"/>
          </p:nvPr>
        </p:nvSpPr>
        <p:spPr>
          <a:xfrm>
            <a:off x="5122416" y="4663225"/>
            <a:ext cx="3397500" cy="3021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Image Source: </a:t>
            </a:r>
            <a:r>
              <a:rPr lang="en-IN" dirty="0">
                <a:hlinkClick r:id="rId3"/>
              </a:rPr>
              <a:t>https://www.shutterstock.com/search/data+mining</a:t>
            </a:r>
            <a:endParaRPr lang="en-IN" dirty="0"/>
          </a:p>
          <a:p>
            <a:pPr marL="0" lvl="0" indent="0" algn="l" rtl="0">
              <a:spcBef>
                <a:spcPts val="0"/>
              </a:spcBef>
              <a:spcAft>
                <a:spcPts val="0"/>
              </a:spcAft>
              <a:buNone/>
            </a:pPr>
            <a:endParaRPr lang="en-IN" u="sng" dirty="0">
              <a:solidFill>
                <a:schemeClr val="hlink"/>
              </a:solidFill>
            </a:endParaRPr>
          </a:p>
          <a:p>
            <a:pPr marL="0" lvl="0" indent="0" algn="l" rtl="0">
              <a:spcBef>
                <a:spcPts val="0"/>
              </a:spcBef>
              <a:spcAft>
                <a:spcPts val="1600"/>
              </a:spcAft>
              <a:buNone/>
            </a:pPr>
            <a:endParaRPr dirty="0"/>
          </a:p>
        </p:txBody>
      </p:sp>
      <p:pic>
        <p:nvPicPr>
          <p:cNvPr id="1026" name="Picture 2" descr="Data mining Images, Stock Photos &amp; Vectors | Shutterstock">
            <a:extLst>
              <a:ext uri="{FF2B5EF4-FFF2-40B4-BE49-F238E27FC236}">
                <a16:creationId xmlns:a16="http://schemas.microsoft.com/office/drawing/2014/main" id="{915C60FC-F53D-4D44-8BCE-666AE655C46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38" r="1638" b="8353"/>
          <a:stretch/>
        </p:blipFill>
        <p:spPr bwMode="auto">
          <a:xfrm>
            <a:off x="4438650" y="1567375"/>
            <a:ext cx="4631682" cy="2814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br>
              <a:rPr lang="en-IN" dirty="0"/>
            </a:br>
            <a:r>
              <a:rPr lang="en-IN" dirty="0"/>
              <a:t>Numerical Computing using NumPy Library</a:t>
            </a:r>
            <a:br>
              <a:rPr lang="en-IN" sz="1800" b="1" kern="0" dirty="0">
                <a:effectLst/>
                <a:latin typeface="Times New Roman" panose="02020603050405020304" pitchFamily="18" charset="0"/>
              </a:rPr>
            </a:b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sz="1800" b="1" dirty="0">
              <a:solidFill>
                <a:srgbClr val="434343"/>
              </a:solidFill>
              <a:effectLst/>
              <a:latin typeface="Times New Roman" panose="02020603050405020304" pitchFamily="18" charset="0"/>
            </a:endParaRPr>
          </a:p>
          <a:p>
            <a:pPr>
              <a:lnSpc>
                <a:spcPct val="115000"/>
              </a:lnSpc>
              <a:spcBef>
                <a:spcPts val="1000"/>
              </a:spcBef>
              <a:spcAft>
                <a:spcPts val="1000"/>
              </a:spcAft>
            </a:pPr>
            <a:r>
              <a:rPr lang="en-IN" dirty="0"/>
              <a:t>Creating Arrays</a:t>
            </a:r>
          </a:p>
          <a:p>
            <a:pPr>
              <a:lnSpc>
                <a:spcPct val="115000"/>
              </a:lnSpc>
              <a:spcBef>
                <a:spcPts val="1600"/>
              </a:spcBef>
              <a:spcAft>
                <a:spcPts val="400"/>
              </a:spcAft>
            </a:pPr>
            <a:endParaRPr lang="en-IN" sz="1800" b="1" dirty="0">
              <a:solidFill>
                <a:srgbClr val="434343"/>
              </a:solidFill>
              <a:effectLst/>
              <a:latin typeface="Times New Roman" panose="02020603050405020304" pitchFamily="18" charset="0"/>
            </a:endParaRPr>
          </a:p>
        </p:txBody>
      </p:sp>
      <p:sp>
        <p:nvSpPr>
          <p:cNvPr id="75" name="Google Shape;75;p15"/>
          <p:cNvSpPr txBox="1">
            <a:spLocks noGrp="1"/>
          </p:cNvSpPr>
          <p:nvPr>
            <p:ph type="body" idx="2"/>
          </p:nvPr>
        </p:nvSpPr>
        <p:spPr>
          <a:xfrm>
            <a:off x="462275" y="2571750"/>
            <a:ext cx="3837000" cy="2323408"/>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just" rtl="0">
              <a:spcBef>
                <a:spcPts val="0"/>
              </a:spcBef>
              <a:spcAft>
                <a:spcPts val="0"/>
              </a:spcAft>
              <a:buSzPts val="1400"/>
              <a:buChar char="●"/>
            </a:pPr>
            <a:endParaRPr lang="en-IN" dirty="0"/>
          </a:p>
          <a:p>
            <a:pPr marL="457200" lvl="0" indent="-317500" algn="just" rtl="0">
              <a:spcBef>
                <a:spcPts val="0"/>
              </a:spcBef>
              <a:spcAft>
                <a:spcPts val="0"/>
              </a:spcAft>
              <a:buSzPts val="1400"/>
              <a:buChar char="●"/>
            </a:pPr>
            <a:r>
              <a:rPr lang="en-IN" dirty="0"/>
              <a:t>The array object in NumPy is called </a:t>
            </a:r>
            <a:r>
              <a:rPr lang="en-IN" dirty="0" err="1"/>
              <a:t>ndarray</a:t>
            </a:r>
            <a:r>
              <a:rPr lang="en-IN" dirty="0"/>
              <a:t>. </a:t>
            </a:r>
          </a:p>
          <a:p>
            <a:pPr marL="457200" lvl="0" indent="-317500" algn="just" rtl="0">
              <a:spcBef>
                <a:spcPts val="0"/>
              </a:spcBef>
              <a:spcAft>
                <a:spcPts val="0"/>
              </a:spcAft>
              <a:buSzPts val="1400"/>
              <a:buChar char="●"/>
            </a:pPr>
            <a:r>
              <a:rPr lang="en-IN" dirty="0"/>
              <a:t>We can create a NumPy </a:t>
            </a:r>
            <a:r>
              <a:rPr lang="en-IN" dirty="0" err="1"/>
              <a:t>ndarray</a:t>
            </a:r>
            <a:r>
              <a:rPr lang="en-IN" dirty="0"/>
              <a:t> object by using the array() function.</a:t>
            </a:r>
          </a:p>
          <a:p>
            <a:pPr marL="457200" lvl="0" indent="-317500" algn="just" rtl="0">
              <a:spcBef>
                <a:spcPts val="0"/>
              </a:spcBef>
              <a:spcAft>
                <a:spcPts val="0"/>
              </a:spcAft>
              <a:buSzPts val="1400"/>
              <a:buChar char="●"/>
            </a:pPr>
            <a:endParaRPr lang="en-IN" dirty="0"/>
          </a:p>
          <a:p>
            <a:pPr marL="139700" lvl="0" indent="0" algn="just"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5074950" y="4772274"/>
            <a:ext cx="3397500" cy="3712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https://medium.com/analytics-vidhya/introduction-to-numpy-16a6efaffdd7</a:t>
            </a:r>
            <a:endParaRPr lang="en-IN" dirty="0"/>
          </a:p>
          <a:p>
            <a:pPr marL="0" lvl="0" indent="0" algn="l" rtl="0">
              <a:spcBef>
                <a:spcPts val="0"/>
              </a:spcBef>
              <a:spcAft>
                <a:spcPts val="1600"/>
              </a:spcAft>
              <a:buNone/>
            </a:pPr>
            <a:endParaRPr dirty="0"/>
          </a:p>
        </p:txBody>
      </p:sp>
      <p:pic>
        <p:nvPicPr>
          <p:cNvPr id="23554" name="Picture 2">
            <a:extLst>
              <a:ext uri="{FF2B5EF4-FFF2-40B4-BE49-F238E27FC236}">
                <a16:creationId xmlns:a16="http://schemas.microsoft.com/office/drawing/2014/main" id="{92EC6C21-9DCB-4EB1-BE87-D98BC7A224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670" b="6448"/>
          <a:stretch/>
        </p:blipFill>
        <p:spPr bwMode="auto">
          <a:xfrm>
            <a:off x="4572000" y="1456660"/>
            <a:ext cx="4572000" cy="2658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018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br>
              <a:rPr lang="en-IN" dirty="0"/>
            </a:br>
            <a:r>
              <a:rPr lang="en-IN" dirty="0"/>
              <a:t>Numerical Computing using NumPy Library</a:t>
            </a:r>
            <a:br>
              <a:rPr lang="en-IN" sz="1800" b="1" kern="0" dirty="0">
                <a:effectLst/>
                <a:latin typeface="Times New Roman" panose="02020603050405020304" pitchFamily="18" charset="0"/>
              </a:rPr>
            </a:b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IN" dirty="0"/>
              <a:t>Random Numbers using NumPy</a:t>
            </a:r>
          </a:p>
          <a:p>
            <a:pPr>
              <a:lnSpc>
                <a:spcPct val="115000"/>
              </a:lnSpc>
              <a:spcBef>
                <a:spcPts val="1600"/>
              </a:spcBef>
              <a:spcAft>
                <a:spcPts val="400"/>
              </a:spcAft>
            </a:pPr>
            <a:endParaRPr lang="en-IN" sz="1800" b="1" dirty="0">
              <a:solidFill>
                <a:srgbClr val="434343"/>
              </a:solidFill>
              <a:effectLst/>
              <a:latin typeface="Times New Roman" panose="02020603050405020304" pitchFamily="18" charset="0"/>
            </a:endParaRPr>
          </a:p>
        </p:txBody>
      </p:sp>
      <p:sp>
        <p:nvSpPr>
          <p:cNvPr id="75" name="Google Shape;75;p15"/>
          <p:cNvSpPr txBox="1">
            <a:spLocks noGrp="1"/>
          </p:cNvSpPr>
          <p:nvPr>
            <p:ph type="body" idx="2"/>
          </p:nvPr>
        </p:nvSpPr>
        <p:spPr>
          <a:xfrm>
            <a:off x="462275" y="2571750"/>
            <a:ext cx="3837000" cy="2323408"/>
          </a:xfrm>
          <a:prstGeom prst="rect">
            <a:avLst/>
          </a:prstGeom>
        </p:spPr>
        <p:txBody>
          <a:bodyPr spcFirstLastPara="1" wrap="square" lIns="91425" tIns="91425" rIns="91425" bIns="91425" anchor="ctr" anchorCtr="0">
            <a:noAutofit/>
          </a:bodyPr>
          <a:lstStyle/>
          <a:p>
            <a:pPr marL="139700" lvl="0" indent="0" algn="just" rtl="0">
              <a:spcBef>
                <a:spcPts val="0"/>
              </a:spcBef>
              <a:spcAft>
                <a:spcPts val="0"/>
              </a:spcAft>
              <a:buSzPts val="1400"/>
              <a:buNone/>
            </a:pPr>
            <a:r>
              <a:rPr lang="en-IN" dirty="0"/>
              <a:t>NumPy offers the random module to work with random numbers.</a:t>
            </a:r>
          </a:p>
          <a:p>
            <a:pPr marL="139700" lvl="0" indent="0" algn="just" rtl="0">
              <a:spcBef>
                <a:spcPts val="0"/>
              </a:spcBef>
              <a:spcAft>
                <a:spcPts val="0"/>
              </a:spcAft>
              <a:buSzPts val="1400"/>
              <a:buNone/>
            </a:pPr>
            <a:endParaRPr lang="en-IN" dirty="0"/>
          </a:p>
          <a:p>
            <a:pPr marL="457200" lvl="0" indent="-317500" algn="just" rtl="0">
              <a:spcBef>
                <a:spcPts val="0"/>
              </a:spcBef>
              <a:spcAft>
                <a:spcPts val="0"/>
              </a:spcAft>
              <a:buSzPts val="1400"/>
              <a:buChar char="●"/>
            </a:pPr>
            <a:r>
              <a:rPr lang="en-IN" dirty="0"/>
              <a:t>rand()</a:t>
            </a:r>
          </a:p>
          <a:p>
            <a:pPr marL="457200" lvl="0" indent="-317500" algn="just" rtl="0">
              <a:spcBef>
                <a:spcPts val="0"/>
              </a:spcBef>
              <a:spcAft>
                <a:spcPts val="0"/>
              </a:spcAft>
              <a:buSzPts val="1400"/>
              <a:buChar char="●"/>
            </a:pPr>
            <a:r>
              <a:rPr lang="en-IN" dirty="0"/>
              <a:t>randint()</a:t>
            </a:r>
          </a:p>
          <a:p>
            <a:pPr marL="457200" lvl="0" indent="-317500" algn="just" rtl="0">
              <a:spcBef>
                <a:spcPts val="0"/>
              </a:spcBef>
              <a:spcAft>
                <a:spcPts val="0"/>
              </a:spcAft>
              <a:buSzPts val="1400"/>
              <a:buChar char="●"/>
            </a:pPr>
            <a:r>
              <a:rPr lang="en-IN" dirty="0"/>
              <a:t>choice()</a:t>
            </a:r>
          </a:p>
          <a:p>
            <a:pPr marL="139700" lvl="0" indent="0" algn="just"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4635449" y="4582633"/>
            <a:ext cx="4349063" cy="43593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https://www.w3resource.com/python-exercises/numpy/python-numpy-random-exercise-2.php</a:t>
            </a:r>
            <a:endParaRPr lang="en-IN" dirty="0"/>
          </a:p>
          <a:p>
            <a:pPr marL="0" lvl="0" indent="0" algn="l" rtl="0">
              <a:spcBef>
                <a:spcPts val="0"/>
              </a:spcBef>
              <a:spcAft>
                <a:spcPts val="1600"/>
              </a:spcAft>
              <a:buNone/>
            </a:pPr>
            <a:endParaRPr dirty="0"/>
          </a:p>
        </p:txBody>
      </p:sp>
      <p:pic>
        <p:nvPicPr>
          <p:cNvPr id="3" name="Picture 2">
            <a:extLst>
              <a:ext uri="{FF2B5EF4-FFF2-40B4-BE49-F238E27FC236}">
                <a16:creationId xmlns:a16="http://schemas.microsoft.com/office/drawing/2014/main" id="{7D29A370-ADF6-4BA0-A80D-660AB51A8778}"/>
              </a:ext>
            </a:extLst>
          </p:cNvPr>
          <p:cNvPicPr>
            <a:picLocks noChangeAspect="1"/>
          </p:cNvPicPr>
          <p:nvPr/>
        </p:nvPicPr>
        <p:blipFill>
          <a:blip r:embed="rId4"/>
          <a:stretch>
            <a:fillRect/>
          </a:stretch>
        </p:blipFill>
        <p:spPr>
          <a:xfrm>
            <a:off x="4572000" y="1399165"/>
            <a:ext cx="4572000" cy="2492784"/>
          </a:xfrm>
          <a:prstGeom prst="rect">
            <a:avLst/>
          </a:prstGeom>
        </p:spPr>
      </p:pic>
    </p:spTree>
    <p:extLst>
      <p:ext uri="{BB962C8B-B14F-4D97-AF65-F5344CB8AC3E}">
        <p14:creationId xmlns:p14="http://schemas.microsoft.com/office/powerpoint/2010/main" val="4236943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br>
              <a:rPr lang="en-IN" dirty="0"/>
            </a:br>
            <a:r>
              <a:rPr lang="en-IN" dirty="0"/>
              <a:t>Numerical Computing using NumPy Library</a:t>
            </a:r>
            <a:br>
              <a:rPr lang="en-IN" sz="1800" b="1" kern="0" dirty="0">
                <a:effectLst/>
                <a:latin typeface="Times New Roman" panose="02020603050405020304" pitchFamily="18" charset="0"/>
              </a:rPr>
            </a:b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sz="1800" b="1" dirty="0">
              <a:solidFill>
                <a:srgbClr val="434343"/>
              </a:solidFill>
              <a:effectLst/>
              <a:latin typeface="Times New Roman" panose="02020603050405020304" pitchFamily="18" charset="0"/>
            </a:endParaRPr>
          </a:p>
          <a:p>
            <a:pPr>
              <a:lnSpc>
                <a:spcPct val="115000"/>
              </a:lnSpc>
              <a:spcBef>
                <a:spcPts val="1000"/>
              </a:spcBef>
              <a:spcAft>
                <a:spcPts val="1000"/>
              </a:spcAft>
            </a:pPr>
            <a:r>
              <a:rPr lang="en-IN" dirty="0"/>
              <a:t>Indexing and Slicing in Python</a:t>
            </a:r>
          </a:p>
          <a:p>
            <a:pPr>
              <a:lnSpc>
                <a:spcPct val="115000"/>
              </a:lnSpc>
              <a:spcBef>
                <a:spcPts val="1600"/>
              </a:spcBef>
              <a:spcAft>
                <a:spcPts val="400"/>
              </a:spcAft>
            </a:pPr>
            <a:endParaRPr lang="en-IN" sz="1800" b="1" dirty="0">
              <a:solidFill>
                <a:srgbClr val="434343"/>
              </a:solidFill>
              <a:effectLst/>
              <a:latin typeface="Times New Roman" panose="02020603050405020304" pitchFamily="18" charset="0"/>
            </a:endParaRPr>
          </a:p>
        </p:txBody>
      </p:sp>
      <p:sp>
        <p:nvSpPr>
          <p:cNvPr id="75" name="Google Shape;75;p15"/>
          <p:cNvSpPr txBox="1">
            <a:spLocks noGrp="1"/>
          </p:cNvSpPr>
          <p:nvPr>
            <p:ph type="body" idx="2"/>
          </p:nvPr>
        </p:nvSpPr>
        <p:spPr>
          <a:xfrm>
            <a:off x="462275" y="2571750"/>
            <a:ext cx="3837000" cy="2323408"/>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just" rtl="0">
              <a:spcBef>
                <a:spcPts val="0"/>
              </a:spcBef>
              <a:spcAft>
                <a:spcPts val="0"/>
              </a:spcAft>
              <a:buSzPts val="1400"/>
              <a:buChar char="●"/>
            </a:pPr>
            <a:endParaRPr lang="en-IN" dirty="0"/>
          </a:p>
          <a:p>
            <a:pPr marL="457200" lvl="0" indent="-317500" algn="just" rtl="0">
              <a:spcBef>
                <a:spcPts val="0"/>
              </a:spcBef>
              <a:spcAft>
                <a:spcPts val="0"/>
              </a:spcAft>
              <a:buSzPts val="1400"/>
              <a:buChar char="●"/>
            </a:pPr>
            <a:r>
              <a:rPr lang="en-IN" dirty="0"/>
              <a:t>Array indexing is the same as accessing an array element.</a:t>
            </a:r>
          </a:p>
          <a:p>
            <a:pPr marL="457200" lvl="0" indent="-317500" algn="just" rtl="0">
              <a:spcBef>
                <a:spcPts val="0"/>
              </a:spcBef>
              <a:spcAft>
                <a:spcPts val="0"/>
              </a:spcAft>
              <a:buSzPts val="1400"/>
              <a:buChar char="●"/>
            </a:pPr>
            <a:r>
              <a:rPr lang="en-IN" dirty="0"/>
              <a:t>Slicing in python means taking elements from one given index to another given index.</a:t>
            </a:r>
          </a:p>
          <a:p>
            <a:pPr marL="139700" lvl="0" indent="0" algn="just" rtl="0">
              <a:spcBef>
                <a:spcPts val="0"/>
              </a:spcBef>
              <a:spcAft>
                <a:spcPts val="0"/>
              </a:spcAft>
              <a:buSzPts val="1400"/>
              <a:buNone/>
            </a:pPr>
            <a:endParaRPr lang="en-IN" dirty="0"/>
          </a:p>
          <a:p>
            <a:pPr marL="139700" lvl="0" indent="0" algn="just"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https://www.pythoninformer.com/python-libraries/numpy/index-and-slice/</a:t>
            </a:r>
            <a:endParaRPr lang="en-IN" dirty="0"/>
          </a:p>
          <a:p>
            <a:pPr marL="0" lvl="0" indent="0" algn="l" rtl="0">
              <a:spcBef>
                <a:spcPts val="0"/>
              </a:spcBef>
              <a:spcAft>
                <a:spcPts val="1600"/>
              </a:spcAft>
              <a:buNone/>
            </a:pPr>
            <a:endParaRPr dirty="0"/>
          </a:p>
        </p:txBody>
      </p:sp>
      <p:pic>
        <p:nvPicPr>
          <p:cNvPr id="27652" name="Picture 4" descr="array">
            <a:extLst>
              <a:ext uri="{FF2B5EF4-FFF2-40B4-BE49-F238E27FC236}">
                <a16:creationId xmlns:a16="http://schemas.microsoft.com/office/drawing/2014/main" id="{25E173F4-FFAB-4FF3-A196-B5C2A9D3E1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r="2857"/>
          <a:stretch/>
        </p:blipFill>
        <p:spPr bwMode="auto">
          <a:xfrm>
            <a:off x="4572000" y="852992"/>
            <a:ext cx="2169042" cy="2257425"/>
          </a:xfrm>
          <a:prstGeom prst="rect">
            <a:avLst/>
          </a:prstGeom>
          <a:noFill/>
          <a:extLst>
            <a:ext uri="{909E8E84-426E-40DD-AFC4-6F175D3DCCD1}">
              <a14:hiddenFill xmlns:a14="http://schemas.microsoft.com/office/drawing/2010/main">
                <a:solidFill>
                  <a:srgbClr val="FFFFFF"/>
                </a:solidFill>
              </a14:hiddenFill>
            </a:ext>
          </a:extLst>
        </p:spPr>
      </p:pic>
      <p:pic>
        <p:nvPicPr>
          <p:cNvPr id="27654" name="Picture 6" descr="array">
            <a:extLst>
              <a:ext uri="{FF2B5EF4-FFF2-40B4-BE49-F238E27FC236}">
                <a16:creationId xmlns:a16="http://schemas.microsoft.com/office/drawing/2014/main" id="{95061F3C-E919-42B9-9528-FF71BECB02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136314"/>
            <a:ext cx="4571999" cy="1399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830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br>
              <a:rPr lang="en-IN" dirty="0"/>
            </a:br>
            <a:r>
              <a:rPr lang="en-IN" dirty="0"/>
              <a:t>Numerical Computing using NumPy Library</a:t>
            </a:r>
            <a:br>
              <a:rPr lang="en-IN" sz="1800" b="1" kern="0" dirty="0">
                <a:effectLst/>
                <a:latin typeface="Times New Roman" panose="02020603050405020304" pitchFamily="18" charset="0"/>
              </a:rPr>
            </a:b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sz="1800" b="1" dirty="0">
              <a:solidFill>
                <a:srgbClr val="434343"/>
              </a:solidFill>
              <a:effectLst/>
              <a:latin typeface="Times New Roman" panose="02020603050405020304" pitchFamily="18" charset="0"/>
            </a:endParaRPr>
          </a:p>
          <a:p>
            <a:pPr>
              <a:lnSpc>
                <a:spcPct val="115000"/>
              </a:lnSpc>
              <a:spcBef>
                <a:spcPts val="1000"/>
              </a:spcBef>
              <a:spcAft>
                <a:spcPts val="1000"/>
              </a:spcAft>
            </a:pPr>
            <a:r>
              <a:rPr lang="en-IN" dirty="0"/>
              <a:t>Statistical Functions in Python</a:t>
            </a:r>
          </a:p>
          <a:p>
            <a:pPr>
              <a:lnSpc>
                <a:spcPct val="115000"/>
              </a:lnSpc>
              <a:spcBef>
                <a:spcPts val="1600"/>
              </a:spcBef>
              <a:spcAft>
                <a:spcPts val="400"/>
              </a:spcAft>
            </a:pPr>
            <a:endParaRPr lang="en-IN" sz="1800" b="1" dirty="0">
              <a:solidFill>
                <a:srgbClr val="434343"/>
              </a:solidFill>
              <a:effectLst/>
              <a:latin typeface="Times New Roman" panose="02020603050405020304" pitchFamily="18" charset="0"/>
            </a:endParaRPr>
          </a:p>
        </p:txBody>
      </p:sp>
      <p:sp>
        <p:nvSpPr>
          <p:cNvPr id="75" name="Google Shape;75;p15"/>
          <p:cNvSpPr txBox="1">
            <a:spLocks noGrp="1"/>
          </p:cNvSpPr>
          <p:nvPr>
            <p:ph type="body" idx="2"/>
          </p:nvPr>
        </p:nvSpPr>
        <p:spPr>
          <a:xfrm>
            <a:off x="462275" y="2390262"/>
            <a:ext cx="3837000" cy="2504896"/>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just" rtl="0">
              <a:spcBef>
                <a:spcPts val="0"/>
              </a:spcBef>
              <a:spcAft>
                <a:spcPts val="0"/>
              </a:spcAft>
              <a:buSzPts val="1400"/>
              <a:buChar char="●"/>
            </a:pPr>
            <a:endParaRPr lang="en-IN" dirty="0"/>
          </a:p>
          <a:p>
            <a:pPr marL="457200" lvl="0" indent="-317500" algn="just" rtl="0">
              <a:spcBef>
                <a:spcPts val="0"/>
              </a:spcBef>
              <a:spcAft>
                <a:spcPts val="0"/>
              </a:spcAft>
              <a:buSzPts val="1400"/>
              <a:buChar char="●"/>
            </a:pPr>
            <a:r>
              <a:rPr lang="en-IN" b="1" dirty="0"/>
              <a:t>median:</a:t>
            </a:r>
            <a:r>
              <a:rPr lang="en-IN" dirty="0"/>
              <a:t> This will return the median along the specified axis.</a:t>
            </a:r>
          </a:p>
          <a:p>
            <a:pPr marL="457200" lvl="0" indent="-317500" algn="just" rtl="0">
              <a:spcBef>
                <a:spcPts val="0"/>
              </a:spcBef>
              <a:spcAft>
                <a:spcPts val="0"/>
              </a:spcAft>
              <a:buSzPts val="1400"/>
              <a:buChar char="●"/>
            </a:pPr>
            <a:r>
              <a:rPr lang="en-IN" b="1" dirty="0"/>
              <a:t>average:</a:t>
            </a:r>
            <a:r>
              <a:rPr lang="en-IN" dirty="0"/>
              <a:t> This will return the weighted average along the specified axis.</a:t>
            </a:r>
          </a:p>
          <a:p>
            <a:pPr marL="457200" lvl="0" indent="-317500" algn="just" rtl="0">
              <a:spcBef>
                <a:spcPts val="0"/>
              </a:spcBef>
              <a:spcAft>
                <a:spcPts val="0"/>
              </a:spcAft>
              <a:buSzPts val="1400"/>
              <a:buChar char="●"/>
            </a:pPr>
            <a:r>
              <a:rPr lang="en-IN" b="1" dirty="0"/>
              <a:t>mean: </a:t>
            </a:r>
            <a:r>
              <a:rPr lang="en-IN" dirty="0"/>
              <a:t>This will return the arithmetic mean along the specified axis.</a:t>
            </a:r>
          </a:p>
          <a:p>
            <a:pPr marL="457200" lvl="0" indent="-317500" algn="just" rtl="0">
              <a:spcBef>
                <a:spcPts val="0"/>
              </a:spcBef>
              <a:spcAft>
                <a:spcPts val="0"/>
              </a:spcAft>
              <a:buSzPts val="1400"/>
              <a:buChar char="●"/>
            </a:pPr>
            <a:r>
              <a:rPr lang="en-IN" b="1" dirty="0"/>
              <a:t>std: </a:t>
            </a:r>
            <a:r>
              <a:rPr lang="en-IN" dirty="0"/>
              <a:t>This will return the standard deviation along the specified axis.</a:t>
            </a:r>
          </a:p>
          <a:p>
            <a:pPr marL="457200" lvl="0" indent="-317500" algn="just" rtl="0">
              <a:spcBef>
                <a:spcPts val="0"/>
              </a:spcBef>
              <a:spcAft>
                <a:spcPts val="0"/>
              </a:spcAft>
              <a:buSzPts val="1400"/>
              <a:buChar char="●"/>
            </a:pPr>
            <a:r>
              <a:rPr lang="en-IN" b="1" dirty="0"/>
              <a:t>var: </a:t>
            </a:r>
            <a:r>
              <a:rPr lang="en-IN" dirty="0"/>
              <a:t>This will return the variance along the specified axis.</a:t>
            </a:r>
          </a:p>
          <a:p>
            <a:pPr marL="139700" lvl="0" indent="0" algn="l"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5074950" y="4772275"/>
            <a:ext cx="3718176" cy="26755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https://d3mxt5v3yxgcsr.cloudfront.net/courses/3391/course_3391_image.jpg</a:t>
            </a:r>
            <a:endParaRPr lang="en-IN" dirty="0"/>
          </a:p>
          <a:p>
            <a:pPr marL="0" lvl="0" indent="0" algn="l" rtl="0">
              <a:spcBef>
                <a:spcPts val="0"/>
              </a:spcBef>
              <a:spcAft>
                <a:spcPts val="1600"/>
              </a:spcAft>
              <a:buNone/>
            </a:pPr>
            <a:endParaRPr dirty="0"/>
          </a:p>
        </p:txBody>
      </p:sp>
      <p:pic>
        <p:nvPicPr>
          <p:cNvPr id="28676" name="Picture 4">
            <a:extLst>
              <a:ext uri="{FF2B5EF4-FFF2-40B4-BE49-F238E27FC236}">
                <a16:creationId xmlns:a16="http://schemas.microsoft.com/office/drawing/2014/main" id="{6A76E986-F1E2-4CDC-85A8-282C60D0B0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9108"/>
          <a:stretch/>
        </p:blipFill>
        <p:spPr bwMode="auto">
          <a:xfrm>
            <a:off x="4572000" y="1567375"/>
            <a:ext cx="4572000" cy="2504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806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br>
              <a:rPr lang="en-IN" dirty="0"/>
            </a:br>
            <a:r>
              <a:rPr lang="en-IN" dirty="0"/>
              <a:t>Numerical Computing using NumPy Library</a:t>
            </a:r>
            <a:br>
              <a:rPr lang="en-IN" sz="1800" b="1" kern="0" dirty="0">
                <a:effectLst/>
                <a:latin typeface="Times New Roman" panose="02020603050405020304" pitchFamily="18" charset="0"/>
              </a:rPr>
            </a:b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sz="1800" b="1" dirty="0">
              <a:solidFill>
                <a:srgbClr val="434343"/>
              </a:solidFill>
              <a:effectLst/>
              <a:latin typeface="Times New Roman" panose="02020603050405020304" pitchFamily="18" charset="0"/>
            </a:endParaRPr>
          </a:p>
          <a:p>
            <a:pPr>
              <a:lnSpc>
                <a:spcPct val="115000"/>
              </a:lnSpc>
              <a:spcBef>
                <a:spcPts val="1000"/>
              </a:spcBef>
              <a:spcAft>
                <a:spcPts val="1000"/>
              </a:spcAft>
            </a:pPr>
            <a:endParaRPr lang="en-IN" sz="1800" b="1" dirty="0">
              <a:solidFill>
                <a:srgbClr val="434343"/>
              </a:solidFill>
              <a:effectLst/>
              <a:latin typeface="Times New Roman" panose="02020603050405020304" pitchFamily="18" charset="0"/>
            </a:endParaRPr>
          </a:p>
          <a:p>
            <a:pPr>
              <a:lnSpc>
                <a:spcPct val="115000"/>
              </a:lnSpc>
              <a:spcBef>
                <a:spcPts val="1000"/>
              </a:spcBef>
              <a:spcAft>
                <a:spcPts val="1000"/>
              </a:spcAft>
            </a:pPr>
            <a:r>
              <a:rPr lang="en-IN" dirty="0"/>
              <a:t>Matrix Multiplication in Python</a:t>
            </a:r>
          </a:p>
          <a:p>
            <a:pPr>
              <a:lnSpc>
                <a:spcPct val="115000"/>
              </a:lnSpc>
              <a:spcBef>
                <a:spcPts val="1000"/>
              </a:spcBef>
              <a:spcAft>
                <a:spcPts val="1000"/>
              </a:spcAft>
            </a:pPr>
            <a:endParaRPr lang="en-IN" dirty="0"/>
          </a:p>
          <a:p>
            <a:pPr>
              <a:lnSpc>
                <a:spcPct val="115000"/>
              </a:lnSpc>
              <a:spcBef>
                <a:spcPts val="1600"/>
              </a:spcBef>
              <a:spcAft>
                <a:spcPts val="400"/>
              </a:spcAft>
            </a:pPr>
            <a:endParaRPr lang="en-IN" sz="1800" b="1" dirty="0">
              <a:solidFill>
                <a:srgbClr val="434343"/>
              </a:solidFill>
              <a:effectLst/>
              <a:latin typeface="Times New Roman" panose="02020603050405020304" pitchFamily="18" charset="0"/>
            </a:endParaRPr>
          </a:p>
        </p:txBody>
      </p:sp>
      <p:sp>
        <p:nvSpPr>
          <p:cNvPr id="75" name="Google Shape;75;p15"/>
          <p:cNvSpPr txBox="1">
            <a:spLocks noGrp="1"/>
          </p:cNvSpPr>
          <p:nvPr>
            <p:ph type="body" idx="2"/>
          </p:nvPr>
        </p:nvSpPr>
        <p:spPr>
          <a:xfrm>
            <a:off x="462275" y="2571750"/>
            <a:ext cx="3837000" cy="2323408"/>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sz="1800" dirty="0">
              <a:solidFill>
                <a:schemeClr val="dk2"/>
              </a:solidFill>
            </a:endParaRPr>
          </a:p>
          <a:p>
            <a:pPr marL="457200" lvl="0" indent="-317500" algn="just" rtl="0">
              <a:spcBef>
                <a:spcPts val="0"/>
              </a:spcBef>
              <a:spcAft>
                <a:spcPts val="0"/>
              </a:spcAft>
              <a:buSzPts val="1400"/>
              <a:buChar char="●"/>
            </a:pPr>
            <a:endParaRPr lang="en-IN" dirty="0"/>
          </a:p>
          <a:p>
            <a:pPr marL="285750" indent="-285750"/>
            <a:r>
              <a:rPr lang="en-IN" dirty="0"/>
              <a:t>The </a:t>
            </a:r>
            <a:r>
              <a:rPr lang="en-IN" dirty="0" err="1"/>
              <a:t>Numpy</a:t>
            </a:r>
            <a:r>
              <a:rPr lang="en-IN" dirty="0"/>
              <a:t> </a:t>
            </a:r>
            <a:r>
              <a:rPr lang="en-IN" dirty="0" err="1"/>
              <a:t>matmul</a:t>
            </a:r>
            <a:r>
              <a:rPr lang="en-IN" dirty="0"/>
              <a:t>() function is used to return the matrix product of 2 arrays. </a:t>
            </a:r>
          </a:p>
          <a:p>
            <a:pPr marL="0" indent="0">
              <a:buNone/>
            </a:pPr>
            <a:endParaRPr lang="en-IN" dirty="0"/>
          </a:p>
          <a:p>
            <a:pPr marL="457200" lvl="0" indent="-317500" algn="just" rtl="0">
              <a:spcBef>
                <a:spcPts val="0"/>
              </a:spcBef>
              <a:spcAft>
                <a:spcPts val="0"/>
              </a:spcAft>
              <a:buSzPts val="1400"/>
              <a:buChar char="●"/>
            </a:pPr>
            <a:endParaRPr lang="en-IN" dirty="0"/>
          </a:p>
          <a:p>
            <a:pPr marL="139700" lvl="0" indent="0" algn="just" rtl="0">
              <a:spcBef>
                <a:spcPts val="0"/>
              </a:spcBef>
              <a:spcAft>
                <a:spcPts val="0"/>
              </a:spcAft>
              <a:buSzPts val="1400"/>
              <a:buNone/>
            </a:pPr>
            <a:r>
              <a:rPr lang="en-IN" dirty="0"/>
              <a:t>.</a:t>
            </a:r>
          </a:p>
          <a:p>
            <a:pPr marL="139700" lvl="0" indent="0" algn="l" rtl="0">
              <a:spcBef>
                <a:spcPts val="0"/>
              </a:spcBef>
              <a:spcAft>
                <a:spcPts val="0"/>
              </a:spcAft>
              <a:buSzPts val="1400"/>
              <a:buNone/>
            </a:pPr>
            <a:endParaRPr lang="en-IN" dirty="0"/>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https://www.javatpoint.com/numpy-matrix-multiplication</a:t>
            </a:r>
            <a:endParaRPr lang="en-IN" dirty="0"/>
          </a:p>
          <a:p>
            <a:pPr marL="0" lvl="0" indent="0" algn="l" rtl="0">
              <a:spcBef>
                <a:spcPts val="0"/>
              </a:spcBef>
              <a:spcAft>
                <a:spcPts val="1600"/>
              </a:spcAft>
              <a:buNone/>
            </a:pPr>
            <a:endParaRPr dirty="0"/>
          </a:p>
        </p:txBody>
      </p:sp>
      <p:pic>
        <p:nvPicPr>
          <p:cNvPr id="29698" name="Picture 2" descr="NumPy Matrix Multiplication - Javatpoint">
            <a:extLst>
              <a:ext uri="{FF2B5EF4-FFF2-40B4-BE49-F238E27FC236}">
                <a16:creationId xmlns:a16="http://schemas.microsoft.com/office/drawing/2014/main" id="{7497064A-E896-4B45-970C-C718972630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33" t="16656" r="3750" b="4671"/>
          <a:stretch/>
        </p:blipFill>
        <p:spPr bwMode="auto">
          <a:xfrm>
            <a:off x="4572000" y="1400175"/>
            <a:ext cx="4572000" cy="294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809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r>
              <a:rPr lang="en-IN" dirty="0"/>
              <a:t>Data mining, wrangling,data manipulation techniques</a:t>
            </a: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Why is data mining important?</a:t>
            </a:r>
            <a:endParaRPr dirty="0"/>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r>
              <a:rPr lang="en-IN" dirty="0"/>
              <a:t>Data mining tools predict behaviors and future trends, allowing businesses to make proactive, knowledge-driven decisions. Data mining tools can answer business questions that traditionally were too time consuming to resolve.</a:t>
            </a:r>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5074949" y="4663225"/>
            <a:ext cx="3836999" cy="355342"/>
          </a:xfrm>
          <a:prstGeom prst="rect">
            <a:avLst/>
          </a:prstGeom>
        </p:spPr>
        <p:txBody>
          <a:bodyPr spcFirstLastPara="1" wrap="square" lIns="91425" tIns="91425" rIns="91425" bIns="91425" anchor="t" anchorCtr="0">
            <a:noAutofit/>
          </a:bodyPr>
          <a:lstStyle/>
          <a:p>
            <a:pPr marL="0" indent="0">
              <a:spcAft>
                <a:spcPts val="1600"/>
              </a:spcAft>
              <a:buNone/>
            </a:pPr>
            <a:r>
              <a:rPr lang="en" dirty="0"/>
              <a:t>Image Source: </a:t>
            </a:r>
            <a:r>
              <a:rPr lang="en-IN" dirty="0">
                <a:hlinkClick r:id="rId3"/>
              </a:rPr>
              <a:t>https://slideplayer.com/slide/3900027/13/images/14/Why+is+data+mining+important.jpg</a:t>
            </a:r>
            <a:endParaRPr lang="en-IN" dirty="0"/>
          </a:p>
          <a:p>
            <a:pPr marL="0" indent="0">
              <a:spcAft>
                <a:spcPts val="1600"/>
              </a:spcAft>
              <a:buNone/>
            </a:pPr>
            <a:endParaRPr lang="en" u="sng" dirty="0">
              <a:solidFill>
                <a:schemeClr val="hlink"/>
              </a:solidFill>
            </a:endParaRPr>
          </a:p>
          <a:p>
            <a:pPr marL="0" lvl="0" indent="0" algn="l" rtl="0">
              <a:spcBef>
                <a:spcPts val="0"/>
              </a:spcBef>
              <a:spcAft>
                <a:spcPts val="1600"/>
              </a:spcAft>
              <a:buNone/>
            </a:pPr>
            <a:endParaRPr lang="en" dirty="0"/>
          </a:p>
          <a:p>
            <a:pPr marL="0" lvl="0" indent="0" algn="l" rtl="0">
              <a:spcBef>
                <a:spcPts val="0"/>
              </a:spcBef>
              <a:spcAft>
                <a:spcPts val="1600"/>
              </a:spcAft>
              <a:buNone/>
            </a:pPr>
            <a:r>
              <a:rPr lang="en" dirty="0"/>
              <a:t>/</a:t>
            </a:r>
            <a:endParaRPr dirty="0"/>
          </a:p>
        </p:txBody>
      </p:sp>
      <p:pic>
        <p:nvPicPr>
          <p:cNvPr id="1026" name="Picture 2">
            <a:extLst>
              <a:ext uri="{FF2B5EF4-FFF2-40B4-BE49-F238E27FC236}">
                <a16:creationId xmlns:a16="http://schemas.microsoft.com/office/drawing/2014/main" id="{EE557BCA-AEEB-436A-BC47-5FE3865904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760" t="22532" r="7829" b="18553"/>
          <a:stretch/>
        </p:blipFill>
        <p:spPr bwMode="auto">
          <a:xfrm>
            <a:off x="4572000" y="1387910"/>
            <a:ext cx="4572000" cy="303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271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r>
              <a:rPr lang="en-IN" dirty="0"/>
              <a:t>Data mining, wrangling,data manipulation techniques</a:t>
            </a: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Data mining Steps</a:t>
            </a:r>
            <a:endParaRPr dirty="0"/>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r>
              <a:rPr lang="en-IN" dirty="0"/>
              <a:t>Understand Business </a:t>
            </a:r>
          </a:p>
          <a:p>
            <a:pPr marL="457200" lvl="0" indent="-317500" algn="l" rtl="0">
              <a:spcBef>
                <a:spcPts val="0"/>
              </a:spcBef>
              <a:spcAft>
                <a:spcPts val="0"/>
              </a:spcAft>
              <a:buSzPts val="1400"/>
              <a:buChar char="●"/>
            </a:pPr>
            <a:r>
              <a:rPr lang="en-IN" dirty="0"/>
              <a:t>Understand the Data</a:t>
            </a:r>
          </a:p>
          <a:p>
            <a:pPr marL="457200" lvl="0" indent="-317500" algn="l" rtl="0">
              <a:spcBef>
                <a:spcPts val="0"/>
              </a:spcBef>
              <a:spcAft>
                <a:spcPts val="0"/>
              </a:spcAft>
              <a:buSzPts val="1400"/>
              <a:buChar char="●"/>
            </a:pPr>
            <a:r>
              <a:rPr lang="en-IN" dirty="0"/>
              <a:t>Prepare the Data</a:t>
            </a:r>
          </a:p>
          <a:p>
            <a:pPr marL="457200" lvl="0" indent="-317500" algn="l" rtl="0">
              <a:spcBef>
                <a:spcPts val="0"/>
              </a:spcBef>
              <a:spcAft>
                <a:spcPts val="0"/>
              </a:spcAft>
              <a:buSzPts val="1400"/>
              <a:buChar char="●"/>
            </a:pPr>
            <a:r>
              <a:rPr lang="en-IN" dirty="0"/>
              <a:t>Model the Data</a:t>
            </a:r>
          </a:p>
          <a:p>
            <a:pPr marL="457200" lvl="0" indent="-317500" algn="l" rtl="0">
              <a:spcBef>
                <a:spcPts val="0"/>
              </a:spcBef>
              <a:spcAft>
                <a:spcPts val="0"/>
              </a:spcAft>
              <a:buSzPts val="1400"/>
              <a:buChar char="●"/>
            </a:pPr>
            <a:r>
              <a:rPr lang="en-IN" dirty="0"/>
              <a:t>Evaluate the Data</a:t>
            </a:r>
          </a:p>
          <a:p>
            <a:pPr marL="457200" lvl="0" indent="-317500" algn="l" rtl="0">
              <a:spcBef>
                <a:spcPts val="0"/>
              </a:spcBef>
              <a:spcAft>
                <a:spcPts val="0"/>
              </a:spcAft>
              <a:buSzPts val="1400"/>
              <a:buChar char="●"/>
            </a:pPr>
            <a:r>
              <a:rPr lang="en-IN" dirty="0"/>
              <a:t>Deploy the Solution</a:t>
            </a:r>
          </a:p>
          <a:p>
            <a:pPr marL="457200" lvl="0" indent="-317500" algn="l" rtl="0">
              <a:spcBef>
                <a:spcPts val="0"/>
              </a:spcBef>
              <a:spcAft>
                <a:spcPts val="0"/>
              </a:spcAft>
              <a:buSzPts val="1400"/>
              <a:buChar char="●"/>
            </a:pPr>
            <a:endParaRPr lang="en-IN" dirty="0"/>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4678326" y="4663224"/>
            <a:ext cx="4306186" cy="34471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https://www.researchgate.net/figure/The-steps-for-data-mining-process_fig3_344166043</a:t>
            </a:r>
            <a:endParaRPr lang="en-IN" dirty="0"/>
          </a:p>
        </p:txBody>
      </p:sp>
      <p:pic>
        <p:nvPicPr>
          <p:cNvPr id="2052" name="Picture 4" descr="| The steps for data mining process.">
            <a:extLst>
              <a:ext uri="{FF2B5EF4-FFF2-40B4-BE49-F238E27FC236}">
                <a16:creationId xmlns:a16="http://schemas.microsoft.com/office/drawing/2014/main" id="{3C766A03-3B22-4A06-8241-3BF9B13348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18555"/>
            <a:ext cx="4572000" cy="2813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154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r>
              <a:rPr lang="en-IN" dirty="0"/>
              <a:t>Data mining, wrangling,data manipulation techniques</a:t>
            </a: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marL="0" indent="0"/>
            <a:r>
              <a:rPr lang="en-IN" dirty="0"/>
              <a:t>Benefits of Data Mining</a:t>
            </a:r>
          </a:p>
        </p:txBody>
      </p:sp>
      <p:sp>
        <p:nvSpPr>
          <p:cNvPr id="75" name="Google Shape;75;p15"/>
          <p:cNvSpPr txBox="1">
            <a:spLocks noGrp="1"/>
          </p:cNvSpPr>
          <p:nvPr>
            <p:ph type="body" idx="2"/>
          </p:nvPr>
        </p:nvSpPr>
        <p:spPr>
          <a:xfrm>
            <a:off x="462275" y="2390262"/>
            <a:ext cx="3837000" cy="2557513"/>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r>
              <a:rPr lang="en-IN" dirty="0"/>
              <a:t>It helps companies gather reliable information.</a:t>
            </a:r>
          </a:p>
          <a:p>
            <a:pPr marL="457200" lvl="0" indent="-317500" algn="l" rtl="0">
              <a:spcBef>
                <a:spcPts val="0"/>
              </a:spcBef>
              <a:spcAft>
                <a:spcPts val="0"/>
              </a:spcAft>
              <a:buSzPts val="1400"/>
              <a:buChar char="●"/>
            </a:pPr>
            <a:r>
              <a:rPr lang="en-IN" dirty="0"/>
              <a:t>It's an efficient, cost-effective solution compared to other data applications.</a:t>
            </a:r>
          </a:p>
          <a:p>
            <a:pPr marL="457200" lvl="0" indent="-317500" algn="l" rtl="0">
              <a:spcBef>
                <a:spcPts val="0"/>
              </a:spcBef>
              <a:spcAft>
                <a:spcPts val="0"/>
              </a:spcAft>
              <a:buSzPts val="1400"/>
              <a:buChar char="●"/>
            </a:pPr>
            <a:r>
              <a:rPr lang="en-IN" dirty="0"/>
              <a:t>It helps businesses make profitable production and operational adjustments.</a:t>
            </a:r>
          </a:p>
          <a:p>
            <a:pPr marL="457200" lvl="0" indent="-317500" algn="l" rtl="0">
              <a:spcBef>
                <a:spcPts val="0"/>
              </a:spcBef>
              <a:spcAft>
                <a:spcPts val="0"/>
              </a:spcAft>
              <a:buSzPts val="1400"/>
              <a:buChar char="●"/>
            </a:pPr>
            <a:r>
              <a:rPr lang="en-IN" dirty="0"/>
              <a:t>Data mining uses both new and legacy systems.</a:t>
            </a:r>
          </a:p>
          <a:p>
            <a:pPr marL="457200" lvl="0" indent="-317500" algn="l" rtl="0">
              <a:spcBef>
                <a:spcPts val="0"/>
              </a:spcBef>
              <a:spcAft>
                <a:spcPts val="0"/>
              </a:spcAft>
              <a:buSzPts val="1400"/>
              <a:buChar char="●"/>
            </a:pPr>
            <a:r>
              <a:rPr lang="en-IN" dirty="0"/>
              <a:t>It helps businesses make informed decisions.</a:t>
            </a:r>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4688958" y="4540102"/>
            <a:ext cx="4306186" cy="49973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https://www.includehelp.com/basics/data-mining-introduction-benefits-disadvantages-and-applications.aspx</a:t>
            </a:r>
            <a:endParaRPr lang="en-IN" dirty="0"/>
          </a:p>
          <a:p>
            <a:pPr marL="0" indent="0">
              <a:spcAft>
                <a:spcPts val="1600"/>
              </a:spcAft>
              <a:buNone/>
            </a:pPr>
            <a:endParaRPr lang="en" u="sng" dirty="0">
              <a:solidFill>
                <a:schemeClr val="hlink"/>
              </a:solidFill>
            </a:endParaRPr>
          </a:p>
          <a:p>
            <a:pPr marL="0" lvl="0" indent="0" algn="l" rtl="0">
              <a:spcBef>
                <a:spcPts val="0"/>
              </a:spcBef>
              <a:spcAft>
                <a:spcPts val="1600"/>
              </a:spcAft>
              <a:buNone/>
            </a:pPr>
            <a:endParaRPr dirty="0"/>
          </a:p>
        </p:txBody>
      </p:sp>
      <p:pic>
        <p:nvPicPr>
          <p:cNvPr id="2050" name="Picture 2" descr="benefits of data mining">
            <a:extLst>
              <a:ext uri="{FF2B5EF4-FFF2-40B4-BE49-F238E27FC236}">
                <a16:creationId xmlns:a16="http://schemas.microsoft.com/office/drawing/2014/main" id="{C837DC5D-BF0C-4987-92F7-0CCC693106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76697"/>
            <a:ext cx="4572000" cy="2806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67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r>
              <a:rPr lang="en-IN" dirty="0"/>
              <a:t>Data mining, wrangling,data manipulation techniques</a:t>
            </a: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marL="0" indent="0"/>
            <a:r>
              <a:rPr lang="en-IN" dirty="0"/>
              <a:t>Data Mining Tools</a:t>
            </a:r>
          </a:p>
        </p:txBody>
      </p:sp>
      <p:sp>
        <p:nvSpPr>
          <p:cNvPr id="75" name="Google Shape;75;p15"/>
          <p:cNvSpPr txBox="1">
            <a:spLocks noGrp="1"/>
          </p:cNvSpPr>
          <p:nvPr>
            <p:ph type="body" idx="2"/>
          </p:nvPr>
        </p:nvSpPr>
        <p:spPr>
          <a:xfrm>
            <a:off x="462275" y="2390262"/>
            <a:ext cx="3837000" cy="2557513"/>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r>
              <a:rPr lang="en-IN" dirty="0"/>
              <a:t>Artificial Intelligence</a:t>
            </a:r>
          </a:p>
          <a:p>
            <a:pPr marL="457200" lvl="0" indent="-317500" algn="l" rtl="0">
              <a:spcBef>
                <a:spcPts val="0"/>
              </a:spcBef>
              <a:spcAft>
                <a:spcPts val="0"/>
              </a:spcAft>
              <a:buSzPts val="1400"/>
              <a:buChar char="●"/>
            </a:pPr>
            <a:r>
              <a:rPr lang="en-IN" dirty="0"/>
              <a:t>Association Rule Learning</a:t>
            </a:r>
          </a:p>
          <a:p>
            <a:pPr marL="457200" lvl="0" indent="-317500" algn="l" rtl="0">
              <a:spcBef>
                <a:spcPts val="0"/>
              </a:spcBef>
              <a:spcAft>
                <a:spcPts val="0"/>
              </a:spcAft>
              <a:buSzPts val="1400"/>
              <a:buChar char="●"/>
            </a:pPr>
            <a:r>
              <a:rPr lang="en-IN" dirty="0"/>
              <a:t>Clustering</a:t>
            </a:r>
          </a:p>
          <a:p>
            <a:pPr marL="457200" lvl="0" indent="-317500" algn="l" rtl="0">
              <a:spcBef>
                <a:spcPts val="0"/>
              </a:spcBef>
              <a:spcAft>
                <a:spcPts val="0"/>
              </a:spcAft>
              <a:buSzPts val="1400"/>
              <a:buChar char="●"/>
            </a:pPr>
            <a:r>
              <a:rPr lang="en-IN" dirty="0"/>
              <a:t>Classification</a:t>
            </a:r>
          </a:p>
          <a:p>
            <a:pPr marL="457200" lvl="0" indent="-317500" algn="l" rtl="0">
              <a:spcBef>
                <a:spcPts val="0"/>
              </a:spcBef>
              <a:spcAft>
                <a:spcPts val="0"/>
              </a:spcAft>
              <a:buSzPts val="1400"/>
              <a:buChar char="●"/>
            </a:pPr>
            <a:r>
              <a:rPr lang="en-IN" dirty="0"/>
              <a:t>Data Analytics</a:t>
            </a:r>
          </a:p>
          <a:p>
            <a:pPr marL="457200" lvl="0" indent="-317500" algn="l" rtl="0">
              <a:spcBef>
                <a:spcPts val="0"/>
              </a:spcBef>
              <a:spcAft>
                <a:spcPts val="0"/>
              </a:spcAft>
              <a:buSzPts val="1400"/>
              <a:buChar char="●"/>
            </a:pPr>
            <a:r>
              <a:rPr lang="en-IN" dirty="0"/>
              <a:t>Data Cleansing and Preparation</a:t>
            </a:r>
          </a:p>
          <a:p>
            <a:pPr marL="457200" lvl="0" indent="-317500" algn="l" rtl="0">
              <a:spcBef>
                <a:spcPts val="0"/>
              </a:spcBef>
              <a:spcAft>
                <a:spcPts val="0"/>
              </a:spcAft>
              <a:buSzPts val="1400"/>
              <a:buChar char="●"/>
            </a:pPr>
            <a:r>
              <a:rPr lang="en-IN" dirty="0"/>
              <a:t>Data Warehousing</a:t>
            </a:r>
          </a:p>
          <a:p>
            <a:pPr marL="457200" lvl="0" indent="-317500" algn="l" rtl="0">
              <a:spcBef>
                <a:spcPts val="0"/>
              </a:spcBef>
              <a:spcAft>
                <a:spcPts val="0"/>
              </a:spcAft>
              <a:buSzPts val="1400"/>
              <a:buChar char="●"/>
            </a:pPr>
            <a:r>
              <a:rPr lang="en-IN" dirty="0"/>
              <a:t>Machine Learning</a:t>
            </a:r>
          </a:p>
          <a:p>
            <a:pPr marL="457200" lvl="0" indent="-317500" algn="l" rtl="0">
              <a:spcBef>
                <a:spcPts val="0"/>
              </a:spcBef>
              <a:spcAft>
                <a:spcPts val="0"/>
              </a:spcAft>
              <a:buSzPts val="1400"/>
              <a:buChar char="●"/>
            </a:pPr>
            <a:r>
              <a:rPr lang="en-IN" dirty="0"/>
              <a:t>Regression</a:t>
            </a:r>
          </a:p>
          <a:p>
            <a:pPr marL="139700" lvl="0" indent="0" algn="l" rtl="0">
              <a:spcBef>
                <a:spcPts val="0"/>
              </a:spcBef>
              <a:spcAft>
                <a:spcPts val="0"/>
              </a:spcAft>
              <a:buSzPts val="1400"/>
              <a:buNone/>
            </a:pPr>
            <a:endParaRPr lang="en-IN" dirty="0"/>
          </a:p>
        </p:txBody>
      </p:sp>
      <p:sp>
        <p:nvSpPr>
          <p:cNvPr id="77" name="Google Shape;77;p15"/>
          <p:cNvSpPr txBox="1">
            <a:spLocks noGrp="1"/>
          </p:cNvSpPr>
          <p:nvPr>
            <p:ph type="body" idx="3"/>
          </p:nvPr>
        </p:nvSpPr>
        <p:spPr>
          <a:xfrm>
            <a:off x="4695871" y="4818366"/>
            <a:ext cx="4067221" cy="25881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a:t>
            </a:r>
            <a:r>
              <a:rPr lang="en-IN" dirty="0"/>
              <a:t> </a:t>
            </a:r>
            <a:r>
              <a:rPr lang="en-IN" dirty="0">
                <a:hlinkClick r:id="rId3"/>
              </a:rPr>
              <a:t>https://medium.com/@springboard_ind/top-10-data-mining-tools-b06171d476d0</a:t>
            </a: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3074" name="Picture 2" descr="Top 10 Data Mining Tools. Every organization today depends on the… | by  Springboard India | Medium">
            <a:extLst>
              <a:ext uri="{FF2B5EF4-FFF2-40B4-BE49-F238E27FC236}">
                <a16:creationId xmlns:a16="http://schemas.microsoft.com/office/drawing/2014/main" id="{A700344D-2540-4B5F-AF69-D164AEAAFB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67375"/>
            <a:ext cx="4572000" cy="2698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825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r>
              <a:rPr lang="en-IN" dirty="0"/>
              <a:t>Data mining, wrangling,data manipulation techniques</a:t>
            </a: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marL="0" indent="0"/>
            <a:r>
              <a:rPr lang="en-IN" dirty="0"/>
              <a:t>Data Mining Applications</a:t>
            </a:r>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r>
              <a:rPr lang="en-IN" dirty="0"/>
              <a:t>Retail</a:t>
            </a:r>
          </a:p>
          <a:p>
            <a:pPr marL="457200" lvl="0" indent="-317500" algn="l" rtl="0">
              <a:spcBef>
                <a:spcPts val="0"/>
              </a:spcBef>
              <a:spcAft>
                <a:spcPts val="0"/>
              </a:spcAft>
              <a:buSzPts val="1400"/>
              <a:buChar char="●"/>
            </a:pPr>
            <a:r>
              <a:rPr lang="en-IN" dirty="0"/>
              <a:t>Financial services</a:t>
            </a:r>
          </a:p>
          <a:p>
            <a:pPr marL="457200" lvl="0" indent="-317500" algn="l" rtl="0">
              <a:spcBef>
                <a:spcPts val="0"/>
              </a:spcBef>
              <a:spcAft>
                <a:spcPts val="0"/>
              </a:spcAft>
              <a:buSzPts val="1400"/>
              <a:buChar char="●"/>
            </a:pPr>
            <a:r>
              <a:rPr lang="en-IN" dirty="0"/>
              <a:t>Insurance</a:t>
            </a:r>
          </a:p>
          <a:p>
            <a:pPr marL="457200" lvl="0" indent="-317500" algn="l" rtl="0">
              <a:spcBef>
                <a:spcPts val="0"/>
              </a:spcBef>
              <a:spcAft>
                <a:spcPts val="0"/>
              </a:spcAft>
              <a:buSzPts val="1400"/>
              <a:buChar char="●"/>
            </a:pPr>
            <a:r>
              <a:rPr lang="en-IN" dirty="0"/>
              <a:t>Manufacturing</a:t>
            </a:r>
          </a:p>
          <a:p>
            <a:pPr marL="457200" lvl="0" indent="-317500" algn="l" rtl="0">
              <a:spcBef>
                <a:spcPts val="0"/>
              </a:spcBef>
              <a:spcAft>
                <a:spcPts val="0"/>
              </a:spcAft>
              <a:buSzPts val="1400"/>
              <a:buChar char="●"/>
            </a:pPr>
            <a:r>
              <a:rPr lang="en-IN" dirty="0"/>
              <a:t>Entertainment</a:t>
            </a:r>
          </a:p>
          <a:p>
            <a:pPr marL="457200" lvl="0" indent="-317500" algn="l" rtl="0">
              <a:spcBef>
                <a:spcPts val="0"/>
              </a:spcBef>
              <a:spcAft>
                <a:spcPts val="0"/>
              </a:spcAft>
              <a:buSzPts val="1400"/>
              <a:buChar char="●"/>
            </a:pPr>
            <a:r>
              <a:rPr lang="en-IN" dirty="0"/>
              <a:t>Healthcare</a:t>
            </a:r>
          </a:p>
        </p:txBody>
      </p:sp>
      <p:sp>
        <p:nvSpPr>
          <p:cNvPr id="77" name="Google Shape;77;p15"/>
          <p:cNvSpPr txBox="1">
            <a:spLocks noGrp="1"/>
          </p:cNvSpPr>
          <p:nvPr>
            <p:ph type="body" idx="3"/>
          </p:nvPr>
        </p:nvSpPr>
        <p:spPr>
          <a:xfrm>
            <a:off x="5074950" y="4663225"/>
            <a:ext cx="3397500" cy="37660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http://higssoftware.com/blog/data-mining-process-steps.php</a:t>
            </a:r>
            <a:r>
              <a:rPr lang="en" dirty="0">
                <a:hlinkClick r:id="rId3"/>
              </a:rPr>
              <a:t>/</a:t>
            </a:r>
            <a:endParaRPr lang="en" dirty="0"/>
          </a:p>
          <a:p>
            <a:pPr marL="0" lvl="0" indent="0" algn="l" rtl="0">
              <a:spcBef>
                <a:spcPts val="0"/>
              </a:spcBef>
              <a:spcAft>
                <a:spcPts val="1600"/>
              </a:spcAft>
              <a:buNone/>
            </a:pPr>
            <a:endParaRPr dirty="0"/>
          </a:p>
        </p:txBody>
      </p:sp>
      <p:pic>
        <p:nvPicPr>
          <p:cNvPr id="4098" name="Picture 2" descr="technoogies used in data mining">
            <a:extLst>
              <a:ext uri="{FF2B5EF4-FFF2-40B4-BE49-F238E27FC236}">
                <a16:creationId xmlns:a16="http://schemas.microsoft.com/office/drawing/2014/main" id="{A8DDF185-0EA5-4898-B1F7-B9FBD9E5DA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7572" y="1385772"/>
            <a:ext cx="4646428" cy="288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08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832320"/>
            <a:ext cx="4045200" cy="735055"/>
          </a:xfrm>
          <a:prstGeom prst="rect">
            <a:avLst/>
          </a:prstGeom>
        </p:spPr>
        <p:txBody>
          <a:bodyPr spcFirstLastPara="1" wrap="square" lIns="91425" tIns="91425" rIns="91425" bIns="91425" anchor="ctr" anchorCtr="0">
            <a:noAutofit/>
          </a:bodyPr>
          <a:lstStyle/>
          <a:p>
            <a:br>
              <a:rPr lang="en-IN" dirty="0"/>
            </a:br>
            <a:r>
              <a:rPr lang="en-IN" dirty="0"/>
              <a:t>Data mining, wrangling,data manipulation techniques</a:t>
            </a:r>
            <a:br>
              <a:rPr lang="en-IN" dirty="0"/>
            </a:br>
            <a:endParaRPr dirty="0"/>
          </a:p>
        </p:txBody>
      </p:sp>
      <p:sp>
        <p:nvSpPr>
          <p:cNvPr id="74" name="Google Shape;74;p15"/>
          <p:cNvSpPr txBox="1">
            <a:spLocks noGrp="1"/>
          </p:cNvSpPr>
          <p:nvPr>
            <p:ph type="subTitle" idx="1"/>
          </p:nvPr>
        </p:nvSpPr>
        <p:spPr>
          <a:xfrm>
            <a:off x="254075" y="1748862"/>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Wrangling</a:t>
            </a:r>
            <a:endParaRPr dirty="0"/>
          </a:p>
        </p:txBody>
      </p:sp>
      <p:sp>
        <p:nvSpPr>
          <p:cNvPr id="75" name="Google Shape;75;p15"/>
          <p:cNvSpPr txBox="1">
            <a:spLocks noGrp="1"/>
          </p:cNvSpPr>
          <p:nvPr>
            <p:ph type="body" idx="2"/>
          </p:nvPr>
        </p:nvSpPr>
        <p:spPr>
          <a:xfrm>
            <a:off x="462275" y="2571750"/>
            <a:ext cx="3837000" cy="2091475"/>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IN" dirty="0"/>
              <a:t>Data wrangling is the process of cleaning and unifying messy and complex data sets for easy access and analysis.</a:t>
            </a:r>
          </a:p>
          <a:p>
            <a:pPr marL="457200" lvl="0" indent="-317500" algn="l" rtl="0">
              <a:spcBef>
                <a:spcPts val="0"/>
              </a:spcBef>
              <a:spcAft>
                <a:spcPts val="0"/>
              </a:spcAft>
              <a:buSzPts val="1400"/>
              <a:buChar char="●"/>
            </a:pPr>
            <a:r>
              <a:rPr lang="en-IN" dirty="0"/>
              <a:t>Data Wrangling is also known as Data Munging.</a:t>
            </a:r>
          </a:p>
        </p:txBody>
      </p:sp>
      <p:sp>
        <p:nvSpPr>
          <p:cNvPr id="77" name="Google Shape;77;p15"/>
          <p:cNvSpPr txBox="1">
            <a:spLocks noGrp="1"/>
          </p:cNvSpPr>
          <p:nvPr>
            <p:ph type="body" idx="3"/>
          </p:nvPr>
        </p:nvSpPr>
        <p:spPr>
          <a:xfrm>
            <a:off x="4720856" y="4663224"/>
            <a:ext cx="4051004" cy="48027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https://towardsdatascience.com/data-wrangling-raw-to-clean-transformation-b30a27bf4b3b</a:t>
            </a:r>
            <a:endParaRPr lang="en-IN" dirty="0"/>
          </a:p>
          <a:p>
            <a:pPr marL="0" lvl="0" indent="0" algn="l" rtl="0">
              <a:spcBef>
                <a:spcPts val="0"/>
              </a:spcBef>
              <a:spcAft>
                <a:spcPts val="1600"/>
              </a:spcAft>
              <a:buNone/>
            </a:pPr>
            <a:endParaRPr dirty="0"/>
          </a:p>
        </p:txBody>
      </p:sp>
      <p:pic>
        <p:nvPicPr>
          <p:cNvPr id="5122" name="Picture 2" descr="Data Wrangling — Raw to Clean Transformation | by Suraj Gurav | Towards Data  Science">
            <a:extLst>
              <a:ext uri="{FF2B5EF4-FFF2-40B4-BE49-F238E27FC236}">
                <a16:creationId xmlns:a16="http://schemas.microsoft.com/office/drawing/2014/main" id="{D072F005-E4F3-4EC8-9A79-31334C6163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319" t="2189" r="25925"/>
          <a:stretch/>
        </p:blipFill>
        <p:spPr bwMode="auto">
          <a:xfrm>
            <a:off x="4486940" y="1490584"/>
            <a:ext cx="4657060" cy="255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78744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850</TotalTime>
  <Words>8000</Words>
  <Application>Microsoft Office PowerPoint</Application>
  <PresentationFormat>On-screen Show (16:9)</PresentationFormat>
  <Paragraphs>1060</Paragraphs>
  <Slides>34</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Times New Roman</vt:lpstr>
      <vt:lpstr>Simple Light</vt:lpstr>
      <vt:lpstr> Data Analytics using Python </vt:lpstr>
      <vt:lpstr>In this section, we will discuss:</vt:lpstr>
      <vt:lpstr> Data mining, wrangling,data manipulation techniques </vt:lpstr>
      <vt:lpstr> Data mining, wrangling,data manipulation techniques </vt:lpstr>
      <vt:lpstr> Data mining, wrangling,data manipulation techniques </vt:lpstr>
      <vt:lpstr> Data mining, wrangling,data manipulation techniques </vt:lpstr>
      <vt:lpstr> Data mining, wrangling,data manipulation techniques </vt:lpstr>
      <vt:lpstr> Data mining, wrangling,data manipulation techniques </vt:lpstr>
      <vt:lpstr> Data mining, wrangling,data manipulation techniques </vt:lpstr>
      <vt:lpstr> Data mining, wrangling,data manipulation techniques </vt:lpstr>
      <vt:lpstr> Data mining, wrangling,data manipulation techniques </vt:lpstr>
      <vt:lpstr> Data mining, wrangling,data manipulation techniques </vt:lpstr>
      <vt:lpstr> Data mining, wrangling,data manipulation techniques </vt:lpstr>
      <vt:lpstr> Data mining, wrangling,data manipulation techniques </vt:lpstr>
      <vt:lpstr> Data mining, wrangling,data manipulation techniques </vt:lpstr>
      <vt:lpstr> Data mining, wrangling,data manipulation techniques </vt:lpstr>
      <vt:lpstr> Data mining, wrangling,data manipulation techniques </vt:lpstr>
      <vt:lpstr> Data cleaning and pre-processing techniques </vt:lpstr>
      <vt:lpstr> Data cleaning and pre-processing techniques </vt:lpstr>
      <vt:lpstr> Data cleaning and pre-processing techniques </vt:lpstr>
      <vt:lpstr> Data cleaning and pre-processing techniques </vt:lpstr>
      <vt:lpstr> Data cleaning and pre-processing techniques </vt:lpstr>
      <vt:lpstr> Data cleaning and pre-processing techniques </vt:lpstr>
      <vt:lpstr> Data cleaning and pre-processing techniques </vt:lpstr>
      <vt:lpstr>  Data analytics project lifecycle  </vt:lpstr>
      <vt:lpstr>  Data analytics project lifecycle  </vt:lpstr>
      <vt:lpstr>  Numerical Computing using NumPy Library  </vt:lpstr>
      <vt:lpstr>  Numerical Computing using NumPy Library  </vt:lpstr>
      <vt:lpstr>  Numerical Computing using NumPy Library  </vt:lpstr>
      <vt:lpstr>  Numerical Computing using NumPy Library  </vt:lpstr>
      <vt:lpstr>  Numerical Computing using NumPy Library  </vt:lpstr>
      <vt:lpstr>  Numerical Computing using NumPy Library  </vt:lpstr>
      <vt:lpstr>  Numerical Computing using NumPy Library  </vt:lpstr>
      <vt:lpstr>  Numerical Computing using NumPy Library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Analytics using Python </dc:title>
  <cp:lastModifiedBy>Hariboopalakrishnan Balan</cp:lastModifiedBy>
  <cp:revision>241</cp:revision>
  <dcterms:modified xsi:type="dcterms:W3CDTF">2022-04-06T06:56:23Z</dcterms:modified>
</cp:coreProperties>
</file>