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363" r:id="rId5"/>
    <p:sldId id="364" r:id="rId6"/>
    <p:sldId id="365" r:id="rId7"/>
    <p:sldId id="366" r:id="rId8"/>
    <p:sldId id="367" r:id="rId9"/>
    <p:sldId id="368" r:id="rId10"/>
    <p:sldId id="369" r:id="rId11"/>
    <p:sldId id="370" r:id="rId12"/>
    <p:sldId id="371" r:id="rId13"/>
    <p:sldId id="372" r:id="rId14"/>
    <p:sldId id="373" r:id="rId15"/>
    <p:sldId id="374" r:id="rId16"/>
    <p:sldId id="375" r:id="rId17"/>
    <p:sldId id="376" r:id="rId18"/>
    <p:sldId id="377" r:id="rId19"/>
    <p:sldId id="378" r:id="rId20"/>
    <p:sldId id="379" r:id="rId21"/>
    <p:sldId id="381" r:id="rId22"/>
    <p:sldId id="380" r:id="rId23"/>
    <p:sldId id="382"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00" autoAdjust="0"/>
  </p:normalViewPr>
  <p:slideViewPr>
    <p:cSldViewPr snapToGrid="0">
      <p:cViewPr varScale="1">
        <p:scale>
          <a:sx n="74" d="100"/>
          <a:sy n="74" d="100"/>
        </p:scale>
        <p:origin x="106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F73E52-B93C-47A4-93AD-CA1483369D1D}" type="doc">
      <dgm:prSet loTypeId="urn:diagrams.loki3.com/VaryingWidthList" loCatId="list" qsTypeId="urn:microsoft.com/office/officeart/2005/8/quickstyle/3d5" qsCatId="3D" csTypeId="urn:microsoft.com/office/officeart/2005/8/colors/colorful4" csCatId="colorful" phldr="1"/>
      <dgm:spPr/>
    </dgm:pt>
    <dgm:pt modelId="{90BB719E-E1B3-469D-91C4-20BCC407E2F2}">
      <dgm:prSet phldrT="[Text]"/>
      <dgm:spPr/>
      <dgm:t>
        <a:bodyPr/>
        <a:lstStyle/>
        <a:p>
          <a:r>
            <a:rPr lang="en-IN" dirty="0"/>
            <a:t>Binomial</a:t>
          </a:r>
        </a:p>
      </dgm:t>
    </dgm:pt>
    <dgm:pt modelId="{5DEDEA00-D8DF-455C-9D40-5EA14C569607}" type="parTrans" cxnId="{52345687-D809-4DE8-AC02-61AD8CF6C917}">
      <dgm:prSet/>
      <dgm:spPr/>
      <dgm:t>
        <a:bodyPr/>
        <a:lstStyle/>
        <a:p>
          <a:endParaRPr lang="en-IN"/>
        </a:p>
      </dgm:t>
    </dgm:pt>
    <dgm:pt modelId="{CE6CC1F1-A44B-43D2-9200-0739983F1171}" type="sibTrans" cxnId="{52345687-D809-4DE8-AC02-61AD8CF6C917}">
      <dgm:prSet/>
      <dgm:spPr/>
      <dgm:t>
        <a:bodyPr/>
        <a:lstStyle/>
        <a:p>
          <a:endParaRPr lang="en-IN"/>
        </a:p>
      </dgm:t>
    </dgm:pt>
    <dgm:pt modelId="{ED80E676-5707-489E-AB14-2B3A58D9BB87}">
      <dgm:prSet phldrT="[Text]"/>
      <dgm:spPr/>
      <dgm:t>
        <a:bodyPr/>
        <a:lstStyle/>
        <a:p>
          <a:r>
            <a:rPr lang="en-IN" dirty="0"/>
            <a:t>Multinomial</a:t>
          </a:r>
        </a:p>
      </dgm:t>
    </dgm:pt>
    <dgm:pt modelId="{33069BCB-8774-447A-A195-2D05E46D9B2A}" type="parTrans" cxnId="{60F43C3D-E5EA-40EA-9F42-55D14F9C004E}">
      <dgm:prSet/>
      <dgm:spPr/>
      <dgm:t>
        <a:bodyPr/>
        <a:lstStyle/>
        <a:p>
          <a:endParaRPr lang="en-IN"/>
        </a:p>
      </dgm:t>
    </dgm:pt>
    <dgm:pt modelId="{4834A61D-50D2-4506-9451-1D0C33D639E2}" type="sibTrans" cxnId="{60F43C3D-E5EA-40EA-9F42-55D14F9C004E}">
      <dgm:prSet/>
      <dgm:spPr/>
      <dgm:t>
        <a:bodyPr/>
        <a:lstStyle/>
        <a:p>
          <a:endParaRPr lang="en-IN"/>
        </a:p>
      </dgm:t>
    </dgm:pt>
    <dgm:pt modelId="{04F5D03E-2258-42A2-8CE1-3E27219FF95B}">
      <dgm:prSet phldrT="[Text]"/>
      <dgm:spPr/>
      <dgm:t>
        <a:bodyPr/>
        <a:lstStyle/>
        <a:p>
          <a:r>
            <a:rPr lang="en-IN" dirty="0"/>
            <a:t>Ordinal</a:t>
          </a:r>
        </a:p>
      </dgm:t>
    </dgm:pt>
    <dgm:pt modelId="{9A8E5607-FB23-400D-85FD-DE8FB0E6E2C9}" type="parTrans" cxnId="{D93B8C3B-6DCE-45C0-A709-DD89AD1A1E0C}">
      <dgm:prSet/>
      <dgm:spPr/>
      <dgm:t>
        <a:bodyPr/>
        <a:lstStyle/>
        <a:p>
          <a:endParaRPr lang="en-IN"/>
        </a:p>
      </dgm:t>
    </dgm:pt>
    <dgm:pt modelId="{C9FA77F4-8D55-4CC1-A7B5-E135AB10C42D}" type="sibTrans" cxnId="{D93B8C3B-6DCE-45C0-A709-DD89AD1A1E0C}">
      <dgm:prSet/>
      <dgm:spPr/>
      <dgm:t>
        <a:bodyPr/>
        <a:lstStyle/>
        <a:p>
          <a:endParaRPr lang="en-IN"/>
        </a:p>
      </dgm:t>
    </dgm:pt>
    <dgm:pt modelId="{45B80EED-6A86-47F3-AF88-FB3B83EAA82B}" type="pres">
      <dgm:prSet presAssocID="{E3F73E52-B93C-47A4-93AD-CA1483369D1D}" presName="Name0" presStyleCnt="0">
        <dgm:presLayoutVars>
          <dgm:resizeHandles/>
        </dgm:presLayoutVars>
      </dgm:prSet>
      <dgm:spPr/>
    </dgm:pt>
    <dgm:pt modelId="{284B82FD-3F4D-4D38-B3A1-257A657973B1}" type="pres">
      <dgm:prSet presAssocID="{90BB719E-E1B3-469D-91C4-20BCC407E2F2}" presName="text" presStyleLbl="node1" presStyleIdx="0" presStyleCnt="3">
        <dgm:presLayoutVars>
          <dgm:bulletEnabled val="1"/>
        </dgm:presLayoutVars>
      </dgm:prSet>
      <dgm:spPr/>
    </dgm:pt>
    <dgm:pt modelId="{72A0BC2F-30B1-465A-9FA8-16EED88FD35A}" type="pres">
      <dgm:prSet presAssocID="{CE6CC1F1-A44B-43D2-9200-0739983F1171}" presName="space" presStyleCnt="0"/>
      <dgm:spPr/>
    </dgm:pt>
    <dgm:pt modelId="{E1101CEB-70E8-4D81-846F-57E0C45D403C}" type="pres">
      <dgm:prSet presAssocID="{ED80E676-5707-489E-AB14-2B3A58D9BB87}" presName="text" presStyleLbl="node1" presStyleIdx="1" presStyleCnt="3">
        <dgm:presLayoutVars>
          <dgm:bulletEnabled val="1"/>
        </dgm:presLayoutVars>
      </dgm:prSet>
      <dgm:spPr/>
    </dgm:pt>
    <dgm:pt modelId="{DFA717B4-7104-4547-A156-DD11B27DC5B1}" type="pres">
      <dgm:prSet presAssocID="{4834A61D-50D2-4506-9451-1D0C33D639E2}" presName="space" presStyleCnt="0"/>
      <dgm:spPr/>
    </dgm:pt>
    <dgm:pt modelId="{0546A9FA-B563-4903-BF68-450FA6A4D826}" type="pres">
      <dgm:prSet presAssocID="{04F5D03E-2258-42A2-8CE1-3E27219FF95B}" presName="text" presStyleLbl="node1" presStyleIdx="2" presStyleCnt="3">
        <dgm:presLayoutVars>
          <dgm:bulletEnabled val="1"/>
        </dgm:presLayoutVars>
      </dgm:prSet>
      <dgm:spPr/>
    </dgm:pt>
  </dgm:ptLst>
  <dgm:cxnLst>
    <dgm:cxn modelId="{6F840014-0A4F-4C25-A91A-5675615377BC}" type="presOf" srcId="{E3F73E52-B93C-47A4-93AD-CA1483369D1D}" destId="{45B80EED-6A86-47F3-AF88-FB3B83EAA82B}" srcOrd="0" destOrd="0" presId="urn:diagrams.loki3.com/VaryingWidthList"/>
    <dgm:cxn modelId="{D93B8C3B-6DCE-45C0-A709-DD89AD1A1E0C}" srcId="{E3F73E52-B93C-47A4-93AD-CA1483369D1D}" destId="{04F5D03E-2258-42A2-8CE1-3E27219FF95B}" srcOrd="2" destOrd="0" parTransId="{9A8E5607-FB23-400D-85FD-DE8FB0E6E2C9}" sibTransId="{C9FA77F4-8D55-4CC1-A7B5-E135AB10C42D}"/>
    <dgm:cxn modelId="{60F43C3D-E5EA-40EA-9F42-55D14F9C004E}" srcId="{E3F73E52-B93C-47A4-93AD-CA1483369D1D}" destId="{ED80E676-5707-489E-AB14-2B3A58D9BB87}" srcOrd="1" destOrd="0" parTransId="{33069BCB-8774-447A-A195-2D05E46D9B2A}" sibTransId="{4834A61D-50D2-4506-9451-1D0C33D639E2}"/>
    <dgm:cxn modelId="{061E585B-0397-48D8-AE53-3569EAE2BDC8}" type="presOf" srcId="{90BB719E-E1B3-469D-91C4-20BCC407E2F2}" destId="{284B82FD-3F4D-4D38-B3A1-257A657973B1}" srcOrd="0" destOrd="0" presId="urn:diagrams.loki3.com/VaryingWidthList"/>
    <dgm:cxn modelId="{1BECB74D-0265-467C-848E-B361A23BCE24}" type="presOf" srcId="{ED80E676-5707-489E-AB14-2B3A58D9BB87}" destId="{E1101CEB-70E8-4D81-846F-57E0C45D403C}" srcOrd="0" destOrd="0" presId="urn:diagrams.loki3.com/VaryingWidthList"/>
    <dgm:cxn modelId="{9F632985-2B36-4D1C-9DBE-025E00221FEF}" type="presOf" srcId="{04F5D03E-2258-42A2-8CE1-3E27219FF95B}" destId="{0546A9FA-B563-4903-BF68-450FA6A4D826}" srcOrd="0" destOrd="0" presId="urn:diagrams.loki3.com/VaryingWidthList"/>
    <dgm:cxn modelId="{52345687-D809-4DE8-AC02-61AD8CF6C917}" srcId="{E3F73E52-B93C-47A4-93AD-CA1483369D1D}" destId="{90BB719E-E1B3-469D-91C4-20BCC407E2F2}" srcOrd="0" destOrd="0" parTransId="{5DEDEA00-D8DF-455C-9D40-5EA14C569607}" sibTransId="{CE6CC1F1-A44B-43D2-9200-0739983F1171}"/>
    <dgm:cxn modelId="{D4AD35AA-C695-4F9C-9BE2-CC94EB21D934}" type="presParOf" srcId="{45B80EED-6A86-47F3-AF88-FB3B83EAA82B}" destId="{284B82FD-3F4D-4D38-B3A1-257A657973B1}" srcOrd="0" destOrd="0" presId="urn:diagrams.loki3.com/VaryingWidthList"/>
    <dgm:cxn modelId="{A0F350A0-7160-4724-AB17-791009FF7D0D}" type="presParOf" srcId="{45B80EED-6A86-47F3-AF88-FB3B83EAA82B}" destId="{72A0BC2F-30B1-465A-9FA8-16EED88FD35A}" srcOrd="1" destOrd="0" presId="urn:diagrams.loki3.com/VaryingWidthList"/>
    <dgm:cxn modelId="{5D48B2CC-B451-47FD-920C-C08958DB9585}" type="presParOf" srcId="{45B80EED-6A86-47F3-AF88-FB3B83EAA82B}" destId="{E1101CEB-70E8-4D81-846F-57E0C45D403C}" srcOrd="2" destOrd="0" presId="urn:diagrams.loki3.com/VaryingWidthList"/>
    <dgm:cxn modelId="{2017BCF0-4AEF-4D76-ABE3-12A7F2916FEE}" type="presParOf" srcId="{45B80EED-6A86-47F3-AF88-FB3B83EAA82B}" destId="{DFA717B4-7104-4547-A156-DD11B27DC5B1}" srcOrd="3" destOrd="0" presId="urn:diagrams.loki3.com/VaryingWidthList"/>
    <dgm:cxn modelId="{BE179302-4C06-49E6-9FFE-8AA75955AC63}" type="presParOf" srcId="{45B80EED-6A86-47F3-AF88-FB3B83EAA82B}" destId="{0546A9FA-B563-4903-BF68-450FA6A4D826}" srcOrd="4" destOrd="0" presId="urn:diagrams.loki3.com/VaryingWidth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110A7F-2E2D-4800-92FC-A98CE6A0EEF1}" type="doc">
      <dgm:prSet loTypeId="urn:microsoft.com/office/officeart/2005/8/layout/hList9" loCatId="list" qsTypeId="urn:microsoft.com/office/officeart/2005/8/quickstyle/simple1" qsCatId="simple" csTypeId="urn:microsoft.com/office/officeart/2005/8/colors/colorful3" csCatId="colorful" phldr="1"/>
      <dgm:spPr/>
      <dgm:t>
        <a:bodyPr/>
        <a:lstStyle/>
        <a:p>
          <a:endParaRPr lang="en-IN"/>
        </a:p>
      </dgm:t>
    </dgm:pt>
    <dgm:pt modelId="{41638FF2-F004-4E7C-8184-107470C15606}">
      <dgm:prSet phldrT="[Text]"/>
      <dgm:spPr/>
      <dgm:t>
        <a:bodyPr/>
        <a:lstStyle/>
        <a:p>
          <a:r>
            <a:rPr lang="en-IN" dirty="0"/>
            <a:t>Features</a:t>
          </a:r>
        </a:p>
      </dgm:t>
    </dgm:pt>
    <dgm:pt modelId="{BFD17F23-A6D7-48E0-B151-178D47A85D48}" type="parTrans" cxnId="{A7DF3F2F-EE71-4F68-BD6F-91399783A344}">
      <dgm:prSet/>
      <dgm:spPr/>
      <dgm:t>
        <a:bodyPr/>
        <a:lstStyle/>
        <a:p>
          <a:endParaRPr lang="en-IN"/>
        </a:p>
      </dgm:t>
    </dgm:pt>
    <dgm:pt modelId="{917B831F-86C9-4739-B6A4-914546587B2F}" type="sibTrans" cxnId="{A7DF3F2F-EE71-4F68-BD6F-91399783A344}">
      <dgm:prSet/>
      <dgm:spPr/>
      <dgm:t>
        <a:bodyPr/>
        <a:lstStyle/>
        <a:p>
          <a:endParaRPr lang="en-IN"/>
        </a:p>
      </dgm:t>
    </dgm:pt>
    <dgm:pt modelId="{98F3358A-7DF7-4112-8889-7854C97B08E6}">
      <dgm:prSet phldrT="[Text]"/>
      <dgm:spPr/>
      <dgm:t>
        <a:bodyPr/>
        <a:lstStyle/>
        <a:p>
          <a:r>
            <a:rPr lang="en-IN" dirty="0"/>
            <a:t>Feature matrix</a:t>
          </a:r>
        </a:p>
      </dgm:t>
    </dgm:pt>
    <dgm:pt modelId="{9E538658-9B6C-48DC-9B2B-EDEAD646183C}" type="parTrans" cxnId="{2AA75FCB-F16B-4E28-BB04-1036CCACA698}">
      <dgm:prSet/>
      <dgm:spPr/>
      <dgm:t>
        <a:bodyPr/>
        <a:lstStyle/>
        <a:p>
          <a:endParaRPr lang="en-IN"/>
        </a:p>
      </dgm:t>
    </dgm:pt>
    <dgm:pt modelId="{CDF42BE9-7CC1-4812-B1D2-3E08A1B0190D}" type="sibTrans" cxnId="{2AA75FCB-F16B-4E28-BB04-1036CCACA698}">
      <dgm:prSet/>
      <dgm:spPr/>
      <dgm:t>
        <a:bodyPr/>
        <a:lstStyle/>
        <a:p>
          <a:endParaRPr lang="en-IN"/>
        </a:p>
      </dgm:t>
    </dgm:pt>
    <dgm:pt modelId="{58DD2DE8-E1F9-48F6-87BE-5BC470B7F417}">
      <dgm:prSet phldrT="[Text]"/>
      <dgm:spPr/>
      <dgm:t>
        <a:bodyPr/>
        <a:lstStyle/>
        <a:p>
          <a:r>
            <a:rPr lang="en-IN" dirty="0"/>
            <a:t>Feature Names</a:t>
          </a:r>
        </a:p>
      </dgm:t>
    </dgm:pt>
    <dgm:pt modelId="{D0E341EA-264C-4295-B198-DA95F7A94255}" type="parTrans" cxnId="{11B1DBBC-FF4A-4FD5-A78B-03B1BF151444}">
      <dgm:prSet/>
      <dgm:spPr/>
      <dgm:t>
        <a:bodyPr/>
        <a:lstStyle/>
        <a:p>
          <a:endParaRPr lang="en-IN"/>
        </a:p>
      </dgm:t>
    </dgm:pt>
    <dgm:pt modelId="{B3D34390-FBE3-4C12-8156-ECC8A15A6144}" type="sibTrans" cxnId="{11B1DBBC-FF4A-4FD5-A78B-03B1BF151444}">
      <dgm:prSet/>
      <dgm:spPr/>
      <dgm:t>
        <a:bodyPr/>
        <a:lstStyle/>
        <a:p>
          <a:endParaRPr lang="en-IN"/>
        </a:p>
      </dgm:t>
    </dgm:pt>
    <dgm:pt modelId="{ACE06E5A-D06B-4E5D-BAB8-BF3DCEC1EFF1}">
      <dgm:prSet phldrT="[Text]"/>
      <dgm:spPr/>
      <dgm:t>
        <a:bodyPr/>
        <a:lstStyle/>
        <a:p>
          <a:r>
            <a:rPr lang="en-IN" dirty="0"/>
            <a:t>Response</a:t>
          </a:r>
        </a:p>
      </dgm:t>
    </dgm:pt>
    <dgm:pt modelId="{7029C369-4D4F-4CAA-ABD2-6CFADCD8DAE7}" type="parTrans" cxnId="{E8C24605-EFDD-426D-A5F3-744C7F808E9A}">
      <dgm:prSet/>
      <dgm:spPr/>
      <dgm:t>
        <a:bodyPr/>
        <a:lstStyle/>
        <a:p>
          <a:endParaRPr lang="en-IN"/>
        </a:p>
      </dgm:t>
    </dgm:pt>
    <dgm:pt modelId="{51954E1E-B599-46D8-B127-639EF579FBF2}" type="sibTrans" cxnId="{E8C24605-EFDD-426D-A5F3-744C7F808E9A}">
      <dgm:prSet/>
      <dgm:spPr/>
      <dgm:t>
        <a:bodyPr/>
        <a:lstStyle/>
        <a:p>
          <a:endParaRPr lang="en-IN"/>
        </a:p>
      </dgm:t>
    </dgm:pt>
    <dgm:pt modelId="{D2E39C88-2BE0-4394-9551-0D88386118D3}">
      <dgm:prSet phldrT="[Text]"/>
      <dgm:spPr/>
      <dgm:t>
        <a:bodyPr/>
        <a:lstStyle/>
        <a:p>
          <a:r>
            <a:rPr lang="en-IN" dirty="0"/>
            <a:t>Response vector</a:t>
          </a:r>
        </a:p>
      </dgm:t>
    </dgm:pt>
    <dgm:pt modelId="{80D098E9-05D9-4A1A-B1EA-2A750669A83B}" type="parTrans" cxnId="{065BA89D-25AF-4D06-A790-7D100F6463C3}">
      <dgm:prSet/>
      <dgm:spPr/>
      <dgm:t>
        <a:bodyPr/>
        <a:lstStyle/>
        <a:p>
          <a:endParaRPr lang="en-IN"/>
        </a:p>
      </dgm:t>
    </dgm:pt>
    <dgm:pt modelId="{8CA51A99-745C-4C3A-9476-64465D9401AC}" type="sibTrans" cxnId="{065BA89D-25AF-4D06-A790-7D100F6463C3}">
      <dgm:prSet/>
      <dgm:spPr/>
      <dgm:t>
        <a:bodyPr/>
        <a:lstStyle/>
        <a:p>
          <a:endParaRPr lang="en-IN"/>
        </a:p>
      </dgm:t>
    </dgm:pt>
    <dgm:pt modelId="{33E2BA73-F6DE-48F1-8375-D8796E8DF177}">
      <dgm:prSet phldrT="[Text]"/>
      <dgm:spPr/>
      <dgm:t>
        <a:bodyPr/>
        <a:lstStyle/>
        <a:p>
          <a:r>
            <a:rPr lang="en-IN" dirty="0"/>
            <a:t>Response Names</a:t>
          </a:r>
        </a:p>
      </dgm:t>
    </dgm:pt>
    <dgm:pt modelId="{5844785A-1BB5-4F03-A5E7-7D0B8151B636}" type="parTrans" cxnId="{E5FFFDBE-D901-42A3-8B03-3724AF7024BF}">
      <dgm:prSet/>
      <dgm:spPr/>
      <dgm:t>
        <a:bodyPr/>
        <a:lstStyle/>
        <a:p>
          <a:endParaRPr lang="en-IN"/>
        </a:p>
      </dgm:t>
    </dgm:pt>
    <dgm:pt modelId="{3CC149D3-F42C-4DC8-978C-C9F5487042B2}" type="sibTrans" cxnId="{E5FFFDBE-D901-42A3-8B03-3724AF7024BF}">
      <dgm:prSet/>
      <dgm:spPr/>
      <dgm:t>
        <a:bodyPr/>
        <a:lstStyle/>
        <a:p>
          <a:endParaRPr lang="en-IN"/>
        </a:p>
      </dgm:t>
    </dgm:pt>
    <dgm:pt modelId="{C736DF34-5144-4610-B864-31DF451D6B78}" type="pres">
      <dgm:prSet presAssocID="{C7110A7F-2E2D-4800-92FC-A98CE6A0EEF1}" presName="list" presStyleCnt="0">
        <dgm:presLayoutVars>
          <dgm:dir/>
          <dgm:animLvl val="lvl"/>
        </dgm:presLayoutVars>
      </dgm:prSet>
      <dgm:spPr/>
    </dgm:pt>
    <dgm:pt modelId="{75B65530-1910-4CEE-9777-4410FAD01441}" type="pres">
      <dgm:prSet presAssocID="{41638FF2-F004-4E7C-8184-107470C15606}" presName="posSpace" presStyleCnt="0"/>
      <dgm:spPr/>
    </dgm:pt>
    <dgm:pt modelId="{AE13D31F-FB71-40FB-ADB9-26C7AEBDDACD}" type="pres">
      <dgm:prSet presAssocID="{41638FF2-F004-4E7C-8184-107470C15606}" presName="vertFlow" presStyleCnt="0"/>
      <dgm:spPr/>
    </dgm:pt>
    <dgm:pt modelId="{7445C4E7-27E9-4114-889A-6EA372C364AE}" type="pres">
      <dgm:prSet presAssocID="{41638FF2-F004-4E7C-8184-107470C15606}" presName="topSpace" presStyleCnt="0"/>
      <dgm:spPr/>
    </dgm:pt>
    <dgm:pt modelId="{C6F6CED0-21D1-483A-8B68-5D691ED37C12}" type="pres">
      <dgm:prSet presAssocID="{41638FF2-F004-4E7C-8184-107470C15606}" presName="firstComp" presStyleCnt="0"/>
      <dgm:spPr/>
    </dgm:pt>
    <dgm:pt modelId="{CF36219F-71E2-4212-8724-65428FC351CE}" type="pres">
      <dgm:prSet presAssocID="{41638FF2-F004-4E7C-8184-107470C15606}" presName="firstChild" presStyleLbl="bgAccFollowNode1" presStyleIdx="0" presStyleCnt="4"/>
      <dgm:spPr/>
    </dgm:pt>
    <dgm:pt modelId="{2DC0D34C-B161-46F1-8569-CA46E6E5E102}" type="pres">
      <dgm:prSet presAssocID="{41638FF2-F004-4E7C-8184-107470C15606}" presName="firstChildTx" presStyleLbl="bgAccFollowNode1" presStyleIdx="0" presStyleCnt="4">
        <dgm:presLayoutVars>
          <dgm:bulletEnabled val="1"/>
        </dgm:presLayoutVars>
      </dgm:prSet>
      <dgm:spPr/>
    </dgm:pt>
    <dgm:pt modelId="{C713B343-E4AE-492B-AF41-02851283BA0F}" type="pres">
      <dgm:prSet presAssocID="{58DD2DE8-E1F9-48F6-87BE-5BC470B7F417}" presName="comp" presStyleCnt="0"/>
      <dgm:spPr/>
    </dgm:pt>
    <dgm:pt modelId="{B246BB2B-8880-4361-8676-3C1C49627EA0}" type="pres">
      <dgm:prSet presAssocID="{58DD2DE8-E1F9-48F6-87BE-5BC470B7F417}" presName="child" presStyleLbl="bgAccFollowNode1" presStyleIdx="1" presStyleCnt="4"/>
      <dgm:spPr/>
    </dgm:pt>
    <dgm:pt modelId="{2C710F42-2F9B-4160-8AB9-F49AF593FF04}" type="pres">
      <dgm:prSet presAssocID="{58DD2DE8-E1F9-48F6-87BE-5BC470B7F417}" presName="childTx" presStyleLbl="bgAccFollowNode1" presStyleIdx="1" presStyleCnt="4">
        <dgm:presLayoutVars>
          <dgm:bulletEnabled val="1"/>
        </dgm:presLayoutVars>
      </dgm:prSet>
      <dgm:spPr/>
    </dgm:pt>
    <dgm:pt modelId="{6F4260F7-60BA-46B6-8BCD-07899075C58E}" type="pres">
      <dgm:prSet presAssocID="{41638FF2-F004-4E7C-8184-107470C15606}" presName="negSpace" presStyleCnt="0"/>
      <dgm:spPr/>
    </dgm:pt>
    <dgm:pt modelId="{3BBF4CDC-52F2-4B77-A830-F9B29581E79D}" type="pres">
      <dgm:prSet presAssocID="{41638FF2-F004-4E7C-8184-107470C15606}" presName="circle" presStyleLbl="node1" presStyleIdx="0" presStyleCnt="2"/>
      <dgm:spPr/>
    </dgm:pt>
    <dgm:pt modelId="{E99DE9E7-16C5-4FB8-82DF-91A59318FC28}" type="pres">
      <dgm:prSet presAssocID="{917B831F-86C9-4739-B6A4-914546587B2F}" presName="transSpace" presStyleCnt="0"/>
      <dgm:spPr/>
    </dgm:pt>
    <dgm:pt modelId="{3AEADE70-2173-4EDA-9D2C-4224CEF44728}" type="pres">
      <dgm:prSet presAssocID="{ACE06E5A-D06B-4E5D-BAB8-BF3DCEC1EFF1}" presName="posSpace" presStyleCnt="0"/>
      <dgm:spPr/>
    </dgm:pt>
    <dgm:pt modelId="{D3BD60BB-989B-41BC-B2A5-2FF1840F4541}" type="pres">
      <dgm:prSet presAssocID="{ACE06E5A-D06B-4E5D-BAB8-BF3DCEC1EFF1}" presName="vertFlow" presStyleCnt="0"/>
      <dgm:spPr/>
    </dgm:pt>
    <dgm:pt modelId="{E7248FAB-5675-42F4-B00F-F7DAFC38CB20}" type="pres">
      <dgm:prSet presAssocID="{ACE06E5A-D06B-4E5D-BAB8-BF3DCEC1EFF1}" presName="topSpace" presStyleCnt="0"/>
      <dgm:spPr/>
    </dgm:pt>
    <dgm:pt modelId="{06261092-F7A9-4B4C-A0B6-814AB4A26801}" type="pres">
      <dgm:prSet presAssocID="{ACE06E5A-D06B-4E5D-BAB8-BF3DCEC1EFF1}" presName="firstComp" presStyleCnt="0"/>
      <dgm:spPr/>
    </dgm:pt>
    <dgm:pt modelId="{A6DB377E-DEDC-4F1C-945F-CA1C0073D60B}" type="pres">
      <dgm:prSet presAssocID="{ACE06E5A-D06B-4E5D-BAB8-BF3DCEC1EFF1}" presName="firstChild" presStyleLbl="bgAccFollowNode1" presStyleIdx="2" presStyleCnt="4"/>
      <dgm:spPr/>
    </dgm:pt>
    <dgm:pt modelId="{6AB13218-5A9B-43FC-B580-D2276E42EE34}" type="pres">
      <dgm:prSet presAssocID="{ACE06E5A-D06B-4E5D-BAB8-BF3DCEC1EFF1}" presName="firstChildTx" presStyleLbl="bgAccFollowNode1" presStyleIdx="2" presStyleCnt="4">
        <dgm:presLayoutVars>
          <dgm:bulletEnabled val="1"/>
        </dgm:presLayoutVars>
      </dgm:prSet>
      <dgm:spPr/>
    </dgm:pt>
    <dgm:pt modelId="{9884B3DE-78CD-4578-A966-17538B8620DA}" type="pres">
      <dgm:prSet presAssocID="{33E2BA73-F6DE-48F1-8375-D8796E8DF177}" presName="comp" presStyleCnt="0"/>
      <dgm:spPr/>
    </dgm:pt>
    <dgm:pt modelId="{C44E4B89-B78B-40D5-BA81-A9234E364A79}" type="pres">
      <dgm:prSet presAssocID="{33E2BA73-F6DE-48F1-8375-D8796E8DF177}" presName="child" presStyleLbl="bgAccFollowNode1" presStyleIdx="3" presStyleCnt="4"/>
      <dgm:spPr/>
    </dgm:pt>
    <dgm:pt modelId="{D878CC9E-6F50-478A-9E7E-DF63A4804A13}" type="pres">
      <dgm:prSet presAssocID="{33E2BA73-F6DE-48F1-8375-D8796E8DF177}" presName="childTx" presStyleLbl="bgAccFollowNode1" presStyleIdx="3" presStyleCnt="4">
        <dgm:presLayoutVars>
          <dgm:bulletEnabled val="1"/>
        </dgm:presLayoutVars>
      </dgm:prSet>
      <dgm:spPr/>
    </dgm:pt>
    <dgm:pt modelId="{680C303D-CAE8-4A48-AE40-5D686E9048A5}" type="pres">
      <dgm:prSet presAssocID="{ACE06E5A-D06B-4E5D-BAB8-BF3DCEC1EFF1}" presName="negSpace" presStyleCnt="0"/>
      <dgm:spPr/>
    </dgm:pt>
    <dgm:pt modelId="{1FCD09F7-E281-402F-8F4B-7630D8D64AC2}" type="pres">
      <dgm:prSet presAssocID="{ACE06E5A-D06B-4E5D-BAB8-BF3DCEC1EFF1}" presName="circle" presStyleLbl="node1" presStyleIdx="1" presStyleCnt="2"/>
      <dgm:spPr/>
    </dgm:pt>
  </dgm:ptLst>
  <dgm:cxnLst>
    <dgm:cxn modelId="{E8C24605-EFDD-426D-A5F3-744C7F808E9A}" srcId="{C7110A7F-2E2D-4800-92FC-A98CE6A0EEF1}" destId="{ACE06E5A-D06B-4E5D-BAB8-BF3DCEC1EFF1}" srcOrd="1" destOrd="0" parTransId="{7029C369-4D4F-4CAA-ABD2-6CFADCD8DAE7}" sibTransId="{51954E1E-B599-46D8-B127-639EF579FBF2}"/>
    <dgm:cxn modelId="{2C9F631B-7C12-4D07-8D89-C8C53F01E245}" type="presOf" srcId="{58DD2DE8-E1F9-48F6-87BE-5BC470B7F417}" destId="{2C710F42-2F9B-4160-8AB9-F49AF593FF04}" srcOrd="1" destOrd="0" presId="urn:microsoft.com/office/officeart/2005/8/layout/hList9"/>
    <dgm:cxn modelId="{3456D623-C3D8-427F-AC60-B9F9988DEAAB}" type="presOf" srcId="{C7110A7F-2E2D-4800-92FC-A98CE6A0EEF1}" destId="{C736DF34-5144-4610-B864-31DF451D6B78}" srcOrd="0" destOrd="0" presId="urn:microsoft.com/office/officeart/2005/8/layout/hList9"/>
    <dgm:cxn modelId="{DD15AD2B-86E7-4B93-AD2E-07F96BD7AEE6}" type="presOf" srcId="{98F3358A-7DF7-4112-8889-7854C97B08E6}" destId="{CF36219F-71E2-4212-8724-65428FC351CE}" srcOrd="0" destOrd="0" presId="urn:microsoft.com/office/officeart/2005/8/layout/hList9"/>
    <dgm:cxn modelId="{A7DF3F2F-EE71-4F68-BD6F-91399783A344}" srcId="{C7110A7F-2E2D-4800-92FC-A98CE6A0EEF1}" destId="{41638FF2-F004-4E7C-8184-107470C15606}" srcOrd="0" destOrd="0" parTransId="{BFD17F23-A6D7-48E0-B151-178D47A85D48}" sibTransId="{917B831F-86C9-4739-B6A4-914546587B2F}"/>
    <dgm:cxn modelId="{BFFB5A32-80D7-4112-9A49-74C18C82C3FE}" type="presOf" srcId="{33E2BA73-F6DE-48F1-8375-D8796E8DF177}" destId="{C44E4B89-B78B-40D5-BA81-A9234E364A79}" srcOrd="0" destOrd="0" presId="urn:microsoft.com/office/officeart/2005/8/layout/hList9"/>
    <dgm:cxn modelId="{2E772038-0476-41FA-BFC6-B058C60124AC}" type="presOf" srcId="{D2E39C88-2BE0-4394-9551-0D88386118D3}" destId="{6AB13218-5A9B-43FC-B580-D2276E42EE34}" srcOrd="1" destOrd="0" presId="urn:microsoft.com/office/officeart/2005/8/layout/hList9"/>
    <dgm:cxn modelId="{1284ED3A-24D7-4376-B2B9-BBD7D5C25C34}" type="presOf" srcId="{33E2BA73-F6DE-48F1-8375-D8796E8DF177}" destId="{D878CC9E-6F50-478A-9E7E-DF63A4804A13}" srcOrd="1" destOrd="0" presId="urn:microsoft.com/office/officeart/2005/8/layout/hList9"/>
    <dgm:cxn modelId="{80554749-EE83-4EF3-9F63-35A8AA72DF88}" type="presOf" srcId="{58DD2DE8-E1F9-48F6-87BE-5BC470B7F417}" destId="{B246BB2B-8880-4361-8676-3C1C49627EA0}" srcOrd="0" destOrd="0" presId="urn:microsoft.com/office/officeart/2005/8/layout/hList9"/>
    <dgm:cxn modelId="{0A15BD7B-CE67-4F33-86F7-B33BA4278302}" type="presOf" srcId="{D2E39C88-2BE0-4394-9551-0D88386118D3}" destId="{A6DB377E-DEDC-4F1C-945F-CA1C0073D60B}" srcOrd="0" destOrd="0" presId="urn:microsoft.com/office/officeart/2005/8/layout/hList9"/>
    <dgm:cxn modelId="{5FD6D584-7F9F-4ECB-B807-67D57F72205E}" type="presOf" srcId="{ACE06E5A-D06B-4E5D-BAB8-BF3DCEC1EFF1}" destId="{1FCD09F7-E281-402F-8F4B-7630D8D64AC2}" srcOrd="0" destOrd="0" presId="urn:microsoft.com/office/officeart/2005/8/layout/hList9"/>
    <dgm:cxn modelId="{065BA89D-25AF-4D06-A790-7D100F6463C3}" srcId="{ACE06E5A-D06B-4E5D-BAB8-BF3DCEC1EFF1}" destId="{D2E39C88-2BE0-4394-9551-0D88386118D3}" srcOrd="0" destOrd="0" parTransId="{80D098E9-05D9-4A1A-B1EA-2A750669A83B}" sibTransId="{8CA51A99-745C-4C3A-9476-64465D9401AC}"/>
    <dgm:cxn modelId="{AC573AB6-3BDB-4277-8FED-9FD479DF352B}" type="presOf" srcId="{98F3358A-7DF7-4112-8889-7854C97B08E6}" destId="{2DC0D34C-B161-46F1-8569-CA46E6E5E102}" srcOrd="1" destOrd="0" presId="urn:microsoft.com/office/officeart/2005/8/layout/hList9"/>
    <dgm:cxn modelId="{11B1DBBC-FF4A-4FD5-A78B-03B1BF151444}" srcId="{41638FF2-F004-4E7C-8184-107470C15606}" destId="{58DD2DE8-E1F9-48F6-87BE-5BC470B7F417}" srcOrd="1" destOrd="0" parTransId="{D0E341EA-264C-4295-B198-DA95F7A94255}" sibTransId="{B3D34390-FBE3-4C12-8156-ECC8A15A6144}"/>
    <dgm:cxn modelId="{185F4EBE-68AA-488B-828B-A5139693DAD3}" type="presOf" srcId="{41638FF2-F004-4E7C-8184-107470C15606}" destId="{3BBF4CDC-52F2-4B77-A830-F9B29581E79D}" srcOrd="0" destOrd="0" presId="urn:microsoft.com/office/officeart/2005/8/layout/hList9"/>
    <dgm:cxn modelId="{E5FFFDBE-D901-42A3-8B03-3724AF7024BF}" srcId="{ACE06E5A-D06B-4E5D-BAB8-BF3DCEC1EFF1}" destId="{33E2BA73-F6DE-48F1-8375-D8796E8DF177}" srcOrd="1" destOrd="0" parTransId="{5844785A-1BB5-4F03-A5E7-7D0B8151B636}" sibTransId="{3CC149D3-F42C-4DC8-978C-C9F5487042B2}"/>
    <dgm:cxn modelId="{2AA75FCB-F16B-4E28-BB04-1036CCACA698}" srcId="{41638FF2-F004-4E7C-8184-107470C15606}" destId="{98F3358A-7DF7-4112-8889-7854C97B08E6}" srcOrd="0" destOrd="0" parTransId="{9E538658-9B6C-48DC-9B2B-EDEAD646183C}" sibTransId="{CDF42BE9-7CC1-4812-B1D2-3E08A1B0190D}"/>
    <dgm:cxn modelId="{2A928351-7688-44AE-BBFF-4963E620823A}" type="presParOf" srcId="{C736DF34-5144-4610-B864-31DF451D6B78}" destId="{75B65530-1910-4CEE-9777-4410FAD01441}" srcOrd="0" destOrd="0" presId="urn:microsoft.com/office/officeart/2005/8/layout/hList9"/>
    <dgm:cxn modelId="{ED3400E5-A107-46FA-8A90-2D9344981C2B}" type="presParOf" srcId="{C736DF34-5144-4610-B864-31DF451D6B78}" destId="{AE13D31F-FB71-40FB-ADB9-26C7AEBDDACD}" srcOrd="1" destOrd="0" presId="urn:microsoft.com/office/officeart/2005/8/layout/hList9"/>
    <dgm:cxn modelId="{23654226-5570-4F5B-9B5F-2B538AD443E2}" type="presParOf" srcId="{AE13D31F-FB71-40FB-ADB9-26C7AEBDDACD}" destId="{7445C4E7-27E9-4114-889A-6EA372C364AE}" srcOrd="0" destOrd="0" presId="urn:microsoft.com/office/officeart/2005/8/layout/hList9"/>
    <dgm:cxn modelId="{82E81EEF-4990-4105-8F40-9D1F4898BD1A}" type="presParOf" srcId="{AE13D31F-FB71-40FB-ADB9-26C7AEBDDACD}" destId="{C6F6CED0-21D1-483A-8B68-5D691ED37C12}" srcOrd="1" destOrd="0" presId="urn:microsoft.com/office/officeart/2005/8/layout/hList9"/>
    <dgm:cxn modelId="{E1C28E75-4FB1-4637-A7B5-9076A8CEC241}" type="presParOf" srcId="{C6F6CED0-21D1-483A-8B68-5D691ED37C12}" destId="{CF36219F-71E2-4212-8724-65428FC351CE}" srcOrd="0" destOrd="0" presId="urn:microsoft.com/office/officeart/2005/8/layout/hList9"/>
    <dgm:cxn modelId="{03802AD3-311D-4EE2-BFBC-0FC222D17ED2}" type="presParOf" srcId="{C6F6CED0-21D1-483A-8B68-5D691ED37C12}" destId="{2DC0D34C-B161-46F1-8569-CA46E6E5E102}" srcOrd="1" destOrd="0" presId="urn:microsoft.com/office/officeart/2005/8/layout/hList9"/>
    <dgm:cxn modelId="{6C969F98-24C0-4B5A-A5C1-5E8C45B9C9C0}" type="presParOf" srcId="{AE13D31F-FB71-40FB-ADB9-26C7AEBDDACD}" destId="{C713B343-E4AE-492B-AF41-02851283BA0F}" srcOrd="2" destOrd="0" presId="urn:microsoft.com/office/officeart/2005/8/layout/hList9"/>
    <dgm:cxn modelId="{77EC6943-1177-446A-8B06-18E52B607E30}" type="presParOf" srcId="{C713B343-E4AE-492B-AF41-02851283BA0F}" destId="{B246BB2B-8880-4361-8676-3C1C49627EA0}" srcOrd="0" destOrd="0" presId="urn:microsoft.com/office/officeart/2005/8/layout/hList9"/>
    <dgm:cxn modelId="{95B9B3E4-0257-4A99-9FA9-741C5D815991}" type="presParOf" srcId="{C713B343-E4AE-492B-AF41-02851283BA0F}" destId="{2C710F42-2F9B-4160-8AB9-F49AF593FF04}" srcOrd="1" destOrd="0" presId="urn:microsoft.com/office/officeart/2005/8/layout/hList9"/>
    <dgm:cxn modelId="{44DCB6AC-1E2C-4358-ADAC-1468427825A1}" type="presParOf" srcId="{C736DF34-5144-4610-B864-31DF451D6B78}" destId="{6F4260F7-60BA-46B6-8BCD-07899075C58E}" srcOrd="2" destOrd="0" presId="urn:microsoft.com/office/officeart/2005/8/layout/hList9"/>
    <dgm:cxn modelId="{2CC80860-3C6E-422A-896B-B33DF9A0E374}" type="presParOf" srcId="{C736DF34-5144-4610-B864-31DF451D6B78}" destId="{3BBF4CDC-52F2-4B77-A830-F9B29581E79D}" srcOrd="3" destOrd="0" presId="urn:microsoft.com/office/officeart/2005/8/layout/hList9"/>
    <dgm:cxn modelId="{F885ADEA-6535-43F2-A650-C6F2161FB377}" type="presParOf" srcId="{C736DF34-5144-4610-B864-31DF451D6B78}" destId="{E99DE9E7-16C5-4FB8-82DF-91A59318FC28}" srcOrd="4" destOrd="0" presId="urn:microsoft.com/office/officeart/2005/8/layout/hList9"/>
    <dgm:cxn modelId="{E7EF17E4-D79F-4952-BE21-08B6CA153E7D}" type="presParOf" srcId="{C736DF34-5144-4610-B864-31DF451D6B78}" destId="{3AEADE70-2173-4EDA-9D2C-4224CEF44728}" srcOrd="5" destOrd="0" presId="urn:microsoft.com/office/officeart/2005/8/layout/hList9"/>
    <dgm:cxn modelId="{CC9201BA-FEB1-4FCD-BE8A-CA13BA5AF199}" type="presParOf" srcId="{C736DF34-5144-4610-B864-31DF451D6B78}" destId="{D3BD60BB-989B-41BC-B2A5-2FF1840F4541}" srcOrd="6" destOrd="0" presId="urn:microsoft.com/office/officeart/2005/8/layout/hList9"/>
    <dgm:cxn modelId="{2C32D155-4786-4F02-8F02-B28164930491}" type="presParOf" srcId="{D3BD60BB-989B-41BC-B2A5-2FF1840F4541}" destId="{E7248FAB-5675-42F4-B00F-F7DAFC38CB20}" srcOrd="0" destOrd="0" presId="urn:microsoft.com/office/officeart/2005/8/layout/hList9"/>
    <dgm:cxn modelId="{5C27DDE1-DDB1-46D6-8A87-FFC284383F1D}" type="presParOf" srcId="{D3BD60BB-989B-41BC-B2A5-2FF1840F4541}" destId="{06261092-F7A9-4B4C-A0B6-814AB4A26801}" srcOrd="1" destOrd="0" presId="urn:microsoft.com/office/officeart/2005/8/layout/hList9"/>
    <dgm:cxn modelId="{FDE65470-EEAA-4BD2-ACD6-744C61D59E82}" type="presParOf" srcId="{06261092-F7A9-4B4C-A0B6-814AB4A26801}" destId="{A6DB377E-DEDC-4F1C-945F-CA1C0073D60B}" srcOrd="0" destOrd="0" presId="urn:microsoft.com/office/officeart/2005/8/layout/hList9"/>
    <dgm:cxn modelId="{9E0DEE64-35D4-4F77-BA9A-A6AB0E955578}" type="presParOf" srcId="{06261092-F7A9-4B4C-A0B6-814AB4A26801}" destId="{6AB13218-5A9B-43FC-B580-D2276E42EE34}" srcOrd="1" destOrd="0" presId="urn:microsoft.com/office/officeart/2005/8/layout/hList9"/>
    <dgm:cxn modelId="{B6510514-F2E9-405F-A1B5-A3594D63A6D5}" type="presParOf" srcId="{D3BD60BB-989B-41BC-B2A5-2FF1840F4541}" destId="{9884B3DE-78CD-4578-A966-17538B8620DA}" srcOrd="2" destOrd="0" presId="urn:microsoft.com/office/officeart/2005/8/layout/hList9"/>
    <dgm:cxn modelId="{55E9BF96-0152-4D59-A2D0-8A7350644F44}" type="presParOf" srcId="{9884B3DE-78CD-4578-A966-17538B8620DA}" destId="{C44E4B89-B78B-40D5-BA81-A9234E364A79}" srcOrd="0" destOrd="0" presId="urn:microsoft.com/office/officeart/2005/8/layout/hList9"/>
    <dgm:cxn modelId="{E7B7AB48-591D-49B7-BEE5-D6D79E5C7258}" type="presParOf" srcId="{9884B3DE-78CD-4578-A966-17538B8620DA}" destId="{D878CC9E-6F50-478A-9E7E-DF63A4804A13}" srcOrd="1" destOrd="0" presId="urn:microsoft.com/office/officeart/2005/8/layout/hList9"/>
    <dgm:cxn modelId="{2EABA8CE-C8D1-41CC-8646-A8B4D9286988}" type="presParOf" srcId="{C736DF34-5144-4610-B864-31DF451D6B78}" destId="{680C303D-CAE8-4A48-AE40-5D686E9048A5}" srcOrd="7" destOrd="0" presId="urn:microsoft.com/office/officeart/2005/8/layout/hList9"/>
    <dgm:cxn modelId="{E7380CA9-38C6-4D4B-BEA0-0161FBBCE173}" type="presParOf" srcId="{C736DF34-5144-4610-B864-31DF451D6B78}" destId="{1FCD09F7-E281-402F-8F4B-7630D8D64AC2}" srcOrd="8" destOrd="0" presId="urn:microsoft.com/office/officeart/2005/8/layout/hList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4B82FD-3F4D-4D38-B3A1-257A657973B1}">
      <dsp:nvSpPr>
        <dsp:cNvPr id="0" name=""/>
        <dsp:cNvSpPr/>
      </dsp:nvSpPr>
      <dsp:spPr>
        <a:xfrm>
          <a:off x="726668" y="1467"/>
          <a:ext cx="2880000" cy="968636"/>
        </a:xfrm>
        <a:prstGeom prst="rect">
          <a:avLst/>
        </a:prstGeom>
        <a:solidFill>
          <a:schemeClr val="accent4">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4620" tIns="134620" rIns="134620" bIns="134620" numCol="1" spcCol="1270" anchor="ctr" anchorCtr="0">
          <a:noAutofit/>
        </a:bodyPr>
        <a:lstStyle/>
        <a:p>
          <a:pPr marL="0" lvl="0" indent="0" algn="ctr" defTabSz="2355850">
            <a:lnSpc>
              <a:spcPct val="90000"/>
            </a:lnSpc>
            <a:spcBef>
              <a:spcPct val="0"/>
            </a:spcBef>
            <a:spcAft>
              <a:spcPct val="35000"/>
            </a:spcAft>
            <a:buNone/>
          </a:pPr>
          <a:r>
            <a:rPr lang="en-IN" sz="5300" kern="1200" dirty="0"/>
            <a:t>Binomial</a:t>
          </a:r>
        </a:p>
      </dsp:txBody>
      <dsp:txXfrm>
        <a:off x="726668" y="1467"/>
        <a:ext cx="2880000" cy="968636"/>
      </dsp:txXfrm>
    </dsp:sp>
    <dsp:sp modelId="{E1101CEB-70E8-4D81-846F-57E0C45D403C}">
      <dsp:nvSpPr>
        <dsp:cNvPr id="0" name=""/>
        <dsp:cNvSpPr/>
      </dsp:nvSpPr>
      <dsp:spPr>
        <a:xfrm>
          <a:off x="321668" y="1018535"/>
          <a:ext cx="3690000" cy="968636"/>
        </a:xfrm>
        <a:prstGeom prst="rect">
          <a:avLst/>
        </a:prstGeom>
        <a:solidFill>
          <a:schemeClr val="accent4">
            <a:hueOff val="4564078"/>
            <a:satOff val="0"/>
            <a:lumOff val="-14902"/>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4620" tIns="134620" rIns="134620" bIns="134620" numCol="1" spcCol="1270" anchor="ctr" anchorCtr="0">
          <a:noAutofit/>
        </a:bodyPr>
        <a:lstStyle/>
        <a:p>
          <a:pPr marL="0" lvl="0" indent="0" algn="ctr" defTabSz="2355850">
            <a:lnSpc>
              <a:spcPct val="90000"/>
            </a:lnSpc>
            <a:spcBef>
              <a:spcPct val="0"/>
            </a:spcBef>
            <a:spcAft>
              <a:spcPct val="35000"/>
            </a:spcAft>
            <a:buNone/>
          </a:pPr>
          <a:r>
            <a:rPr lang="en-IN" sz="5300" kern="1200" dirty="0"/>
            <a:t>Multinomial</a:t>
          </a:r>
        </a:p>
      </dsp:txBody>
      <dsp:txXfrm>
        <a:off x="321668" y="1018535"/>
        <a:ext cx="3690000" cy="968636"/>
      </dsp:txXfrm>
    </dsp:sp>
    <dsp:sp modelId="{0546A9FA-B563-4903-BF68-450FA6A4D826}">
      <dsp:nvSpPr>
        <dsp:cNvPr id="0" name=""/>
        <dsp:cNvSpPr/>
      </dsp:nvSpPr>
      <dsp:spPr>
        <a:xfrm>
          <a:off x="929168" y="2035603"/>
          <a:ext cx="2475000" cy="968636"/>
        </a:xfrm>
        <a:prstGeom prst="rect">
          <a:avLst/>
        </a:prstGeom>
        <a:solidFill>
          <a:schemeClr val="accent4">
            <a:hueOff val="9128156"/>
            <a:satOff val="0"/>
            <a:lumOff val="-29804"/>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134620" tIns="134620" rIns="134620" bIns="134620" numCol="1" spcCol="1270" anchor="ctr" anchorCtr="0">
          <a:noAutofit/>
        </a:bodyPr>
        <a:lstStyle/>
        <a:p>
          <a:pPr marL="0" lvl="0" indent="0" algn="ctr" defTabSz="2355850">
            <a:lnSpc>
              <a:spcPct val="90000"/>
            </a:lnSpc>
            <a:spcBef>
              <a:spcPct val="0"/>
            </a:spcBef>
            <a:spcAft>
              <a:spcPct val="35000"/>
            </a:spcAft>
            <a:buNone/>
          </a:pPr>
          <a:r>
            <a:rPr lang="en-IN" sz="5300" kern="1200" dirty="0"/>
            <a:t>Ordinal</a:t>
          </a:r>
        </a:p>
      </dsp:txBody>
      <dsp:txXfrm>
        <a:off x="929168" y="2035603"/>
        <a:ext cx="2475000" cy="96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6219F-71E2-4212-8724-65428FC351CE}">
      <dsp:nvSpPr>
        <dsp:cNvPr id="0" name=""/>
        <dsp:cNvSpPr/>
      </dsp:nvSpPr>
      <dsp:spPr>
        <a:xfrm>
          <a:off x="784657" y="812172"/>
          <a:ext cx="1469510" cy="98016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en-IN" sz="1900" kern="1200" dirty="0"/>
            <a:t>Feature matrix</a:t>
          </a:r>
        </a:p>
      </dsp:txBody>
      <dsp:txXfrm>
        <a:off x="1019779" y="812172"/>
        <a:ext cx="1234389" cy="980163"/>
      </dsp:txXfrm>
    </dsp:sp>
    <dsp:sp modelId="{B246BB2B-8880-4361-8676-3C1C49627EA0}">
      <dsp:nvSpPr>
        <dsp:cNvPr id="0" name=""/>
        <dsp:cNvSpPr/>
      </dsp:nvSpPr>
      <dsp:spPr>
        <a:xfrm>
          <a:off x="784657" y="1792335"/>
          <a:ext cx="1469510" cy="980163"/>
        </a:xfrm>
        <a:prstGeom prst="rect">
          <a:avLst/>
        </a:prstGeom>
        <a:solidFill>
          <a:schemeClr val="accent3">
            <a:tint val="40000"/>
            <a:alpha val="90000"/>
            <a:hueOff val="-3547309"/>
            <a:satOff val="29713"/>
            <a:lumOff val="1619"/>
            <a:alphaOff val="0"/>
          </a:schemeClr>
        </a:solidFill>
        <a:ln w="25400" cap="flat" cmpd="sng" algn="ctr">
          <a:solidFill>
            <a:schemeClr val="accent3">
              <a:tint val="40000"/>
              <a:alpha val="90000"/>
              <a:hueOff val="-3547309"/>
              <a:satOff val="29713"/>
              <a:lumOff val="16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en-IN" sz="1900" kern="1200" dirty="0"/>
            <a:t>Feature Names</a:t>
          </a:r>
        </a:p>
      </dsp:txBody>
      <dsp:txXfrm>
        <a:off x="1019779" y="1792335"/>
        <a:ext cx="1234389" cy="980163"/>
      </dsp:txXfrm>
    </dsp:sp>
    <dsp:sp modelId="{3BBF4CDC-52F2-4B77-A830-F9B29581E79D}">
      <dsp:nvSpPr>
        <dsp:cNvPr id="0" name=""/>
        <dsp:cNvSpPr/>
      </dsp:nvSpPr>
      <dsp:spPr>
        <a:xfrm>
          <a:off x="918" y="420302"/>
          <a:ext cx="979673" cy="979673"/>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kern="1200" dirty="0"/>
            <a:t>Features</a:t>
          </a:r>
        </a:p>
      </dsp:txBody>
      <dsp:txXfrm>
        <a:off x="144388" y="563772"/>
        <a:ext cx="692733" cy="692733"/>
      </dsp:txXfrm>
    </dsp:sp>
    <dsp:sp modelId="{A6DB377E-DEDC-4F1C-945F-CA1C0073D60B}">
      <dsp:nvSpPr>
        <dsp:cNvPr id="0" name=""/>
        <dsp:cNvSpPr/>
      </dsp:nvSpPr>
      <dsp:spPr>
        <a:xfrm>
          <a:off x="3233842" y="812172"/>
          <a:ext cx="1469510" cy="980163"/>
        </a:xfrm>
        <a:prstGeom prst="rect">
          <a:avLst/>
        </a:prstGeom>
        <a:solidFill>
          <a:schemeClr val="accent3">
            <a:tint val="40000"/>
            <a:alpha val="90000"/>
            <a:hueOff val="-7094619"/>
            <a:satOff val="59425"/>
            <a:lumOff val="3238"/>
            <a:alphaOff val="0"/>
          </a:schemeClr>
        </a:solidFill>
        <a:ln w="25400" cap="flat" cmpd="sng" algn="ctr">
          <a:solidFill>
            <a:schemeClr val="accent3">
              <a:tint val="40000"/>
              <a:alpha val="90000"/>
              <a:hueOff val="-7094619"/>
              <a:satOff val="59425"/>
              <a:lumOff val="323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en-IN" sz="1900" kern="1200" dirty="0"/>
            <a:t>Response vector</a:t>
          </a:r>
        </a:p>
      </dsp:txBody>
      <dsp:txXfrm>
        <a:off x="3468964" y="812172"/>
        <a:ext cx="1234389" cy="980163"/>
      </dsp:txXfrm>
    </dsp:sp>
    <dsp:sp modelId="{C44E4B89-B78B-40D5-BA81-A9234E364A79}">
      <dsp:nvSpPr>
        <dsp:cNvPr id="0" name=""/>
        <dsp:cNvSpPr/>
      </dsp:nvSpPr>
      <dsp:spPr>
        <a:xfrm>
          <a:off x="3233842" y="1792335"/>
          <a:ext cx="1469510" cy="980163"/>
        </a:xfrm>
        <a:prstGeom prst="rect">
          <a:avLst/>
        </a:prstGeom>
        <a:solidFill>
          <a:schemeClr val="accent3">
            <a:tint val="40000"/>
            <a:alpha val="90000"/>
            <a:hueOff val="-10641928"/>
            <a:satOff val="89138"/>
            <a:lumOff val="4857"/>
            <a:alphaOff val="0"/>
          </a:schemeClr>
        </a:solidFill>
        <a:ln w="25400" cap="flat" cmpd="sng" algn="ctr">
          <a:solidFill>
            <a:schemeClr val="accent3">
              <a:tint val="40000"/>
              <a:alpha val="90000"/>
              <a:hueOff val="-10641928"/>
              <a:satOff val="89138"/>
              <a:lumOff val="48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35128" rIns="135128" bIns="135128" numCol="1" spcCol="1270" anchor="ctr" anchorCtr="0">
          <a:noAutofit/>
        </a:bodyPr>
        <a:lstStyle/>
        <a:p>
          <a:pPr marL="0" lvl="0" indent="0" algn="l" defTabSz="844550">
            <a:lnSpc>
              <a:spcPct val="90000"/>
            </a:lnSpc>
            <a:spcBef>
              <a:spcPct val="0"/>
            </a:spcBef>
            <a:spcAft>
              <a:spcPct val="35000"/>
            </a:spcAft>
            <a:buNone/>
          </a:pPr>
          <a:r>
            <a:rPr lang="en-IN" sz="1900" kern="1200" dirty="0"/>
            <a:t>Response Names</a:t>
          </a:r>
        </a:p>
      </dsp:txBody>
      <dsp:txXfrm>
        <a:off x="3468964" y="1792335"/>
        <a:ext cx="1234389" cy="980163"/>
      </dsp:txXfrm>
    </dsp:sp>
    <dsp:sp modelId="{1FCD09F7-E281-402F-8F4B-7630D8D64AC2}">
      <dsp:nvSpPr>
        <dsp:cNvPr id="0" name=""/>
        <dsp:cNvSpPr/>
      </dsp:nvSpPr>
      <dsp:spPr>
        <a:xfrm>
          <a:off x="2450103" y="420302"/>
          <a:ext cx="979673" cy="979673"/>
        </a:xfrm>
        <a:prstGeom prst="ellipse">
          <a:avLst/>
        </a:prstGeom>
        <a:solidFill>
          <a:schemeClr val="accent3">
            <a:hueOff val="-9983318"/>
            <a:satOff val="84615"/>
            <a:lumOff val="843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IN" sz="1200" kern="1200" dirty="0"/>
            <a:t>Response</a:t>
          </a:r>
        </a:p>
      </dsp:txBody>
      <dsp:txXfrm>
        <a:off x="2593573" y="563772"/>
        <a:ext cx="692733" cy="692733"/>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utorialspoint.com/internet_technologies/internet_overview.htm/"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Title - The learning outcome</a:t>
            </a:r>
            <a:endParaRPr/>
          </a:p>
          <a:p>
            <a:pPr marL="0" lvl="0" indent="0" algn="l" rtl="0">
              <a:spcBef>
                <a:spcPts val="0"/>
              </a:spcBef>
              <a:spcAft>
                <a:spcPts val="0"/>
              </a:spcAft>
              <a:buNone/>
            </a:pPr>
            <a:r>
              <a:rPr lang="en"/>
              <a:t>Subtitle - Duration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IN" sz="1800" dirty="0">
                <a:solidFill>
                  <a:srgbClr val="333333"/>
                </a:solidFill>
                <a:effectLst/>
                <a:latin typeface="Times New Roman" panose="02020603050405020304" pitchFamily="18" charset="0"/>
                <a:ea typeface="Times New Roman" panose="02020603050405020304" pitchFamily="18" charset="0"/>
              </a:rPr>
              <a:t>We start with a development dataset while building any statistical or ML model. Divide that dataset into 2 parts: Training and Test. Keep aside the test dataset and train the model using the training dataset. Once the model is ready to predict, we try making predictions on the test dataset. And once we segment the results into a matrix similar to as shown in the above figure, we can see how much our model is able to predict right and how much of its predictions are wrong.</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We populate the following 4 cells with the numbers from our test dataset(having 1000 observations for instance).</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2095789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just">
              <a:lnSpc>
                <a:spcPts val="2100"/>
              </a:lnSpc>
              <a:spcBef>
                <a:spcPts val="2570"/>
              </a:spcBef>
            </a:pPr>
            <a:r>
              <a:rPr lang="en-IN" sz="1800" b="1" spc="-5" dirty="0">
                <a:solidFill>
                  <a:srgbClr val="292929"/>
                </a:solidFill>
                <a:effectLst/>
                <a:latin typeface="Times New Roman" panose="02020603050405020304" pitchFamily="18" charset="0"/>
                <a:ea typeface="Times New Roman" panose="02020603050405020304" pitchFamily="18" charset="0"/>
              </a:rPr>
              <a:t>TP (True-positives):</a:t>
            </a:r>
            <a:r>
              <a:rPr lang="en-IN" sz="1800" spc="-5" dirty="0">
                <a:solidFill>
                  <a:srgbClr val="292929"/>
                </a:solidFill>
                <a:effectLst/>
                <a:latin typeface="Times New Roman" panose="02020603050405020304" pitchFamily="18" charset="0"/>
                <a:ea typeface="Times New Roman" panose="02020603050405020304" pitchFamily="18" charset="0"/>
              </a:rPr>
              <a:t> Where the actual label for that column was “Yes” in the test dataset and our logistic regression model also predicted “Yes”. (500 observations)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2100"/>
              </a:lnSpc>
              <a:spcBef>
                <a:spcPts val="1370"/>
              </a:spcBef>
            </a:pPr>
            <a:r>
              <a:rPr lang="en-IN" sz="1800" b="1" spc="-5" dirty="0">
                <a:solidFill>
                  <a:srgbClr val="292929"/>
                </a:solidFill>
                <a:effectLst/>
                <a:latin typeface="Times New Roman" panose="02020603050405020304" pitchFamily="18" charset="0"/>
                <a:ea typeface="Times New Roman" panose="02020603050405020304" pitchFamily="18" charset="0"/>
              </a:rPr>
              <a:t>TN (True-negatives): </a:t>
            </a:r>
            <a:r>
              <a:rPr lang="en-IN" sz="1800" spc="-5" dirty="0">
                <a:solidFill>
                  <a:srgbClr val="292929"/>
                </a:solidFill>
                <a:effectLst/>
                <a:latin typeface="Times New Roman" panose="02020603050405020304" pitchFamily="18" charset="0"/>
                <a:ea typeface="Times New Roman" panose="02020603050405020304" pitchFamily="18" charset="0"/>
              </a:rPr>
              <a:t>Where the actual label for that column was “No” in the test dataset and our logistic regression model also predicted “No”. (200 observations)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2100"/>
              </a:lnSpc>
              <a:spcBef>
                <a:spcPts val="1370"/>
              </a:spcBef>
            </a:pPr>
            <a:r>
              <a:rPr lang="en-IN" sz="1800" b="1" spc="-5" dirty="0">
                <a:solidFill>
                  <a:srgbClr val="292929"/>
                </a:solidFill>
                <a:effectLst/>
                <a:latin typeface="Times New Roman" panose="02020603050405020304" pitchFamily="18" charset="0"/>
                <a:ea typeface="Times New Roman" panose="02020603050405020304" pitchFamily="18" charset="0"/>
              </a:rPr>
              <a:t>FP (False-positives):</a:t>
            </a:r>
            <a:r>
              <a:rPr lang="en-IN" sz="1800" spc="-5" dirty="0">
                <a:solidFill>
                  <a:srgbClr val="292929"/>
                </a:solidFill>
                <a:effectLst/>
                <a:latin typeface="Times New Roman" panose="02020603050405020304" pitchFamily="18" charset="0"/>
                <a:ea typeface="Times New Roman" panose="02020603050405020304" pitchFamily="18" charset="0"/>
              </a:rPr>
              <a:t> Where the actual label for that column was “No” in the test dataset but our logistic regression model predicted “Yes”. (100 observations)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2100"/>
              </a:lnSpc>
              <a:spcBef>
                <a:spcPts val="1370"/>
              </a:spcBef>
            </a:pPr>
            <a:r>
              <a:rPr lang="en-IN" sz="1800" b="1" spc="-5" dirty="0">
                <a:solidFill>
                  <a:srgbClr val="292929"/>
                </a:solidFill>
                <a:effectLst/>
                <a:latin typeface="Times New Roman" panose="02020603050405020304" pitchFamily="18" charset="0"/>
                <a:ea typeface="Times New Roman" panose="02020603050405020304" pitchFamily="18" charset="0"/>
              </a:rPr>
              <a:t>FN (False-negatives):</a:t>
            </a:r>
            <a:r>
              <a:rPr lang="en-IN" sz="1800" spc="-5" dirty="0">
                <a:solidFill>
                  <a:srgbClr val="292929"/>
                </a:solidFill>
                <a:effectLst/>
                <a:latin typeface="Times New Roman" panose="02020603050405020304" pitchFamily="18" charset="0"/>
                <a:ea typeface="Times New Roman" panose="02020603050405020304" pitchFamily="18" charset="0"/>
              </a:rPr>
              <a:t> Where the actual label for that column was “Yes” in the test dataset but our logistic regression model predicted “No”. (200 observations)</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648986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b="1" kern="0" dirty="0">
                <a:solidFill>
                  <a:srgbClr val="292929"/>
                </a:solidFill>
                <a:effectLst/>
                <a:latin typeface="Times New Roman" panose="02020603050405020304" pitchFamily="18" charset="0"/>
              </a:rPr>
              <a:t>Accuracy</a:t>
            </a:r>
            <a:r>
              <a:rPr lang="en-IN" sz="1800" b="0" kern="0" spc="-5" dirty="0">
                <a:solidFill>
                  <a:srgbClr val="292929"/>
                </a:solidFill>
                <a:effectLst/>
                <a:latin typeface="Times New Roman" panose="02020603050405020304" pitchFamily="18" charset="0"/>
              </a:rPr>
              <a:t> is a metric that is best used for a balanced dataset</a:t>
            </a:r>
            <a:endParaRPr lang="en-IN" sz="1800" b="1" kern="0" dirty="0">
              <a:effectLst/>
              <a:latin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Accuracy is the proximity of measurement results to the true value. It tell us how accurate our classification model is able to predict the class labels given in the problem statement.</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For example: Let’s suppose that our classification model is trying to predict for customer attrition scenario. In the image above, Out of the total 700 actually </a:t>
            </a:r>
            <a:r>
              <a:rPr lang="en-IN" sz="1800" dirty="0" err="1">
                <a:solidFill>
                  <a:srgbClr val="333333"/>
                </a:solidFill>
                <a:effectLst/>
                <a:latin typeface="Times New Roman" panose="02020603050405020304" pitchFamily="18" charset="0"/>
                <a:ea typeface="Times New Roman" panose="02020603050405020304" pitchFamily="18" charset="0"/>
              </a:rPr>
              <a:t>attrited</a:t>
            </a:r>
            <a:r>
              <a:rPr lang="en-IN" sz="1800" dirty="0">
                <a:solidFill>
                  <a:srgbClr val="333333"/>
                </a:solidFill>
                <a:effectLst/>
                <a:latin typeface="Times New Roman" panose="02020603050405020304" pitchFamily="18" charset="0"/>
                <a:ea typeface="Times New Roman" panose="02020603050405020304" pitchFamily="18" charset="0"/>
              </a:rPr>
              <a:t> customers (TP+FN) , the model was correctly able to classify 500 </a:t>
            </a:r>
            <a:r>
              <a:rPr lang="en-IN" sz="1800" dirty="0" err="1">
                <a:solidFill>
                  <a:srgbClr val="333333"/>
                </a:solidFill>
                <a:effectLst/>
                <a:latin typeface="Times New Roman" panose="02020603050405020304" pitchFamily="18" charset="0"/>
                <a:ea typeface="Times New Roman" panose="02020603050405020304" pitchFamily="18" charset="0"/>
              </a:rPr>
              <a:t>attrited</a:t>
            </a:r>
            <a:r>
              <a:rPr lang="en-IN" sz="1800" dirty="0">
                <a:solidFill>
                  <a:srgbClr val="333333"/>
                </a:solidFill>
                <a:effectLst/>
                <a:latin typeface="Times New Roman" panose="02020603050405020304" pitchFamily="18" charset="0"/>
                <a:ea typeface="Times New Roman" panose="02020603050405020304" pitchFamily="18" charset="0"/>
              </a:rPr>
              <a:t> customers correctly (TP). Similarly, out of the total 300 retained customers (FP+TN), the model was correctly able to classify 200 retained customers correctly (TN).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Accuracy= (TP+TN)/Total customers</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In the above scenario, we see that the accuracy of the model on the test dataset of 1000 customers is 70%.</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21347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IN" sz="1800" b="1" dirty="0">
                <a:solidFill>
                  <a:srgbClr val="333333"/>
                </a:solidFill>
                <a:effectLst/>
                <a:latin typeface="Times New Roman" panose="02020603050405020304" pitchFamily="18" charset="0"/>
                <a:ea typeface="Times New Roman" panose="02020603050405020304" pitchFamily="18" charset="0"/>
              </a:rPr>
              <a:t>Recall/ Sensitivity/ TPR (True Positive Rate) </a:t>
            </a:r>
            <a:r>
              <a:rPr lang="en-IN" sz="1800" dirty="0">
                <a:solidFill>
                  <a:srgbClr val="333333"/>
                </a:solidFill>
                <a:effectLst/>
                <a:latin typeface="Times New Roman" panose="02020603050405020304" pitchFamily="18" charset="0"/>
                <a:ea typeface="Times New Roman" panose="02020603050405020304" pitchFamily="18" charset="0"/>
              </a:rPr>
              <a:t>attempts to answer the following question: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What proportion of actual positives was identified correctly?</a:t>
            </a:r>
            <a:endParaRPr lang="en-IN" sz="1800" dirty="0">
              <a:effectLst/>
              <a:latin typeface="Times New Roman" panose="02020603050405020304" pitchFamily="18" charset="0"/>
              <a:ea typeface="Times New Roman" panose="02020603050405020304" pitchFamily="18" charset="0"/>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dirty="0">
                <a:effectLst/>
                <a:latin typeface="Times New Roman" panose="02020603050405020304" pitchFamily="18" charset="0"/>
                <a:ea typeface="Times New Roman" panose="02020603050405020304" pitchFamily="18" charset="0"/>
              </a:rPr>
              <a:t>This metric gives us 78% as the Recall score in the above image. </a:t>
            </a:r>
            <a:r>
              <a:rPr lang="en-IN" sz="1800" b="1" dirty="0">
                <a:effectLst/>
                <a:latin typeface="Times New Roman" panose="02020603050405020304" pitchFamily="18" charset="0"/>
                <a:ea typeface="Times New Roman" panose="02020603050405020304" pitchFamily="18" charset="0"/>
              </a:rPr>
              <a:t>Recall is generally used in use cases where the truth-detection is of utmost importance. </a:t>
            </a:r>
            <a:r>
              <a:rPr lang="en-IN" sz="1800" dirty="0">
                <a:effectLst/>
                <a:latin typeface="Times New Roman" panose="02020603050405020304" pitchFamily="18" charset="0"/>
                <a:ea typeface="Times New Roman" panose="02020603050405020304" pitchFamily="18" charset="0"/>
              </a:rPr>
              <a:t>For example: The cancer prediction, the stock market classification, etc. over here the problem statement requires that the False negatives be minimized which implies Recall/Sensitivity be maximized.</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1855026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Precision</a:t>
            </a:r>
            <a:r>
              <a:rPr lang="en-IN" sz="1800" dirty="0">
                <a:effectLst/>
                <a:latin typeface="Times New Roman" panose="02020603050405020304" pitchFamily="18" charset="0"/>
                <a:ea typeface="Times New Roman" panose="02020603050405020304" pitchFamily="18" charset="0"/>
              </a:rPr>
              <a:t> attempts to answer the following question:</a:t>
            </a:r>
          </a:p>
          <a:p>
            <a:pPr algn="just">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What proportion of positive identifications was actually correct?</a:t>
            </a:r>
            <a:endParaRPr lang="en-IN" sz="1800" dirty="0">
              <a:effectLst/>
              <a:latin typeface="Times New Roman" panose="02020603050405020304" pitchFamily="18" charset="0"/>
              <a:ea typeface="Times New Roman" panose="02020603050405020304" pitchFamily="18" charset="0"/>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dirty="0">
                <a:effectLst/>
                <a:latin typeface="Times New Roman" panose="02020603050405020304" pitchFamily="18" charset="0"/>
                <a:ea typeface="Times New Roman" panose="02020603050405020304" pitchFamily="18" charset="0"/>
              </a:rPr>
              <a:t>The example shown in the above image shows us that the Precision score is 75%. Precision is generally used in cases where it’s of utmost importance not to have a high number of False positives. For example: In spam detection cases, as we discussed above, a false positive would be an observation that was not spam but was classified as Spam by our classification model. Too many of the false positives can defeat the purpose of a spam classifier model. Thus, Precision comes handy here to judge the model performance in this scenario.</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2664934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dirty="0">
                <a:effectLst/>
                <a:latin typeface="Times New Roman" panose="02020603050405020304" pitchFamily="18" charset="0"/>
                <a:ea typeface="Times New Roman" panose="02020603050405020304" pitchFamily="18" charset="0"/>
              </a:rPr>
              <a:t>We understand that there are some problem statements where a higher Recall takes precedence over a higher Precision and vice-versa.</a:t>
            </a:r>
          </a:p>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But there are some use-cases, where the distinction is not very clear and as developers, we want to give importance to both Recall and Precision. In this case, there is another metric- F1 Score that can be used. It is dependent on both Precision and Recall.</a:t>
            </a:r>
          </a:p>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In a statistical analysis of binary classification, the </a:t>
            </a:r>
            <a:r>
              <a:rPr lang="en-IN" sz="1800" b="1" dirty="0">
                <a:effectLst/>
                <a:latin typeface="Times New Roman" panose="02020603050405020304" pitchFamily="18" charset="0"/>
                <a:ea typeface="Times New Roman" panose="02020603050405020304" pitchFamily="18" charset="0"/>
              </a:rPr>
              <a:t>F1 score</a:t>
            </a:r>
            <a:r>
              <a:rPr lang="en-IN" sz="1800" dirty="0">
                <a:effectLst/>
                <a:latin typeface="Times New Roman" panose="02020603050405020304" pitchFamily="18" charset="0"/>
                <a:ea typeface="Times New Roman" panose="02020603050405020304" pitchFamily="18" charset="0"/>
              </a:rPr>
              <a:t> (also </a:t>
            </a:r>
            <a:r>
              <a:rPr lang="en-IN" sz="1800" b="1" dirty="0">
                <a:effectLst/>
                <a:latin typeface="Times New Roman" panose="02020603050405020304" pitchFamily="18" charset="0"/>
                <a:ea typeface="Times New Roman" panose="02020603050405020304" pitchFamily="18" charset="0"/>
              </a:rPr>
              <a:t>F-score</a:t>
            </a:r>
            <a:r>
              <a:rPr lang="en-IN" sz="1800" dirty="0">
                <a:effectLst/>
                <a:latin typeface="Times New Roman" panose="02020603050405020304" pitchFamily="18" charset="0"/>
                <a:ea typeface="Times New Roman" panose="02020603050405020304" pitchFamily="18" charset="0"/>
              </a:rPr>
              <a:t> or </a:t>
            </a:r>
            <a:r>
              <a:rPr lang="en-IN" sz="1800" b="1" dirty="0">
                <a:effectLst/>
                <a:latin typeface="Times New Roman" panose="02020603050405020304" pitchFamily="18" charset="0"/>
                <a:ea typeface="Times New Roman" panose="02020603050405020304" pitchFamily="18" charset="0"/>
              </a:rPr>
              <a:t>F-measure</a:t>
            </a:r>
            <a:r>
              <a:rPr lang="en-IN" sz="1800" dirty="0">
                <a:effectLst/>
                <a:latin typeface="Times New Roman" panose="02020603050405020304" pitchFamily="18" charset="0"/>
                <a:ea typeface="Times New Roman" panose="02020603050405020304" pitchFamily="18" charset="0"/>
              </a:rPr>
              <a:t>) is a measure of a test’s accuracy. It considers both the precision p and the recall r of the test to compute the score</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5942452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dirty="0">
                <a:effectLst/>
                <a:latin typeface="Times New Roman" panose="02020603050405020304" pitchFamily="18" charset="0"/>
                <a:ea typeface="Times New Roman" panose="02020603050405020304" pitchFamily="18" charset="0"/>
              </a:rPr>
              <a:t>Open-source ML library for Python. Built on NumPy, SciPy, and Matplotlib.</a:t>
            </a: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u="sng" dirty="0">
                <a:solidFill>
                  <a:srgbClr val="0000FF"/>
                </a:solidFill>
                <a:effectLst/>
                <a:latin typeface="Times New Roman" panose="02020603050405020304" pitchFamily="18" charset="0"/>
                <a:ea typeface="Times New Roman" panose="02020603050405020304" pitchFamily="18" charset="0"/>
                <a:hlinkClick r:id="rId3"/>
              </a:rPr>
              <a:t>Scikit-learn</a:t>
            </a:r>
            <a:r>
              <a:rPr lang="en-IN" sz="1800" dirty="0">
                <a:effectLst/>
                <a:latin typeface="Times New Roman" panose="02020603050405020304" pitchFamily="18" charset="0"/>
                <a:ea typeface="Times New Roman" panose="02020603050405020304" pitchFamily="18" charset="0"/>
              </a:rPr>
              <a:t> is a library in Python that provides many unsupervised and supervised learning algorithms. It’s built upon some of the technology you might already be familiar with, like NumPy, pandas, and Matplotlib!</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183180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The functionality that scikit-learn provides include:</a:t>
            </a:r>
          </a:p>
          <a:p>
            <a:pPr marL="342900" lvl="0" indent="-342900" algn="just">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Regression</a:t>
            </a:r>
            <a:r>
              <a:rPr lang="en-IN" sz="1800" dirty="0">
                <a:effectLst/>
                <a:latin typeface="Times New Roman" panose="02020603050405020304" pitchFamily="18" charset="0"/>
                <a:ea typeface="Times New Roman" panose="02020603050405020304" pitchFamily="18" charset="0"/>
              </a:rPr>
              <a:t>, including Linear and Logistic Regression</a:t>
            </a:r>
          </a:p>
          <a:p>
            <a:pPr marL="342900" lvl="0" indent="-342900" algn="just">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Classification</a:t>
            </a:r>
            <a:r>
              <a:rPr lang="en-IN" sz="1800" dirty="0">
                <a:effectLst/>
                <a:latin typeface="Times New Roman" panose="02020603050405020304" pitchFamily="18" charset="0"/>
                <a:ea typeface="Times New Roman" panose="02020603050405020304" pitchFamily="18" charset="0"/>
              </a:rPr>
              <a:t>, including K-Nearest </a:t>
            </a:r>
            <a:r>
              <a:rPr lang="en-IN" sz="1800" dirty="0" err="1">
                <a:effectLst/>
                <a:latin typeface="Times New Roman" panose="02020603050405020304" pitchFamily="18" charset="0"/>
                <a:ea typeface="Times New Roman" panose="02020603050405020304" pitchFamily="18" charset="0"/>
              </a:rPr>
              <a:t>Neighbors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Clustering</a:t>
            </a:r>
            <a:r>
              <a:rPr lang="en-IN" sz="1800" dirty="0">
                <a:effectLst/>
                <a:latin typeface="Times New Roman" panose="02020603050405020304" pitchFamily="18" charset="0"/>
                <a:ea typeface="Times New Roman" panose="02020603050405020304" pitchFamily="18" charset="0"/>
              </a:rPr>
              <a:t>, including K-Means and K-Means++</a:t>
            </a:r>
          </a:p>
          <a:p>
            <a:pPr marL="342900" lvl="0" indent="-342900" algn="just">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Model selection</a:t>
            </a:r>
            <a:endParaRPr lang="en-IN" sz="1800" dirty="0">
              <a:effectLst/>
              <a:latin typeface="Times New Roman" panose="02020603050405020304" pitchFamily="18" charset="0"/>
              <a:ea typeface="Times New Roman" panose="02020603050405020304" pitchFamily="18" charset="0"/>
            </a:endParaRPr>
          </a:p>
          <a:p>
            <a:pPr marL="457200" marR="0" lvl="0" indent="-298450" algn="just"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IN" sz="1800" b="1" dirty="0" err="1">
                <a:effectLst/>
                <a:latin typeface="Times New Roman" panose="02020603050405020304" pitchFamily="18" charset="0"/>
                <a:ea typeface="Times New Roman" panose="02020603050405020304" pitchFamily="18" charset="0"/>
              </a:rPr>
              <a:t>Preprocessing</a:t>
            </a:r>
            <a:r>
              <a:rPr lang="en-IN" sz="1800" dirty="0">
                <a:effectLst/>
                <a:latin typeface="Times New Roman" panose="02020603050405020304" pitchFamily="18" charset="0"/>
                <a:ea typeface="Times New Roman" panose="02020603050405020304" pitchFamily="18" charset="0"/>
              </a:rPr>
              <a:t>, including Min-Max Normalization</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1264773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Bef>
                <a:spcPts val="1000"/>
              </a:spcBef>
              <a:spcAft>
                <a:spcPts val="1000"/>
              </a:spcAft>
            </a:pPr>
            <a:r>
              <a:rPr lang="en-IN" sz="1800" b="1" u="sng" dirty="0">
                <a:effectLst/>
                <a:latin typeface="Times New Roman" panose="02020603050405020304" pitchFamily="18" charset="0"/>
              </a:rPr>
              <a:t>Installation</a:t>
            </a:r>
            <a:endParaRPr lang="en-IN" sz="1800" b="1" dirty="0">
              <a:effectLst/>
              <a:latin typeface="Times New Roman" panose="02020603050405020304" pitchFamily="18" charset="0"/>
            </a:endParaRPr>
          </a:p>
          <a:p>
            <a:pPr marL="30480" marR="30480" algn="just">
              <a:spcBef>
                <a:spcPts val="600"/>
              </a:spcBef>
              <a:spcAft>
                <a:spcPts val="720"/>
              </a:spcAft>
            </a:pPr>
            <a:r>
              <a:rPr lang="en-IN" sz="1800" dirty="0">
                <a:solidFill>
                  <a:srgbClr val="000000"/>
                </a:solidFill>
                <a:effectLst/>
                <a:latin typeface="Times New Roman" panose="02020603050405020304" pitchFamily="18" charset="0"/>
                <a:ea typeface="Times New Roman" panose="02020603050405020304" pitchFamily="18" charset="0"/>
              </a:rPr>
              <a:t>If you already installed NumPy and </a:t>
            </a:r>
            <a:r>
              <a:rPr lang="en-IN" sz="1800" dirty="0" err="1">
                <a:solidFill>
                  <a:srgbClr val="000000"/>
                </a:solidFill>
                <a:effectLst/>
                <a:latin typeface="Times New Roman" panose="02020603050405020304" pitchFamily="18" charset="0"/>
                <a:ea typeface="Times New Roman" panose="02020603050405020304" pitchFamily="18" charset="0"/>
              </a:rPr>
              <a:t>Scipy</a:t>
            </a:r>
            <a:r>
              <a:rPr lang="en-IN" sz="1800" dirty="0">
                <a:solidFill>
                  <a:srgbClr val="000000"/>
                </a:solidFill>
                <a:effectLst/>
                <a:latin typeface="Times New Roman" panose="02020603050405020304" pitchFamily="18" charset="0"/>
                <a:ea typeface="Times New Roman" panose="02020603050405020304" pitchFamily="18" charset="0"/>
              </a:rPr>
              <a:t>, following are the two easiest ways to install scikit-learn −</a:t>
            </a: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b="1" dirty="0">
                <a:effectLst/>
                <a:latin typeface="Times New Roman" panose="02020603050405020304" pitchFamily="18" charset="0"/>
              </a:rPr>
              <a:t>Using pip</a:t>
            </a:r>
          </a:p>
          <a:p>
            <a:pPr marL="30480" marR="30480" algn="just">
              <a:spcBef>
                <a:spcPts val="600"/>
              </a:spcBef>
              <a:spcAft>
                <a:spcPts val="720"/>
              </a:spcAft>
            </a:pPr>
            <a:r>
              <a:rPr lang="en-IN" sz="1800" dirty="0">
                <a:solidFill>
                  <a:srgbClr val="000000"/>
                </a:solidFill>
                <a:effectLst/>
                <a:latin typeface="Times New Roman" panose="02020603050405020304" pitchFamily="18" charset="0"/>
                <a:ea typeface="Times New Roman" panose="02020603050405020304" pitchFamily="18" charset="0"/>
              </a:rPr>
              <a:t>Following command can be used to install scikit-learn via pip −</a:t>
            </a: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pip install -U scikit-learn</a:t>
            </a:r>
          </a:p>
          <a:p>
            <a:pPr algn="just">
              <a:lnSpc>
                <a:spcPct val="115000"/>
              </a:lnSpc>
              <a:spcBef>
                <a:spcPts val="1000"/>
              </a:spcBef>
              <a:spcAft>
                <a:spcPts val="1000"/>
              </a:spcAft>
            </a:pPr>
            <a:r>
              <a:rPr lang="en-IN" sz="1800" b="1" dirty="0">
                <a:effectLst/>
                <a:latin typeface="Times New Roman" panose="02020603050405020304" pitchFamily="18" charset="0"/>
              </a:rPr>
              <a:t>Using conda</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Following command can be used to install scikit-learn via conda −</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conda install scikit-learn</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On the other hand, if NumPy and </a:t>
            </a:r>
            <a:r>
              <a:rPr lang="en-IN" sz="1800" dirty="0" err="1">
                <a:effectLst/>
                <a:latin typeface="Times New Roman" panose="02020603050405020304" pitchFamily="18" charset="0"/>
                <a:ea typeface="Times New Roman" panose="02020603050405020304" pitchFamily="18" charset="0"/>
              </a:rPr>
              <a:t>Scipy</a:t>
            </a:r>
            <a:r>
              <a:rPr lang="en-IN" sz="1800" dirty="0">
                <a:effectLst/>
                <a:latin typeface="Times New Roman" panose="02020603050405020304" pitchFamily="18" charset="0"/>
                <a:ea typeface="Times New Roman" panose="02020603050405020304" pitchFamily="18" charset="0"/>
              </a:rPr>
              <a:t> is not yet installed on your Python workstation then, you can install them by using either </a:t>
            </a:r>
            <a:r>
              <a:rPr lang="en-IN" sz="1800" b="1" dirty="0">
                <a:effectLst/>
                <a:latin typeface="Times New Roman" panose="02020603050405020304" pitchFamily="18" charset="0"/>
                <a:ea typeface="Times New Roman" panose="02020603050405020304" pitchFamily="18" charset="0"/>
              </a:rPr>
              <a:t>pip</a:t>
            </a:r>
            <a:r>
              <a:rPr lang="en-IN" sz="1800" dirty="0">
                <a:effectLst/>
                <a:latin typeface="Times New Roman" panose="02020603050405020304" pitchFamily="18" charset="0"/>
                <a:ea typeface="Times New Roman" panose="02020603050405020304" pitchFamily="18" charset="0"/>
              </a:rPr>
              <a:t> or </a:t>
            </a:r>
            <a:r>
              <a:rPr lang="en-IN" sz="1800" b="1" dirty="0">
                <a:effectLst/>
                <a:latin typeface="Times New Roman" panose="02020603050405020304" pitchFamily="18" charset="0"/>
                <a:ea typeface="Times New Roman" panose="02020603050405020304" pitchFamily="18" charset="0"/>
              </a:rPr>
              <a:t>conda</a:t>
            </a:r>
            <a:r>
              <a:rPr lang="en-IN" sz="1800" dirty="0">
                <a:effectLst/>
                <a:latin typeface="Times New Roman" panose="02020603050405020304" pitchFamily="18" charset="0"/>
                <a:ea typeface="Times New Roman" panose="02020603050405020304" pitchFamily="18" charset="0"/>
              </a:rPr>
              <a:t>.</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Another option to use scikit-learn is to use Python distributions like </a:t>
            </a:r>
            <a:r>
              <a:rPr lang="en-IN" sz="1800" b="1" i="1" dirty="0">
                <a:effectLst/>
                <a:latin typeface="Times New Roman" panose="02020603050405020304" pitchFamily="18" charset="0"/>
                <a:ea typeface="Times New Roman" panose="02020603050405020304" pitchFamily="18" charset="0"/>
              </a:rPr>
              <a:t>Canopy</a:t>
            </a:r>
            <a:r>
              <a:rPr lang="en-IN" sz="1800" dirty="0">
                <a:effectLst/>
                <a:latin typeface="Times New Roman" panose="02020603050405020304" pitchFamily="18" charset="0"/>
                <a:ea typeface="Times New Roman" panose="02020603050405020304" pitchFamily="18" charset="0"/>
              </a:rPr>
              <a:t> and </a:t>
            </a:r>
            <a:r>
              <a:rPr lang="en-IN" sz="1800" b="1" i="1" dirty="0">
                <a:effectLst/>
                <a:latin typeface="Times New Roman" panose="02020603050405020304" pitchFamily="18" charset="0"/>
                <a:ea typeface="Times New Roman" panose="02020603050405020304" pitchFamily="18" charset="0"/>
              </a:rPr>
              <a:t>Anaconda</a:t>
            </a:r>
            <a:r>
              <a:rPr lang="en-IN" sz="1800" dirty="0">
                <a:effectLst/>
                <a:latin typeface="Times New Roman" panose="02020603050405020304" pitchFamily="18" charset="0"/>
                <a:ea typeface="Times New Roman" panose="02020603050405020304" pitchFamily="18" charset="0"/>
              </a:rPr>
              <a:t> because they both ship the latest version of scikit-learn.</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258822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1000"/>
              </a:spcBef>
              <a:spcAft>
                <a:spcPts val="1000"/>
              </a:spcAft>
            </a:pPr>
            <a:r>
              <a:rPr lang="en-IN" sz="1800" b="1" u="sng" dirty="0">
                <a:effectLst/>
                <a:latin typeface="Times New Roman" panose="02020603050405020304" pitchFamily="18" charset="0"/>
                <a:ea typeface="Times New Roman" panose="02020603050405020304" pitchFamily="18" charset="0"/>
              </a:rPr>
              <a:t>Features of scikit-learn</a:t>
            </a: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Rather than focusing on loading, manipulating and summarising data, Scikit-learn library is focused on </a:t>
            </a:r>
            <a:r>
              <a:rPr lang="en-IN" sz="1800" dirty="0" err="1">
                <a:effectLst/>
                <a:latin typeface="Times New Roman" panose="02020603050405020304" pitchFamily="18" charset="0"/>
                <a:ea typeface="Times New Roman" panose="02020603050405020304" pitchFamily="18" charset="0"/>
              </a:rPr>
              <a:t>modeling</a:t>
            </a:r>
            <a:r>
              <a:rPr lang="en-IN" sz="1800" dirty="0">
                <a:effectLst/>
                <a:latin typeface="Times New Roman" panose="02020603050405020304" pitchFamily="18" charset="0"/>
                <a:ea typeface="Times New Roman" panose="02020603050405020304" pitchFamily="18" charset="0"/>
              </a:rPr>
              <a:t> the data. Some of the most popular groups of models provided by </a:t>
            </a:r>
            <a:r>
              <a:rPr lang="en-IN" sz="1800" dirty="0" err="1">
                <a:effectLst/>
                <a:latin typeface="Times New Roman" panose="02020603050405020304" pitchFamily="18" charset="0"/>
                <a:ea typeface="Times New Roman" panose="02020603050405020304" pitchFamily="18" charset="0"/>
              </a:rPr>
              <a:t>Sklearn</a:t>
            </a:r>
            <a:r>
              <a:rPr lang="en-IN" sz="1800" dirty="0">
                <a:effectLst/>
                <a:latin typeface="Times New Roman" panose="02020603050405020304" pitchFamily="18" charset="0"/>
                <a:ea typeface="Times New Roman" panose="02020603050405020304" pitchFamily="18" charset="0"/>
              </a:rPr>
              <a:t> are as follows −</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Supervised Learning algorithms</a:t>
            </a:r>
            <a:r>
              <a:rPr lang="en-IN" sz="1800" dirty="0">
                <a:effectLst/>
                <a:latin typeface="Times New Roman" panose="02020603050405020304" pitchFamily="18" charset="0"/>
                <a:ea typeface="Times New Roman" panose="02020603050405020304" pitchFamily="18" charset="0"/>
              </a:rPr>
              <a:t> − Almost all the popular supervised learning algorithms, like Linear Regression, Support Vector Machine (SVM), Decision Tree etc., are the part of scikit-learn.</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Unsupervised Learning algorithms</a:t>
            </a:r>
            <a:r>
              <a:rPr lang="en-IN" sz="1800" dirty="0">
                <a:effectLst/>
                <a:latin typeface="Times New Roman" panose="02020603050405020304" pitchFamily="18" charset="0"/>
                <a:ea typeface="Times New Roman" panose="02020603050405020304" pitchFamily="18" charset="0"/>
              </a:rPr>
              <a:t> − On the other hand, it also has all the popular unsupervised learning algorithms from clustering, factor analysis, PCA (Principal Component Analysis) to unsupervised neural networks.</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Clustering</a:t>
            </a:r>
            <a:r>
              <a:rPr lang="en-IN" sz="1800" dirty="0">
                <a:effectLst/>
                <a:latin typeface="Times New Roman" panose="02020603050405020304" pitchFamily="18" charset="0"/>
                <a:ea typeface="Times New Roman" panose="02020603050405020304" pitchFamily="18" charset="0"/>
              </a:rPr>
              <a:t> − This model is used for grouping </a:t>
            </a:r>
            <a:r>
              <a:rPr lang="en-IN" sz="1800" dirty="0" err="1">
                <a:effectLst/>
                <a:latin typeface="Times New Roman" panose="02020603050405020304" pitchFamily="18" charset="0"/>
                <a:ea typeface="Times New Roman" panose="02020603050405020304" pitchFamily="18" charset="0"/>
              </a:rPr>
              <a:t>unlabeled</a:t>
            </a:r>
            <a:r>
              <a:rPr lang="en-IN" sz="1800" dirty="0">
                <a:effectLst/>
                <a:latin typeface="Times New Roman" panose="02020603050405020304" pitchFamily="18" charset="0"/>
                <a:ea typeface="Times New Roman" panose="02020603050405020304" pitchFamily="18" charset="0"/>
              </a:rPr>
              <a:t> data.</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Cross Validation</a:t>
            </a:r>
            <a:r>
              <a:rPr lang="en-IN" sz="1800" dirty="0">
                <a:effectLst/>
                <a:latin typeface="Times New Roman" panose="02020603050405020304" pitchFamily="18" charset="0"/>
                <a:ea typeface="Times New Roman" panose="02020603050405020304" pitchFamily="18" charset="0"/>
              </a:rPr>
              <a:t> − It is used to check the accuracy of supervised models on unseen data.</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Dimensionality Reduction</a:t>
            </a:r>
            <a:r>
              <a:rPr lang="en-IN" sz="1800" dirty="0">
                <a:effectLst/>
                <a:latin typeface="Times New Roman" panose="02020603050405020304" pitchFamily="18" charset="0"/>
                <a:ea typeface="Times New Roman" panose="02020603050405020304" pitchFamily="18" charset="0"/>
              </a:rPr>
              <a:t> − It is used for reducing the number of attributes in data which can be further used for summarisation, visualisation and feature selection.</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Ensemble methods</a:t>
            </a:r>
            <a:r>
              <a:rPr lang="en-IN" sz="1800" dirty="0">
                <a:effectLst/>
                <a:latin typeface="Times New Roman" panose="02020603050405020304" pitchFamily="18" charset="0"/>
                <a:ea typeface="Times New Roman" panose="02020603050405020304" pitchFamily="18" charset="0"/>
              </a:rPr>
              <a:t> − As name suggest, it is used for combining the predictions of multiple supervised models.</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Feature extraction</a:t>
            </a:r>
            <a:r>
              <a:rPr lang="en-IN" sz="1800" dirty="0">
                <a:effectLst/>
                <a:latin typeface="Times New Roman" panose="02020603050405020304" pitchFamily="18" charset="0"/>
                <a:ea typeface="Times New Roman" panose="02020603050405020304" pitchFamily="18" charset="0"/>
              </a:rPr>
              <a:t> − It is used to extract the features from data to define the attributes in image and text data.</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Feature selection</a:t>
            </a:r>
            <a:r>
              <a:rPr lang="en-IN" sz="1800" dirty="0">
                <a:effectLst/>
                <a:latin typeface="Times New Roman" panose="02020603050405020304" pitchFamily="18" charset="0"/>
                <a:ea typeface="Times New Roman" panose="02020603050405020304" pitchFamily="18" charset="0"/>
              </a:rPr>
              <a:t> − It is used to identify useful attributes to create supervised models.</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Open Source</a:t>
            </a:r>
            <a:r>
              <a:rPr lang="en-IN" sz="1800" dirty="0">
                <a:effectLst/>
                <a:latin typeface="Times New Roman" panose="02020603050405020304" pitchFamily="18" charset="0"/>
                <a:ea typeface="Times New Roman" panose="02020603050405020304" pitchFamily="18" charset="0"/>
              </a:rPr>
              <a:t> − It is open source library and also commercially usable under BSD license.</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3192953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2821f090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2821f090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Mention the parent topics one by one.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In this section we will discuss following topics </a:t>
            </a:r>
          </a:p>
          <a:p>
            <a:pPr marL="0" lvl="0" indent="0" algn="l" rtl="0">
              <a:spcBef>
                <a:spcPts val="0"/>
              </a:spcBef>
              <a:spcAft>
                <a:spcPts val="0"/>
              </a:spcAft>
              <a:buNone/>
            </a:pPr>
            <a:endParaRPr lang="en" dirty="0"/>
          </a:p>
          <a:p>
            <a:pPr marL="457200" lvl="0" indent="-342900" algn="l" rtl="0">
              <a:spcBef>
                <a:spcPts val="0"/>
              </a:spcBef>
              <a:spcAft>
                <a:spcPts val="0"/>
              </a:spcAft>
              <a:buSzPts val="1800"/>
              <a:buChar char="●"/>
            </a:pPr>
            <a:r>
              <a:rPr lang="en-IN" dirty="0"/>
              <a:t>Logistic Regression</a:t>
            </a:r>
          </a:p>
          <a:p>
            <a:pPr marL="457200" lvl="0" indent="-342900" algn="l" rtl="0">
              <a:spcBef>
                <a:spcPts val="0"/>
              </a:spcBef>
              <a:spcAft>
                <a:spcPts val="0"/>
              </a:spcAft>
              <a:buSzPts val="1800"/>
              <a:buChar char="●"/>
            </a:pPr>
            <a:r>
              <a:rPr lang="en-IN" dirty="0"/>
              <a:t>Evaluation – Confusion Matrix, Precision, Recall, F1 Score, Accuracy</a:t>
            </a:r>
          </a:p>
          <a:p>
            <a:pPr marL="457200" lvl="0" indent="-342900" algn="l" rtl="0">
              <a:spcBef>
                <a:spcPts val="0"/>
              </a:spcBef>
              <a:spcAft>
                <a:spcPts val="0"/>
              </a:spcAft>
              <a:buSzPts val="1800"/>
              <a:buChar char="●"/>
            </a:pPr>
            <a:r>
              <a:rPr lang="en-IN" dirty="0"/>
              <a:t>Python Library – Sci-kit Learn</a:t>
            </a:r>
          </a:p>
          <a:p>
            <a:pPr marL="0" lvl="0" indent="0" algn="l" rtl="0">
              <a:spcBef>
                <a:spcPts val="0"/>
              </a:spcBef>
              <a:spcAft>
                <a:spcPts val="0"/>
              </a:spcAft>
              <a:buNone/>
            </a:pPr>
            <a:endParaRPr lang="en"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1000"/>
              </a:spcBef>
              <a:spcAft>
                <a:spcPts val="1000"/>
              </a:spcAft>
            </a:pPr>
            <a:r>
              <a:rPr lang="en-IN" sz="1800" b="1" u="sng" dirty="0">
                <a:effectLst/>
                <a:latin typeface="Times New Roman" panose="02020603050405020304" pitchFamily="18" charset="0"/>
                <a:ea typeface="Times New Roman" panose="02020603050405020304" pitchFamily="18" charset="0"/>
              </a:rPr>
              <a:t>Dataset Loading</a:t>
            </a: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A collection of data is called dataset. It is having the following two components −</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Features</a:t>
            </a:r>
            <a:r>
              <a:rPr lang="en-IN" sz="1800" dirty="0">
                <a:effectLst/>
                <a:latin typeface="Times New Roman" panose="02020603050405020304" pitchFamily="18" charset="0"/>
                <a:ea typeface="Times New Roman" panose="02020603050405020304" pitchFamily="18" charset="0"/>
              </a:rPr>
              <a:t> − The variables of data are called its features. They are also known as predictors, inputs or attributes.</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Feature matrix</a:t>
            </a:r>
            <a:r>
              <a:rPr lang="en-IN" sz="1800" dirty="0">
                <a:effectLst/>
                <a:latin typeface="Times New Roman" panose="02020603050405020304" pitchFamily="18" charset="0"/>
                <a:ea typeface="Times New Roman" panose="02020603050405020304" pitchFamily="18" charset="0"/>
              </a:rPr>
              <a:t> − It is the collection of features, in case there are more than one.</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Feature Names</a:t>
            </a:r>
            <a:r>
              <a:rPr lang="en-IN" sz="1800" dirty="0">
                <a:effectLst/>
                <a:latin typeface="Times New Roman" panose="02020603050405020304" pitchFamily="18" charset="0"/>
                <a:ea typeface="Times New Roman" panose="02020603050405020304" pitchFamily="18" charset="0"/>
              </a:rPr>
              <a:t> − It is the list of all the names of the features.</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Response</a:t>
            </a:r>
            <a:r>
              <a:rPr lang="en-IN" sz="1800" dirty="0">
                <a:effectLst/>
                <a:latin typeface="Times New Roman" panose="02020603050405020304" pitchFamily="18" charset="0"/>
                <a:ea typeface="Times New Roman" panose="02020603050405020304" pitchFamily="18" charset="0"/>
              </a:rPr>
              <a:t> − It is the output variable that basically depends upon the feature variables. They are also known as target, label or output.</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Response Vector</a:t>
            </a:r>
            <a:r>
              <a:rPr lang="en-IN" sz="1800" dirty="0">
                <a:effectLst/>
                <a:latin typeface="Times New Roman" panose="02020603050405020304" pitchFamily="18" charset="0"/>
                <a:ea typeface="Times New Roman" panose="02020603050405020304" pitchFamily="18" charset="0"/>
              </a:rPr>
              <a:t> − It is used to represent response column. Generally, we have just one response column.</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Target Names</a:t>
            </a:r>
            <a:r>
              <a:rPr lang="en-IN" sz="1800" dirty="0">
                <a:effectLst/>
                <a:latin typeface="Times New Roman" panose="02020603050405020304" pitchFamily="18" charset="0"/>
                <a:ea typeface="Times New Roman" panose="02020603050405020304" pitchFamily="18" charset="0"/>
              </a:rPr>
              <a:t> − It represent the possible values taken by a response vector.</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Scikit-learn have few example datasets like </a:t>
            </a:r>
            <a:r>
              <a:rPr lang="en-IN" sz="1800" b="1" dirty="0">
                <a:effectLst/>
                <a:latin typeface="Times New Roman" panose="02020603050405020304" pitchFamily="18" charset="0"/>
                <a:ea typeface="Times New Roman" panose="02020603050405020304" pitchFamily="18" charset="0"/>
              </a:rPr>
              <a:t>iris</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digits</a:t>
            </a:r>
            <a:r>
              <a:rPr lang="en-IN" sz="1800" dirty="0">
                <a:effectLst/>
                <a:latin typeface="Times New Roman" panose="02020603050405020304" pitchFamily="18" charset="0"/>
                <a:ea typeface="Times New Roman" panose="02020603050405020304" pitchFamily="18" charset="0"/>
              </a:rPr>
              <a:t> for classification and the </a:t>
            </a:r>
            <a:r>
              <a:rPr lang="en-IN" sz="1800" b="1" dirty="0">
                <a:effectLst/>
                <a:latin typeface="Times New Roman" panose="02020603050405020304" pitchFamily="18" charset="0"/>
                <a:ea typeface="Times New Roman" panose="02020603050405020304" pitchFamily="18" charset="0"/>
              </a:rPr>
              <a:t>Boston house prices</a:t>
            </a:r>
            <a:r>
              <a:rPr lang="en-IN" sz="1800" dirty="0">
                <a:effectLst/>
                <a:latin typeface="Times New Roman" panose="02020603050405020304" pitchFamily="18" charset="0"/>
                <a:ea typeface="Times New Roman" panose="02020603050405020304" pitchFamily="18" charset="0"/>
              </a:rPr>
              <a:t> for regression.</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10252171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1000"/>
              </a:spcBef>
              <a:spcAft>
                <a:spcPts val="1000"/>
              </a:spcAft>
            </a:pPr>
            <a:r>
              <a:rPr lang="en-IN" sz="1800" b="1" u="sng" dirty="0">
                <a:effectLst/>
                <a:latin typeface="Times New Roman" panose="02020603050405020304" pitchFamily="18" charset="0"/>
                <a:ea typeface="Times New Roman" panose="02020603050405020304" pitchFamily="18" charset="0"/>
              </a:rPr>
              <a:t>Dataset Loading</a:t>
            </a: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A collection of data is called dataset. It is having the following two components −</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Features</a:t>
            </a:r>
            <a:r>
              <a:rPr lang="en-IN" sz="1800" dirty="0">
                <a:effectLst/>
                <a:latin typeface="Times New Roman" panose="02020603050405020304" pitchFamily="18" charset="0"/>
                <a:ea typeface="Times New Roman" panose="02020603050405020304" pitchFamily="18" charset="0"/>
              </a:rPr>
              <a:t> − The variables of data are called its features. They are also known as predictors, inputs or attributes.</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Feature matrix</a:t>
            </a:r>
            <a:r>
              <a:rPr lang="en-IN" sz="1800" dirty="0">
                <a:effectLst/>
                <a:latin typeface="Times New Roman" panose="02020603050405020304" pitchFamily="18" charset="0"/>
                <a:ea typeface="Times New Roman" panose="02020603050405020304" pitchFamily="18" charset="0"/>
              </a:rPr>
              <a:t> − It is the collection of features, in case there are more than one.</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Feature Names</a:t>
            </a:r>
            <a:r>
              <a:rPr lang="en-IN" sz="1800" dirty="0">
                <a:effectLst/>
                <a:latin typeface="Times New Roman" panose="02020603050405020304" pitchFamily="18" charset="0"/>
                <a:ea typeface="Times New Roman" panose="02020603050405020304" pitchFamily="18" charset="0"/>
              </a:rPr>
              <a:t> − It is the list of all the names of the features.</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Response</a:t>
            </a:r>
            <a:r>
              <a:rPr lang="en-IN" sz="1800" dirty="0">
                <a:effectLst/>
                <a:latin typeface="Times New Roman" panose="02020603050405020304" pitchFamily="18" charset="0"/>
                <a:ea typeface="Times New Roman" panose="02020603050405020304" pitchFamily="18" charset="0"/>
              </a:rPr>
              <a:t> − It is the output variable that basically depends upon the feature variables. They are also known as target, label or output.</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Response Vector</a:t>
            </a:r>
            <a:r>
              <a:rPr lang="en-IN" sz="1800" dirty="0">
                <a:effectLst/>
                <a:latin typeface="Times New Roman" panose="02020603050405020304" pitchFamily="18" charset="0"/>
                <a:ea typeface="Times New Roman" panose="02020603050405020304" pitchFamily="18" charset="0"/>
              </a:rPr>
              <a:t> − It is used to represent response column. Generally, we have just one response column.</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Target Names</a:t>
            </a:r>
            <a:r>
              <a:rPr lang="en-IN" sz="1800" dirty="0">
                <a:effectLst/>
                <a:latin typeface="Times New Roman" panose="02020603050405020304" pitchFamily="18" charset="0"/>
                <a:ea typeface="Times New Roman" panose="02020603050405020304" pitchFamily="18" charset="0"/>
              </a:rPr>
              <a:t> − It represent the possible values taken by a response vector.</a:t>
            </a: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Scikit-learn have few example datasets like </a:t>
            </a:r>
            <a:r>
              <a:rPr lang="en-IN" sz="1800" b="1" dirty="0">
                <a:effectLst/>
                <a:latin typeface="Times New Roman" panose="02020603050405020304" pitchFamily="18" charset="0"/>
                <a:ea typeface="Times New Roman" panose="02020603050405020304" pitchFamily="18" charset="0"/>
              </a:rPr>
              <a:t>iris</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digits</a:t>
            </a:r>
            <a:r>
              <a:rPr lang="en-IN" sz="1800" dirty="0">
                <a:effectLst/>
                <a:latin typeface="Times New Roman" panose="02020603050405020304" pitchFamily="18" charset="0"/>
                <a:ea typeface="Times New Roman" panose="02020603050405020304" pitchFamily="18" charset="0"/>
              </a:rPr>
              <a:t> for classification and the </a:t>
            </a:r>
            <a:r>
              <a:rPr lang="en-IN" sz="1800" b="1" dirty="0">
                <a:effectLst/>
                <a:latin typeface="Times New Roman" panose="02020603050405020304" pitchFamily="18" charset="0"/>
                <a:ea typeface="Times New Roman" panose="02020603050405020304" pitchFamily="18" charset="0"/>
              </a:rPr>
              <a:t>Boston house prices</a:t>
            </a:r>
            <a:r>
              <a:rPr lang="en-IN" sz="1800" dirty="0">
                <a:effectLst/>
                <a:latin typeface="Times New Roman" panose="02020603050405020304" pitchFamily="18" charset="0"/>
                <a:ea typeface="Times New Roman" panose="02020603050405020304" pitchFamily="18" charset="0"/>
              </a:rPr>
              <a:t> for regression.</a:t>
            </a:r>
          </a:p>
          <a:p>
            <a:pPr algn="just">
              <a:buFont typeface="Arial" panose="020B0604020202020204" pitchFamily="34" charset="0"/>
              <a:buChar char="•"/>
            </a:pPr>
            <a:endParaRPr dirty="0"/>
          </a:p>
        </p:txBody>
      </p:sp>
    </p:spTree>
    <p:extLst>
      <p:ext uri="{BB962C8B-B14F-4D97-AF65-F5344CB8AC3E}">
        <p14:creationId xmlns:p14="http://schemas.microsoft.com/office/powerpoint/2010/main" val="2445562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Bef>
                <a:spcPts val="1000"/>
              </a:spcBef>
              <a:spcAft>
                <a:spcPts val="1000"/>
              </a:spcAft>
            </a:pPr>
            <a:r>
              <a:rPr lang="en-IN" sz="1800" b="1" u="sng" dirty="0">
                <a:effectLst/>
                <a:latin typeface="Times New Roman" panose="02020603050405020304" pitchFamily="18" charset="0"/>
                <a:ea typeface="Times New Roman" panose="02020603050405020304" pitchFamily="18" charset="0"/>
              </a:rPr>
              <a:t>Splitting the dataset</a:t>
            </a: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To check the accuracy of our model, we can split the dataset into two pieces-</a:t>
            </a:r>
            <a:r>
              <a:rPr lang="en-IN" sz="1800" b="1" dirty="0">
                <a:effectLst/>
                <a:latin typeface="Times New Roman" panose="02020603050405020304" pitchFamily="18" charset="0"/>
                <a:ea typeface="Times New Roman" panose="02020603050405020304" pitchFamily="18" charset="0"/>
              </a:rPr>
              <a:t>a training set</a:t>
            </a:r>
            <a:r>
              <a:rPr lang="en-IN" sz="1800" dirty="0">
                <a:effectLst/>
                <a:latin typeface="Times New Roman" panose="02020603050405020304" pitchFamily="18" charset="0"/>
                <a:ea typeface="Times New Roman" panose="02020603050405020304" pitchFamily="18" charset="0"/>
              </a:rPr>
              <a:t> and </a:t>
            </a:r>
            <a:r>
              <a:rPr lang="en-IN" sz="1800" b="1" dirty="0">
                <a:effectLst/>
                <a:latin typeface="Times New Roman" panose="02020603050405020304" pitchFamily="18" charset="0"/>
                <a:ea typeface="Times New Roman" panose="02020603050405020304" pitchFamily="18" charset="0"/>
              </a:rPr>
              <a:t>a testing set</a:t>
            </a:r>
            <a:r>
              <a:rPr lang="en-IN" sz="1800" dirty="0">
                <a:effectLst/>
                <a:latin typeface="Times New Roman" panose="02020603050405020304" pitchFamily="18" charset="0"/>
                <a:ea typeface="Times New Roman" panose="02020603050405020304" pitchFamily="18" charset="0"/>
              </a:rPr>
              <a:t>. Use the training set to train the model and testing set to test the model. After that, we can evaluate how well our model did.</a:t>
            </a:r>
          </a:p>
          <a:p>
            <a:pPr>
              <a:lnSpc>
                <a:spcPct val="115000"/>
              </a:lnSpc>
              <a:spcBef>
                <a:spcPts val="1000"/>
              </a:spcBef>
              <a:spcAft>
                <a:spcPts val="1000"/>
              </a:spcAft>
            </a:pPr>
            <a:r>
              <a:rPr lang="en-IN" sz="1800" b="1" dirty="0">
                <a:effectLst/>
                <a:latin typeface="Times New Roman" panose="02020603050405020304" pitchFamily="18" charset="0"/>
                <a:ea typeface="Times New Roman" panose="02020603050405020304" pitchFamily="18" charset="0"/>
              </a:rPr>
              <a:t>Example</a:t>
            </a:r>
            <a:endParaRPr lang="en-IN" sz="1800" dirty="0">
              <a:effectLst/>
              <a:latin typeface="Times New Roman" panose="02020603050405020304" pitchFamily="18" charset="0"/>
              <a:ea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The following example will split the data into 70:30 ratio, i.e. 70% data will be used as training data and 30% will be used as testing data. The dataset is iris dataset as in above example</a:t>
            </a:r>
          </a:p>
          <a:p>
            <a:endParaRPr lang="en-IN" sz="1800" dirty="0">
              <a:effectLst/>
              <a:latin typeface="Times New Roman" panose="02020603050405020304" pitchFamily="18" charset="0"/>
            </a:endParaRPr>
          </a:p>
          <a:p>
            <a:pPr>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As seen in the example above, it uses </a:t>
            </a:r>
            <a:r>
              <a:rPr lang="en-IN" sz="1800" b="1" dirty="0" err="1">
                <a:effectLst/>
                <a:latin typeface="Times New Roman" panose="02020603050405020304" pitchFamily="18" charset="0"/>
                <a:ea typeface="Times New Roman" panose="02020603050405020304" pitchFamily="18" charset="0"/>
              </a:rPr>
              <a:t>train_test_split</a:t>
            </a:r>
            <a:r>
              <a:rPr lang="en-IN" sz="1800" b="1" dirty="0">
                <a:effectLst/>
                <a:latin typeface="Times New Roman" panose="02020603050405020304" pitchFamily="18" charset="0"/>
                <a:ea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rPr>
              <a:t> function of scikit-learn to split the dataset. This function has the following arguments −</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rPr>
              <a:t>X, y</a:t>
            </a:r>
            <a:r>
              <a:rPr lang="en-IN" sz="1800" dirty="0">
                <a:effectLst/>
                <a:latin typeface="Times New Roman" panose="02020603050405020304" pitchFamily="18" charset="0"/>
                <a:ea typeface="Times New Roman" panose="02020603050405020304" pitchFamily="18" charset="0"/>
              </a:rPr>
              <a:t> − Here, </a:t>
            </a:r>
            <a:r>
              <a:rPr lang="en-IN" sz="1800" b="1" dirty="0">
                <a:effectLst/>
                <a:latin typeface="Times New Roman" panose="02020603050405020304" pitchFamily="18" charset="0"/>
                <a:ea typeface="Times New Roman" panose="02020603050405020304" pitchFamily="18" charset="0"/>
              </a:rPr>
              <a:t>X</a:t>
            </a:r>
            <a:r>
              <a:rPr lang="en-IN" sz="1800" dirty="0">
                <a:effectLst/>
                <a:latin typeface="Times New Roman" panose="02020603050405020304" pitchFamily="18" charset="0"/>
                <a:ea typeface="Times New Roman" panose="02020603050405020304" pitchFamily="18" charset="0"/>
              </a:rPr>
              <a:t> is the </a:t>
            </a:r>
            <a:r>
              <a:rPr lang="en-IN" sz="1800" b="1" dirty="0">
                <a:effectLst/>
                <a:latin typeface="Times New Roman" panose="02020603050405020304" pitchFamily="18" charset="0"/>
                <a:ea typeface="Times New Roman" panose="02020603050405020304" pitchFamily="18" charset="0"/>
              </a:rPr>
              <a:t>feature matrix</a:t>
            </a:r>
            <a:r>
              <a:rPr lang="en-IN" sz="1800" dirty="0">
                <a:effectLst/>
                <a:latin typeface="Times New Roman" panose="02020603050405020304" pitchFamily="18" charset="0"/>
                <a:ea typeface="Times New Roman" panose="02020603050405020304" pitchFamily="18" charset="0"/>
              </a:rPr>
              <a:t> and y is the </a:t>
            </a:r>
            <a:r>
              <a:rPr lang="en-IN" sz="1800" b="1" dirty="0">
                <a:effectLst/>
                <a:latin typeface="Times New Roman" panose="02020603050405020304" pitchFamily="18" charset="0"/>
                <a:ea typeface="Times New Roman" panose="02020603050405020304" pitchFamily="18" charset="0"/>
              </a:rPr>
              <a:t>response vector</a:t>
            </a:r>
            <a:r>
              <a:rPr lang="en-IN" sz="1800" dirty="0">
                <a:effectLst/>
                <a:latin typeface="Times New Roman" panose="02020603050405020304" pitchFamily="18" charset="0"/>
                <a:ea typeface="Times New Roman" panose="02020603050405020304" pitchFamily="18" charset="0"/>
              </a:rPr>
              <a:t>, which need to be split.</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err="1">
                <a:effectLst/>
                <a:latin typeface="Times New Roman" panose="02020603050405020304" pitchFamily="18" charset="0"/>
                <a:ea typeface="Times New Roman" panose="02020603050405020304" pitchFamily="18" charset="0"/>
              </a:rPr>
              <a:t>test_size</a:t>
            </a:r>
            <a:r>
              <a:rPr lang="en-IN" sz="1800" dirty="0">
                <a:effectLst/>
                <a:latin typeface="Times New Roman" panose="02020603050405020304" pitchFamily="18" charset="0"/>
                <a:ea typeface="Times New Roman" panose="02020603050405020304" pitchFamily="18" charset="0"/>
              </a:rPr>
              <a:t> − This represents the ratio of test data to the total given data. As in the above example, we are setting </a:t>
            </a:r>
            <a:r>
              <a:rPr lang="en-IN" sz="1800" b="1" dirty="0" err="1">
                <a:effectLst/>
                <a:latin typeface="Times New Roman" panose="02020603050405020304" pitchFamily="18" charset="0"/>
                <a:ea typeface="Times New Roman" panose="02020603050405020304" pitchFamily="18" charset="0"/>
              </a:rPr>
              <a:t>test_data</a:t>
            </a:r>
            <a:r>
              <a:rPr lang="en-IN" sz="1800" b="1" dirty="0">
                <a:effectLst/>
                <a:latin typeface="Times New Roman" panose="02020603050405020304" pitchFamily="18" charset="0"/>
                <a:ea typeface="Times New Roman" panose="02020603050405020304" pitchFamily="18" charset="0"/>
              </a:rPr>
              <a:t> = 0.3</a:t>
            </a:r>
            <a:r>
              <a:rPr lang="en-IN" sz="1800" dirty="0">
                <a:effectLst/>
                <a:latin typeface="Times New Roman" panose="02020603050405020304" pitchFamily="18" charset="0"/>
                <a:ea typeface="Times New Roman" panose="02020603050405020304" pitchFamily="18" charset="0"/>
              </a:rPr>
              <a:t> for 150 rows of X. It will produce test data of 150*0.3 = 45 rows.</a:t>
            </a:r>
          </a:p>
          <a:p>
            <a:pPr marL="342900" lvl="0" indent="-342900">
              <a:lnSpc>
                <a:spcPct val="115000"/>
              </a:lnSpc>
              <a:spcBef>
                <a:spcPts val="1000"/>
              </a:spcBef>
              <a:spcAft>
                <a:spcPts val="1000"/>
              </a:spcAft>
              <a:buSzPts val="1000"/>
              <a:buFont typeface="Symbol" panose="05050102010706020507" pitchFamily="18" charset="2"/>
              <a:buChar char=""/>
              <a:tabLst>
                <a:tab pos="457200" algn="l"/>
              </a:tabLst>
            </a:pPr>
            <a:r>
              <a:rPr lang="en-IN" sz="1800" b="1" dirty="0" err="1">
                <a:effectLst/>
                <a:latin typeface="Times New Roman" panose="02020603050405020304" pitchFamily="18" charset="0"/>
                <a:ea typeface="Times New Roman" panose="02020603050405020304" pitchFamily="18" charset="0"/>
              </a:rPr>
              <a:t>random_size</a:t>
            </a:r>
            <a:r>
              <a:rPr lang="en-IN" sz="1800" dirty="0">
                <a:effectLst/>
                <a:latin typeface="Times New Roman" panose="02020603050405020304" pitchFamily="18" charset="0"/>
                <a:ea typeface="Times New Roman" panose="02020603050405020304" pitchFamily="18" charset="0"/>
              </a:rPr>
              <a:t> − It is used to guarantee that the split will always be the same. This is useful in the situations where you want reproducible results.</a:t>
            </a:r>
          </a:p>
          <a:p>
            <a:endParaRPr dirty="0"/>
          </a:p>
        </p:txBody>
      </p:sp>
    </p:spTree>
    <p:extLst>
      <p:ext uri="{BB962C8B-B14F-4D97-AF65-F5344CB8AC3E}">
        <p14:creationId xmlns:p14="http://schemas.microsoft.com/office/powerpoint/2010/main" val="1399004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just" defTabSz="914400" rtl="0" eaLnBrk="1" fontAlgn="auto" latinLnBrk="0" hangingPunct="1">
              <a:lnSpc>
                <a:spcPct val="115000"/>
              </a:lnSpc>
              <a:spcBef>
                <a:spcPts val="1000"/>
              </a:spcBef>
              <a:spcAft>
                <a:spcPts val="1000"/>
              </a:spcAft>
              <a:buClr>
                <a:srgbClr val="000000"/>
              </a:buClr>
              <a:buSzPts val="1100"/>
              <a:buFont typeface="Arial"/>
              <a:buChar char="●"/>
              <a:tabLst/>
              <a:defRPr/>
            </a:pPr>
            <a:r>
              <a:rPr lang="en-IN" sz="1800" b="1" dirty="0">
                <a:effectLst/>
                <a:latin typeface="Times New Roman" panose="02020603050405020304" pitchFamily="18" charset="0"/>
                <a:ea typeface="Times New Roman" panose="02020603050405020304" pitchFamily="18" charset="0"/>
              </a:rPr>
              <a:t>Linear Regression</a:t>
            </a: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This supervised ML model is used when the output variable is continuous and it follows linear relation with dependent variables. It can be used to forecast sales in the coming months by </a:t>
            </a:r>
            <a:r>
              <a:rPr lang="en-IN" sz="1800" dirty="0" err="1">
                <a:effectLst/>
                <a:latin typeface="Times New Roman" panose="02020603050405020304" pitchFamily="18" charset="0"/>
                <a:ea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rPr>
              <a:t> the sales data for previous months.</a:t>
            </a:r>
          </a:p>
          <a:p>
            <a:pPr algn="just">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With the help of </a:t>
            </a:r>
            <a:r>
              <a:rPr lang="en-IN" sz="1800" dirty="0" err="1">
                <a:effectLst/>
                <a:latin typeface="Times New Roman" panose="02020603050405020304" pitchFamily="18" charset="0"/>
                <a:ea typeface="Times New Roman" panose="02020603050405020304" pitchFamily="18" charset="0"/>
              </a:rPr>
              <a:t>sklearn</a:t>
            </a:r>
            <a:r>
              <a:rPr lang="en-IN" sz="1800" dirty="0">
                <a:effectLst/>
                <a:latin typeface="Times New Roman" panose="02020603050405020304" pitchFamily="18" charset="0"/>
                <a:ea typeface="Times New Roman" panose="02020603050405020304" pitchFamily="18" charset="0"/>
              </a:rPr>
              <a:t>, we can easily implement the Linear Regression model as follows</a:t>
            </a:r>
          </a:p>
          <a:p>
            <a:pPr algn="just">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dirty="0">
                <a:effectLst/>
                <a:latin typeface="Times New Roman" panose="02020603050405020304" pitchFamily="18" charset="0"/>
                <a:ea typeface="Times New Roman" panose="02020603050405020304" pitchFamily="18" charset="0"/>
              </a:rPr>
              <a:t>r2 = r2_score(</a:t>
            </a:r>
            <a:r>
              <a:rPr lang="en-IN" sz="1800" dirty="0" err="1">
                <a:effectLst/>
                <a:latin typeface="Times New Roman" panose="02020603050405020304" pitchFamily="18" charset="0"/>
                <a:ea typeface="Times New Roman" panose="02020603050405020304" pitchFamily="18" charset="0"/>
              </a:rPr>
              <a:t>y_test</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y_predicted</a:t>
            </a:r>
            <a:r>
              <a:rPr lang="en-IN" sz="1800" dirty="0">
                <a:effectLst/>
                <a:latin typeface="Times New Roman" panose="02020603050405020304" pitchFamily="18" charset="0"/>
                <a:ea typeface="Times New Roman" panose="02020603050405020304" pitchFamily="18" charset="0"/>
              </a:rPr>
              <a:t>)</a:t>
            </a:r>
          </a:p>
          <a:p>
            <a:pPr algn="just">
              <a:lnSpc>
                <a:spcPct val="115000"/>
              </a:lnSpc>
              <a:spcBef>
                <a:spcPts val="1000"/>
              </a:spcBef>
              <a:spcAft>
                <a:spcPts val="1000"/>
              </a:spcAft>
            </a:pPr>
            <a:r>
              <a:rPr lang="en-IN" sz="1800" dirty="0" err="1">
                <a:effectLst/>
                <a:latin typeface="Times New Roman" panose="02020603050405020304" pitchFamily="18" charset="0"/>
                <a:ea typeface="Times New Roman" panose="02020603050405020304" pitchFamily="18" charset="0"/>
              </a:rPr>
              <a:t>LinerRegression</a:t>
            </a:r>
            <a:r>
              <a:rPr lang="en-IN" sz="1800" dirty="0">
                <a:effectLst/>
                <a:latin typeface="Times New Roman" panose="02020603050405020304" pitchFamily="18" charset="0"/>
                <a:ea typeface="Times New Roman" panose="02020603050405020304" pitchFamily="18" charset="0"/>
              </a:rPr>
              <a:t>() creates an object of linear regression. Then we fit the model on the training set. Finally, we predicted the model on the test dataset. “</a:t>
            </a:r>
            <a:r>
              <a:rPr lang="en-IN" sz="1800" dirty="0" err="1">
                <a:effectLst/>
                <a:latin typeface="Times New Roman" panose="02020603050405020304" pitchFamily="18" charset="0"/>
                <a:ea typeface="Times New Roman" panose="02020603050405020304" pitchFamily="18" charset="0"/>
              </a:rPr>
              <a:t>rmse</a:t>
            </a:r>
            <a:r>
              <a:rPr lang="en-IN" sz="1800" dirty="0">
                <a:effectLst/>
                <a:latin typeface="Times New Roman" panose="02020603050405020304" pitchFamily="18" charset="0"/>
                <a:ea typeface="Times New Roman" panose="02020603050405020304" pitchFamily="18" charset="0"/>
              </a:rPr>
              <a:t>” and “</a:t>
            </a:r>
            <a:r>
              <a:rPr lang="en-IN" sz="1800" dirty="0" err="1">
                <a:effectLst/>
                <a:latin typeface="Times New Roman" panose="02020603050405020304" pitchFamily="18" charset="0"/>
                <a:ea typeface="Times New Roman" panose="02020603050405020304" pitchFamily="18" charset="0"/>
              </a:rPr>
              <a:t>r_score</a:t>
            </a:r>
            <a:r>
              <a:rPr lang="en-IN" sz="1800" dirty="0">
                <a:effectLst/>
                <a:latin typeface="Times New Roman" panose="02020603050405020304" pitchFamily="18" charset="0"/>
                <a:ea typeface="Times New Roman" panose="02020603050405020304" pitchFamily="18" charset="0"/>
              </a:rPr>
              <a:t>” can be used to check the accuracy of the model.</a:t>
            </a:r>
          </a:p>
          <a:p>
            <a:pPr algn="just">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endParaRPr dirty="0"/>
          </a:p>
        </p:txBody>
      </p:sp>
    </p:spTree>
    <p:extLst>
      <p:ext uri="{BB962C8B-B14F-4D97-AF65-F5344CB8AC3E}">
        <p14:creationId xmlns:p14="http://schemas.microsoft.com/office/powerpoint/2010/main" val="2704911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a:t>
            </a:r>
            <a:r>
              <a:rPr lang="en-IN" sz="1800" b="1" dirty="0">
                <a:solidFill>
                  <a:srgbClr val="000000"/>
                </a:solidFill>
                <a:effectLst/>
                <a:latin typeface="Times New Roman" panose="02020603050405020304" pitchFamily="18" charset="0"/>
                <a:ea typeface="Times New Roman" panose="02020603050405020304" pitchFamily="18" charset="0"/>
              </a:rPr>
              <a:t>it gives the probabilistic values which lie between 0 and 1</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Logistic Regression is much similar to the Linear Regression except that how they are used. Linear Regression is used for solving Regression problems, whereas </a:t>
            </a:r>
            <a:r>
              <a:rPr lang="en-IN" sz="1800" b="1" dirty="0">
                <a:solidFill>
                  <a:srgbClr val="000000"/>
                </a:solidFill>
                <a:effectLst/>
                <a:latin typeface="Times New Roman" panose="02020603050405020304" pitchFamily="18" charset="0"/>
                <a:ea typeface="Times New Roman" panose="02020603050405020304" pitchFamily="18" charset="0"/>
              </a:rPr>
              <a:t>Logistic regression is used for solving the classification problems</a:t>
            </a:r>
            <a:r>
              <a:rPr lang="en-IN" sz="1800" dirty="0">
                <a:solidFill>
                  <a:srgbClr val="000000"/>
                </a:solidFill>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None/>
            </a:pPr>
            <a:endParaRPr dirty="0"/>
          </a:p>
          <a:p>
            <a:pPr marL="0" lvl="0" indent="0" algn="l" rtl="0">
              <a:spcBef>
                <a:spcPts val="0"/>
              </a:spcBef>
              <a:spcAft>
                <a:spcPts val="0"/>
              </a:spcAft>
              <a:buNone/>
            </a:pPr>
            <a:r>
              <a:rPr lang="en" dirty="0"/>
              <a:t>Reference: </a:t>
            </a:r>
            <a:endParaRPr dirty="0"/>
          </a:p>
          <a:p>
            <a:pPr marL="0" lvl="0" indent="0" algn="l" rtl="0">
              <a:spcBef>
                <a:spcPts val="0"/>
              </a:spcBef>
              <a:spcAft>
                <a:spcPts val="0"/>
              </a:spcAft>
              <a:buNone/>
            </a:pPr>
            <a:r>
              <a:rPr lang="en" u="sng" dirty="0">
                <a:solidFill>
                  <a:schemeClr val="hlink"/>
                </a:solidFill>
                <a:hlinkClick r:id="rId3"/>
              </a:rPr>
              <a:t>https://www.tutorialspoint.com/internet_technologies/internet_overview.htm/</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IN" b="0" i="0" dirty="0">
                <a:solidFill>
                  <a:srgbClr val="000000"/>
                </a:solidFill>
                <a:effectLst/>
                <a:latin typeface="inter-regular"/>
              </a:rPr>
              <a:t>In Logistic regression, instead of fitting a regression line, we fit an "S" shaped logistic function, which predicts two maximum values (0 or 1).</a:t>
            </a:r>
          </a:p>
          <a:p>
            <a:pPr algn="just">
              <a:buFont typeface="Arial" panose="020B0604020202020204" pitchFamily="34" charset="0"/>
              <a:buChar char="•"/>
            </a:pPr>
            <a:r>
              <a:rPr lang="en-IN" b="0" i="0" dirty="0">
                <a:solidFill>
                  <a:srgbClr val="000000"/>
                </a:solidFill>
                <a:effectLst/>
                <a:latin typeface="inter-regular"/>
              </a:rPr>
              <a:t>The curve from the logistic function indicates the likelihood of something such as whether the cells are cancerous or not, a mouse is obese or not based on its weight, etc.</a:t>
            </a:r>
          </a:p>
          <a:p>
            <a:pPr algn="just">
              <a:buFont typeface="Arial" panose="020B0604020202020204" pitchFamily="34" charset="0"/>
              <a:buChar char="•"/>
            </a:pPr>
            <a:r>
              <a:rPr lang="en-IN" b="0" i="0" dirty="0">
                <a:solidFill>
                  <a:srgbClr val="000000"/>
                </a:solidFill>
                <a:effectLst/>
                <a:latin typeface="inter-regular"/>
              </a:rPr>
              <a:t>Logistic Regression is a significant machine learning algorithm because it has the ability to provide probabilities and classify new data using continuous and discrete datasets.</a:t>
            </a:r>
          </a:p>
          <a:p>
            <a:pPr algn="just">
              <a:buFont typeface="Arial" panose="020B0604020202020204" pitchFamily="34" charset="0"/>
              <a:buChar char="•"/>
            </a:pPr>
            <a:r>
              <a:rPr lang="en-IN" b="0" i="0" dirty="0">
                <a:solidFill>
                  <a:srgbClr val="000000"/>
                </a:solidFill>
                <a:effectLst/>
                <a:latin typeface="inter-regular"/>
              </a:rPr>
              <a:t>Logistic Regression can be used to classify the observations using different types of data and can easily determine the most effective variables used for the classification. The below image is showing the logistic function:</a:t>
            </a:r>
          </a:p>
          <a:p>
            <a:br>
              <a:rPr lang="en-IN" dirty="0"/>
            </a:br>
            <a:endParaRPr dirty="0"/>
          </a:p>
        </p:txBody>
      </p:sp>
    </p:spTree>
    <p:extLst>
      <p:ext uri="{BB962C8B-B14F-4D97-AF65-F5344CB8AC3E}">
        <p14:creationId xmlns:p14="http://schemas.microsoft.com/office/powerpoint/2010/main" val="164645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ts val="1560"/>
              </a:lnSpc>
              <a:spcBef>
                <a:spcPts val="1000"/>
              </a:spcBef>
              <a:spcAft>
                <a:spcPts val="1000"/>
              </a:spcAft>
            </a:pPr>
            <a:br>
              <a:rPr lang="en-IN" dirty="0"/>
            </a:br>
            <a:r>
              <a:rPr lang="en-IN" sz="1800" b="1" dirty="0">
                <a:solidFill>
                  <a:srgbClr val="000000"/>
                </a:solidFill>
                <a:effectLst/>
                <a:latin typeface="Times New Roman" panose="02020603050405020304" pitchFamily="18" charset="0"/>
              </a:rPr>
              <a:t>Logistic Function (Sigmoid Function):</a:t>
            </a:r>
            <a:endParaRPr lang="en-IN" sz="1800" b="1" dirty="0">
              <a:effectLst/>
              <a:latin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sigmoid function is a mathematical function used to map the predicted values to probabilities.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It maps any real value into another value within a range of 0 and 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The value of the logistic regression must be between 0 and 1, which cannot go beyond this limit, so it forms a curve like the "S" form. The S-form curve is called the Sigmoid function or the logistic function.</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In logistic regression, we use the concept of the threshold value, which defines the probability of either 0 or 1. Such as values above the threshold value tends to 1, and a value below the threshold values tends to 0.</a:t>
            </a:r>
            <a:endParaRPr lang="en-IN" sz="1800" dirty="0">
              <a:effectLst/>
              <a:latin typeface="Times New Roman" panose="02020603050405020304" pitchFamily="18" charset="0"/>
              <a:ea typeface="Times New Roman" panose="02020603050405020304" pitchFamily="18" charset="0"/>
            </a:endParaRPr>
          </a:p>
          <a:p>
            <a:pPr marL="158750" indent="0">
              <a:buNone/>
            </a:pPr>
            <a:endParaRPr dirty="0"/>
          </a:p>
        </p:txBody>
      </p:sp>
    </p:spTree>
    <p:extLst>
      <p:ext uri="{BB962C8B-B14F-4D97-AF65-F5344CB8AC3E}">
        <p14:creationId xmlns:p14="http://schemas.microsoft.com/office/powerpoint/2010/main" val="930057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ts val="1875"/>
              </a:lnSpc>
              <a:spcBef>
                <a:spcPts val="300"/>
              </a:spcBef>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 Logistic regression equation can be obtained from the Linear Regression equation. The mathematical steps to get Logistic Regression equations are given below:</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We know the equation of the straight line can be written as: ( </a:t>
            </a:r>
            <a:r>
              <a:rPr lang="en-IN" sz="1800" dirty="0" err="1">
                <a:solidFill>
                  <a:srgbClr val="000000"/>
                </a:solidFill>
                <a:effectLst/>
                <a:latin typeface="Times New Roman" panose="02020603050405020304" pitchFamily="18" charset="0"/>
                <a:ea typeface="Times New Roman" panose="02020603050405020304" pitchFamily="18" charset="0"/>
              </a:rPr>
              <a:t>eq</a:t>
            </a:r>
            <a:r>
              <a:rPr lang="en-IN" sz="1800" dirty="0">
                <a:solidFill>
                  <a:srgbClr val="000000"/>
                </a:solidFill>
                <a:effectLst/>
                <a:latin typeface="Times New Roman" panose="02020603050405020304" pitchFamily="18" charset="0"/>
                <a:ea typeface="Times New Roman" panose="02020603050405020304" pitchFamily="18" charset="0"/>
              </a:rPr>
              <a:t> -1)</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In Logistic Regression y can be between 0 and 1 only, so for this let's divide the above equation by (1-y): ( eq-2)</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But we need range between -[infinity] to +[infinity], then take logarithm of the equation it will become: ( eq-3)</a:t>
            </a:r>
            <a:endParaRPr lang="en-IN" sz="1800" dirty="0">
              <a:effectLst/>
              <a:latin typeface="Times New Roman" panose="02020603050405020304" pitchFamily="18" charset="0"/>
              <a:ea typeface="Times New Roman" panose="02020603050405020304" pitchFamily="18" charset="0"/>
            </a:endParaRPr>
          </a:p>
          <a:p>
            <a:pPr algn="just">
              <a:lnSpc>
                <a:spcPts val="1875"/>
              </a:lnSpc>
              <a:spcBef>
                <a:spcPts val="300"/>
              </a:spcBef>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The above equation is the final equation for Logistic Regression.</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455522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ts val="1560"/>
              </a:lnSpc>
              <a:spcBef>
                <a:spcPts val="1000"/>
              </a:spcBef>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rPr>
              <a:t>Type of Logistic Regression:</a:t>
            </a:r>
            <a:endParaRPr lang="en-IN" sz="18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rPr>
              <a:t>On the basis of the categories, Logistic Regression can be classified into three types: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Binomial: In binomial Logistic regression, there can be only two possible types of the dependent variables, such as 0 or 1, Pass or Fail, etc.</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Multinomial: In multinomial Logistic regression, there can be 3 or more possible unordered types of the dependent variable, such as "cat", "dogs", or "sheep"</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Ordinal: In ordinal Logistic regression, there can be 3 or more possible ordered types of dependent variables, such as "low", "Medium", or "High".</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257695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lnSpc>
                <a:spcPct val="115000"/>
              </a:lnSpc>
              <a:spcBef>
                <a:spcPts val="1000"/>
              </a:spcBef>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rPr>
              <a:t>Steps in Logistic Regression:</a:t>
            </a:r>
            <a:r>
              <a:rPr lang="en-IN" sz="1800" dirty="0">
                <a:solidFill>
                  <a:srgbClr val="000000"/>
                </a:solidFill>
                <a:effectLst/>
                <a:latin typeface="Times New Roman" panose="02020603050405020304" pitchFamily="18" charset="0"/>
                <a:ea typeface="Times New Roman" panose="02020603050405020304" pitchFamily="18" charset="0"/>
              </a:rPr>
              <a:t> To implement the Logistic Regression using Python, we will use the same steps as we have done in previous topics of Regression. Below are the steps:</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Data Pre-processing step</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Fitting Logistic Regression to the Training set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Predicting the test result</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Test accuracy of the result (Creation of Confusion matrix)</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Times New Roman" panose="02020603050405020304" pitchFamily="18" charset="0"/>
              </a:rPr>
              <a:t>Visualizing the test set result.</a:t>
            </a:r>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66995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2821f090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2821f090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just"/>
            <a:r>
              <a:rPr lang="en-IN" sz="1800" dirty="0">
                <a:solidFill>
                  <a:srgbClr val="333333"/>
                </a:solidFill>
                <a:effectLst/>
                <a:latin typeface="Times New Roman" panose="02020603050405020304" pitchFamily="18" charset="0"/>
                <a:ea typeface="Times New Roman" panose="02020603050405020304" pitchFamily="18" charset="0"/>
              </a:rPr>
              <a:t>model performance metrics that can be used to assess the model performance of a classification model.</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Following Matrices will be used to assess the model performance of logistic regression classification model.</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0"/>
              </a:spcBef>
              <a:buFont typeface="+mj-lt"/>
              <a:buAutoNum type="arabicPeriod"/>
            </a:pPr>
            <a:r>
              <a:rPr lang="en-IN" sz="1800" dirty="0">
                <a:solidFill>
                  <a:srgbClr val="333333"/>
                </a:solidFill>
                <a:effectLst/>
                <a:latin typeface="Times New Roman" panose="02020603050405020304" pitchFamily="18" charset="0"/>
                <a:ea typeface="Times New Roman" panose="02020603050405020304" pitchFamily="18" charset="0"/>
              </a:rPr>
              <a:t>Confusion matrix</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0"/>
              </a:spcBef>
              <a:buFont typeface="+mj-lt"/>
              <a:buAutoNum type="arabicPeriod"/>
            </a:pPr>
            <a:r>
              <a:rPr lang="en-IN" sz="1800" dirty="0">
                <a:solidFill>
                  <a:srgbClr val="333333"/>
                </a:solidFill>
                <a:effectLst/>
                <a:latin typeface="Times New Roman" panose="02020603050405020304" pitchFamily="18" charset="0"/>
                <a:ea typeface="Times New Roman" panose="02020603050405020304" pitchFamily="18" charset="0"/>
              </a:rPr>
              <a:t>Precision</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0"/>
              </a:spcBef>
              <a:buFont typeface="+mj-lt"/>
              <a:buAutoNum type="arabicPeriod"/>
            </a:pPr>
            <a:r>
              <a:rPr lang="en-IN" sz="1800" dirty="0">
                <a:solidFill>
                  <a:srgbClr val="333333"/>
                </a:solidFill>
                <a:effectLst/>
                <a:latin typeface="Times New Roman" panose="02020603050405020304" pitchFamily="18" charset="0"/>
                <a:ea typeface="Times New Roman" panose="02020603050405020304" pitchFamily="18" charset="0"/>
              </a:rPr>
              <a:t>Recall</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0"/>
              </a:spcBef>
              <a:buFont typeface="+mj-lt"/>
              <a:buAutoNum type="arabicPeriod"/>
            </a:pPr>
            <a:r>
              <a:rPr lang="en-IN" sz="1800" dirty="0">
                <a:solidFill>
                  <a:srgbClr val="333333"/>
                </a:solidFill>
                <a:effectLst/>
                <a:latin typeface="Times New Roman" panose="02020603050405020304" pitchFamily="18" charset="0"/>
                <a:ea typeface="Times New Roman" panose="02020603050405020304" pitchFamily="18" charset="0"/>
              </a:rPr>
              <a:t>F1 Score</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500"/>
              </a:spcBef>
              <a:buFont typeface="+mj-lt"/>
              <a:buAutoNum type="arabicPeriod"/>
            </a:pPr>
            <a:r>
              <a:rPr lang="en-IN" sz="1800" dirty="0">
                <a:solidFill>
                  <a:srgbClr val="333333"/>
                </a:solidFill>
                <a:effectLst/>
                <a:latin typeface="Times New Roman" panose="02020603050405020304" pitchFamily="18" charset="0"/>
                <a:ea typeface="Times New Roman" panose="02020603050405020304" pitchFamily="18" charset="0"/>
              </a:rPr>
              <a:t>Accuracy</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333333"/>
                </a:solidFill>
                <a:effectLst/>
                <a:latin typeface="Times New Roman" panose="02020603050405020304" pitchFamily="18" charset="0"/>
                <a:ea typeface="Times New Roman" panose="02020603050405020304" pitchFamily="18" charset="0"/>
              </a:rPr>
              <a:t>Let’s understand by example:</a:t>
            </a:r>
          </a:p>
          <a:p>
            <a:endParaRPr lang="en-IN" sz="1800" dirty="0">
              <a:solidFill>
                <a:srgbClr val="333333"/>
              </a:solidFill>
              <a:effectLst/>
              <a:latin typeface="Times New Roman" panose="02020603050405020304" pitchFamily="18" charset="0"/>
              <a:ea typeface="Times New Roman" panose="02020603050405020304"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IN" sz="1800" dirty="0">
                <a:solidFill>
                  <a:srgbClr val="333333"/>
                </a:solidFill>
                <a:effectLst/>
                <a:latin typeface="Times New Roman" panose="02020603050405020304" pitchFamily="18" charset="0"/>
                <a:ea typeface="Times New Roman" panose="02020603050405020304" pitchFamily="18" charset="0"/>
              </a:rPr>
              <a:t>We’ll be using an example of a dataset having yes and no labels to be used to train a logistic regression model. This use case can be of any classification problem — spam detection, cancer prediction, attrition rate prediction, campaign target predictions, etc. We’ll be referring to special use-cases as and when required in this post. For now, we will take into consideration a simple logistic model which has to predict yes or no.</a:t>
            </a:r>
            <a:endParaRPr lang="en-IN" sz="1800" dirty="0">
              <a:effectLst/>
              <a:latin typeface="Times New Roman" panose="02020603050405020304" pitchFamily="18" charset="0"/>
              <a:ea typeface="Times New Roman" panose="02020603050405020304" pitchFamily="18" charset="0"/>
            </a:endParaRPr>
          </a:p>
          <a:p>
            <a:endParaRPr lang="en-IN" sz="1800" dirty="0">
              <a:solidFill>
                <a:srgbClr val="333333"/>
              </a:solidFill>
              <a:effectLst/>
              <a:latin typeface="Times New Roman" panose="02020603050405020304" pitchFamily="18" charset="0"/>
              <a:ea typeface="Times New Roman" panose="02020603050405020304" pitchFamily="18" charset="0"/>
            </a:endParaRPr>
          </a:p>
          <a:p>
            <a:pPr algn="just">
              <a:lnSpc>
                <a:spcPts val="2400"/>
              </a:lnSpc>
              <a:spcBef>
                <a:spcPts val="2400"/>
              </a:spcBef>
            </a:pPr>
            <a:r>
              <a:rPr lang="en-IN" sz="1800" spc="-5" dirty="0">
                <a:solidFill>
                  <a:srgbClr val="292929"/>
                </a:solidFill>
                <a:effectLst/>
                <a:latin typeface="Times New Roman" panose="02020603050405020304" pitchFamily="18" charset="0"/>
                <a:ea typeface="Times New Roman" panose="02020603050405020304" pitchFamily="18" charset="0"/>
              </a:rPr>
              <a:t>First things first, a logistic model can give two kinds of outputs:</a:t>
            </a:r>
            <a:endParaRPr lang="en-IN" sz="1800" dirty="0">
              <a:effectLst/>
              <a:latin typeface="Times New Roman" panose="02020603050405020304" pitchFamily="18" charset="0"/>
              <a:ea typeface="Times New Roman" panose="02020603050405020304" pitchFamily="18" charset="0"/>
            </a:endParaRPr>
          </a:p>
          <a:p>
            <a:pPr algn="just"/>
            <a:r>
              <a:rPr lang="en-IN" sz="1800" spc="-5" dirty="0">
                <a:solidFill>
                  <a:srgbClr val="292929"/>
                </a:solidFill>
                <a:effectLst/>
                <a:latin typeface="Times New Roman" panose="02020603050405020304" pitchFamily="18" charset="0"/>
                <a:ea typeface="Times New Roman" panose="02020603050405020304" pitchFamily="18" charset="0"/>
              </a:rPr>
              <a:t>1</a:t>
            </a:r>
            <a:r>
              <a:rPr lang="en-IN" sz="1800" dirty="0">
                <a:solidFill>
                  <a:srgbClr val="333333"/>
                </a:solidFill>
                <a:effectLst/>
                <a:latin typeface="Times New Roman" panose="02020603050405020304" pitchFamily="18" charset="0"/>
                <a:ea typeface="Times New Roman" panose="02020603050405020304" pitchFamily="18" charset="0"/>
              </a:rPr>
              <a:t>. It gives out class labels as output values (yes/no, 1/0, malignant/benign, </a:t>
            </a:r>
            <a:r>
              <a:rPr lang="en-IN" sz="1800" dirty="0" err="1">
                <a:solidFill>
                  <a:srgbClr val="333333"/>
                </a:solidFill>
                <a:effectLst/>
                <a:latin typeface="Times New Roman" panose="02020603050405020304" pitchFamily="18" charset="0"/>
                <a:ea typeface="Times New Roman" panose="02020603050405020304" pitchFamily="18" charset="0"/>
              </a:rPr>
              <a:t>attrited</a:t>
            </a:r>
            <a:r>
              <a:rPr lang="en-IN" sz="1800" dirty="0">
                <a:solidFill>
                  <a:srgbClr val="333333"/>
                </a:solidFill>
                <a:effectLst/>
                <a:latin typeface="Times New Roman" panose="02020603050405020304" pitchFamily="18" charset="0"/>
                <a:ea typeface="Times New Roman" panose="02020603050405020304" pitchFamily="18" charset="0"/>
              </a:rPr>
              <a:t>/retained, spam/not spam etc.)</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2. It gives probability values between 0 to 1 as output values to signify how likely or how unlikely an event is for a particular observation.</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Times New Roman" panose="02020603050405020304" pitchFamily="18" charset="0"/>
                <a:ea typeface="Times New Roman" panose="02020603050405020304" pitchFamily="18" charset="0"/>
              </a:rPr>
              <a:t>The class labels scenario can be further segmented into the cases of balanced or imbalanced datasets, both of these cannot be judged/should not be judged basis on similar metrics. Some metrics are more suited for but not another and vice-versa. Similarly, the Probabilities scenario has different model performance metrics than the class labels one.</a:t>
            </a:r>
            <a:endParaRPr lang="en-IN"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pPr algn="just">
              <a:buFont typeface="Arial" panose="020B0604020202020204" pitchFamily="34" charset="0"/>
              <a:buChar char="•"/>
            </a:pPr>
            <a:endParaRPr dirty="0"/>
          </a:p>
        </p:txBody>
      </p:sp>
    </p:spTree>
    <p:extLst>
      <p:ext uri="{BB962C8B-B14F-4D97-AF65-F5344CB8AC3E}">
        <p14:creationId xmlns:p14="http://schemas.microsoft.com/office/powerpoint/2010/main" val="9110150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14" name="Google Shape;14;p2"/>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3" name="Google Shape;5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4" name="Google Shape;54;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0" name="Google Shape;20;p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4"/>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23" name="Google Shape;23;p4"/>
          <p:cNvPicPr preferRelativeResize="0"/>
          <p:nvPr/>
        </p:nvPicPr>
        <p:blipFill>
          <a:blip r:embed="rId3">
            <a:alphaModFix/>
          </a:blip>
          <a:stretch>
            <a:fillRect/>
          </a:stretch>
        </p:blipFill>
        <p:spPr>
          <a:xfrm>
            <a:off x="8229556" y="161800"/>
            <a:ext cx="791594" cy="311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2400"/>
              <a:buNone/>
              <a:defRPr sz="24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62275" y="2909425"/>
            <a:ext cx="3837000" cy="17538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rgbClr val="000000"/>
              </a:buClr>
              <a:buSzPts val="1400"/>
              <a:buChar char="●"/>
              <a:defRPr sz="1400">
                <a:solidFill>
                  <a:srgbClr val="000000"/>
                </a:solidFill>
              </a:defRPr>
            </a:lvl1pPr>
            <a:lvl2pPr marL="914400" lvl="1" indent="-317500">
              <a:spcBef>
                <a:spcPts val="1600"/>
              </a:spcBef>
              <a:spcAft>
                <a:spcPts val="0"/>
              </a:spcAft>
              <a:buClr>
                <a:srgbClr val="000000"/>
              </a:buClr>
              <a:buSzPts val="1400"/>
              <a:buChar char="○"/>
              <a:defRPr>
                <a:solidFill>
                  <a:srgbClr val="000000"/>
                </a:solidFill>
              </a:defRPr>
            </a:lvl2pPr>
            <a:lvl3pPr marL="1371600" lvl="2" indent="-317500">
              <a:spcBef>
                <a:spcPts val="1600"/>
              </a:spcBef>
              <a:spcAft>
                <a:spcPts val="0"/>
              </a:spcAft>
              <a:buClr>
                <a:srgbClr val="000000"/>
              </a:buClr>
              <a:buSzPts val="1400"/>
              <a:buChar char="■"/>
              <a:defRPr>
                <a:solidFill>
                  <a:srgbClr val="000000"/>
                </a:solidFill>
              </a:defRPr>
            </a:lvl3pPr>
            <a:lvl4pPr marL="1828800" lvl="3" indent="-317500">
              <a:spcBef>
                <a:spcPts val="1600"/>
              </a:spcBef>
              <a:spcAft>
                <a:spcPts val="0"/>
              </a:spcAft>
              <a:buClr>
                <a:srgbClr val="000000"/>
              </a:buClr>
              <a:buSzPts val="1400"/>
              <a:buChar char="●"/>
              <a:defRPr>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Clr>
                <a:srgbClr val="000000"/>
              </a:buClr>
              <a:buSzPts val="1400"/>
              <a:buChar char="■"/>
              <a:defRPr>
                <a:solidFill>
                  <a:srgbClr val="000000"/>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45" name="Google Shape;45;p9"/>
          <p:cNvPicPr preferRelativeResize="0"/>
          <p:nvPr/>
        </p:nvPicPr>
        <p:blipFill>
          <a:blip r:embed="rId2">
            <a:alphaModFix/>
          </a:blip>
          <a:stretch>
            <a:fillRect/>
          </a:stretch>
        </p:blipFill>
        <p:spPr>
          <a:xfrm>
            <a:off x="143975" y="161800"/>
            <a:ext cx="774075" cy="311225"/>
          </a:xfrm>
          <a:prstGeom prst="rect">
            <a:avLst/>
          </a:prstGeom>
          <a:noFill/>
          <a:ln>
            <a:noFill/>
          </a:ln>
        </p:spPr>
      </p:pic>
      <p:pic>
        <p:nvPicPr>
          <p:cNvPr id="46" name="Google Shape;46;p9"/>
          <p:cNvPicPr preferRelativeResize="0"/>
          <p:nvPr/>
        </p:nvPicPr>
        <p:blipFill>
          <a:blip r:embed="rId3">
            <a:alphaModFix/>
          </a:blip>
          <a:stretch>
            <a:fillRect/>
          </a:stretch>
        </p:blipFill>
        <p:spPr>
          <a:xfrm>
            <a:off x="8229556" y="161800"/>
            <a:ext cx="791594" cy="311225"/>
          </a:xfrm>
          <a:prstGeom prst="rect">
            <a:avLst/>
          </a:prstGeom>
          <a:noFill/>
          <a:ln>
            <a:noFill/>
          </a:ln>
        </p:spPr>
      </p:pic>
      <p:sp>
        <p:nvSpPr>
          <p:cNvPr id="47" name="Google Shape;47;p9"/>
          <p:cNvSpPr txBox="1">
            <a:spLocks noGrp="1"/>
          </p:cNvSpPr>
          <p:nvPr>
            <p:ph type="body" idx="3"/>
          </p:nvPr>
        </p:nvSpPr>
        <p:spPr>
          <a:xfrm>
            <a:off x="5074950" y="4772275"/>
            <a:ext cx="3397500" cy="1755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SzPts val="700"/>
              <a:buChar char="●"/>
              <a:defRPr sz="700"/>
            </a:lvl1pPr>
            <a:lvl2pPr marL="914400" lvl="1" indent="-273050">
              <a:spcBef>
                <a:spcPts val="1600"/>
              </a:spcBef>
              <a:spcAft>
                <a:spcPts val="0"/>
              </a:spcAft>
              <a:buSzPts val="700"/>
              <a:buChar char="○"/>
              <a:defRPr sz="700"/>
            </a:lvl2pPr>
            <a:lvl3pPr marL="1371600" lvl="2" indent="-273050">
              <a:spcBef>
                <a:spcPts val="1600"/>
              </a:spcBef>
              <a:spcAft>
                <a:spcPts val="0"/>
              </a:spcAft>
              <a:buSzPts val="700"/>
              <a:buChar char="■"/>
              <a:defRPr sz="700"/>
            </a:lvl3pPr>
            <a:lvl4pPr marL="1828800" lvl="3" indent="-273050">
              <a:spcBef>
                <a:spcPts val="1600"/>
              </a:spcBef>
              <a:spcAft>
                <a:spcPts val="0"/>
              </a:spcAft>
              <a:buSzPts val="700"/>
              <a:buChar char="●"/>
              <a:defRPr sz="700"/>
            </a:lvl4pPr>
            <a:lvl5pPr marL="2286000" lvl="4" indent="-273050">
              <a:spcBef>
                <a:spcPts val="1600"/>
              </a:spcBef>
              <a:spcAft>
                <a:spcPts val="0"/>
              </a:spcAft>
              <a:buSzPts val="700"/>
              <a:buChar char="○"/>
              <a:defRPr sz="700"/>
            </a:lvl5pPr>
            <a:lvl6pPr marL="2743200" lvl="5" indent="-273050">
              <a:spcBef>
                <a:spcPts val="1600"/>
              </a:spcBef>
              <a:spcAft>
                <a:spcPts val="0"/>
              </a:spcAft>
              <a:buSzPts val="700"/>
              <a:buChar char="■"/>
              <a:defRPr sz="700"/>
            </a:lvl6pPr>
            <a:lvl7pPr marL="3200400" lvl="6" indent="-273050">
              <a:spcBef>
                <a:spcPts val="1600"/>
              </a:spcBef>
              <a:spcAft>
                <a:spcPts val="0"/>
              </a:spcAft>
              <a:buSzPts val="700"/>
              <a:buChar char="●"/>
              <a:defRPr sz="700"/>
            </a:lvl7pPr>
            <a:lvl8pPr marL="3657600" lvl="7" indent="-273050">
              <a:spcBef>
                <a:spcPts val="1600"/>
              </a:spcBef>
              <a:spcAft>
                <a:spcPts val="0"/>
              </a:spcAft>
              <a:buSzPts val="700"/>
              <a:buChar char="○"/>
              <a:defRPr sz="700"/>
            </a:lvl8pPr>
            <a:lvl9pPr marL="4114800" lvl="8" indent="-273050">
              <a:spcBef>
                <a:spcPts val="1600"/>
              </a:spcBef>
              <a:spcAft>
                <a:spcPts val="1600"/>
              </a:spcAft>
              <a:buSzPts val="700"/>
              <a:buChar char="■"/>
              <a:defRPr sz="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scikit-learn.org/stable/"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hyperlink" Target="https://scikit-learn.org/stab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scikit-learn.org/stable/" TargetMode="External"/><Relationship Id="rId7" Type="http://schemas.openxmlformats.org/officeDocument/2006/relationships/diagramColors" Target="../diagrams/colors2.xm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helloacm.com/wp-content/uploads/2016/03/logistic-regression-example.jp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logistic-regression-in-machine-learning"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javatpoint.com/logistic-regression-in-machine-learning"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javatpoint.com/logistic-regression-in-machine-learning"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logistic-regression-in-machine-learnin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3"/>
          <p:cNvSpPr txBox="1">
            <a:spLocks noGrp="1"/>
          </p:cNvSpPr>
          <p:nvPr>
            <p:ph type="ctrTitle"/>
          </p:nvPr>
        </p:nvSpPr>
        <p:spPr>
          <a:xfrm>
            <a:off x="311700" y="136941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0" i="0" dirty="0">
                <a:solidFill>
                  <a:srgbClr val="000000"/>
                </a:solidFill>
                <a:effectLst/>
                <a:latin typeface="+mj-lt"/>
              </a:rPr>
              <a:t>Fundamentals of Predictive Analytics using Machine Learning techniques</a:t>
            </a:r>
            <a:endParaRPr dirty="0">
              <a:latin typeface="+mj-lt"/>
            </a:endParaRPr>
          </a:p>
        </p:txBody>
      </p:sp>
      <p:sp>
        <p:nvSpPr>
          <p:cNvPr id="62" name="Google Shape;62;p13"/>
          <p:cNvSpPr txBox="1">
            <a:spLocks noGrp="1"/>
          </p:cNvSpPr>
          <p:nvPr>
            <p:ph type="subTitle" idx="1"/>
          </p:nvPr>
        </p:nvSpPr>
        <p:spPr>
          <a:xfrm>
            <a:off x="311700" y="36063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(40 hours)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Confusion matrix</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marL="285750" indent="-285750" algn="just">
              <a:spcBef>
                <a:spcPts val="500"/>
              </a:spcBef>
            </a:pPr>
            <a:r>
              <a:rPr lang="en-IN" dirty="0">
                <a:solidFill>
                  <a:srgbClr val="333333"/>
                </a:solidFill>
                <a:latin typeface="+mj-lt"/>
              </a:rPr>
              <a:t>A confusion matrix is a table that is often used to describe the performance of a classification model (or “classifier”) on a set of test data for which the true values are known.</a:t>
            </a: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D83B731E-48A9-43AE-8DE7-9A45C4AA14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25925" y="1139825"/>
            <a:ext cx="4064000" cy="2863850"/>
          </a:xfrm>
          <a:prstGeom prst="rect">
            <a:avLst/>
          </a:prstGeom>
          <a:noFill/>
        </p:spPr>
      </p:pic>
    </p:spTree>
    <p:extLst>
      <p:ext uri="{BB962C8B-B14F-4D97-AF65-F5344CB8AC3E}">
        <p14:creationId xmlns:p14="http://schemas.microsoft.com/office/powerpoint/2010/main" val="2451670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Confusion matrix</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marL="342900" lvl="0" indent="-342900" algn="just">
              <a:lnSpc>
                <a:spcPts val="2100"/>
              </a:lnSpc>
              <a:spcBef>
                <a:spcPts val="2570"/>
              </a:spcBef>
            </a:pPr>
            <a:r>
              <a:rPr lang="en-IN" spc="-5" dirty="0">
                <a:solidFill>
                  <a:srgbClr val="292929"/>
                </a:solidFill>
                <a:effectLst/>
                <a:latin typeface="+mj-lt"/>
                <a:ea typeface="Times New Roman" panose="02020603050405020304" pitchFamily="18" charset="0"/>
              </a:rPr>
              <a:t>TP (True-positives):</a:t>
            </a:r>
          </a:p>
          <a:p>
            <a:pPr marL="342900" lvl="0" indent="-342900" algn="just">
              <a:lnSpc>
                <a:spcPts val="2100"/>
              </a:lnSpc>
              <a:spcBef>
                <a:spcPts val="2570"/>
              </a:spcBef>
            </a:pPr>
            <a:r>
              <a:rPr lang="en-IN" spc="-5" dirty="0">
                <a:solidFill>
                  <a:srgbClr val="292929"/>
                </a:solidFill>
                <a:effectLst/>
                <a:latin typeface="+mj-lt"/>
                <a:ea typeface="Times New Roman" panose="02020603050405020304" pitchFamily="18" charset="0"/>
              </a:rPr>
              <a:t>TN (True-negatives):</a:t>
            </a:r>
          </a:p>
          <a:p>
            <a:pPr marL="342900" lvl="0" indent="-342900" algn="just">
              <a:lnSpc>
                <a:spcPts val="2100"/>
              </a:lnSpc>
              <a:spcBef>
                <a:spcPts val="2570"/>
              </a:spcBef>
            </a:pPr>
            <a:r>
              <a:rPr lang="en-IN" spc="-5" dirty="0">
                <a:solidFill>
                  <a:srgbClr val="292929"/>
                </a:solidFill>
                <a:effectLst/>
                <a:latin typeface="+mj-lt"/>
                <a:ea typeface="Times New Roman" panose="02020603050405020304" pitchFamily="18" charset="0"/>
              </a:rPr>
              <a:t>FP (False-positives):</a:t>
            </a:r>
          </a:p>
          <a:p>
            <a:pPr marL="342900" lvl="0" indent="-342900" algn="just">
              <a:lnSpc>
                <a:spcPts val="2100"/>
              </a:lnSpc>
              <a:spcBef>
                <a:spcPts val="2570"/>
              </a:spcBef>
            </a:pPr>
            <a:r>
              <a:rPr lang="en-IN" spc="-5" dirty="0">
                <a:solidFill>
                  <a:srgbClr val="292929"/>
                </a:solidFill>
                <a:effectLst/>
                <a:latin typeface="+mj-lt"/>
                <a:ea typeface="Times New Roman" panose="02020603050405020304" pitchFamily="18" charset="0"/>
              </a:rPr>
              <a:t>FN (False-negatives): </a:t>
            </a:r>
            <a:endParaRPr lang="en-IN" sz="1800" dirty="0">
              <a:effectLst/>
              <a:latin typeface="Times New Roman" panose="02020603050405020304" pitchFamily="18" charset="0"/>
              <a:ea typeface="Times New Roman" panose="02020603050405020304" pitchFamily="18" charset="0"/>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1CD43092-459E-46A0-9395-7A4D3988CC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65464" y="1868787"/>
            <a:ext cx="4249140" cy="2023857"/>
          </a:xfrm>
          <a:prstGeom prst="rect">
            <a:avLst/>
          </a:prstGeom>
          <a:noFill/>
        </p:spPr>
      </p:pic>
    </p:spTree>
    <p:extLst>
      <p:ext uri="{BB962C8B-B14F-4D97-AF65-F5344CB8AC3E}">
        <p14:creationId xmlns:p14="http://schemas.microsoft.com/office/powerpoint/2010/main" val="383959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Accuracy</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marL="285750" indent="-285750" algn="just">
              <a:lnSpc>
                <a:spcPts val="2100"/>
              </a:lnSpc>
              <a:spcBef>
                <a:spcPts val="2570"/>
              </a:spcBef>
            </a:pPr>
            <a:r>
              <a:rPr lang="en-IN" dirty="0">
                <a:solidFill>
                  <a:srgbClr val="333333"/>
                </a:solidFill>
                <a:effectLst/>
                <a:latin typeface="+mj-lt"/>
                <a:ea typeface="Times New Roman" panose="02020603050405020304" pitchFamily="18" charset="0"/>
              </a:rPr>
              <a:t>Accuracy is the proximity of measurement results to the true value. It tell us how accurate our classification model is able to predict the class labels given in the problem statement.</a:t>
            </a:r>
          </a:p>
          <a:p>
            <a:pPr marL="285750" indent="-285750" algn="just">
              <a:lnSpc>
                <a:spcPts val="2100"/>
              </a:lnSpc>
              <a:spcBef>
                <a:spcPts val="2570"/>
              </a:spcBef>
            </a:pPr>
            <a:r>
              <a:rPr lang="en-IN" dirty="0">
                <a:solidFill>
                  <a:srgbClr val="333333"/>
                </a:solidFill>
                <a:latin typeface="+mj-lt"/>
              </a:rPr>
              <a:t>Accuracy= (TP+TN)/Total customers</a:t>
            </a:r>
            <a:r>
              <a:rPr lang="en-IN" spc="-5" dirty="0">
                <a:solidFill>
                  <a:srgbClr val="292929"/>
                </a:solidFill>
                <a:effectLst/>
                <a:latin typeface="+mj-lt"/>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DB573C5C-5A44-4632-A513-7D4BE54C29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4727" y="1461137"/>
            <a:ext cx="4181475" cy="2867025"/>
          </a:xfrm>
          <a:prstGeom prst="rect">
            <a:avLst/>
          </a:prstGeom>
          <a:noFill/>
        </p:spPr>
      </p:pic>
    </p:spTree>
    <p:extLst>
      <p:ext uri="{BB962C8B-B14F-4D97-AF65-F5344CB8AC3E}">
        <p14:creationId xmlns:p14="http://schemas.microsoft.com/office/powerpoint/2010/main" val="2805274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Recall</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gn="just"/>
            <a:r>
              <a:rPr lang="en-IN" b="1" dirty="0">
                <a:solidFill>
                  <a:srgbClr val="333333"/>
                </a:solidFill>
                <a:effectLst/>
                <a:latin typeface="+mj-lt"/>
                <a:ea typeface="Times New Roman" panose="02020603050405020304" pitchFamily="18" charset="0"/>
              </a:rPr>
              <a:t>Recall/ Sensitivity/ TPR (True Positive Rate) </a:t>
            </a:r>
            <a:r>
              <a:rPr lang="en-IN" dirty="0">
                <a:solidFill>
                  <a:srgbClr val="333333"/>
                </a:solidFill>
                <a:effectLst/>
                <a:latin typeface="+mj-lt"/>
                <a:ea typeface="Times New Roman" panose="02020603050405020304" pitchFamily="18" charset="0"/>
              </a:rPr>
              <a:t>attempts to answer the following question:</a:t>
            </a:r>
            <a:endParaRPr lang="en-IN" dirty="0">
              <a:effectLst/>
              <a:latin typeface="+mj-lt"/>
              <a:ea typeface="Times New Roman" panose="02020603050405020304" pitchFamily="18" charset="0"/>
            </a:endParaRPr>
          </a:p>
          <a:p>
            <a:pPr algn="just"/>
            <a:r>
              <a:rPr lang="en-IN" dirty="0">
                <a:solidFill>
                  <a:srgbClr val="333333"/>
                </a:solidFill>
                <a:effectLst/>
                <a:latin typeface="+mj-lt"/>
                <a:ea typeface="Times New Roman" panose="02020603050405020304" pitchFamily="18" charset="0"/>
              </a:rPr>
              <a:t>What proportion of actual positives was identified correctly?</a:t>
            </a:r>
            <a:endParaRPr lang="en-IN" dirty="0">
              <a:effectLst/>
              <a:latin typeface="+mj-lt"/>
              <a:ea typeface="Times New Roman" panose="02020603050405020304" pitchFamily="18" charset="0"/>
            </a:endParaRPr>
          </a:p>
          <a:p>
            <a:pPr algn="just"/>
            <a:r>
              <a:rPr lang="en-IN" dirty="0">
                <a:solidFill>
                  <a:srgbClr val="333333"/>
                </a:solidFill>
                <a:latin typeface="+mj-lt"/>
              </a:rPr>
              <a:t>Recall is generally used in use cases where the truth-detection is of utmost importance</a:t>
            </a: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8B7841A3-00F3-4E89-B09A-1B386DADD3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81537" y="1270508"/>
            <a:ext cx="4352925" cy="3171825"/>
          </a:xfrm>
          <a:prstGeom prst="rect">
            <a:avLst/>
          </a:prstGeom>
          <a:noFill/>
        </p:spPr>
      </p:pic>
    </p:spTree>
    <p:extLst>
      <p:ext uri="{BB962C8B-B14F-4D97-AF65-F5344CB8AC3E}">
        <p14:creationId xmlns:p14="http://schemas.microsoft.com/office/powerpoint/2010/main" val="320029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Precision</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gn="just">
              <a:lnSpc>
                <a:spcPct val="115000"/>
              </a:lnSpc>
              <a:spcBef>
                <a:spcPts val="1000"/>
              </a:spcBef>
              <a:spcAft>
                <a:spcPts val="1000"/>
              </a:spcAft>
            </a:pPr>
            <a:r>
              <a:rPr lang="en-IN" sz="1400" b="1" dirty="0">
                <a:effectLst/>
                <a:latin typeface="+mj-lt"/>
                <a:ea typeface="Times New Roman" panose="02020603050405020304" pitchFamily="18" charset="0"/>
              </a:rPr>
              <a:t>Precision</a:t>
            </a:r>
            <a:r>
              <a:rPr lang="en-IN" sz="1400" dirty="0">
                <a:effectLst/>
                <a:latin typeface="+mj-lt"/>
                <a:ea typeface="Times New Roman" panose="02020603050405020304" pitchFamily="18" charset="0"/>
              </a:rPr>
              <a:t> attempts to answer the following question:</a:t>
            </a:r>
          </a:p>
          <a:p>
            <a:pPr algn="just">
              <a:lnSpc>
                <a:spcPct val="115000"/>
              </a:lnSpc>
              <a:spcBef>
                <a:spcPts val="1000"/>
              </a:spcBef>
              <a:spcAft>
                <a:spcPts val="1000"/>
              </a:spcAft>
            </a:pPr>
            <a:r>
              <a:rPr lang="en-IN" sz="1400" b="1" dirty="0">
                <a:effectLst/>
                <a:latin typeface="+mj-lt"/>
                <a:ea typeface="Times New Roman" panose="02020603050405020304" pitchFamily="18" charset="0"/>
              </a:rPr>
              <a:t>What proportion of positive identifications was actually correct?</a:t>
            </a:r>
          </a:p>
          <a:p>
            <a:pPr algn="just">
              <a:lnSpc>
                <a:spcPct val="115000"/>
              </a:lnSpc>
              <a:spcBef>
                <a:spcPts val="1000"/>
              </a:spcBef>
              <a:spcAft>
                <a:spcPts val="1000"/>
              </a:spcAft>
            </a:pPr>
            <a:r>
              <a:rPr lang="en-IN" dirty="0">
                <a:effectLst/>
                <a:latin typeface="+mj-lt"/>
                <a:ea typeface="Times New Roman" panose="02020603050405020304" pitchFamily="18" charset="0"/>
              </a:rPr>
              <a:t>Precision is generally used in cases where it’s of utmost importance not to have a high number of False positives</a:t>
            </a: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3B895EDC-37FF-4781-A782-A87FC43451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1300" y="1354900"/>
            <a:ext cx="4238625" cy="2828925"/>
          </a:xfrm>
          <a:prstGeom prst="rect">
            <a:avLst/>
          </a:prstGeom>
          <a:noFill/>
        </p:spPr>
      </p:pic>
    </p:spTree>
    <p:extLst>
      <p:ext uri="{BB962C8B-B14F-4D97-AF65-F5344CB8AC3E}">
        <p14:creationId xmlns:p14="http://schemas.microsoft.com/office/powerpoint/2010/main" val="54872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F1 score</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gn="just">
              <a:lnSpc>
                <a:spcPct val="115000"/>
              </a:lnSpc>
              <a:spcBef>
                <a:spcPts val="1000"/>
              </a:spcBef>
              <a:spcAft>
                <a:spcPts val="1000"/>
              </a:spcAft>
            </a:pPr>
            <a:r>
              <a:rPr lang="en-IN" b="1" dirty="0">
                <a:effectLst/>
                <a:latin typeface="+mj-lt"/>
                <a:ea typeface="Times New Roman" panose="02020603050405020304" pitchFamily="18" charset="0"/>
              </a:rPr>
              <a:t>F1 score</a:t>
            </a:r>
            <a:r>
              <a:rPr lang="en-IN" dirty="0">
                <a:effectLst/>
                <a:latin typeface="+mj-lt"/>
                <a:ea typeface="Times New Roman" panose="02020603050405020304" pitchFamily="18" charset="0"/>
              </a:rPr>
              <a:t> (also </a:t>
            </a:r>
            <a:r>
              <a:rPr lang="en-IN" b="1" dirty="0">
                <a:effectLst/>
                <a:latin typeface="+mj-lt"/>
                <a:ea typeface="Times New Roman" panose="02020603050405020304" pitchFamily="18" charset="0"/>
              </a:rPr>
              <a:t>F-score</a:t>
            </a:r>
            <a:r>
              <a:rPr lang="en-IN" dirty="0">
                <a:effectLst/>
                <a:latin typeface="+mj-lt"/>
                <a:ea typeface="Times New Roman" panose="02020603050405020304" pitchFamily="18" charset="0"/>
              </a:rPr>
              <a:t> or </a:t>
            </a:r>
            <a:r>
              <a:rPr lang="en-IN" b="1" dirty="0">
                <a:effectLst/>
                <a:latin typeface="+mj-lt"/>
                <a:ea typeface="Times New Roman" panose="02020603050405020304" pitchFamily="18" charset="0"/>
              </a:rPr>
              <a:t>F-measure</a:t>
            </a:r>
            <a:r>
              <a:rPr lang="en-IN" dirty="0">
                <a:effectLst/>
                <a:latin typeface="+mj-lt"/>
                <a:ea typeface="Times New Roman" panose="02020603050405020304" pitchFamily="18" charset="0"/>
              </a:rPr>
              <a:t>) is a measure of a test’s accuracy. It considers both the precision p and the recall r of the test to compute the score</a:t>
            </a: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0D262810-CF0B-4141-A3D9-210B7B680493}"/>
              </a:ext>
            </a:extLst>
          </p:cNvPr>
          <p:cNvPicPr>
            <a:picLocks noChangeAspect="1"/>
          </p:cNvPicPr>
          <p:nvPr/>
        </p:nvPicPr>
        <p:blipFill rotWithShape="1">
          <a:blip r:embed="rId3">
            <a:extLst>
              <a:ext uri="{28A0092B-C50C-407E-A947-70E740481C1C}">
                <a14:useLocalDpi xmlns:a14="http://schemas.microsoft.com/office/drawing/2010/main" val="0"/>
              </a:ext>
            </a:extLst>
          </a:blip>
          <a:srcRect r="17126" b="62682"/>
          <a:stretch/>
        </p:blipFill>
        <p:spPr bwMode="auto">
          <a:xfrm>
            <a:off x="4412412" y="2197100"/>
            <a:ext cx="4800600" cy="74930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52471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Sci-kit learn</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gn="just">
              <a:spcBef>
                <a:spcPts val="1000"/>
              </a:spcBef>
              <a:spcAft>
                <a:spcPts val="1000"/>
              </a:spcAft>
            </a:pPr>
            <a:r>
              <a:rPr lang="en-IN" dirty="0">
                <a:effectLst/>
                <a:latin typeface="+mj-lt"/>
                <a:ea typeface="Times New Roman" panose="02020603050405020304" pitchFamily="18" charset="0"/>
              </a:rPr>
              <a:t>Open-source ML library for Python. Built on NumPy, SciPy, and Matplotlib.</a:t>
            </a:r>
          </a:p>
          <a:p>
            <a:pPr algn="just">
              <a:lnSpc>
                <a:spcPct val="115000"/>
              </a:lnSpc>
              <a:spcBef>
                <a:spcPts val="1000"/>
              </a:spcBef>
              <a:spcAft>
                <a:spcPts val="1000"/>
              </a:spcAft>
            </a:pPr>
            <a:r>
              <a:rPr lang="en-IN" u="sng" dirty="0">
                <a:solidFill>
                  <a:srgbClr val="0000FF"/>
                </a:solidFill>
                <a:effectLst/>
                <a:latin typeface="+mj-lt"/>
                <a:ea typeface="Times New Roman" panose="02020603050405020304" pitchFamily="18" charset="0"/>
                <a:hlinkClick r:id="rId3"/>
              </a:rPr>
              <a:t>Scikit-learn</a:t>
            </a:r>
            <a:r>
              <a:rPr lang="en-IN" dirty="0">
                <a:effectLst/>
                <a:latin typeface="+mj-lt"/>
                <a:ea typeface="Times New Roman" panose="02020603050405020304" pitchFamily="18" charset="0"/>
              </a:rPr>
              <a:t> is a library in Python that provides many unsupervised and supervised learning algorithms.</a:t>
            </a: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4"/>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9A5056AB-8FCD-4236-9FA0-E8ABAE0367BF}"/>
              </a:ext>
            </a:extLst>
          </p:cNvPr>
          <p:cNvPicPr>
            <a:picLocks noChangeAspect="1"/>
          </p:cNvPicPr>
          <p:nvPr/>
        </p:nvPicPr>
        <p:blipFill rotWithShape="1">
          <a:blip r:embed="rId5">
            <a:extLst>
              <a:ext uri="{28A0092B-C50C-407E-A947-70E740481C1C}">
                <a14:useLocalDpi xmlns:a14="http://schemas.microsoft.com/office/drawing/2010/main" val="0"/>
              </a:ext>
            </a:extLst>
          </a:blip>
          <a:srcRect t="10834" b="19833"/>
          <a:stretch/>
        </p:blipFill>
        <p:spPr bwMode="auto">
          <a:xfrm>
            <a:off x="5149250" y="1773211"/>
            <a:ext cx="2959579" cy="20512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1228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Functionality of Sci-kit learn</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gn="just">
              <a:spcBef>
                <a:spcPts val="1000"/>
              </a:spcBef>
              <a:spcAft>
                <a:spcPts val="1000"/>
              </a:spcAft>
            </a:pPr>
            <a:r>
              <a:rPr lang="en-IN" dirty="0">
                <a:effectLst/>
                <a:latin typeface="+mj-lt"/>
                <a:ea typeface="Times New Roman" panose="02020603050405020304" pitchFamily="18" charset="0"/>
              </a:rPr>
              <a:t>Regression</a:t>
            </a:r>
          </a:p>
          <a:p>
            <a:pPr algn="just">
              <a:spcBef>
                <a:spcPts val="1000"/>
              </a:spcBef>
              <a:spcAft>
                <a:spcPts val="1000"/>
              </a:spcAft>
            </a:pPr>
            <a:r>
              <a:rPr lang="en-IN" dirty="0">
                <a:latin typeface="+mj-lt"/>
                <a:ea typeface="Times New Roman" panose="02020603050405020304" pitchFamily="18" charset="0"/>
              </a:rPr>
              <a:t>Classification</a:t>
            </a:r>
          </a:p>
          <a:p>
            <a:pPr algn="just">
              <a:spcBef>
                <a:spcPts val="1000"/>
              </a:spcBef>
              <a:spcAft>
                <a:spcPts val="1000"/>
              </a:spcAft>
            </a:pPr>
            <a:r>
              <a:rPr lang="en-IN" dirty="0">
                <a:effectLst/>
                <a:latin typeface="+mj-lt"/>
                <a:ea typeface="Times New Roman" panose="02020603050405020304" pitchFamily="18" charset="0"/>
              </a:rPr>
              <a:t>Clustering</a:t>
            </a:r>
          </a:p>
          <a:p>
            <a:pPr algn="just">
              <a:spcBef>
                <a:spcPts val="1000"/>
              </a:spcBef>
              <a:spcAft>
                <a:spcPts val="1000"/>
              </a:spcAft>
            </a:pPr>
            <a:r>
              <a:rPr lang="en-IN" dirty="0">
                <a:latin typeface="+mj-lt"/>
                <a:ea typeface="Times New Roman" panose="02020603050405020304" pitchFamily="18" charset="0"/>
              </a:rPr>
              <a:t>Model Selection</a:t>
            </a:r>
          </a:p>
          <a:p>
            <a:pPr algn="just">
              <a:spcBef>
                <a:spcPts val="1000"/>
              </a:spcBef>
              <a:spcAft>
                <a:spcPts val="1000"/>
              </a:spcAft>
            </a:pPr>
            <a:r>
              <a:rPr lang="en-IN" dirty="0">
                <a:effectLst/>
                <a:latin typeface="+mj-lt"/>
                <a:ea typeface="Times New Roman" panose="02020603050405020304" pitchFamily="18" charset="0"/>
              </a:rPr>
              <a:t>Pre-processing</a:t>
            </a: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9A5056AB-8FCD-4236-9FA0-E8ABAE0367BF}"/>
              </a:ext>
            </a:extLst>
          </p:cNvPr>
          <p:cNvPicPr>
            <a:picLocks noChangeAspect="1"/>
          </p:cNvPicPr>
          <p:nvPr/>
        </p:nvPicPr>
        <p:blipFill rotWithShape="1">
          <a:blip r:embed="rId4">
            <a:extLst>
              <a:ext uri="{28A0092B-C50C-407E-A947-70E740481C1C}">
                <a14:useLocalDpi xmlns:a14="http://schemas.microsoft.com/office/drawing/2010/main" val="0"/>
              </a:ext>
            </a:extLst>
          </a:blip>
          <a:srcRect t="10834" b="19833"/>
          <a:stretch/>
        </p:blipFill>
        <p:spPr bwMode="auto">
          <a:xfrm>
            <a:off x="5149250" y="1773211"/>
            <a:ext cx="2959579" cy="20512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3031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Install Sci-kit learn</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endParaRPr lang="en-IN" sz="1800" dirty="0">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dirty="0">
                <a:effectLst/>
                <a:latin typeface="+mj-lt"/>
                <a:ea typeface="Times New Roman" panose="02020603050405020304" pitchFamily="18" charset="0"/>
              </a:rPr>
              <a:t>Using pip</a:t>
            </a:r>
          </a:p>
          <a:p>
            <a:pPr marL="139700" indent="0">
              <a:lnSpc>
                <a:spcPct val="115000"/>
              </a:lnSpc>
              <a:spcBef>
                <a:spcPts val="1000"/>
              </a:spcBef>
              <a:spcAft>
                <a:spcPts val="1000"/>
              </a:spcAft>
              <a:buNone/>
            </a:pPr>
            <a:r>
              <a:rPr lang="en-IN" dirty="0">
                <a:effectLst/>
                <a:latin typeface="+mj-lt"/>
                <a:ea typeface="Times New Roman" panose="02020603050405020304" pitchFamily="18" charset="0"/>
              </a:rPr>
              <a:t>pip install -U scikit-learn</a:t>
            </a:r>
          </a:p>
          <a:p>
            <a:pPr>
              <a:lnSpc>
                <a:spcPct val="115000"/>
              </a:lnSpc>
              <a:spcBef>
                <a:spcPts val="1000"/>
              </a:spcBef>
              <a:spcAft>
                <a:spcPts val="1000"/>
              </a:spcAft>
            </a:pPr>
            <a:r>
              <a:rPr lang="en-IN" dirty="0">
                <a:latin typeface="+mj-lt"/>
                <a:ea typeface="Times New Roman" panose="02020603050405020304" pitchFamily="18" charset="0"/>
              </a:rPr>
              <a:t>Using conda</a:t>
            </a:r>
            <a:endParaRPr lang="en-IN" dirty="0">
              <a:effectLst/>
              <a:latin typeface="+mj-lt"/>
              <a:ea typeface="Times New Roman" panose="02020603050405020304" pitchFamily="18" charset="0"/>
            </a:endParaRPr>
          </a:p>
          <a:p>
            <a:pPr marL="139700" indent="0">
              <a:spcBef>
                <a:spcPts val="1000"/>
              </a:spcBef>
              <a:spcAft>
                <a:spcPts val="1000"/>
              </a:spcAft>
              <a:buNone/>
            </a:pPr>
            <a:r>
              <a:rPr lang="en-IN" dirty="0">
                <a:effectLst/>
                <a:latin typeface="+mj-lt"/>
                <a:ea typeface="Times New Roman" panose="02020603050405020304" pitchFamily="18" charset="0"/>
              </a:rPr>
              <a:t>conda install scikit-learn</a:t>
            </a:r>
          </a:p>
          <a:p>
            <a:pPr>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9A5056AB-8FCD-4236-9FA0-E8ABAE0367BF}"/>
              </a:ext>
            </a:extLst>
          </p:cNvPr>
          <p:cNvPicPr>
            <a:picLocks noChangeAspect="1"/>
          </p:cNvPicPr>
          <p:nvPr/>
        </p:nvPicPr>
        <p:blipFill rotWithShape="1">
          <a:blip r:embed="rId4">
            <a:extLst>
              <a:ext uri="{28A0092B-C50C-407E-A947-70E740481C1C}">
                <a14:useLocalDpi xmlns:a14="http://schemas.microsoft.com/office/drawing/2010/main" val="0"/>
              </a:ext>
            </a:extLst>
          </a:blip>
          <a:srcRect t="10834" b="19833"/>
          <a:stretch/>
        </p:blipFill>
        <p:spPr bwMode="auto">
          <a:xfrm>
            <a:off x="5149250" y="1773211"/>
            <a:ext cx="2959579" cy="20512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60924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Features  Sci-kit learn</a:t>
            </a:r>
            <a:endParaRPr dirty="0"/>
          </a:p>
        </p:txBody>
      </p:sp>
      <p:sp>
        <p:nvSpPr>
          <p:cNvPr id="75" name="Google Shape;75;p15"/>
          <p:cNvSpPr txBox="1">
            <a:spLocks noGrp="1"/>
          </p:cNvSpPr>
          <p:nvPr>
            <p:ph type="body" idx="2"/>
          </p:nvPr>
        </p:nvSpPr>
        <p:spPr>
          <a:xfrm>
            <a:off x="332296" y="2473426"/>
            <a:ext cx="3837000" cy="1753800"/>
          </a:xfrm>
          <a:prstGeom prst="rect">
            <a:avLst/>
          </a:prstGeom>
        </p:spPr>
        <p:txBody>
          <a:bodyPr spcFirstLastPara="1" wrap="square" lIns="91425" tIns="91425" rIns="91425" bIns="91425" anchor="ctr" anchorCtr="0">
            <a:noAutofit/>
          </a:bodyPr>
          <a:lstStyle/>
          <a:p>
            <a:pPr>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endParaRPr lang="en-IN" dirty="0">
              <a:latin typeface="+mj-lt"/>
              <a:ea typeface="Times New Roman" panose="02020603050405020304" pitchFamily="18" charset="0"/>
            </a:endParaRPr>
          </a:p>
          <a:p>
            <a:pPr>
              <a:lnSpc>
                <a:spcPct val="115000"/>
              </a:lnSpc>
            </a:pPr>
            <a:r>
              <a:rPr lang="en-IN" dirty="0">
                <a:effectLst/>
                <a:latin typeface="+mj-lt"/>
                <a:ea typeface="Times New Roman" panose="02020603050405020304" pitchFamily="18" charset="0"/>
              </a:rPr>
              <a:t>Supervised Learning algorithms </a:t>
            </a:r>
          </a:p>
          <a:p>
            <a:pPr>
              <a:lnSpc>
                <a:spcPct val="115000"/>
              </a:lnSpc>
            </a:pPr>
            <a:r>
              <a:rPr lang="en-IN" dirty="0">
                <a:effectLst/>
                <a:latin typeface="+mj-lt"/>
                <a:ea typeface="Times New Roman" panose="02020603050405020304" pitchFamily="18" charset="0"/>
              </a:rPr>
              <a:t>Unsupervised Learning algorithms </a:t>
            </a:r>
          </a:p>
          <a:p>
            <a:pPr>
              <a:lnSpc>
                <a:spcPct val="115000"/>
              </a:lnSpc>
            </a:pPr>
            <a:r>
              <a:rPr lang="en-IN" dirty="0">
                <a:effectLst/>
                <a:latin typeface="+mj-lt"/>
                <a:ea typeface="Times New Roman" panose="02020603050405020304" pitchFamily="18" charset="0"/>
              </a:rPr>
              <a:t>Clustering </a:t>
            </a:r>
            <a:endParaRPr lang="en-IN" dirty="0">
              <a:latin typeface="+mj-lt"/>
              <a:ea typeface="Times New Roman" panose="02020603050405020304" pitchFamily="18" charset="0"/>
            </a:endParaRPr>
          </a:p>
          <a:p>
            <a:pPr>
              <a:lnSpc>
                <a:spcPct val="115000"/>
              </a:lnSpc>
            </a:pPr>
            <a:r>
              <a:rPr lang="en-IN" dirty="0">
                <a:effectLst/>
                <a:latin typeface="+mj-lt"/>
                <a:ea typeface="Times New Roman" panose="02020603050405020304" pitchFamily="18" charset="0"/>
              </a:rPr>
              <a:t>Cross Validation </a:t>
            </a:r>
          </a:p>
          <a:p>
            <a:r>
              <a:rPr lang="en-IN" dirty="0">
                <a:latin typeface="+mj-lt"/>
              </a:rPr>
              <a:t>Feature extraction </a:t>
            </a:r>
          </a:p>
          <a:p>
            <a:r>
              <a:rPr lang="en-IN" dirty="0">
                <a:latin typeface="+mj-lt"/>
              </a:rPr>
              <a:t>Feature selection </a:t>
            </a:r>
          </a:p>
          <a:p>
            <a:r>
              <a:rPr lang="en-IN" dirty="0">
                <a:latin typeface="+mj-lt"/>
              </a:rPr>
              <a:t>Open Source </a:t>
            </a:r>
          </a:p>
          <a:p>
            <a:pPr>
              <a:lnSpc>
                <a:spcPct val="115000"/>
              </a:lnSpc>
              <a:spcBef>
                <a:spcPts val="1000"/>
              </a:spcBef>
              <a:spcAft>
                <a:spcPts val="1000"/>
              </a:spcAft>
            </a:pPr>
            <a:endParaRPr lang="en-IN" sz="1800" dirty="0">
              <a:effectLst/>
              <a:latin typeface="Times New Roman" panose="02020603050405020304" pitchFamily="18" charset="0"/>
              <a:ea typeface="Times New Roman" panose="02020603050405020304" pitchFamily="18" charset="0"/>
            </a:endParaRP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9A5056AB-8FCD-4236-9FA0-E8ABAE0367BF}"/>
              </a:ext>
            </a:extLst>
          </p:cNvPr>
          <p:cNvPicPr>
            <a:picLocks noChangeAspect="1"/>
          </p:cNvPicPr>
          <p:nvPr/>
        </p:nvPicPr>
        <p:blipFill rotWithShape="1">
          <a:blip r:embed="rId4">
            <a:extLst>
              <a:ext uri="{28A0092B-C50C-407E-A947-70E740481C1C}">
                <a14:useLocalDpi xmlns:a14="http://schemas.microsoft.com/office/drawing/2010/main" val="0"/>
              </a:ext>
            </a:extLst>
          </a:blip>
          <a:srcRect t="10834" b="19833"/>
          <a:stretch/>
        </p:blipFill>
        <p:spPr bwMode="auto">
          <a:xfrm>
            <a:off x="5149250" y="1773211"/>
            <a:ext cx="2959579" cy="20512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688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will discuss:</a:t>
            </a:r>
            <a:endParaRPr/>
          </a:p>
        </p:txBody>
      </p:sp>
      <p:sp>
        <p:nvSpPr>
          <p:cNvPr id="68" name="Google Shape;68;p14"/>
          <p:cNvSpPr txBox="1">
            <a:spLocks noGrp="1"/>
          </p:cNvSpPr>
          <p:nvPr>
            <p:ph type="body" idx="1"/>
          </p:nvPr>
        </p:nvSpPr>
        <p:spPr>
          <a:xfrm>
            <a:off x="143975" y="1186200"/>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IN" dirty="0"/>
              <a:t>Logistic Regression</a:t>
            </a:r>
          </a:p>
          <a:p>
            <a:pPr marL="457200" lvl="0" indent="-342900" algn="l" rtl="0">
              <a:spcBef>
                <a:spcPts val="0"/>
              </a:spcBef>
              <a:spcAft>
                <a:spcPts val="0"/>
              </a:spcAft>
              <a:buSzPts val="1800"/>
              <a:buChar char="●"/>
            </a:pPr>
            <a:r>
              <a:rPr lang="en-IN" dirty="0"/>
              <a:t>Evaluation – Confusion Matrix, Precision, Recall, F1 Score, Accuracy</a:t>
            </a:r>
          </a:p>
          <a:p>
            <a:pPr marL="457200" lvl="0" indent="-342900" algn="l" rtl="0">
              <a:spcBef>
                <a:spcPts val="0"/>
              </a:spcBef>
              <a:spcAft>
                <a:spcPts val="0"/>
              </a:spcAft>
              <a:buSzPts val="1800"/>
              <a:buChar char="●"/>
            </a:pPr>
            <a:r>
              <a:rPr lang="en-IN" dirty="0"/>
              <a:t>Python Library – Sci-kit Learn</a:t>
            </a:r>
          </a:p>
          <a:p>
            <a:pPr marL="114300" lvl="0" indent="0" algn="l" rtl="0">
              <a:spcBef>
                <a:spcPts val="0"/>
              </a:spcBef>
              <a:spcAft>
                <a:spcPts val="0"/>
              </a:spcAft>
              <a:buSzPts val="180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Sci-kit learn – Dataset Loading</a:t>
            </a:r>
            <a:endParaRPr dirty="0"/>
          </a:p>
        </p:txBody>
      </p:sp>
      <p:sp>
        <p:nvSpPr>
          <p:cNvPr id="75" name="Google Shape;75;p15"/>
          <p:cNvSpPr txBox="1">
            <a:spLocks noGrp="1"/>
          </p:cNvSpPr>
          <p:nvPr>
            <p:ph type="body" idx="2"/>
          </p:nvPr>
        </p:nvSpPr>
        <p:spPr>
          <a:xfrm>
            <a:off x="462275" y="2803913"/>
            <a:ext cx="3837000" cy="1753800"/>
          </a:xfrm>
          <a:prstGeom prst="rect">
            <a:avLst/>
          </a:prstGeom>
        </p:spPr>
        <p:txBody>
          <a:bodyPr spcFirstLastPara="1" wrap="square" lIns="91425" tIns="91425" rIns="91425" bIns="91425" anchor="ctr" anchorCtr="0">
            <a:noAutofit/>
          </a:bodyPr>
          <a:lstStyle/>
          <a:p>
            <a:pPr marL="139700" indent="0">
              <a:lnSpc>
                <a:spcPct val="115000"/>
              </a:lnSpc>
              <a:spcBef>
                <a:spcPts val="1000"/>
              </a:spcBef>
              <a:spcAft>
                <a:spcPts val="1000"/>
              </a:spcAft>
              <a:buNone/>
            </a:pPr>
            <a:r>
              <a:rPr lang="en-IN" dirty="0">
                <a:effectLst/>
                <a:latin typeface="+mj-lt"/>
                <a:ea typeface="Times New Roman" panose="02020603050405020304" pitchFamily="18" charset="0"/>
              </a:rPr>
              <a:t>Feature</a:t>
            </a:r>
          </a:p>
          <a:p>
            <a:r>
              <a:rPr lang="en-IN" dirty="0">
                <a:latin typeface="+mj-lt"/>
                <a:ea typeface="Times New Roman" panose="02020603050405020304" pitchFamily="18" charset="0"/>
              </a:rPr>
              <a:t>Features Matrix</a:t>
            </a:r>
          </a:p>
          <a:p>
            <a:r>
              <a:rPr lang="en-IN" dirty="0">
                <a:effectLst/>
                <a:latin typeface="+mj-lt"/>
                <a:ea typeface="Times New Roman" panose="02020603050405020304" pitchFamily="18" charset="0"/>
              </a:rPr>
              <a:t>Features Names</a:t>
            </a:r>
            <a:endParaRPr lang="en-IN" dirty="0">
              <a:latin typeface="Times New Roman" panose="02020603050405020304" pitchFamily="18" charset="0"/>
              <a:ea typeface="Times New Roman" panose="02020603050405020304" pitchFamily="18" charset="0"/>
            </a:endParaRPr>
          </a:p>
          <a:p>
            <a:pPr marL="139700" indent="0">
              <a:spcBef>
                <a:spcPts val="1000"/>
              </a:spcBef>
              <a:spcAft>
                <a:spcPts val="1000"/>
              </a:spcAft>
              <a:buFont typeface="Arial"/>
              <a:buNone/>
            </a:pPr>
            <a:r>
              <a:rPr lang="en-IN" dirty="0">
                <a:latin typeface="+mj-lt"/>
              </a:rPr>
              <a:t>Response </a:t>
            </a:r>
          </a:p>
          <a:p>
            <a:r>
              <a:rPr lang="en-IN" dirty="0">
                <a:latin typeface="+mj-lt"/>
              </a:rPr>
              <a:t>Response Vector</a:t>
            </a:r>
          </a:p>
          <a:p>
            <a:r>
              <a:rPr lang="en-IN" dirty="0">
                <a:latin typeface="+mj-lt"/>
              </a:rPr>
              <a:t>Response Names</a:t>
            </a: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graphicFrame>
        <p:nvGraphicFramePr>
          <p:cNvPr id="2" name="Diagram 1">
            <a:extLst>
              <a:ext uri="{FF2B5EF4-FFF2-40B4-BE49-F238E27FC236}">
                <a16:creationId xmlns:a16="http://schemas.microsoft.com/office/drawing/2014/main" id="{184840BE-7D42-435C-803C-AE27F289F4D6}"/>
              </a:ext>
            </a:extLst>
          </p:cNvPr>
          <p:cNvGraphicFramePr/>
          <p:nvPr>
            <p:extLst>
              <p:ext uri="{D42A27DB-BD31-4B8C-83A1-F6EECF244321}">
                <p14:modId xmlns:p14="http://schemas.microsoft.com/office/powerpoint/2010/main" val="2891894469"/>
              </p:ext>
            </p:extLst>
          </p:nvPr>
        </p:nvGraphicFramePr>
        <p:xfrm>
          <a:off x="4439728" y="1090248"/>
          <a:ext cx="4704272" cy="31928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7149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Sci-kit learn – Dataset Loading</a:t>
            </a:r>
            <a:endParaRPr dirty="0"/>
          </a:p>
        </p:txBody>
      </p:sp>
      <p:sp>
        <p:nvSpPr>
          <p:cNvPr id="75" name="Google Shape;75;p15"/>
          <p:cNvSpPr txBox="1">
            <a:spLocks noGrp="1"/>
          </p:cNvSpPr>
          <p:nvPr>
            <p:ph type="body" idx="2"/>
          </p:nvPr>
        </p:nvSpPr>
        <p:spPr>
          <a:xfrm>
            <a:off x="462275" y="2803913"/>
            <a:ext cx="3837000" cy="1753800"/>
          </a:xfrm>
          <a:prstGeom prst="rect">
            <a:avLst/>
          </a:prstGeom>
        </p:spPr>
        <p:txBody>
          <a:bodyPr spcFirstLastPara="1" wrap="square" lIns="91425" tIns="91425" rIns="91425" bIns="91425" anchor="ctr" anchorCtr="0">
            <a:noAutofit/>
          </a:bodyPr>
          <a:lstStyle/>
          <a:p>
            <a:pPr marL="139700" indent="0">
              <a:lnSpc>
                <a:spcPct val="115000"/>
              </a:lnSpc>
              <a:spcBef>
                <a:spcPts val="1000"/>
              </a:spcBef>
              <a:spcAft>
                <a:spcPts val="1000"/>
              </a:spcAft>
              <a:buNone/>
            </a:pPr>
            <a:r>
              <a:rPr lang="en-IN" dirty="0">
                <a:effectLst/>
                <a:latin typeface="+mj-lt"/>
                <a:ea typeface="Times New Roman" panose="02020603050405020304" pitchFamily="18" charset="0"/>
              </a:rPr>
              <a:t>Feature</a:t>
            </a:r>
          </a:p>
          <a:p>
            <a:r>
              <a:rPr lang="en-IN" dirty="0">
                <a:latin typeface="+mj-lt"/>
                <a:ea typeface="Times New Roman" panose="02020603050405020304" pitchFamily="18" charset="0"/>
              </a:rPr>
              <a:t>Features Matrix</a:t>
            </a:r>
          </a:p>
          <a:p>
            <a:r>
              <a:rPr lang="en-IN" dirty="0">
                <a:effectLst/>
                <a:latin typeface="+mj-lt"/>
                <a:ea typeface="Times New Roman" panose="02020603050405020304" pitchFamily="18" charset="0"/>
              </a:rPr>
              <a:t>Features Names</a:t>
            </a:r>
            <a:endParaRPr lang="en-IN" dirty="0">
              <a:latin typeface="Times New Roman" panose="02020603050405020304" pitchFamily="18" charset="0"/>
              <a:ea typeface="Times New Roman" panose="02020603050405020304" pitchFamily="18" charset="0"/>
            </a:endParaRPr>
          </a:p>
          <a:p>
            <a:pPr marL="139700" indent="0">
              <a:spcBef>
                <a:spcPts val="1000"/>
              </a:spcBef>
              <a:spcAft>
                <a:spcPts val="1000"/>
              </a:spcAft>
              <a:buFont typeface="Arial"/>
              <a:buNone/>
            </a:pPr>
            <a:r>
              <a:rPr lang="en-IN" dirty="0">
                <a:latin typeface="+mj-lt"/>
              </a:rPr>
              <a:t>Response </a:t>
            </a:r>
          </a:p>
          <a:p>
            <a:r>
              <a:rPr lang="en-IN" dirty="0">
                <a:latin typeface="+mj-lt"/>
              </a:rPr>
              <a:t>Response Vector</a:t>
            </a:r>
          </a:p>
          <a:p>
            <a:r>
              <a:rPr lang="en-IN" dirty="0">
                <a:latin typeface="+mj-lt"/>
              </a:rPr>
              <a:t>Response Names</a:t>
            </a: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
        <p:nvSpPr>
          <p:cNvPr id="9" name="TextBox 8">
            <a:extLst>
              <a:ext uri="{FF2B5EF4-FFF2-40B4-BE49-F238E27FC236}">
                <a16:creationId xmlns:a16="http://schemas.microsoft.com/office/drawing/2014/main" id="{F8B91339-C6F1-4855-8222-4D9ACF8BCCC1}"/>
              </a:ext>
            </a:extLst>
          </p:cNvPr>
          <p:cNvSpPr txBox="1"/>
          <p:nvPr/>
        </p:nvSpPr>
        <p:spPr>
          <a:xfrm>
            <a:off x="5074950" y="394647"/>
            <a:ext cx="3948280" cy="4354205"/>
          </a:xfrm>
          <a:prstGeom prst="rect">
            <a:avLst/>
          </a:prstGeom>
          <a:noFill/>
        </p:spPr>
        <p:txBody>
          <a:bodyPr wrap="square">
            <a:spAutoFit/>
          </a:bodyPr>
          <a:lstStyle/>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from </a:t>
            </a:r>
            <a:r>
              <a:rPr lang="en-IN" sz="1400" dirty="0" err="1">
                <a:effectLst/>
                <a:latin typeface="Times New Roman" panose="02020603050405020304" pitchFamily="18" charset="0"/>
                <a:ea typeface="Times New Roman" panose="02020603050405020304" pitchFamily="18" charset="0"/>
              </a:rPr>
              <a:t>sklearn.datasets</a:t>
            </a:r>
            <a:r>
              <a:rPr lang="en-IN" sz="1400" dirty="0">
                <a:effectLst/>
                <a:latin typeface="Times New Roman" panose="02020603050405020304" pitchFamily="18" charset="0"/>
                <a:ea typeface="Times New Roman" panose="02020603050405020304" pitchFamily="18" charset="0"/>
              </a:rPr>
              <a:t> import </a:t>
            </a:r>
            <a:r>
              <a:rPr lang="en-IN" sz="1400" dirty="0" err="1">
                <a:effectLst/>
                <a:latin typeface="Times New Roman" panose="02020603050405020304" pitchFamily="18" charset="0"/>
                <a:ea typeface="Times New Roman" panose="02020603050405020304" pitchFamily="18" charset="0"/>
              </a:rPr>
              <a:t>load_iris</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iris = </a:t>
            </a:r>
            <a:r>
              <a:rPr lang="en-IN" sz="1400" dirty="0" err="1">
                <a:effectLst/>
                <a:latin typeface="Times New Roman" panose="02020603050405020304" pitchFamily="18" charset="0"/>
                <a:ea typeface="Times New Roman" panose="02020603050405020304" pitchFamily="18" charset="0"/>
              </a:rPr>
              <a:t>load_iris</a:t>
            </a:r>
            <a:r>
              <a:rPr lang="en-IN" sz="1400" dirty="0">
                <a:effectLst/>
                <a:latin typeface="Times New Roman" panose="02020603050405020304" pitchFamily="18" charset="0"/>
                <a:ea typeface="Times New Roman" panose="02020603050405020304" pitchFamily="18" charset="0"/>
              </a:rPr>
              <a:t>()</a:t>
            </a: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X = </a:t>
            </a:r>
            <a:r>
              <a:rPr lang="en-IN" sz="1400" dirty="0" err="1">
                <a:effectLst/>
                <a:latin typeface="Times New Roman" panose="02020603050405020304" pitchFamily="18" charset="0"/>
                <a:ea typeface="Times New Roman" panose="02020603050405020304" pitchFamily="18" charset="0"/>
              </a:rPr>
              <a:t>iris.data</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y = </a:t>
            </a:r>
            <a:r>
              <a:rPr lang="en-IN" sz="1400" dirty="0" err="1">
                <a:effectLst/>
                <a:latin typeface="Times New Roman" panose="02020603050405020304" pitchFamily="18" charset="0"/>
                <a:ea typeface="Times New Roman" panose="02020603050405020304" pitchFamily="18" charset="0"/>
              </a:rPr>
              <a:t>iris.target</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feature_names</a:t>
            </a:r>
            <a:r>
              <a:rPr lang="en-IN" sz="1400" dirty="0">
                <a:effectLst/>
                <a:latin typeface="Times New Roman" panose="02020603050405020304" pitchFamily="18" charset="0"/>
                <a:ea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rPr>
              <a:t>iris.feature_names</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target_names</a:t>
            </a:r>
            <a:r>
              <a:rPr lang="en-IN" sz="1400" dirty="0">
                <a:effectLst/>
                <a:latin typeface="Times New Roman" panose="02020603050405020304" pitchFamily="18" charset="0"/>
                <a:ea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rPr>
              <a:t>iris.target_names</a:t>
            </a:r>
            <a:endParaRPr lang="en-IN" sz="1400" dirty="0">
              <a:effectLst/>
              <a:latin typeface="Times New Roman" panose="02020603050405020304" pitchFamily="18" charset="0"/>
              <a:ea typeface="Times New Roman" panose="02020603050405020304" pitchFamily="18" charset="0"/>
            </a:endParaRP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print("Feature names:", </a:t>
            </a:r>
            <a:r>
              <a:rPr lang="en-IN" sz="1400" dirty="0" err="1">
                <a:effectLst/>
                <a:latin typeface="Times New Roman" panose="02020603050405020304" pitchFamily="18" charset="0"/>
                <a:ea typeface="Times New Roman" panose="02020603050405020304" pitchFamily="18" charset="0"/>
              </a:rPr>
              <a:t>feature_names</a:t>
            </a:r>
            <a:r>
              <a:rPr lang="en-IN" sz="1400" dirty="0">
                <a:effectLst/>
                <a:latin typeface="Times New Roman" panose="02020603050405020304" pitchFamily="18" charset="0"/>
                <a:ea typeface="Times New Roman" panose="02020603050405020304" pitchFamily="18" charset="0"/>
              </a:rPr>
              <a:t>)</a:t>
            </a: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print("Target names:", </a:t>
            </a:r>
            <a:r>
              <a:rPr lang="en-IN" sz="1400" dirty="0" err="1">
                <a:effectLst/>
                <a:latin typeface="Times New Roman" panose="02020603050405020304" pitchFamily="18" charset="0"/>
                <a:ea typeface="Times New Roman" panose="02020603050405020304" pitchFamily="18" charset="0"/>
              </a:rPr>
              <a:t>target_names</a:t>
            </a:r>
            <a:r>
              <a:rPr lang="en-IN" sz="1400" dirty="0">
                <a:effectLst/>
                <a:latin typeface="Times New Roman" panose="02020603050405020304" pitchFamily="18" charset="0"/>
                <a:ea typeface="Times New Roman" panose="02020603050405020304" pitchFamily="18" charset="0"/>
              </a:rPr>
              <a:t>)</a:t>
            </a:r>
          </a:p>
          <a:p>
            <a:pPr>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print("\</a:t>
            </a:r>
            <a:r>
              <a:rPr lang="en-IN" sz="1400" dirty="0" err="1">
                <a:effectLst/>
                <a:latin typeface="Times New Roman" panose="02020603050405020304" pitchFamily="18" charset="0"/>
                <a:ea typeface="Times New Roman" panose="02020603050405020304" pitchFamily="18" charset="0"/>
              </a:rPr>
              <a:t>nFirst</a:t>
            </a:r>
            <a:r>
              <a:rPr lang="en-IN" sz="1400" dirty="0">
                <a:effectLst/>
                <a:latin typeface="Times New Roman" panose="02020603050405020304" pitchFamily="18" charset="0"/>
                <a:ea typeface="Times New Roman" panose="02020603050405020304" pitchFamily="18" charset="0"/>
              </a:rPr>
              <a:t> 10 rows of X:\n", X[:10])</a:t>
            </a:r>
          </a:p>
        </p:txBody>
      </p:sp>
    </p:spTree>
    <p:extLst>
      <p:ext uri="{BB962C8B-B14F-4D97-AF65-F5344CB8AC3E}">
        <p14:creationId xmlns:p14="http://schemas.microsoft.com/office/powerpoint/2010/main" val="3516875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Sci-kit learn – Splitting dataset</a:t>
            </a:r>
            <a:endParaRPr dirty="0"/>
          </a:p>
        </p:txBody>
      </p:sp>
      <p:sp>
        <p:nvSpPr>
          <p:cNvPr id="75" name="Google Shape;75;p15"/>
          <p:cNvSpPr txBox="1">
            <a:spLocks noGrp="1"/>
          </p:cNvSpPr>
          <p:nvPr>
            <p:ph type="body" idx="2"/>
          </p:nvPr>
        </p:nvSpPr>
        <p:spPr>
          <a:xfrm>
            <a:off x="494536" y="2450230"/>
            <a:ext cx="3837000" cy="1457536"/>
          </a:xfrm>
          <a:prstGeom prst="rect">
            <a:avLst/>
          </a:prstGeom>
        </p:spPr>
        <p:txBody>
          <a:bodyPr spcFirstLastPara="1" wrap="square" lIns="91425" tIns="91425" rIns="91425" bIns="91425" anchor="ctr" anchorCtr="0">
            <a:noAutofit/>
          </a:bodyPr>
          <a:lstStyle/>
          <a:p>
            <a:pPr marL="139700" indent="0">
              <a:buNone/>
            </a:pPr>
            <a:r>
              <a:rPr lang="en-IN" dirty="0">
                <a:latin typeface="+mj-lt"/>
              </a:rPr>
              <a:t>from </a:t>
            </a:r>
            <a:r>
              <a:rPr lang="en-IN" dirty="0" err="1">
                <a:latin typeface="+mj-lt"/>
              </a:rPr>
              <a:t>sklearn.model_selection</a:t>
            </a:r>
            <a:r>
              <a:rPr lang="en-IN" dirty="0">
                <a:latin typeface="+mj-lt"/>
              </a:rPr>
              <a:t> import </a:t>
            </a:r>
            <a:r>
              <a:rPr lang="en-IN" dirty="0" err="1">
                <a:latin typeface="+mj-lt"/>
              </a:rPr>
              <a:t>train_test_split</a:t>
            </a:r>
            <a:endParaRPr lang="en-IN" dirty="0">
              <a:latin typeface="+mj-lt"/>
            </a:endParaRPr>
          </a:p>
          <a:p>
            <a:pPr marL="139700" indent="0">
              <a:spcBef>
                <a:spcPts val="1000"/>
              </a:spcBef>
              <a:spcAft>
                <a:spcPts val="1000"/>
              </a:spcAft>
              <a:buFont typeface="Arial"/>
              <a:buNone/>
            </a:pPr>
            <a:endParaRPr lang="en-IN" dirty="0">
              <a:latin typeface="+mj-lt"/>
            </a:endParaRP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
        <p:nvSpPr>
          <p:cNvPr id="14" name="TextBox 13">
            <a:extLst>
              <a:ext uri="{FF2B5EF4-FFF2-40B4-BE49-F238E27FC236}">
                <a16:creationId xmlns:a16="http://schemas.microsoft.com/office/drawing/2014/main" id="{D3A49C2C-5B2D-405C-93DD-8E5B0016D24E}"/>
              </a:ext>
            </a:extLst>
          </p:cNvPr>
          <p:cNvSpPr txBox="1"/>
          <p:nvPr/>
        </p:nvSpPr>
        <p:spPr>
          <a:xfrm>
            <a:off x="4699999" y="909262"/>
            <a:ext cx="4317925" cy="3754874"/>
          </a:xfrm>
          <a:prstGeom prst="rect">
            <a:avLst/>
          </a:prstGeom>
          <a:noFill/>
        </p:spPr>
        <p:txBody>
          <a:bodyPr wrap="square">
            <a:spAutoFit/>
          </a:bodyPr>
          <a:lstStyle/>
          <a:p>
            <a:r>
              <a:rPr lang="en-IN" dirty="0"/>
              <a:t>from </a:t>
            </a:r>
            <a:r>
              <a:rPr lang="en-IN" dirty="0" err="1"/>
              <a:t>sklearn.datasets</a:t>
            </a:r>
            <a:r>
              <a:rPr lang="en-IN" dirty="0"/>
              <a:t> import </a:t>
            </a:r>
            <a:r>
              <a:rPr lang="en-IN" dirty="0" err="1"/>
              <a:t>load_iris</a:t>
            </a:r>
            <a:endParaRPr lang="en-IN" dirty="0"/>
          </a:p>
          <a:p>
            <a:r>
              <a:rPr lang="en-IN" dirty="0"/>
              <a:t>iris = </a:t>
            </a:r>
            <a:r>
              <a:rPr lang="en-IN" dirty="0" err="1"/>
              <a:t>load_iris</a:t>
            </a:r>
            <a:r>
              <a:rPr lang="en-IN" dirty="0"/>
              <a:t>()</a:t>
            </a:r>
          </a:p>
          <a:p>
            <a:endParaRPr lang="en-IN" dirty="0"/>
          </a:p>
          <a:p>
            <a:r>
              <a:rPr lang="en-IN" dirty="0"/>
              <a:t>X = </a:t>
            </a:r>
            <a:r>
              <a:rPr lang="en-IN" dirty="0" err="1"/>
              <a:t>iris.data</a:t>
            </a:r>
            <a:endParaRPr lang="en-IN" dirty="0"/>
          </a:p>
          <a:p>
            <a:r>
              <a:rPr lang="en-IN" dirty="0"/>
              <a:t>y = </a:t>
            </a:r>
            <a:r>
              <a:rPr lang="en-IN" dirty="0" err="1"/>
              <a:t>iris.target</a:t>
            </a:r>
            <a:endParaRPr lang="en-IN" dirty="0"/>
          </a:p>
          <a:p>
            <a:endParaRPr lang="en-IN" dirty="0"/>
          </a:p>
          <a:p>
            <a:r>
              <a:rPr lang="en-IN" dirty="0"/>
              <a:t>from </a:t>
            </a:r>
            <a:r>
              <a:rPr lang="en-IN" dirty="0" err="1"/>
              <a:t>sklearn.model_selection</a:t>
            </a:r>
            <a:r>
              <a:rPr lang="en-IN" dirty="0"/>
              <a:t> import </a:t>
            </a:r>
            <a:r>
              <a:rPr lang="en-IN" dirty="0" err="1"/>
              <a:t>train_test_split</a:t>
            </a:r>
            <a:endParaRPr lang="en-IN" dirty="0"/>
          </a:p>
          <a:p>
            <a:endParaRPr lang="en-IN" dirty="0"/>
          </a:p>
          <a:p>
            <a:r>
              <a:rPr lang="en-IN" dirty="0" err="1"/>
              <a:t>X_train</a:t>
            </a:r>
            <a:r>
              <a:rPr lang="en-IN" dirty="0"/>
              <a:t>, </a:t>
            </a:r>
            <a:r>
              <a:rPr lang="en-IN" dirty="0" err="1"/>
              <a:t>X_test</a:t>
            </a:r>
            <a:r>
              <a:rPr lang="en-IN" dirty="0"/>
              <a:t>, </a:t>
            </a:r>
            <a:r>
              <a:rPr lang="en-IN" dirty="0" err="1"/>
              <a:t>y_train</a:t>
            </a:r>
            <a:r>
              <a:rPr lang="en-IN" dirty="0"/>
              <a:t>, </a:t>
            </a:r>
            <a:r>
              <a:rPr lang="en-IN" dirty="0" err="1"/>
              <a:t>y_test</a:t>
            </a:r>
            <a:r>
              <a:rPr lang="en-IN" dirty="0"/>
              <a:t> = </a:t>
            </a:r>
            <a:r>
              <a:rPr lang="en-IN" dirty="0" err="1"/>
              <a:t>train_test_split</a:t>
            </a:r>
            <a:r>
              <a:rPr lang="en-IN" dirty="0"/>
              <a:t>(</a:t>
            </a:r>
          </a:p>
          <a:p>
            <a:r>
              <a:rPr lang="en-IN" dirty="0"/>
              <a:t>   X, y, </a:t>
            </a:r>
            <a:r>
              <a:rPr lang="en-IN" dirty="0" err="1"/>
              <a:t>test_size</a:t>
            </a:r>
            <a:r>
              <a:rPr lang="en-IN" dirty="0"/>
              <a:t> = 0.3, </a:t>
            </a:r>
            <a:r>
              <a:rPr lang="en-IN" dirty="0" err="1"/>
              <a:t>random_state</a:t>
            </a:r>
            <a:r>
              <a:rPr lang="en-IN" dirty="0"/>
              <a:t> = 1</a:t>
            </a:r>
          </a:p>
          <a:p>
            <a:r>
              <a:rPr lang="en-IN" dirty="0"/>
              <a:t>)</a:t>
            </a:r>
          </a:p>
          <a:p>
            <a:endParaRPr lang="en-IN" dirty="0"/>
          </a:p>
          <a:p>
            <a:r>
              <a:rPr lang="en-IN" dirty="0"/>
              <a:t>print(</a:t>
            </a:r>
            <a:r>
              <a:rPr lang="en-IN" dirty="0" err="1"/>
              <a:t>X_train.shape</a:t>
            </a:r>
            <a:r>
              <a:rPr lang="en-IN" dirty="0"/>
              <a:t>)</a:t>
            </a:r>
          </a:p>
          <a:p>
            <a:r>
              <a:rPr lang="en-IN" dirty="0"/>
              <a:t>print(</a:t>
            </a:r>
            <a:r>
              <a:rPr lang="en-IN" dirty="0" err="1"/>
              <a:t>X_test.shape</a:t>
            </a:r>
            <a:r>
              <a:rPr lang="en-IN" dirty="0"/>
              <a:t>)</a:t>
            </a:r>
          </a:p>
          <a:p>
            <a:endParaRPr lang="en-IN" dirty="0"/>
          </a:p>
          <a:p>
            <a:r>
              <a:rPr lang="en-IN" dirty="0"/>
              <a:t>print(</a:t>
            </a:r>
            <a:r>
              <a:rPr lang="en-IN" dirty="0" err="1"/>
              <a:t>y_train.shape</a:t>
            </a:r>
            <a:r>
              <a:rPr lang="en-IN" dirty="0"/>
              <a:t>)</a:t>
            </a:r>
          </a:p>
          <a:p>
            <a:r>
              <a:rPr lang="en-IN" dirty="0"/>
              <a:t>print(</a:t>
            </a:r>
            <a:r>
              <a:rPr lang="en-IN" dirty="0" err="1"/>
              <a:t>y_test.shape</a:t>
            </a:r>
            <a:r>
              <a:rPr lang="en-IN" dirty="0"/>
              <a:t>)</a:t>
            </a:r>
          </a:p>
        </p:txBody>
      </p:sp>
    </p:spTree>
    <p:extLst>
      <p:ext uri="{BB962C8B-B14F-4D97-AF65-F5344CB8AC3E}">
        <p14:creationId xmlns:p14="http://schemas.microsoft.com/office/powerpoint/2010/main" val="318259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4" y="769548"/>
            <a:ext cx="4317925" cy="641400"/>
          </a:xfrm>
          <a:prstGeom prst="rect">
            <a:avLst/>
          </a:prstGeom>
        </p:spPr>
        <p:txBody>
          <a:bodyPr spcFirstLastPara="1" wrap="square" lIns="91425" tIns="91425" rIns="91425" bIns="91425" anchor="ctr" anchorCtr="0">
            <a:noAutofit/>
          </a:bodyPr>
          <a:lstStyle/>
          <a:p>
            <a:r>
              <a:rPr lang="en-IN" dirty="0"/>
              <a:t>Python Library: Sci-Kit Learn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Sci-kit learn – Linear Regression </a:t>
            </a:r>
            <a:endParaRPr dirty="0"/>
          </a:p>
        </p:txBody>
      </p:sp>
      <p:sp>
        <p:nvSpPr>
          <p:cNvPr id="75" name="Google Shape;75;p15"/>
          <p:cNvSpPr txBox="1">
            <a:spLocks noGrp="1"/>
          </p:cNvSpPr>
          <p:nvPr>
            <p:ph type="body" idx="2"/>
          </p:nvPr>
        </p:nvSpPr>
        <p:spPr>
          <a:xfrm>
            <a:off x="358175" y="3100177"/>
            <a:ext cx="3837000" cy="1457536"/>
          </a:xfrm>
          <a:prstGeom prst="rect">
            <a:avLst/>
          </a:prstGeom>
        </p:spPr>
        <p:txBody>
          <a:bodyPr spcFirstLastPara="1" wrap="square" lIns="91425" tIns="91425" rIns="91425" bIns="91425" anchor="ctr" anchorCtr="0">
            <a:noAutofit/>
          </a:bodyPr>
          <a:lstStyle/>
          <a:p>
            <a:pPr algn="just">
              <a:lnSpc>
                <a:spcPct val="115000"/>
              </a:lnSpc>
              <a:spcBef>
                <a:spcPts val="1000"/>
              </a:spcBef>
              <a:spcAft>
                <a:spcPts val="1000"/>
              </a:spcAft>
            </a:pPr>
            <a:r>
              <a:rPr lang="en-IN" sz="1400" dirty="0">
                <a:effectLst/>
                <a:latin typeface="+mj-lt"/>
                <a:ea typeface="Times New Roman" panose="02020603050405020304" pitchFamily="18" charset="0"/>
              </a:rPr>
              <a:t>This supervised ML model is used when the output variable is continuous and it follows linear relation with dependent variables. It can be used to forecast sales in the coming months by </a:t>
            </a:r>
            <a:r>
              <a:rPr lang="en-IN" sz="1400" dirty="0" err="1">
                <a:effectLst/>
                <a:latin typeface="+mj-lt"/>
                <a:ea typeface="Times New Roman" panose="02020603050405020304" pitchFamily="18" charset="0"/>
              </a:rPr>
              <a:t>analyzing</a:t>
            </a:r>
            <a:r>
              <a:rPr lang="en-IN" sz="1400" dirty="0">
                <a:effectLst/>
                <a:latin typeface="+mj-lt"/>
                <a:ea typeface="Times New Roman" panose="02020603050405020304" pitchFamily="18" charset="0"/>
              </a:rPr>
              <a:t> the sales data for previous months.</a:t>
            </a:r>
          </a:p>
          <a:p>
            <a:pPr marL="139700" indent="0">
              <a:spcBef>
                <a:spcPts val="1000"/>
              </a:spcBef>
              <a:spcAft>
                <a:spcPts val="1000"/>
              </a:spcAft>
              <a:buFont typeface="Arial"/>
              <a:buNone/>
            </a:pPr>
            <a:endParaRPr lang="en-IN" dirty="0">
              <a:latin typeface="+mj-lt"/>
            </a:endParaRPr>
          </a:p>
        </p:txBody>
      </p:sp>
      <p:sp>
        <p:nvSpPr>
          <p:cNvPr id="77" name="Google Shape;77;p15"/>
          <p:cNvSpPr txBox="1">
            <a:spLocks noGrp="1"/>
          </p:cNvSpPr>
          <p:nvPr>
            <p:ph type="body" idx="3"/>
          </p:nvPr>
        </p:nvSpPr>
        <p:spPr>
          <a:xfrm>
            <a:off x="5074950" y="4557713"/>
            <a:ext cx="3948280"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a:t>
            </a:r>
            <a:r>
              <a:rPr lang="en-IN" dirty="0">
                <a:latin typeface="+mj-lt"/>
                <a:hlinkClick r:id="rId3"/>
              </a:rPr>
              <a:t>scikit-learn: machine learning in Python — scikit-learn 1.0.2 documentation</a:t>
            </a:r>
            <a:endParaRPr lang="en-IN" dirty="0">
              <a:effectLst/>
              <a:latin typeface="+mj-lt"/>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
        <p:nvSpPr>
          <p:cNvPr id="8" name="TextBox 7">
            <a:extLst>
              <a:ext uri="{FF2B5EF4-FFF2-40B4-BE49-F238E27FC236}">
                <a16:creationId xmlns:a16="http://schemas.microsoft.com/office/drawing/2014/main" id="{DBBDCEC7-0A45-41D5-8132-4AAC6F160E7A}"/>
              </a:ext>
            </a:extLst>
          </p:cNvPr>
          <p:cNvSpPr txBox="1"/>
          <p:nvPr/>
        </p:nvSpPr>
        <p:spPr>
          <a:xfrm>
            <a:off x="4689498" y="966158"/>
            <a:ext cx="4454502" cy="3345724"/>
          </a:xfrm>
          <a:prstGeom prst="rect">
            <a:avLst/>
          </a:prstGeom>
          <a:noFill/>
        </p:spPr>
        <p:txBody>
          <a:bodyPr wrap="square">
            <a:spAutoFit/>
          </a:bodyPr>
          <a:lstStyle/>
          <a:p>
            <a:pPr algn="just">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from </a:t>
            </a:r>
            <a:r>
              <a:rPr lang="en-IN" sz="1400" dirty="0" err="1">
                <a:effectLst/>
                <a:latin typeface="Times New Roman" panose="02020603050405020304" pitchFamily="18" charset="0"/>
                <a:ea typeface="Times New Roman" panose="02020603050405020304" pitchFamily="18" charset="0"/>
              </a:rPr>
              <a:t>sklearn.linear_model</a:t>
            </a:r>
            <a:r>
              <a:rPr lang="en-IN" sz="1400" dirty="0">
                <a:effectLst/>
                <a:latin typeface="Times New Roman" panose="02020603050405020304" pitchFamily="18" charset="0"/>
                <a:ea typeface="Times New Roman" panose="02020603050405020304" pitchFamily="18" charset="0"/>
              </a:rPr>
              <a:t> import </a:t>
            </a:r>
            <a:r>
              <a:rPr lang="en-IN" sz="1400" dirty="0" err="1">
                <a:effectLst/>
                <a:latin typeface="Times New Roman" panose="02020603050405020304" pitchFamily="18" charset="0"/>
                <a:ea typeface="Times New Roman" panose="02020603050405020304" pitchFamily="18" charset="0"/>
              </a:rPr>
              <a:t>LinearRegression</a:t>
            </a:r>
            <a:endParaRPr lang="en-IN" sz="1400" dirty="0">
              <a:effectLst/>
              <a:latin typeface="Times New Roman" panose="02020603050405020304" pitchFamily="18" charset="0"/>
              <a:ea typeface="Times New Roman" panose="02020603050405020304" pitchFamily="18" charset="0"/>
            </a:endParaRPr>
          </a:p>
          <a:p>
            <a:pPr algn="just">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from </a:t>
            </a:r>
            <a:r>
              <a:rPr lang="en-IN" sz="1400" dirty="0" err="1">
                <a:effectLst/>
                <a:latin typeface="Times New Roman" panose="02020603050405020304" pitchFamily="18" charset="0"/>
                <a:ea typeface="Times New Roman" panose="02020603050405020304" pitchFamily="18" charset="0"/>
              </a:rPr>
              <a:t>sklearn.metrics</a:t>
            </a:r>
            <a:r>
              <a:rPr lang="en-IN" sz="1400" dirty="0">
                <a:effectLst/>
                <a:latin typeface="Times New Roman" panose="02020603050405020304" pitchFamily="18" charset="0"/>
                <a:ea typeface="Times New Roman" panose="02020603050405020304" pitchFamily="18" charset="0"/>
              </a:rPr>
              <a:t> import </a:t>
            </a:r>
            <a:r>
              <a:rPr lang="en-IN" sz="1400" dirty="0" err="1">
                <a:effectLst/>
                <a:latin typeface="Times New Roman" panose="02020603050405020304" pitchFamily="18" charset="0"/>
                <a:ea typeface="Times New Roman" panose="02020603050405020304" pitchFamily="18" charset="0"/>
              </a:rPr>
              <a:t>mean_squared_error</a:t>
            </a:r>
            <a:r>
              <a:rPr lang="en-IN" sz="1400" dirty="0">
                <a:effectLst/>
                <a:latin typeface="Times New Roman" panose="02020603050405020304" pitchFamily="18" charset="0"/>
                <a:ea typeface="Times New Roman" panose="02020603050405020304" pitchFamily="18" charset="0"/>
              </a:rPr>
              <a:t>, r2_score</a:t>
            </a:r>
          </a:p>
          <a:p>
            <a:pPr algn="just">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regression_model</a:t>
            </a:r>
            <a:r>
              <a:rPr lang="en-IN" sz="1400" dirty="0">
                <a:effectLst/>
                <a:latin typeface="Times New Roman" panose="02020603050405020304" pitchFamily="18" charset="0"/>
                <a:ea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rPr>
              <a:t>LinearRegression</a:t>
            </a:r>
            <a:r>
              <a:rPr lang="en-IN" sz="1400" dirty="0">
                <a:effectLst/>
                <a:latin typeface="Times New Roman" panose="02020603050405020304" pitchFamily="18" charset="0"/>
                <a:ea typeface="Times New Roman" panose="02020603050405020304" pitchFamily="18" charset="0"/>
              </a:rPr>
              <a:t>()</a:t>
            </a:r>
          </a:p>
          <a:p>
            <a:pPr algn="just">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regression_model.fit</a:t>
            </a:r>
            <a:r>
              <a:rPr lang="en-IN" sz="1400" dirty="0">
                <a:effectLst/>
                <a:latin typeface="Times New Roman" panose="02020603050405020304" pitchFamily="18" charset="0"/>
                <a:ea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rPr>
              <a:t>x_train</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y_train</a:t>
            </a:r>
            <a:r>
              <a:rPr lang="en-IN" sz="1400" dirty="0">
                <a:effectLst/>
                <a:latin typeface="Times New Roman" panose="02020603050405020304" pitchFamily="18" charset="0"/>
                <a:ea typeface="Times New Roman" panose="02020603050405020304" pitchFamily="18" charset="0"/>
              </a:rPr>
              <a:t>)</a:t>
            </a:r>
          </a:p>
          <a:p>
            <a:pPr algn="just">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y_predicted</a:t>
            </a:r>
            <a:r>
              <a:rPr lang="en-IN" sz="1400" dirty="0">
                <a:effectLst/>
                <a:latin typeface="Times New Roman" panose="02020603050405020304" pitchFamily="18" charset="0"/>
                <a:ea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rPr>
              <a:t>regression_model.predict</a:t>
            </a:r>
            <a:r>
              <a:rPr lang="en-IN" sz="1400" dirty="0">
                <a:effectLst/>
                <a:latin typeface="Times New Roman" panose="02020603050405020304" pitchFamily="18" charset="0"/>
                <a:ea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rPr>
              <a:t>x_test</a:t>
            </a:r>
            <a:r>
              <a:rPr lang="en-IN" sz="1400" dirty="0">
                <a:effectLst/>
                <a:latin typeface="Times New Roman" panose="02020603050405020304" pitchFamily="18" charset="0"/>
                <a:ea typeface="Times New Roman" panose="02020603050405020304" pitchFamily="18" charset="0"/>
              </a:rPr>
              <a:t>)</a:t>
            </a:r>
          </a:p>
          <a:p>
            <a:pPr algn="just">
              <a:lnSpc>
                <a:spcPct val="115000"/>
              </a:lnSpc>
              <a:spcBef>
                <a:spcPts val="1000"/>
              </a:spcBef>
              <a:spcAft>
                <a:spcPts val="1000"/>
              </a:spcAft>
            </a:pPr>
            <a:r>
              <a:rPr lang="en-IN" sz="1400" dirty="0">
                <a:effectLst/>
                <a:latin typeface="Times New Roman" panose="02020603050405020304" pitchFamily="18" charset="0"/>
                <a:ea typeface="Times New Roman" panose="02020603050405020304" pitchFamily="18" charset="0"/>
              </a:rPr>
              <a:t> </a:t>
            </a:r>
          </a:p>
          <a:p>
            <a:pPr algn="just">
              <a:lnSpc>
                <a:spcPct val="115000"/>
              </a:lnSpc>
              <a:spcBef>
                <a:spcPts val="1000"/>
              </a:spcBef>
              <a:spcAft>
                <a:spcPts val="1000"/>
              </a:spcAft>
            </a:pPr>
            <a:r>
              <a:rPr lang="en-IN" sz="1400" dirty="0" err="1">
                <a:effectLst/>
                <a:latin typeface="Times New Roman" panose="02020603050405020304" pitchFamily="18" charset="0"/>
                <a:ea typeface="Times New Roman" panose="02020603050405020304" pitchFamily="18" charset="0"/>
              </a:rPr>
              <a:t>rmse</a:t>
            </a:r>
            <a:r>
              <a:rPr lang="en-IN" sz="1400" dirty="0">
                <a:effectLst/>
                <a:latin typeface="Times New Roman" panose="02020603050405020304" pitchFamily="18" charset="0"/>
                <a:ea typeface="Times New Roman" panose="02020603050405020304" pitchFamily="18" charset="0"/>
              </a:rPr>
              <a:t> = </a:t>
            </a:r>
            <a:r>
              <a:rPr lang="en-IN" sz="1400" dirty="0" err="1">
                <a:effectLst/>
                <a:latin typeface="Times New Roman" panose="02020603050405020304" pitchFamily="18" charset="0"/>
                <a:ea typeface="Times New Roman" panose="02020603050405020304" pitchFamily="18" charset="0"/>
              </a:rPr>
              <a:t>mean_squared_error</a:t>
            </a:r>
            <a:r>
              <a:rPr lang="en-IN" sz="1400" dirty="0">
                <a:effectLst/>
                <a:latin typeface="Times New Roman" panose="02020603050405020304" pitchFamily="18" charset="0"/>
                <a:ea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rPr>
              <a:t>y_test</a:t>
            </a:r>
            <a:r>
              <a:rPr lang="en-IN" sz="1400" dirty="0">
                <a:effectLst/>
                <a:latin typeface="Times New Roman" panose="02020603050405020304" pitchFamily="18" charset="0"/>
                <a:ea typeface="Times New Roman" panose="02020603050405020304" pitchFamily="18" charset="0"/>
              </a:rPr>
              <a:t>, </a:t>
            </a:r>
            <a:r>
              <a:rPr lang="en-IN" sz="1400" dirty="0" err="1">
                <a:effectLst/>
                <a:latin typeface="Times New Roman" panose="02020603050405020304" pitchFamily="18" charset="0"/>
                <a:ea typeface="Times New Roman" panose="02020603050405020304" pitchFamily="18" charset="0"/>
              </a:rPr>
              <a:t>y_predicted</a:t>
            </a:r>
            <a:r>
              <a:rPr lang="en-IN" sz="14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1985766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2" name="Picture 2" descr="A Short Introduction - Logistic Regression Algorithm | Algorithms,  Blockchain and Cloud">
            <a:extLst>
              <a:ext uri="{FF2B5EF4-FFF2-40B4-BE49-F238E27FC236}">
                <a16:creationId xmlns:a16="http://schemas.microsoft.com/office/drawing/2014/main" id="{94C88FEE-EF3A-46FA-9DDF-B46E8BA17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472" y="713500"/>
            <a:ext cx="4417823" cy="3599708"/>
          </a:xfrm>
          <a:prstGeom prst="rect">
            <a:avLst/>
          </a:prstGeom>
          <a:noFill/>
          <a:extLst>
            <a:ext uri="{909E8E84-426E-40DD-AFC4-6F175D3DCCD1}">
              <a14:hiddenFill xmlns:a14="http://schemas.microsoft.com/office/drawing/2010/main">
                <a:solidFill>
                  <a:srgbClr val="FFFFFF"/>
                </a:solidFill>
              </a14:hiddenFill>
            </a:ext>
          </a:extLst>
        </p:spPr>
      </p:pic>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What is Logistic Regression?</a:t>
            </a:r>
            <a:endParaRPr dirty="0"/>
          </a:p>
        </p:txBody>
      </p:sp>
      <p:sp>
        <p:nvSpPr>
          <p:cNvPr id="75" name="Google Shape;75;p15"/>
          <p:cNvSpPr txBox="1">
            <a:spLocks noGrp="1"/>
          </p:cNvSpPr>
          <p:nvPr>
            <p:ph type="body" idx="2"/>
          </p:nvPr>
        </p:nvSpPr>
        <p:spPr>
          <a:xfrm>
            <a:off x="462275" y="2703824"/>
            <a:ext cx="3837000" cy="17538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IN" b="0" i="0" dirty="0">
                <a:solidFill>
                  <a:schemeClr val="tx1"/>
                </a:solidFill>
                <a:effectLst/>
                <a:latin typeface="arial" panose="020B0604020202020204" pitchFamily="34" charset="0"/>
              </a:rPr>
              <a:t>Logistic regression is </a:t>
            </a:r>
            <a:r>
              <a:rPr lang="en-IN" b="1" i="0" dirty="0">
                <a:solidFill>
                  <a:schemeClr val="tx1"/>
                </a:solidFill>
                <a:effectLst/>
                <a:latin typeface="arial" panose="020B0604020202020204" pitchFamily="34" charset="0"/>
              </a:rPr>
              <a:t>a statistical model that in its basic form uses a logistic function to model a binary dependent variable</a:t>
            </a:r>
            <a:r>
              <a:rPr lang="en-IN" b="0" i="0" dirty="0">
                <a:solidFill>
                  <a:schemeClr val="tx1"/>
                </a:solidFill>
                <a:effectLst/>
                <a:latin typeface="arial" panose="020B0604020202020204" pitchFamily="34" charset="0"/>
              </a:rPr>
              <a:t>, although many more complex extensions exist. In regression analysis, logistic regression (or logit regression) is estimating the parameters of a logistic model (a form of binary regression).</a:t>
            </a:r>
            <a:endParaRPr dirty="0">
              <a:solidFill>
                <a:schemeClr val="tx1"/>
              </a:solidFill>
            </a:endParaRPr>
          </a:p>
        </p:txBody>
      </p:sp>
      <p:sp>
        <p:nvSpPr>
          <p:cNvPr id="77" name="Google Shape;77;p15"/>
          <p:cNvSpPr txBox="1">
            <a:spLocks noGrp="1"/>
          </p:cNvSpPr>
          <p:nvPr>
            <p:ph type="body" idx="3"/>
          </p:nvPr>
        </p:nvSpPr>
        <p:spPr>
          <a:xfrm>
            <a:off x="5074950" y="4557713"/>
            <a:ext cx="3397500" cy="3900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Image Source: </a:t>
            </a:r>
            <a:r>
              <a:rPr lang="en-IN" dirty="0">
                <a:hlinkClick r:id="rId4"/>
              </a:rPr>
              <a:t>https://helloacm.com/wp-content/uploads/2016/03/logistic-regression-example.jpg</a:t>
            </a: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endParaRPr dirty="0"/>
          </a:p>
        </p:txBody>
      </p:sp>
      <p:sp>
        <p:nvSpPr>
          <p:cNvPr id="75" name="Google Shape;75;p15"/>
          <p:cNvSpPr txBox="1">
            <a:spLocks noGrp="1"/>
          </p:cNvSpPr>
          <p:nvPr>
            <p:ph type="body" idx="2"/>
          </p:nvPr>
        </p:nvSpPr>
        <p:spPr>
          <a:xfrm>
            <a:off x="462275" y="2703824"/>
            <a:ext cx="3837000" cy="1753800"/>
          </a:xfrm>
          <a:prstGeom prst="rect">
            <a:avLst/>
          </a:prstGeom>
        </p:spPr>
        <p:txBody>
          <a:bodyPr spcFirstLastPara="1" wrap="square" lIns="91425" tIns="91425" rIns="91425" bIns="91425" anchor="ctr" anchorCtr="0">
            <a:noAutofit/>
          </a:bodyPr>
          <a:lstStyle/>
          <a:p>
            <a:pPr algn="just"/>
            <a:r>
              <a:rPr lang="en-IN" dirty="0">
                <a:solidFill>
                  <a:schemeClr val="tx1"/>
                </a:solidFill>
                <a:latin typeface="arial" panose="020B0604020202020204" pitchFamily="34" charset="0"/>
              </a:rPr>
              <a:t>Logistic Regression can be used to classify the observations using different types of data and can easily determine the most effective variables used for the classification. The below image is showing the logistic function:</a:t>
            </a:r>
          </a:p>
          <a:p>
            <a:pPr marL="139700" indent="0">
              <a:buNone/>
            </a:pPr>
            <a:br>
              <a:rPr lang="en-IN" dirty="0"/>
            </a:br>
            <a:endParaRPr dirty="0">
              <a:solidFill>
                <a:schemeClr val="tx1"/>
              </a:solidFill>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hlinkClick r:id="rId3"/>
              </a:rPr>
              <a:t>https://www.javatpoint.com/logistic-regression-in-machine-learning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C359F767-7850-409F-9342-AA7B395861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39570"/>
            <a:ext cx="4273916" cy="2268025"/>
          </a:xfrm>
          <a:prstGeom prst="rect">
            <a:avLst/>
          </a:prstGeom>
          <a:noFill/>
        </p:spPr>
      </p:pic>
    </p:spTree>
    <p:extLst>
      <p:ext uri="{BB962C8B-B14F-4D97-AF65-F5344CB8AC3E}">
        <p14:creationId xmlns:p14="http://schemas.microsoft.com/office/powerpoint/2010/main" val="222171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567375"/>
            <a:ext cx="4045200" cy="641400"/>
          </a:xfrm>
          <a:prstGeom prst="rect">
            <a:avLst/>
          </a:prstGeom>
        </p:spPr>
        <p:txBody>
          <a:bodyPr spcFirstLastPara="1" wrap="square" lIns="91425" tIns="91425" rIns="91425" bIns="91425" anchor="ctr" anchorCtr="0">
            <a:noAutofit/>
          </a:bodyPr>
          <a:lstStyle/>
          <a:p>
            <a:pPr marL="0" indent="0"/>
            <a:r>
              <a:rPr lang="en-IN" dirty="0"/>
              <a:t>Logistic Function (Sigmoid Function):</a:t>
            </a:r>
          </a:p>
          <a:p>
            <a:pPr marL="0" lvl="0" indent="0" algn="ctr" rtl="0">
              <a:spcBef>
                <a:spcPts val="0"/>
              </a:spcBef>
              <a:spcAft>
                <a:spcPts val="0"/>
              </a:spcAft>
              <a:buNone/>
            </a:pPr>
            <a:endParaRPr dirty="0"/>
          </a:p>
        </p:txBody>
      </p:sp>
      <p:sp>
        <p:nvSpPr>
          <p:cNvPr id="75" name="Google Shape;75;p15"/>
          <p:cNvSpPr txBox="1">
            <a:spLocks noGrp="1"/>
          </p:cNvSpPr>
          <p:nvPr>
            <p:ph type="body" idx="2"/>
          </p:nvPr>
        </p:nvSpPr>
        <p:spPr>
          <a:xfrm>
            <a:off x="462275" y="2703824"/>
            <a:ext cx="3837000" cy="1753800"/>
          </a:xfrm>
          <a:prstGeom prst="rect">
            <a:avLst/>
          </a:prstGeom>
        </p:spPr>
        <p:txBody>
          <a:bodyPr spcFirstLastPara="1" wrap="square" lIns="91425" tIns="91425" rIns="91425" bIns="91425" anchor="ctr" anchorCtr="0">
            <a:noAutofit/>
          </a:bodyPr>
          <a:lstStyle/>
          <a:p>
            <a:pPr marL="342900" lvl="0" indent="-342900" algn="just">
              <a:lnSpc>
                <a:spcPts val="1875"/>
              </a:lnSpc>
              <a:spcBef>
                <a:spcPts val="300"/>
              </a:spcBef>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The sigmoid function is a mathematical function used to map the predicted values to probabilities.</a:t>
            </a:r>
            <a:endParaRPr lang="en-IN" sz="1400" dirty="0">
              <a:effectLst/>
              <a:latin typeface="+mj-lt"/>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It maps any real value into another value within a range of 0 and 1.</a:t>
            </a:r>
          </a:p>
          <a:p>
            <a:pPr marL="342900" indent="-342900" algn="just">
              <a:lnSpc>
                <a:spcPts val="1875"/>
              </a:lnSpc>
              <a:spcBef>
                <a:spcPts val="300"/>
              </a:spcBef>
              <a:spcAft>
                <a:spcPts val="1000"/>
              </a:spcAft>
              <a:buFont typeface="Symbol" panose="05050102010706020507" pitchFamily="18" charset="2"/>
              <a:buChar char=""/>
            </a:pPr>
            <a:r>
              <a:rPr lang="en-IN" dirty="0">
                <a:latin typeface="+mj-lt"/>
              </a:rPr>
              <a:t>The S-form curve is called the Sigmoid function or the logistic function.</a:t>
            </a:r>
            <a:br>
              <a:rPr lang="en-IN" dirty="0"/>
            </a:br>
            <a:endParaRPr dirty="0">
              <a:solidFill>
                <a:schemeClr val="tx1"/>
              </a:solidFill>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hlinkClick r:id="rId3"/>
              </a:rPr>
              <a:t>https://www.javatpoint.com/logistic-regression-in-machine-learning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C359F767-7850-409F-9342-AA7B395861D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239570"/>
            <a:ext cx="4273916" cy="2268025"/>
          </a:xfrm>
          <a:prstGeom prst="rect">
            <a:avLst/>
          </a:prstGeom>
          <a:noFill/>
        </p:spPr>
      </p:pic>
    </p:spTree>
    <p:extLst>
      <p:ext uri="{BB962C8B-B14F-4D97-AF65-F5344CB8AC3E}">
        <p14:creationId xmlns:p14="http://schemas.microsoft.com/office/powerpoint/2010/main" val="271297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 Equation</a:t>
            </a:r>
            <a:endParaRPr dirty="0"/>
          </a:p>
        </p:txBody>
      </p:sp>
      <p:sp>
        <p:nvSpPr>
          <p:cNvPr id="75" name="Google Shape;75;p15"/>
          <p:cNvSpPr txBox="1">
            <a:spLocks noGrp="1"/>
          </p:cNvSpPr>
          <p:nvPr>
            <p:ph type="body" idx="2"/>
          </p:nvPr>
        </p:nvSpPr>
        <p:spPr>
          <a:xfrm>
            <a:off x="358175" y="2456173"/>
            <a:ext cx="3837000" cy="1753800"/>
          </a:xfrm>
          <a:prstGeom prst="rect">
            <a:avLst/>
          </a:prstGeom>
        </p:spPr>
        <p:txBody>
          <a:bodyPr spcFirstLastPara="1" wrap="square" lIns="91425" tIns="91425" rIns="91425" bIns="91425" anchor="ctr" anchorCtr="0">
            <a:noAutofit/>
          </a:bodyPr>
          <a:lstStyle/>
          <a:p>
            <a:pPr algn="just"/>
            <a:r>
              <a:rPr lang="en-IN" dirty="0">
                <a:solidFill>
                  <a:schemeClr val="tx1"/>
                </a:solidFill>
                <a:latin typeface="arial" panose="020B0604020202020204" pitchFamily="34" charset="0"/>
              </a:rPr>
              <a:t>We know the equation of the straight line can be written as:</a:t>
            </a:r>
          </a:p>
          <a:p>
            <a:pPr algn="just"/>
            <a:r>
              <a:rPr lang="en-IN" dirty="0">
                <a:solidFill>
                  <a:schemeClr val="tx1"/>
                </a:solidFill>
                <a:latin typeface="arial" panose="020B0604020202020204" pitchFamily="34" charset="0"/>
              </a:rPr>
              <a:t>In Logistic Regression y can be between 0 and 1 only, so for this let's divide the above equation by (1-y):</a:t>
            </a:r>
          </a:p>
          <a:p>
            <a:pPr algn="just"/>
            <a:r>
              <a:rPr lang="en-IN" dirty="0">
                <a:solidFill>
                  <a:schemeClr val="tx1"/>
                </a:solidFill>
                <a:latin typeface="arial" panose="020B0604020202020204" pitchFamily="34" charset="0"/>
              </a:rPr>
              <a:t>But we need range between -[infinity] to +[infinity], then take logarithm of the equation it will become:</a:t>
            </a:r>
            <a:endParaRPr dirty="0">
              <a:solidFill>
                <a:schemeClr val="tx1"/>
              </a:solidFill>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hlinkClick r:id="rId3"/>
              </a:rPr>
              <a:t>https://www.javatpoint.com/logistic-regression-in-machine-learning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8" name="Picture 7">
            <a:extLst>
              <a:ext uri="{FF2B5EF4-FFF2-40B4-BE49-F238E27FC236}">
                <a16:creationId xmlns:a16="http://schemas.microsoft.com/office/drawing/2014/main" id="{81923B14-7789-439A-896E-E1B732C3C1E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62139" y="2274138"/>
            <a:ext cx="4523297" cy="364070"/>
          </a:xfrm>
          <a:prstGeom prst="rect">
            <a:avLst/>
          </a:prstGeom>
          <a:noFill/>
        </p:spPr>
      </p:pic>
      <p:pic>
        <p:nvPicPr>
          <p:cNvPr id="9" name="Picture 8">
            <a:extLst>
              <a:ext uri="{FF2B5EF4-FFF2-40B4-BE49-F238E27FC236}">
                <a16:creationId xmlns:a16="http://schemas.microsoft.com/office/drawing/2014/main" id="{6CF47E8F-D95B-4EA1-BE68-A5EEF2F1F0F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62139" y="2780222"/>
            <a:ext cx="4561397" cy="770106"/>
          </a:xfrm>
          <a:prstGeom prst="rect">
            <a:avLst/>
          </a:prstGeom>
          <a:noFill/>
        </p:spPr>
      </p:pic>
      <p:pic>
        <p:nvPicPr>
          <p:cNvPr id="10" name="Picture 9">
            <a:extLst>
              <a:ext uri="{FF2B5EF4-FFF2-40B4-BE49-F238E27FC236}">
                <a16:creationId xmlns:a16="http://schemas.microsoft.com/office/drawing/2014/main" id="{3E56286F-8EA7-497C-B8D0-3B516C60AF48}"/>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771151" y="3724198"/>
            <a:ext cx="4143375" cy="485775"/>
          </a:xfrm>
          <a:prstGeom prst="rect">
            <a:avLst/>
          </a:prstGeom>
          <a:noFill/>
        </p:spPr>
      </p:pic>
      <p:sp>
        <p:nvSpPr>
          <p:cNvPr id="2" name="Arrow: Right 1">
            <a:extLst>
              <a:ext uri="{FF2B5EF4-FFF2-40B4-BE49-F238E27FC236}">
                <a16:creationId xmlns:a16="http://schemas.microsoft.com/office/drawing/2014/main" id="{4CBA6694-C64D-4079-BEDF-02782A86EBFB}"/>
              </a:ext>
            </a:extLst>
          </p:cNvPr>
          <p:cNvSpPr/>
          <p:nvPr/>
        </p:nvSpPr>
        <p:spPr>
          <a:xfrm>
            <a:off x="4195175" y="2456173"/>
            <a:ext cx="753652" cy="18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5894A90F-B7C9-4D91-8630-28A1D907CAAA}"/>
              </a:ext>
            </a:extLst>
          </p:cNvPr>
          <p:cNvSpPr/>
          <p:nvPr/>
        </p:nvSpPr>
        <p:spPr>
          <a:xfrm>
            <a:off x="4195174" y="3021775"/>
            <a:ext cx="753652" cy="18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A211DE00-9460-40C4-BFED-0A5109139E31}"/>
              </a:ext>
            </a:extLst>
          </p:cNvPr>
          <p:cNvSpPr/>
          <p:nvPr/>
        </p:nvSpPr>
        <p:spPr>
          <a:xfrm>
            <a:off x="4195174" y="3871374"/>
            <a:ext cx="753652" cy="182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6692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Types Logistic Regression Equation</a:t>
            </a:r>
            <a:endParaRPr dirty="0"/>
          </a:p>
        </p:txBody>
      </p:sp>
      <p:sp>
        <p:nvSpPr>
          <p:cNvPr id="75" name="Google Shape;75;p15"/>
          <p:cNvSpPr txBox="1">
            <a:spLocks noGrp="1"/>
          </p:cNvSpPr>
          <p:nvPr>
            <p:ph type="body" idx="2"/>
          </p:nvPr>
        </p:nvSpPr>
        <p:spPr>
          <a:xfrm>
            <a:off x="358175" y="2456173"/>
            <a:ext cx="3837000" cy="1753800"/>
          </a:xfrm>
          <a:prstGeom prst="rect">
            <a:avLst/>
          </a:prstGeom>
        </p:spPr>
        <p:txBody>
          <a:bodyPr spcFirstLastPara="1" wrap="square" lIns="91425" tIns="91425" rIns="91425" bIns="91425" anchor="ctr" anchorCtr="0">
            <a:noAutofit/>
          </a:bodyPr>
          <a:lstStyle/>
          <a:p>
            <a:pPr algn="just"/>
            <a:r>
              <a:rPr lang="en-IN" dirty="0">
                <a:solidFill>
                  <a:schemeClr val="tx1"/>
                </a:solidFill>
              </a:rPr>
              <a:t>Binomial</a:t>
            </a:r>
          </a:p>
          <a:p>
            <a:pPr algn="just"/>
            <a:r>
              <a:rPr lang="en-IN" dirty="0">
                <a:solidFill>
                  <a:schemeClr val="tx1"/>
                </a:solidFill>
              </a:rPr>
              <a:t>Multinomial</a:t>
            </a:r>
          </a:p>
          <a:p>
            <a:pPr algn="just"/>
            <a:r>
              <a:rPr lang="en-IN" dirty="0">
                <a:solidFill>
                  <a:schemeClr val="tx1"/>
                </a:solidFill>
              </a:rPr>
              <a:t>Ordinal</a:t>
            </a:r>
            <a:endParaRPr dirty="0">
              <a:solidFill>
                <a:schemeClr val="tx1"/>
              </a:solidFill>
            </a:endParaRPr>
          </a:p>
        </p:txBody>
      </p:sp>
      <p:graphicFrame>
        <p:nvGraphicFramePr>
          <p:cNvPr id="3" name="Diagram 2">
            <a:extLst>
              <a:ext uri="{FF2B5EF4-FFF2-40B4-BE49-F238E27FC236}">
                <a16:creationId xmlns:a16="http://schemas.microsoft.com/office/drawing/2014/main" id="{6F641F21-2033-4635-8535-32248F86B710}"/>
              </a:ext>
            </a:extLst>
          </p:cNvPr>
          <p:cNvGraphicFramePr/>
          <p:nvPr>
            <p:extLst>
              <p:ext uri="{D42A27DB-BD31-4B8C-83A1-F6EECF244321}">
                <p14:modId xmlns:p14="http://schemas.microsoft.com/office/powerpoint/2010/main" val="3742316307"/>
              </p:ext>
            </p:extLst>
          </p:nvPr>
        </p:nvGraphicFramePr>
        <p:xfrm>
          <a:off x="4646762" y="1204266"/>
          <a:ext cx="4333336" cy="30057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409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Steps in Logistic Regression</a:t>
            </a:r>
            <a:endParaRPr dirty="0"/>
          </a:p>
        </p:txBody>
      </p:sp>
      <p:sp>
        <p:nvSpPr>
          <p:cNvPr id="75" name="Google Shape;75;p15"/>
          <p:cNvSpPr txBox="1">
            <a:spLocks noGrp="1"/>
          </p:cNvSpPr>
          <p:nvPr>
            <p:ph type="body" idx="2"/>
          </p:nvPr>
        </p:nvSpPr>
        <p:spPr>
          <a:xfrm>
            <a:off x="358175" y="2456173"/>
            <a:ext cx="3837000" cy="1753800"/>
          </a:xfrm>
          <a:prstGeom prst="rect">
            <a:avLst/>
          </a:prstGeom>
        </p:spPr>
        <p:txBody>
          <a:bodyPr spcFirstLastPara="1" wrap="square" lIns="91425" tIns="91425" rIns="91425" bIns="91425" anchor="ctr" anchorCtr="0">
            <a:noAutofit/>
          </a:bodyPr>
          <a:lstStyle/>
          <a:p>
            <a:pPr marL="342900" lvl="0" indent="-342900" algn="just">
              <a:lnSpc>
                <a:spcPts val="1875"/>
              </a:lnSpc>
              <a:spcBef>
                <a:spcPts val="300"/>
              </a:spcBef>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Data Pre-processing step</a:t>
            </a:r>
            <a:endParaRPr lang="en-IN" sz="1400" dirty="0">
              <a:effectLst/>
              <a:latin typeface="+mj-lt"/>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Fitting Logistic Regression to the Training set</a:t>
            </a:r>
            <a:endParaRPr lang="en-IN" sz="1400" dirty="0">
              <a:effectLst/>
              <a:latin typeface="+mj-lt"/>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Predicting the test result</a:t>
            </a:r>
            <a:endParaRPr lang="en-IN" sz="1400" dirty="0">
              <a:effectLst/>
              <a:latin typeface="+mj-lt"/>
              <a:ea typeface="Times New Roman" panose="02020603050405020304" pitchFamily="18" charset="0"/>
            </a:endParaRPr>
          </a:p>
          <a:p>
            <a:pPr marL="342900" lvl="0" indent="-342900" algn="just">
              <a:lnSpc>
                <a:spcPts val="1875"/>
              </a:lnSpc>
              <a:spcBef>
                <a:spcPts val="300"/>
              </a:spcBef>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Test accuracy of the result (Creation of Confusion matrix)</a:t>
            </a:r>
            <a:endParaRPr lang="en-IN" sz="1400" dirty="0">
              <a:effectLst/>
              <a:latin typeface="+mj-lt"/>
              <a:ea typeface="Times New Roman" panose="02020603050405020304" pitchFamily="18" charset="0"/>
            </a:endParaRPr>
          </a:p>
          <a:p>
            <a:pPr marL="342900" lvl="0" indent="-342900" algn="just">
              <a:lnSpc>
                <a:spcPts val="1875"/>
              </a:lnSpc>
              <a:spcBef>
                <a:spcPts val="300"/>
              </a:spcBef>
              <a:spcAft>
                <a:spcPts val="1000"/>
              </a:spcAft>
              <a:buFont typeface="Symbol" panose="05050102010706020507" pitchFamily="18" charset="2"/>
              <a:buChar char=""/>
            </a:pPr>
            <a:r>
              <a:rPr lang="en-IN" sz="1400" dirty="0">
                <a:solidFill>
                  <a:srgbClr val="000000"/>
                </a:solidFill>
                <a:effectLst/>
                <a:latin typeface="+mj-lt"/>
                <a:ea typeface="Times New Roman" panose="02020603050405020304" pitchFamily="18" charset="0"/>
              </a:rPr>
              <a:t>Visualizing the test set result.</a:t>
            </a:r>
            <a:endParaRPr lang="en-IN" dirty="0">
              <a:latin typeface="+mj-lt"/>
              <a:ea typeface="Times New Roman" panose="02020603050405020304" pitchFamily="18" charset="0"/>
            </a:endParaRPr>
          </a:p>
          <a:p>
            <a:pPr marL="0" lvl="0" indent="0" algn="just">
              <a:lnSpc>
                <a:spcPts val="1875"/>
              </a:lnSpc>
              <a:spcBef>
                <a:spcPts val="300"/>
              </a:spcBef>
              <a:spcAft>
                <a:spcPts val="1000"/>
              </a:spcAft>
              <a:buNone/>
            </a:pPr>
            <a:r>
              <a:rPr lang="en-IN" sz="1400" i="1" dirty="0">
                <a:effectLst/>
                <a:highlight>
                  <a:srgbClr val="FFFF00"/>
                </a:highlight>
                <a:latin typeface="+mj-lt"/>
                <a:ea typeface="Times New Roman" panose="02020603050405020304" pitchFamily="18" charset="0"/>
              </a:rPr>
              <a:t>Note:- Check out theory Manua</a:t>
            </a:r>
            <a:r>
              <a:rPr lang="en-IN" i="1" dirty="0">
                <a:highlight>
                  <a:srgbClr val="FFFF00"/>
                </a:highlight>
                <a:latin typeface="+mj-lt"/>
                <a:ea typeface="Times New Roman" panose="02020603050405020304" pitchFamily="18" charset="0"/>
              </a:rPr>
              <a:t>l for Example </a:t>
            </a:r>
            <a:endParaRPr lang="en-IN" sz="1400" i="1" dirty="0">
              <a:effectLst/>
              <a:highlight>
                <a:srgbClr val="FFFF00"/>
              </a:highlight>
              <a:latin typeface="+mj-lt"/>
              <a:ea typeface="Times New Roman" panose="02020603050405020304" pitchFamily="18" charset="0"/>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hlinkClick r:id="rId3"/>
              </a:rPr>
              <a:t>https://www.javatpoint.com/logistic-regression-in-machine-learning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7" name="Picture 6">
            <a:extLst>
              <a:ext uri="{FF2B5EF4-FFF2-40B4-BE49-F238E27FC236}">
                <a16:creationId xmlns:a16="http://schemas.microsoft.com/office/drawing/2014/main" id="{6D6DE363-5F9E-4E9B-B92A-F627FF9A47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44727" y="1354900"/>
            <a:ext cx="3770966" cy="2730022"/>
          </a:xfrm>
          <a:prstGeom prst="rect">
            <a:avLst/>
          </a:prstGeom>
          <a:noFill/>
        </p:spPr>
      </p:pic>
    </p:spTree>
    <p:extLst>
      <p:ext uri="{BB962C8B-B14F-4D97-AF65-F5344CB8AC3E}">
        <p14:creationId xmlns:p14="http://schemas.microsoft.com/office/powerpoint/2010/main" val="1528919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54075" y="713500"/>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Model Performance Metrics</a:t>
            </a:r>
          </a:p>
        </p:txBody>
      </p:sp>
      <p:sp>
        <p:nvSpPr>
          <p:cNvPr id="74" name="Google Shape;74;p15"/>
          <p:cNvSpPr txBox="1">
            <a:spLocks noGrp="1"/>
          </p:cNvSpPr>
          <p:nvPr>
            <p:ph type="subTitle" idx="1"/>
          </p:nvPr>
        </p:nvSpPr>
        <p:spPr>
          <a:xfrm>
            <a:off x="254075" y="1461137"/>
            <a:ext cx="4045200" cy="64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 Regression Evaluation metrics</a:t>
            </a:r>
            <a:endParaRPr dirty="0"/>
          </a:p>
        </p:txBody>
      </p:sp>
      <p:sp>
        <p:nvSpPr>
          <p:cNvPr id="75" name="Google Shape;75;p15"/>
          <p:cNvSpPr txBox="1">
            <a:spLocks noGrp="1"/>
          </p:cNvSpPr>
          <p:nvPr>
            <p:ph type="body" idx="2"/>
          </p:nvPr>
        </p:nvSpPr>
        <p:spPr>
          <a:xfrm>
            <a:off x="358175" y="2456173"/>
            <a:ext cx="3837000" cy="1753800"/>
          </a:xfrm>
          <a:prstGeom prst="rect">
            <a:avLst/>
          </a:prstGeom>
        </p:spPr>
        <p:txBody>
          <a:bodyPr spcFirstLastPara="1" wrap="square" lIns="91425" tIns="91425" rIns="91425" bIns="91425" anchor="ctr" anchorCtr="0">
            <a:noAutofit/>
          </a:bodyPr>
          <a:lstStyle/>
          <a:p>
            <a:pPr marL="0" lvl="0" indent="0" algn="just">
              <a:lnSpc>
                <a:spcPts val="1875"/>
              </a:lnSpc>
              <a:spcBef>
                <a:spcPts val="300"/>
              </a:spcBef>
              <a:buNone/>
            </a:pPr>
            <a:endParaRPr lang="en-IN" dirty="0">
              <a:latin typeface="+mj-lt"/>
              <a:ea typeface="Times New Roman" panose="02020603050405020304" pitchFamily="18" charset="0"/>
            </a:endParaRPr>
          </a:p>
          <a:p>
            <a:pPr marL="285750" indent="-285750">
              <a:spcBef>
                <a:spcPts val="500"/>
              </a:spcBef>
            </a:pPr>
            <a:r>
              <a:rPr lang="en-IN" sz="1400" dirty="0">
                <a:solidFill>
                  <a:srgbClr val="333333"/>
                </a:solidFill>
                <a:effectLst/>
                <a:latin typeface="+mj-lt"/>
                <a:ea typeface="Times New Roman" panose="02020603050405020304" pitchFamily="18" charset="0"/>
              </a:rPr>
              <a:t>Confusion matrix</a:t>
            </a:r>
            <a:endParaRPr lang="en-IN" sz="1400" dirty="0">
              <a:effectLst/>
              <a:latin typeface="+mj-lt"/>
              <a:ea typeface="Times New Roman" panose="02020603050405020304" pitchFamily="18" charset="0"/>
            </a:endParaRPr>
          </a:p>
          <a:p>
            <a:pPr marL="285750" indent="-285750">
              <a:spcBef>
                <a:spcPts val="500"/>
              </a:spcBef>
            </a:pPr>
            <a:r>
              <a:rPr lang="en-IN" sz="1400" dirty="0">
                <a:solidFill>
                  <a:srgbClr val="333333"/>
                </a:solidFill>
                <a:effectLst/>
                <a:latin typeface="+mj-lt"/>
                <a:ea typeface="Times New Roman" panose="02020603050405020304" pitchFamily="18" charset="0"/>
              </a:rPr>
              <a:t>Precision</a:t>
            </a:r>
            <a:endParaRPr lang="en-IN" sz="1400" dirty="0">
              <a:effectLst/>
              <a:latin typeface="+mj-lt"/>
              <a:ea typeface="Times New Roman" panose="02020603050405020304" pitchFamily="18" charset="0"/>
            </a:endParaRPr>
          </a:p>
          <a:p>
            <a:pPr marL="285750" indent="-285750">
              <a:spcBef>
                <a:spcPts val="500"/>
              </a:spcBef>
            </a:pPr>
            <a:r>
              <a:rPr lang="en-IN" sz="1400" dirty="0">
                <a:solidFill>
                  <a:srgbClr val="333333"/>
                </a:solidFill>
                <a:effectLst/>
                <a:latin typeface="+mj-lt"/>
                <a:ea typeface="Times New Roman" panose="02020603050405020304" pitchFamily="18" charset="0"/>
              </a:rPr>
              <a:t>Recall</a:t>
            </a:r>
            <a:endParaRPr lang="en-IN" sz="1400" dirty="0">
              <a:effectLst/>
              <a:latin typeface="+mj-lt"/>
              <a:ea typeface="Times New Roman" panose="02020603050405020304" pitchFamily="18" charset="0"/>
            </a:endParaRPr>
          </a:p>
          <a:p>
            <a:pPr marL="285750" indent="-285750">
              <a:spcBef>
                <a:spcPts val="500"/>
              </a:spcBef>
            </a:pPr>
            <a:r>
              <a:rPr lang="en-IN" sz="1400" dirty="0">
                <a:solidFill>
                  <a:srgbClr val="333333"/>
                </a:solidFill>
                <a:effectLst/>
                <a:latin typeface="+mj-lt"/>
                <a:ea typeface="Times New Roman" panose="02020603050405020304" pitchFamily="18" charset="0"/>
              </a:rPr>
              <a:t>F1 Score</a:t>
            </a:r>
            <a:endParaRPr lang="en-IN" sz="1400" dirty="0">
              <a:effectLst/>
              <a:latin typeface="+mj-lt"/>
              <a:ea typeface="Times New Roman" panose="02020603050405020304" pitchFamily="18" charset="0"/>
            </a:endParaRPr>
          </a:p>
          <a:p>
            <a:pPr marL="285750" indent="-285750">
              <a:spcBef>
                <a:spcPts val="500"/>
              </a:spcBef>
            </a:pPr>
            <a:r>
              <a:rPr lang="en-IN" sz="1400" dirty="0">
                <a:solidFill>
                  <a:srgbClr val="333333"/>
                </a:solidFill>
                <a:effectLst/>
                <a:latin typeface="+mj-lt"/>
                <a:ea typeface="Times New Roman" panose="02020603050405020304" pitchFamily="18" charset="0"/>
              </a:rPr>
              <a:t>Accuracy</a:t>
            </a:r>
            <a:endParaRPr lang="en-IN" sz="1400" dirty="0">
              <a:effectLst/>
              <a:latin typeface="+mj-lt"/>
              <a:ea typeface="Times New Roman" panose="02020603050405020304" pitchFamily="18" charset="0"/>
            </a:endParaRPr>
          </a:p>
          <a:p>
            <a:pPr marL="0" lvl="0" indent="0" algn="just">
              <a:lnSpc>
                <a:spcPts val="1875"/>
              </a:lnSpc>
              <a:spcBef>
                <a:spcPts val="300"/>
              </a:spcBef>
              <a:buNone/>
            </a:pPr>
            <a:endParaRPr lang="en-IN" sz="1400" dirty="0">
              <a:effectLst/>
              <a:latin typeface="+mj-lt"/>
              <a:ea typeface="Times New Roman" panose="02020603050405020304" pitchFamily="18" charset="0"/>
            </a:endParaRPr>
          </a:p>
        </p:txBody>
      </p:sp>
      <p:sp>
        <p:nvSpPr>
          <p:cNvPr id="77" name="Google Shape;77;p15"/>
          <p:cNvSpPr txBox="1">
            <a:spLocks noGrp="1"/>
          </p:cNvSpPr>
          <p:nvPr>
            <p:ph type="body" idx="3"/>
          </p:nvPr>
        </p:nvSpPr>
        <p:spPr>
          <a:xfrm>
            <a:off x="5074950" y="4557713"/>
            <a:ext cx="3770966" cy="390062"/>
          </a:xfrm>
          <a:prstGeom prst="rect">
            <a:avLst/>
          </a:prstGeom>
        </p:spPr>
        <p:txBody>
          <a:bodyPr spcFirstLastPara="1" wrap="square" lIns="91425" tIns="91425" rIns="91425" bIns="91425" anchor="t" anchorCtr="0">
            <a:noAutofit/>
          </a:bodyPr>
          <a:lstStyle/>
          <a:p>
            <a:pPr marL="184150" indent="0">
              <a:lnSpc>
                <a:spcPct val="115000"/>
              </a:lnSpc>
              <a:spcBef>
                <a:spcPts val="1000"/>
              </a:spcBef>
              <a:spcAft>
                <a:spcPts val="1000"/>
              </a:spcAft>
              <a:buNone/>
            </a:pPr>
            <a:r>
              <a:rPr lang="en" dirty="0"/>
              <a:t>Image Source: </a:t>
            </a:r>
            <a:r>
              <a:rPr lang="en-IN" sz="700" u="sng" dirty="0">
                <a:solidFill>
                  <a:srgbClr val="0000FF"/>
                </a:solidFill>
                <a:effectLst/>
                <a:latin typeface="Times New Roman" panose="02020603050405020304" pitchFamily="18" charset="0"/>
                <a:ea typeface="Times New Roman" panose="02020603050405020304" pitchFamily="18" charset="0"/>
              </a:rPr>
              <a:t> https://miro.medium.com/max/1400/1*tlrYPZgfX9cc1_RCPHPoJg.png</a:t>
            </a:r>
            <a:endParaRPr lang="en-IN" sz="1100" dirty="0">
              <a:effectLst/>
              <a:latin typeface="Times New Roman" panose="02020603050405020304" pitchFamily="18" charset="0"/>
              <a:ea typeface="Times New Roman" panose="02020603050405020304" pitchFamily="18" charset="0"/>
            </a:endParaRPr>
          </a:p>
          <a:p>
            <a:pPr marL="0" lvl="0" indent="0" algn="l" rtl="0">
              <a:spcBef>
                <a:spcPts val="0"/>
              </a:spcBef>
              <a:spcAft>
                <a:spcPts val="1600"/>
              </a:spcAft>
              <a:buNone/>
            </a:pPr>
            <a:endParaRPr lang="en-IN" dirty="0"/>
          </a:p>
          <a:p>
            <a:pPr marL="0" lvl="0" indent="0" algn="l" rtl="0">
              <a:spcBef>
                <a:spcPts val="0"/>
              </a:spcBef>
              <a:spcAft>
                <a:spcPts val="1600"/>
              </a:spcAft>
              <a:buNone/>
            </a:pPr>
            <a:endParaRPr lang="en-IN" dirty="0"/>
          </a:p>
          <a:p>
            <a:pPr marL="0" lvl="0" indent="0" algn="l" rtl="0">
              <a:spcBef>
                <a:spcPts val="0"/>
              </a:spcBef>
              <a:spcAft>
                <a:spcPts val="1600"/>
              </a:spcAft>
              <a:buNone/>
            </a:pPr>
            <a:endParaRPr dirty="0"/>
          </a:p>
        </p:txBody>
      </p:sp>
      <p:pic>
        <p:nvPicPr>
          <p:cNvPr id="2050" name="Picture 2">
            <a:extLst>
              <a:ext uri="{FF2B5EF4-FFF2-40B4-BE49-F238E27FC236}">
                <a16:creationId xmlns:a16="http://schemas.microsoft.com/office/drawing/2014/main" id="{ADC2AB2E-62B4-47AF-A104-E53A08316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1357447"/>
            <a:ext cx="4572000" cy="242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67531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TotalTime>
  <Words>4160</Words>
  <Application>Microsoft Office PowerPoint</Application>
  <PresentationFormat>On-screen Show (16:9)</PresentationFormat>
  <Paragraphs>344</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vt:lpstr>
      <vt:lpstr>inter-regular</vt:lpstr>
      <vt:lpstr>Symbol</vt:lpstr>
      <vt:lpstr>Times New Roman</vt:lpstr>
      <vt:lpstr>Simple Light</vt:lpstr>
      <vt:lpstr>Fundamentals of Predictive Analytics using Machine Learning techniques</vt:lpstr>
      <vt:lpstr>In this section, we will discuss:</vt:lpstr>
      <vt:lpstr>Logistic Regression</vt:lpstr>
      <vt:lpstr>Logistic Regression</vt:lpstr>
      <vt:lpstr>Logistic Regression</vt:lpstr>
      <vt:lpstr>Logistic Regression</vt:lpstr>
      <vt:lpstr>Logistic Regression</vt:lpstr>
      <vt:lpstr>Logistic Regression</vt:lpstr>
      <vt:lpstr>Model Performance Metrics</vt:lpstr>
      <vt:lpstr>Model Performance Metrics</vt:lpstr>
      <vt:lpstr>Model Performance Metrics</vt:lpstr>
      <vt:lpstr>Model Performance Metrics</vt:lpstr>
      <vt:lpstr>Model Performance Metrics</vt:lpstr>
      <vt:lpstr>Model Performance Metrics</vt:lpstr>
      <vt:lpstr>Model Performance Metrics</vt:lpstr>
      <vt:lpstr>Python Library: Sci-Kit Learn</vt:lpstr>
      <vt:lpstr>Python Library: Sci-Kit Learn</vt:lpstr>
      <vt:lpstr>Python Library: Sci-Kit Learn</vt:lpstr>
      <vt:lpstr>Python Library: Sci-Kit Learn</vt:lpstr>
      <vt:lpstr>Python Library: Sci-Kit Learn</vt:lpstr>
      <vt:lpstr>Python Library: Sci-Kit Learn</vt:lpstr>
      <vt:lpstr>Python Library: Sci-Kit Learn</vt:lpstr>
      <vt:lpstr>Python Library: Sci-Kit Learn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 of MySQL and MongoDB</dc:title>
  <cp:lastModifiedBy>Pravin Prajapati</cp:lastModifiedBy>
  <cp:revision>304</cp:revision>
  <dcterms:modified xsi:type="dcterms:W3CDTF">2022-04-07T12:17:08Z</dcterms:modified>
</cp:coreProperties>
</file>