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366" r:id="rId3"/>
    <p:sldId id="257" r:id="rId4"/>
    <p:sldId id="258"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60" d="100"/>
          <a:sy n="160" d="100"/>
        </p:scale>
        <p:origin x="23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02776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960993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774605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80743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46138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577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52011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518681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383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299869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extLst>
      <p:ext uri="{BB962C8B-B14F-4D97-AF65-F5344CB8AC3E}">
        <p14:creationId xmlns:p14="http://schemas.microsoft.com/office/powerpoint/2010/main" val="293252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018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602081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447419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505477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041956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991542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53475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378665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316612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04940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54999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084403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286264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00754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2584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555224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78124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65386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9244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34695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187160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https://www.analytixlabs.co.in/blog/wp-content/uploads/2020/06/image-5-7-1-3.jpg" TargetMode="Externa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2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8.xml"/><Relationship Id="rId5" Type="http://schemas.openxmlformats.org/officeDocument/2006/relationships/image" Target="https://www.guru99.com/images/Big_Data/061114_0759_WhatIsBigDa1.jpg" TargetMode="Externa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image" Target="https://www.guru99.com/images/Big_Data/061114_0759_WhatIsBigDa2.jpg" TargetMode="External"/><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8.xml"/><Relationship Id="rId5" Type="http://schemas.openxmlformats.org/officeDocument/2006/relationships/image" Target="https://www.guru99.com/images/Big_Data/061114_0759_WhatIsBigDa3.jpg" TargetMode="Externa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https://www.guru99.com/images/Big_Data/061114_0759_WhatIsBigDa4.jpg" TargetMode="Externa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6.jpeg"/></Relationships>
</file>

<file path=ppt/slides/_rels/slide33.xml.rels><?xml version="1.0" encoding="UTF-8" standalone="yes"?>
<Relationships xmlns="http://schemas.openxmlformats.org/package/2006/relationships"><Relationship Id="rId3" Type="http://schemas.openxmlformats.org/officeDocument/2006/relationships/hyperlink" Target="https://www.guru99.com/what-is-dbms.html"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26.jpe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8.xml"/><Relationship Id="rId5" Type="http://schemas.openxmlformats.org/officeDocument/2006/relationships/image" Target="https://www.guru99.com/images/1/big-data-growth.jpg" TargetMode="External"/><Relationship Id="rId4" Type="http://schemas.openxmlformats.org/officeDocument/2006/relationships/image" Target="../media/image31.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3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https://www.analytixlabs.co.in/blog/wp-content/uploads/2020/06/image-4-9-1-3.jpg" TargetMode="Externa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IN" dirty="0"/>
              <a:t>Module 5 - Business Data Analytics</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(17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Types of Business Analytics Methods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Descriptive Analytics </a:t>
            </a:r>
          </a:p>
          <a:p>
            <a:r>
              <a:rPr lang="en-IN" dirty="0"/>
              <a:t>Diagnostic Analytics </a:t>
            </a:r>
          </a:p>
          <a:p>
            <a:r>
              <a:rPr lang="en-IN" dirty="0"/>
              <a:t>Predictive Analytics </a:t>
            </a:r>
          </a:p>
          <a:p>
            <a:r>
              <a:rPr lang="en-IN" dirty="0"/>
              <a:t>Prescriptive Analytics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www.analytixlabs.co.in</a:t>
            </a:r>
            <a:r>
              <a:rPr lang="en-IN" dirty="0"/>
              <a:t>/blog/what-is-business-analytics/</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6385" name="Picture 44" descr="Type of Business Analytics Methods and Stages of Business Analytics">
            <a:extLst>
              <a:ext uri="{FF2B5EF4-FFF2-40B4-BE49-F238E27FC236}">
                <a16:creationId xmlns:a16="http://schemas.microsoft.com/office/drawing/2014/main" id="{F668425F-E947-CC49-8469-367B7973EE0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t="11919"/>
          <a:stretch>
            <a:fillRect/>
          </a:stretch>
        </p:blipFill>
        <p:spPr bwMode="auto">
          <a:xfrm>
            <a:off x="4716815" y="611154"/>
            <a:ext cx="4317925" cy="392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3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Uses and Benefits of Business Analytics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To carry out data mining and exploring new data to find new patterns and relationships. </a:t>
            </a:r>
          </a:p>
          <a:p>
            <a:r>
              <a:rPr lang="en-IN" dirty="0"/>
              <a:t>To carry out statistical and quantitative analysis to provide explanations for certain occurrences.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www.analytixlabs.co.in</a:t>
            </a:r>
            <a:r>
              <a:rPr lang="en-US" altLang="en-US" dirty="0">
                <a:solidFill>
                  <a:srgbClr val="565656"/>
                </a:solidFill>
                <a:latin typeface="ArialMT"/>
              </a:rPr>
              <a:t>/blog/business-analytics-career/ </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09" name="Picture 1" descr="page13image5000784">
            <a:extLst>
              <a:ext uri="{FF2B5EF4-FFF2-40B4-BE49-F238E27FC236}">
                <a16:creationId xmlns:a16="http://schemas.microsoft.com/office/drawing/2014/main" id="{56CF8D67-A6DF-2747-8894-D9279BD93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27480"/>
            <a:ext cx="4572000" cy="26543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Uses and Benefits of Business Analytics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Test previous decisions are taken with the help of A/B testing and multivariate testing. </a:t>
            </a:r>
          </a:p>
          <a:p>
            <a:r>
              <a:rPr lang="en-IN" dirty="0"/>
              <a:t>Deploy predictive </a:t>
            </a:r>
            <a:r>
              <a:rPr lang="en-IN" dirty="0" err="1"/>
              <a:t>modeling</a:t>
            </a:r>
            <a:r>
              <a:rPr lang="en-IN" dirty="0"/>
              <a:t> to predict future outcomes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www.datapine.com</a:t>
            </a:r>
            <a:r>
              <a:rPr lang="en-IN" dirty="0"/>
              <a:t>/blog/benefits-of-business-intelligence-and-business-an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3" name="Picture 1" descr="page14image5001680">
            <a:extLst>
              <a:ext uri="{FF2B5EF4-FFF2-40B4-BE49-F238E27FC236}">
                <a16:creationId xmlns:a16="http://schemas.microsoft.com/office/drawing/2014/main" id="{340A0621-06C5-4040-88DF-B3A3ACDD1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49680"/>
            <a:ext cx="45339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26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Business Analytics Tools </a:t>
            </a:r>
            <a:endParaRPr lang="en-IN" dirty="0">
              <a:effectLst/>
            </a:endParaRPr>
          </a:p>
        </p:txBody>
      </p:sp>
      <p:sp>
        <p:nvSpPr>
          <p:cNvPr id="75" name="Google Shape;75;p15"/>
          <p:cNvSpPr txBox="1">
            <a:spLocks noGrp="1"/>
          </p:cNvSpPr>
          <p:nvPr>
            <p:ph type="body" idx="2"/>
          </p:nvPr>
        </p:nvSpPr>
        <p:spPr>
          <a:xfrm>
            <a:off x="462275" y="2688236"/>
            <a:ext cx="3837000" cy="1753800"/>
          </a:xfrm>
          <a:prstGeom prst="rect">
            <a:avLst/>
          </a:prstGeom>
        </p:spPr>
        <p:txBody>
          <a:bodyPr spcFirstLastPara="1" wrap="square" lIns="91425" tIns="91425" rIns="91425" bIns="91425" anchor="ctr" anchorCtr="0">
            <a:noAutofit/>
          </a:bodyPr>
          <a:lstStyle/>
          <a:p>
            <a:r>
              <a:rPr lang="en-IN" dirty="0"/>
              <a:t>SQL </a:t>
            </a:r>
          </a:p>
          <a:p>
            <a:r>
              <a:rPr lang="en-IN" dirty="0"/>
              <a:t>Tableau/ QlikView/ Power BI </a:t>
            </a:r>
          </a:p>
          <a:p>
            <a:r>
              <a:rPr lang="en-IN" dirty="0" err="1"/>
              <a:t>Birt</a:t>
            </a:r>
            <a:r>
              <a:rPr lang="en-IN" dirty="0"/>
              <a:t> </a:t>
            </a:r>
          </a:p>
          <a:p>
            <a:r>
              <a:rPr lang="en-IN" dirty="0"/>
              <a:t>Python ●R </a:t>
            </a:r>
          </a:p>
          <a:p>
            <a:r>
              <a:rPr lang="en-IN" dirty="0"/>
              <a:t>MS Excel </a:t>
            </a:r>
          </a:p>
          <a:p>
            <a:r>
              <a:rPr lang="en-IN" dirty="0"/>
              <a:t>Sisense </a:t>
            </a:r>
          </a:p>
          <a:p>
            <a:r>
              <a:rPr lang="en-IN" dirty="0"/>
              <a:t>Clear Analytics </a:t>
            </a:r>
          </a:p>
          <a:p>
            <a:r>
              <a:rPr lang="en-IN" dirty="0"/>
              <a:t>Pentaho BI </a:t>
            </a:r>
          </a:p>
          <a:p>
            <a:r>
              <a:rPr lang="en-IN" dirty="0"/>
              <a:t>MicroStrategy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IN" dirty="0"/>
              <a:t>Image Source: https://sigma4sap.com/?</a:t>
            </a:r>
            <a:r>
              <a:rPr lang="en-IN" dirty="0" err="1"/>
              <a:t>page_id</a:t>
            </a:r>
            <a:r>
              <a:rPr lang="en-IN" dirty="0"/>
              <a:t>=466 </a:t>
            </a:r>
            <a:endParaRPr lang="en-IN" dirty="0">
              <a:effectLst/>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9457" name="Picture 1" descr="page15image5023856">
            <a:extLst>
              <a:ext uri="{FF2B5EF4-FFF2-40B4-BE49-F238E27FC236}">
                <a16:creationId xmlns:a16="http://schemas.microsoft.com/office/drawing/2014/main" id="{7BF5F765-3C51-0E40-8796-FF87778A3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34200"/>
            <a:ext cx="45720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096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Applications of Business Analytics </a:t>
            </a:r>
            <a:endParaRPr lang="en-IN" dirty="0">
              <a:effectLst/>
            </a:endParaRPr>
          </a:p>
        </p:txBody>
      </p:sp>
      <p:sp>
        <p:nvSpPr>
          <p:cNvPr id="75" name="Google Shape;75;p15"/>
          <p:cNvSpPr txBox="1">
            <a:spLocks noGrp="1"/>
          </p:cNvSpPr>
          <p:nvPr>
            <p:ph type="body" idx="2"/>
          </p:nvPr>
        </p:nvSpPr>
        <p:spPr>
          <a:xfrm>
            <a:off x="462275" y="2688236"/>
            <a:ext cx="3837000" cy="1753800"/>
          </a:xfrm>
          <a:prstGeom prst="rect">
            <a:avLst/>
          </a:prstGeom>
        </p:spPr>
        <p:txBody>
          <a:bodyPr spcFirstLastPara="1" wrap="square" lIns="91425" tIns="91425" rIns="91425" bIns="91425" anchor="ctr" anchorCtr="0">
            <a:noAutofit/>
          </a:bodyPr>
          <a:lstStyle/>
          <a:p>
            <a:r>
              <a:rPr lang="en-IN" dirty="0"/>
              <a:t>Marketing</a:t>
            </a:r>
          </a:p>
          <a:p>
            <a:r>
              <a:rPr lang="en-IN" dirty="0"/>
              <a:t>Finance</a:t>
            </a:r>
          </a:p>
          <a:p>
            <a:r>
              <a:rPr lang="en-IN" dirty="0"/>
              <a:t>Human Resources </a:t>
            </a:r>
          </a:p>
          <a:p>
            <a:r>
              <a:rPr lang="en-IN" dirty="0"/>
              <a:t>Manufacturing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IN" dirty="0"/>
              <a:t>Image Source: https://</a:t>
            </a:r>
            <a:r>
              <a:rPr lang="en-IN" dirty="0" err="1"/>
              <a:t>www.proschoolonline.com</a:t>
            </a:r>
            <a:r>
              <a:rPr lang="en-IN" dirty="0"/>
              <a:t>/certification-business-analytics-course/what-is-b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0481" name="Picture 1" descr="page16image4989472">
            <a:extLst>
              <a:ext uri="{FF2B5EF4-FFF2-40B4-BE49-F238E27FC236}">
                <a16:creationId xmlns:a16="http://schemas.microsoft.com/office/drawing/2014/main" id="{F3459927-0EAC-AB48-8FE5-93B951592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682662"/>
            <a:ext cx="45720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15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Trends in Business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Business Analytics Trends For 2021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Data Quality Management </a:t>
            </a:r>
          </a:p>
          <a:p>
            <a:r>
              <a:rPr lang="en-IN" dirty="0"/>
              <a:t>Data Discovery/Visualization </a:t>
            </a:r>
          </a:p>
          <a:p>
            <a:r>
              <a:rPr lang="en-IN" dirty="0"/>
              <a:t>Artificial Intelligence </a:t>
            </a:r>
          </a:p>
          <a:p>
            <a:r>
              <a:rPr lang="en-IN" dirty="0"/>
              <a:t>Predictive and Prescriptive Analytics </a:t>
            </a:r>
          </a:p>
          <a:p>
            <a:r>
              <a:rPr lang="en-IN" dirty="0"/>
              <a:t>Tools </a:t>
            </a:r>
          </a:p>
          <a:p>
            <a:r>
              <a:rPr lang="en-IN" dirty="0"/>
              <a:t>Collaborative Business Intelligence </a:t>
            </a:r>
          </a:p>
          <a:p>
            <a:r>
              <a:rPr lang="en-IN" dirty="0"/>
              <a:t>Data-driven Culture</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www.datapine.com</a:t>
            </a:r>
            <a:r>
              <a:rPr lang="en-IN" dirty="0"/>
              <a:t>/blog/benefits-of-business-intelligence-and-business-an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8433" name="Picture 1" descr="page14image5001680">
            <a:extLst>
              <a:ext uri="{FF2B5EF4-FFF2-40B4-BE49-F238E27FC236}">
                <a16:creationId xmlns:a16="http://schemas.microsoft.com/office/drawing/2014/main" id="{340A0621-06C5-4040-88DF-B3A3ACDD1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49680"/>
            <a:ext cx="45339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44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Trends in Business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Business Analytics Trends For 2021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Augmented Analytics </a:t>
            </a:r>
          </a:p>
          <a:p>
            <a:r>
              <a:rPr lang="en-IN" dirty="0"/>
              <a:t>Mobile BI </a:t>
            </a:r>
          </a:p>
          <a:p>
            <a:r>
              <a:rPr lang="en-IN" dirty="0"/>
              <a:t>Data Automation </a:t>
            </a:r>
          </a:p>
          <a:p>
            <a:r>
              <a:rPr lang="en-IN" dirty="0"/>
              <a:t>Embedded Analytics </a:t>
            </a:r>
          </a:p>
          <a:p>
            <a:r>
              <a:rPr lang="en-IN" dirty="0"/>
              <a:t>Natural language processing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codeit.us</a:t>
            </a:r>
            <a:r>
              <a:rPr lang="en-US" altLang="en-US" dirty="0">
                <a:solidFill>
                  <a:srgbClr val="565656"/>
                </a:solidFill>
                <a:latin typeface="ArialMT"/>
              </a:rPr>
              <a:t>/blog/top-data-and-analytics-trends </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29" name="Picture 1" descr="page18image4986224">
            <a:extLst>
              <a:ext uri="{FF2B5EF4-FFF2-40B4-BE49-F238E27FC236}">
                <a16:creationId xmlns:a16="http://schemas.microsoft.com/office/drawing/2014/main" id="{3F4868FC-CF49-3546-BAE6-99DC6BA00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111250"/>
            <a:ext cx="457200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25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Descriptive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What is Descriptive Analytics?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Descriptive analytics is a statistical method that is used to search and summarize historical data in order to identify patterns or meaning. </a:t>
            </a:r>
          </a:p>
          <a:p>
            <a:r>
              <a:rPr lang="en-IN" dirty="0"/>
              <a:t>Descriptive analytics are based on standard aggregate functions in databases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www.dezyre.com</a:t>
            </a:r>
            <a:r>
              <a:rPr lang="en-IN" dirty="0"/>
              <a:t>/article/types-of-analytics-descriptive-predictive-</a:t>
            </a:r>
            <a:r>
              <a:rPr lang="en-IN" dirty="0" err="1"/>
              <a:t>prescriptiv</a:t>
            </a:r>
            <a:r>
              <a:rPr lang="en-IN" dirty="0"/>
              <a:t>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3553" name="Picture 1" descr="page19image5028336">
            <a:extLst>
              <a:ext uri="{FF2B5EF4-FFF2-40B4-BE49-F238E27FC236}">
                <a16:creationId xmlns:a16="http://schemas.microsoft.com/office/drawing/2014/main" id="{FB5D1ABF-CCB1-9A46-8A29-5E28EAD9E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294" y="1332737"/>
            <a:ext cx="45720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44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Descriptive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What is Descriptive Analytics?</a:t>
            </a:r>
          </a:p>
          <a:p>
            <a:r>
              <a:rPr lang="en-IN" dirty="0"/>
              <a:t>(</a:t>
            </a:r>
            <a:r>
              <a:rPr lang="en-IN" dirty="0" err="1"/>
              <a:t>Contd</a:t>
            </a:r>
            <a:r>
              <a:rPr lang="en-IN" dirty="0"/>
              <a:t>)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For example, in an online learning course with a discussion board, descriptive analytics could determine how many students participated in the discussion, or how many times a particular student posted in the discussion forum.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www.valamis.com</a:t>
            </a:r>
            <a:r>
              <a:rPr lang="en-US" altLang="en-US" dirty="0">
                <a:solidFill>
                  <a:srgbClr val="565656"/>
                </a:solidFill>
                <a:latin typeface="ArialMT"/>
              </a:rPr>
              <a:t>/hub/descriptive-analytics </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7" name="Picture 1" descr="page20image4996192">
            <a:extLst>
              <a:ext uri="{FF2B5EF4-FFF2-40B4-BE49-F238E27FC236}">
                <a16:creationId xmlns:a16="http://schemas.microsoft.com/office/drawing/2014/main" id="{6265C361-DEED-D449-8A7F-04FCB8483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186" y="689775"/>
            <a:ext cx="4848808" cy="334029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55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Descriptive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How does descriptive analytics work?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Data aggregation and data mining are two techniques used in descriptive analytics to discover historical data. </a:t>
            </a:r>
          </a:p>
          <a:p>
            <a:r>
              <a:rPr lang="en-IN" dirty="0"/>
              <a:t>Data is first gathered and sorted by data aggregation in order to make the datasets more manageable by analysts.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www.dataversity.net</a:t>
            </a:r>
            <a:r>
              <a:rPr lang="en-US" altLang="en-US" dirty="0">
                <a:solidFill>
                  <a:srgbClr val="565656"/>
                </a:solidFill>
                <a:latin typeface="ArialMT"/>
              </a:rPr>
              <a:t>/fundamentals-descriptive-analytics/ </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1" name="Picture 1" descr="page21image5022512">
            <a:extLst>
              <a:ext uri="{FF2B5EF4-FFF2-40B4-BE49-F238E27FC236}">
                <a16:creationId xmlns:a16="http://schemas.microsoft.com/office/drawing/2014/main" id="{82D45089-B6F6-F447-8A3A-A161309D5A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332737"/>
            <a:ext cx="4572000" cy="26543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545450"/>
            <a:ext cx="8520600" cy="2052600"/>
          </a:xfrm>
          <a:prstGeom prst="rect">
            <a:avLst/>
          </a:prstGeom>
        </p:spPr>
        <p:txBody>
          <a:bodyPr spcFirstLastPara="1" wrap="square" lIns="91425" tIns="91425" rIns="91425" bIns="91425" anchor="b" anchorCtr="0">
            <a:noAutofit/>
          </a:bodyPr>
          <a:lstStyle/>
          <a:p>
            <a:pPr lvl="0"/>
            <a:r>
              <a:rPr lang="en-IN" dirty="0"/>
              <a:t>Understand business analytics and develop business intelligence.</a:t>
            </a:r>
            <a:endParaRPr dirty="0"/>
          </a:p>
        </p:txBody>
      </p:sp>
    </p:spTree>
    <p:extLst>
      <p:ext uri="{BB962C8B-B14F-4D97-AF65-F5344CB8AC3E}">
        <p14:creationId xmlns:p14="http://schemas.microsoft.com/office/powerpoint/2010/main" val="3611365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Descriptive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How does descriptive analytics work? </a:t>
            </a:r>
          </a:p>
          <a:p>
            <a:r>
              <a:rPr lang="en-IN" dirty="0">
                <a:effectLst/>
              </a:rPr>
              <a:t>(</a:t>
            </a:r>
            <a:r>
              <a:rPr lang="en-IN" dirty="0" err="1">
                <a:effectLst/>
              </a:rPr>
              <a:t>Contd</a:t>
            </a:r>
            <a:r>
              <a:rPr lang="en-IN" dirty="0">
                <a:effectLst/>
              </a:rPr>
              <a:t>)</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Data mining describes the next step of the analysis and involves a search of the data to identify patterns and meaning. </a:t>
            </a:r>
          </a:p>
          <a:p>
            <a:r>
              <a:rPr lang="en-IN" dirty="0"/>
              <a:t>Identified patterns are </a:t>
            </a:r>
            <a:r>
              <a:rPr lang="en-IN" dirty="0" err="1"/>
              <a:t>analyzed</a:t>
            </a:r>
            <a:r>
              <a:rPr lang="en-IN" dirty="0"/>
              <a:t> to discover the specific ways that learners interacted with the learning content and within the learning environment.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US" altLang="en-US" dirty="0" err="1">
                <a:solidFill>
                  <a:srgbClr val="565656"/>
                </a:solidFill>
                <a:latin typeface="ArialMT"/>
              </a:rPr>
              <a:t>hhttps</a:t>
            </a:r>
            <a:r>
              <a:rPr lang="en-US" altLang="en-US" dirty="0">
                <a:solidFill>
                  <a:srgbClr val="565656"/>
                </a:solidFill>
                <a:latin typeface="ArialMT"/>
              </a:rPr>
              <a:t>://</a:t>
            </a:r>
            <a:r>
              <a:rPr lang="en-US" altLang="en-US" dirty="0" err="1">
                <a:solidFill>
                  <a:srgbClr val="565656"/>
                </a:solidFill>
                <a:latin typeface="ArialMT"/>
              </a:rPr>
              <a:t>www.sisense.com</a:t>
            </a:r>
            <a:r>
              <a:rPr lang="en-US" altLang="en-US" dirty="0">
                <a:solidFill>
                  <a:srgbClr val="565656"/>
                </a:solidFill>
                <a:latin typeface="ArialMT"/>
              </a:rPr>
              <a:t>/glossary/descriptive-analytics/ </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5" name="Picture 1" descr="page22image4989584">
            <a:extLst>
              <a:ext uri="{FF2B5EF4-FFF2-40B4-BE49-F238E27FC236}">
                <a16:creationId xmlns:a16="http://schemas.microsoft.com/office/drawing/2014/main" id="{D043DD5D-029B-C04C-BE82-B49E2FFB0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29427"/>
            <a:ext cx="453390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63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Descriptive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Examples of descriptive analytics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Tracking course enrolment's, course compliance rates, </a:t>
            </a:r>
          </a:p>
          <a:p>
            <a:r>
              <a:rPr lang="en-IN" dirty="0"/>
              <a:t>Recording which learning resources are accessed and how often </a:t>
            </a:r>
          </a:p>
          <a:p>
            <a:r>
              <a:rPr lang="en-IN" dirty="0"/>
              <a:t>Summarizing the number of times a learner posts in a discussion board </a:t>
            </a:r>
          </a:p>
          <a:p>
            <a:r>
              <a:rPr lang="en-IN" dirty="0"/>
              <a:t>Tracking assignment and assessment grades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www.vertical-leap.uk</a:t>
            </a:r>
            <a:r>
              <a:rPr lang="en-IN" dirty="0"/>
              <a:t>/blog/data-science-for-marketers-part-2-descriptive-v-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7649" name="Picture 1" descr="page23image5026768">
            <a:extLst>
              <a:ext uri="{FF2B5EF4-FFF2-40B4-BE49-F238E27FC236}">
                <a16:creationId xmlns:a16="http://schemas.microsoft.com/office/drawing/2014/main" id="{120F1878-AFAF-3145-B61D-1CF86277E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91565"/>
            <a:ext cx="4572000" cy="332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35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Descriptive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Examples of descriptive analytics</a:t>
            </a:r>
          </a:p>
          <a:p>
            <a:r>
              <a:rPr lang="en-IN" dirty="0"/>
              <a:t>(</a:t>
            </a:r>
            <a:r>
              <a:rPr lang="en-IN" dirty="0" err="1"/>
              <a:t>Contd</a:t>
            </a:r>
            <a:r>
              <a:rPr lang="en-IN" dirty="0"/>
              <a:t>)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Comparing pre-test and post-test assessments </a:t>
            </a:r>
          </a:p>
          <a:p>
            <a:r>
              <a:rPr lang="en-IN" dirty="0" err="1"/>
              <a:t>Analyzing</a:t>
            </a:r>
            <a:r>
              <a:rPr lang="en-IN" dirty="0"/>
              <a:t> course completion rates by learner or by course </a:t>
            </a:r>
          </a:p>
          <a:p>
            <a:r>
              <a:rPr lang="en-IN" dirty="0"/>
              <a:t>Collating course survey results </a:t>
            </a:r>
          </a:p>
          <a:p>
            <a:r>
              <a:rPr lang="en-IN" dirty="0"/>
              <a:t>Identifying length of time that learners took to complete a course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www.vectorstock.com</a:t>
            </a:r>
            <a:r>
              <a:rPr lang="en-IN" dirty="0"/>
              <a:t>/royalty-free-vector/data-analytics-icons-flat-pack-</a:t>
            </a:r>
            <a:r>
              <a:rPr lang="en-IN" dirty="0" err="1"/>
              <a:t>vec</a:t>
            </a:r>
            <a:r>
              <a:rPr lang="en-IN" dirty="0"/>
              <a:t>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8673" name="Picture 1" descr="page24image4985328">
            <a:extLst>
              <a:ext uri="{FF2B5EF4-FFF2-40B4-BE49-F238E27FC236}">
                <a16:creationId xmlns:a16="http://schemas.microsoft.com/office/drawing/2014/main" id="{546F41F1-6F36-0241-A799-A0A30F25B0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23365"/>
            <a:ext cx="4572000"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048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Descriptive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Advantages of descriptive analytics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Quickly and easily report on the Return on Investment (ROI) by showing how performance achieved business or target goals. </a:t>
            </a:r>
          </a:p>
          <a:p>
            <a:r>
              <a:rPr lang="en-IN" dirty="0"/>
              <a:t>Identify gaps and performance issues early - before they become problems.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forums.bsdinsight.com</a:t>
            </a:r>
            <a:r>
              <a:rPr lang="en-IN" dirty="0"/>
              <a:t>/threads/descriptive-predictive-and-prescriptive-anal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9697" name="Picture 1" descr="page25image5028784">
            <a:extLst>
              <a:ext uri="{FF2B5EF4-FFF2-40B4-BE49-F238E27FC236}">
                <a16:creationId xmlns:a16="http://schemas.microsoft.com/office/drawing/2014/main" id="{F49F8D90-7FA5-8245-9BF8-AA29E85FF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53465"/>
            <a:ext cx="4572000" cy="340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09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Descriptive analytics </a:t>
            </a:r>
            <a:endParaRPr lang="en-IN" dirty="0">
              <a:effectLst/>
            </a:endParaRP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Advantages of descriptive analytics</a:t>
            </a:r>
          </a:p>
          <a:p>
            <a:r>
              <a:rPr lang="en-IN" dirty="0"/>
              <a:t>(</a:t>
            </a:r>
            <a:r>
              <a:rPr lang="en-IN" dirty="0" err="1"/>
              <a:t>Contd</a:t>
            </a:r>
            <a:r>
              <a:rPr lang="en-IN" dirty="0"/>
              <a:t>)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Identify specific learners who require additional support, regardless of how many students or employees there are </a:t>
            </a:r>
          </a:p>
          <a:p>
            <a:r>
              <a:rPr lang="en-IN" dirty="0"/>
              <a:t>Identify successful learners in order to offer positive feedback or additional resources. </a:t>
            </a:r>
          </a:p>
          <a:p>
            <a:r>
              <a:rPr lang="en-IN" dirty="0" err="1"/>
              <a:t>Analyze</a:t>
            </a:r>
            <a:r>
              <a:rPr lang="en-IN" dirty="0"/>
              <a:t> the value and impact of course design and learning resources.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a:t>
            </a:r>
            <a:r>
              <a:rPr lang="en-IN" dirty="0" err="1"/>
              <a:t>econsultancy.com</a:t>
            </a:r>
            <a:r>
              <a:rPr lang="en-IN" dirty="0"/>
              <a:t>/analytics-approaches-every-marketer-should-know-1-de </a:t>
            </a:r>
          </a:p>
          <a:p>
            <a:pPr marL="0" indent="0" eaLnBrk="0" fontAlgn="base" hangingPunct="0">
              <a:lnSpc>
                <a:spcPct val="100000"/>
              </a:lnSpc>
              <a:spcBef>
                <a:spcPct val="0"/>
              </a:spcBef>
              <a:spcAft>
                <a:spcPct val="0"/>
              </a:spcAft>
              <a:buClrTx/>
              <a:buSzTx/>
              <a:buNone/>
            </a:pP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30721" name="Picture 1" descr="page26image5031360">
            <a:extLst>
              <a:ext uri="{FF2B5EF4-FFF2-40B4-BE49-F238E27FC236}">
                <a16:creationId xmlns:a16="http://schemas.microsoft.com/office/drawing/2014/main" id="{3683CE32-237F-244A-BB05-7B24DAC9D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49680"/>
            <a:ext cx="4572000" cy="287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638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What is Data?</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The quantities, characters, or symbols on which operations are performed by a computer, which may be stored and transmitted in the form of electrical signals and recorded on magnetic, optical, or mechanical recording media.</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https://encrypted-tbn0.gstatic.com/</a:t>
            </a:r>
            <a:r>
              <a:rPr lang="en-IN" dirty="0" err="1"/>
              <a:t>images?q</a:t>
            </a:r>
            <a:r>
              <a:rPr lang="en-IN" dirty="0"/>
              <a:t>=tbn:ANd9GcSCqNFP8VjcmqJX2EyEd-2mOaHcwSqTiXQVjCP1ISvmcIxoMYvCms5tQ_9imGeKaTmuBaA&amp;usqp=CAU</a:t>
            </a:r>
          </a:p>
          <a:p>
            <a:pPr marL="0" indent="0" eaLnBrk="0" fontAlgn="base" hangingPunct="0">
              <a:lnSpc>
                <a:spcPct val="100000"/>
              </a:lnSpc>
              <a:spcBef>
                <a:spcPct val="0"/>
              </a:spcBef>
              <a:spcAft>
                <a:spcPct val="0"/>
              </a:spcAft>
              <a:buClrTx/>
              <a:buSzTx/>
              <a:buNone/>
            </a:pP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1748" name="Picture 4" descr="When it comes to data, quality matters more than quantity | Canadian  Treasurer">
            <a:extLst>
              <a:ext uri="{FF2B5EF4-FFF2-40B4-BE49-F238E27FC236}">
                <a16:creationId xmlns:a16="http://schemas.microsoft.com/office/drawing/2014/main" id="{DB33B3C4-D3F8-6047-8EDD-EF76BAE8F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50" y="1249680"/>
            <a:ext cx="4595850" cy="246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16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What is Big Data?</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b="1" dirty="0"/>
              <a:t>Big Data</a:t>
            </a:r>
            <a:r>
              <a:rPr lang="en-IN" dirty="0"/>
              <a:t> is a collection of data that is huge in volume, yet growing exponentially with time. It is a data with so large size and complexity that none of traditional data management tools can store it or process it efficiently. Big data is also a data but with huge size</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https://www.guru99.com/images/</a:t>
            </a:r>
            <a:r>
              <a:rPr lang="en-IN" dirty="0" err="1"/>
              <a:t>Big_Data</a:t>
            </a:r>
            <a:r>
              <a:rPr lang="en-IN" dirty="0"/>
              <a:t>/061114_0759_WhatIsBigDa1.jpg </a:t>
            </a:r>
          </a:p>
          <a:p>
            <a:pPr marL="0" indent="0" eaLnBrk="0" fontAlgn="base" hangingPunct="0">
              <a:lnSpc>
                <a:spcPct val="100000"/>
              </a:lnSpc>
              <a:spcBef>
                <a:spcPct val="0"/>
              </a:spcBef>
              <a:spcAft>
                <a:spcPct val="0"/>
              </a:spcAft>
              <a:buClrTx/>
              <a:buSzTx/>
              <a:buNone/>
            </a:pP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63" descr="What is Big Data?">
            <a:extLst>
              <a:ext uri="{FF2B5EF4-FFF2-40B4-BE49-F238E27FC236}">
                <a16:creationId xmlns:a16="http://schemas.microsoft.com/office/drawing/2014/main" id="{D1303D07-DA5F-3044-81F6-A8E99F95F2DD}"/>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619706" y="644055"/>
            <a:ext cx="41910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49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Example of Big Data</a:t>
            </a:r>
            <a:endParaRPr lang="en-IN" b="1"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The </a:t>
            </a:r>
            <a:r>
              <a:rPr lang="en-IN" b="1" dirty="0"/>
              <a:t>New York Stock Exchange</a:t>
            </a:r>
            <a:r>
              <a:rPr lang="en-IN" dirty="0"/>
              <a:t> is an example of Big Data that generates about </a:t>
            </a:r>
            <a:r>
              <a:rPr lang="en-IN" b="1" i="1" dirty="0"/>
              <a:t>one terabyte</a:t>
            </a:r>
            <a:r>
              <a:rPr lang="en-IN" dirty="0"/>
              <a:t> of new trade data per day.</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https://www.guru99.com/images/</a:t>
            </a:r>
            <a:r>
              <a:rPr lang="en-IN" dirty="0" err="1"/>
              <a:t>Big_Data</a:t>
            </a:r>
            <a:r>
              <a:rPr lang="en-IN" dirty="0"/>
              <a:t>/061114_0759_WhatIsBigDa2.jpg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4817" name="Picture 62" descr="Example of Big Data">
            <a:extLst>
              <a:ext uri="{FF2B5EF4-FFF2-40B4-BE49-F238E27FC236}">
                <a16:creationId xmlns:a16="http://schemas.microsoft.com/office/drawing/2014/main" id="{5E852CB1-EAFC-F848-B1F7-25B0780643E0}"/>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619706" y="1249680"/>
            <a:ext cx="4392239" cy="2928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02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Example of Big Data</a:t>
            </a:r>
          </a:p>
          <a:p>
            <a:r>
              <a:rPr lang="en-IN" b="1" dirty="0"/>
              <a:t>Social Media</a:t>
            </a:r>
            <a:endParaRPr lang="en-IN"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The statistic shows that </a:t>
            </a:r>
            <a:r>
              <a:rPr lang="en-IN" b="1" i="1" dirty="0"/>
              <a:t>500+terabytes</a:t>
            </a:r>
            <a:r>
              <a:rPr lang="en-IN" dirty="0"/>
              <a:t> of new data get ingested into the databases of social media site </a:t>
            </a:r>
            <a:r>
              <a:rPr lang="en-IN" b="1" dirty="0"/>
              <a:t>Facebook</a:t>
            </a:r>
            <a:r>
              <a:rPr lang="en-IN" dirty="0"/>
              <a:t>, every day. This data is mainly generated in terms of photo and video uploads, message exchanges, putting comments etc.</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https://www.guru99.com/images/</a:t>
            </a:r>
            <a:r>
              <a:rPr lang="en-IN" dirty="0" err="1"/>
              <a:t>Big_Data</a:t>
            </a:r>
            <a:r>
              <a:rPr lang="en-IN" dirty="0"/>
              <a:t>/061114_0759_WhatIsBigDa3.jpg</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AC8D3C56-F67B-9D46-9555-F3204E465835}"/>
              </a:ext>
            </a:extLst>
          </p:cNvPr>
          <p:cNvSpPr>
            <a:spLocks noChangeArrowheads="1"/>
          </p:cNvSpPr>
          <p:nvPr/>
        </p:nvSpPr>
        <p:spPr bwMode="auto">
          <a:xfrm flipV="1">
            <a:off x="4572000" y="1206502"/>
            <a:ext cx="98964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5841" name="Picture 61" descr="Example of Big Data">
            <a:extLst>
              <a:ext uri="{FF2B5EF4-FFF2-40B4-BE49-F238E27FC236}">
                <a16:creationId xmlns:a16="http://schemas.microsoft.com/office/drawing/2014/main" id="{62A27D88-CE37-3645-95C7-CCE86FE6EABD}"/>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72000" y="989124"/>
            <a:ext cx="4508390" cy="285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809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Example of Big Data</a:t>
            </a:r>
            <a:endParaRPr lang="en-IN" b="1"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A single </a:t>
            </a:r>
            <a:r>
              <a:rPr lang="en-IN" b="1" dirty="0"/>
              <a:t>Jet engine</a:t>
            </a:r>
            <a:r>
              <a:rPr lang="en-IN" dirty="0"/>
              <a:t> can generate </a:t>
            </a:r>
            <a:r>
              <a:rPr lang="en-IN" b="1" i="1" dirty="0"/>
              <a:t>10+terabytes</a:t>
            </a:r>
            <a:r>
              <a:rPr lang="en-IN" dirty="0"/>
              <a:t> of data in </a:t>
            </a:r>
            <a:r>
              <a:rPr lang="en-IN" b="1" i="1" dirty="0"/>
              <a:t>30 minutes</a:t>
            </a:r>
            <a:r>
              <a:rPr lang="en-IN" dirty="0"/>
              <a:t> of flight time. With many thousand flights per day, generation of data reaches up to many </a:t>
            </a:r>
            <a:r>
              <a:rPr lang="en-IN" b="1" i="1" dirty="0"/>
              <a:t>Petabytes.</a:t>
            </a:r>
            <a:endParaRPr lang="en-IN"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https://www.guru99.com/images/</a:t>
            </a:r>
            <a:r>
              <a:rPr lang="en-IN" dirty="0" err="1"/>
              <a:t>Big_Data</a:t>
            </a:r>
            <a:r>
              <a:rPr lang="en-IN" dirty="0"/>
              <a:t>/061114_0759_WhatIsBigDa4.jpg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1C00A13D-53F5-A042-917D-F0A74C451A2A}"/>
              </a:ext>
            </a:extLst>
          </p:cNvPr>
          <p:cNvSpPr>
            <a:spLocks noChangeArrowheads="1"/>
          </p:cNvSpPr>
          <p:nvPr/>
        </p:nvSpPr>
        <p:spPr bwMode="auto">
          <a:xfrm flipV="1">
            <a:off x="4571999" y="1464818"/>
            <a:ext cx="94734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6865" name="Picture 60" descr="Example of Big Data">
            <a:extLst>
              <a:ext uri="{FF2B5EF4-FFF2-40B4-BE49-F238E27FC236}">
                <a16:creationId xmlns:a16="http://schemas.microsoft.com/office/drawing/2014/main" id="{8B9677A3-01B9-8540-84E5-B71AA9A3C66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71999" y="1295398"/>
            <a:ext cx="4547621" cy="2747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11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IN" dirty="0"/>
              <a:t>In this section, we will discuss:</a:t>
            </a:r>
            <a:endParaRPr dirty="0"/>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r>
              <a:rPr lang="en-IN" dirty="0"/>
              <a:t>Introduction to business analytics and concepts of business analytics. </a:t>
            </a:r>
          </a:p>
          <a:p>
            <a:r>
              <a:rPr lang="en-IN" dirty="0"/>
              <a:t>Trends in business analytics. </a:t>
            </a:r>
          </a:p>
          <a:p>
            <a:r>
              <a:rPr lang="en-IN" dirty="0"/>
              <a:t>Introduction to Big Data Analytics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Types Of Big Data</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IN" dirty="0"/>
              <a:t>Following are the types of Big Data:</a:t>
            </a:r>
          </a:p>
          <a:p>
            <a:pPr marL="139700" indent="0">
              <a:buNone/>
            </a:pPr>
            <a:endParaRPr lang="en-IN" dirty="0"/>
          </a:p>
          <a:p>
            <a:pPr lvl="0"/>
            <a:r>
              <a:rPr lang="en-IN" dirty="0"/>
              <a:t>Structured</a:t>
            </a:r>
          </a:p>
          <a:p>
            <a:pPr lvl="0"/>
            <a:r>
              <a:rPr lang="en-IN" dirty="0"/>
              <a:t>Unstructured</a:t>
            </a:r>
          </a:p>
          <a:p>
            <a:pPr lvl="0"/>
            <a:r>
              <a:rPr lang="en-IN" dirty="0"/>
              <a:t>Semi-structured</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https://www.guru99.com/images/</a:t>
            </a:r>
            <a:r>
              <a:rPr lang="en-IN" dirty="0" err="1"/>
              <a:t>Big_Data</a:t>
            </a:r>
            <a:r>
              <a:rPr lang="en-IN" dirty="0"/>
              <a:t>/061114_0759_WhatIsBigDa4.jpg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1C00A13D-53F5-A042-917D-F0A74C451A2A}"/>
              </a:ext>
            </a:extLst>
          </p:cNvPr>
          <p:cNvSpPr>
            <a:spLocks noChangeArrowheads="1"/>
          </p:cNvSpPr>
          <p:nvPr/>
        </p:nvSpPr>
        <p:spPr bwMode="auto">
          <a:xfrm flipV="1">
            <a:off x="4571999" y="1464818"/>
            <a:ext cx="94734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 name="Picture 4" descr="When it comes to data, quality matters more than quantity | Canadian  Treasurer">
            <a:extLst>
              <a:ext uri="{FF2B5EF4-FFF2-40B4-BE49-F238E27FC236}">
                <a16:creationId xmlns:a16="http://schemas.microsoft.com/office/drawing/2014/main" id="{A1B7F688-9CAB-104B-B414-C7BE769EB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50" y="1249680"/>
            <a:ext cx="4595850" cy="246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512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Structured Big Data</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IN" dirty="0"/>
              <a:t>Any data that can be stored, accessed and processed in the form of fixed format is termed as a ‘structured’ data.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https://www.guru99.com/images/</a:t>
            </a:r>
            <a:r>
              <a:rPr lang="en-IN" dirty="0" err="1"/>
              <a:t>Big_Data</a:t>
            </a:r>
            <a:r>
              <a:rPr lang="en-IN" dirty="0"/>
              <a:t>/061114_0759_WhatIsBigDa4.jpg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1C00A13D-53F5-A042-917D-F0A74C451A2A}"/>
              </a:ext>
            </a:extLst>
          </p:cNvPr>
          <p:cNvSpPr>
            <a:spLocks noChangeArrowheads="1"/>
          </p:cNvSpPr>
          <p:nvPr/>
        </p:nvSpPr>
        <p:spPr bwMode="auto">
          <a:xfrm flipV="1">
            <a:off x="4571999" y="1464818"/>
            <a:ext cx="94734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 name="Picture 4" descr="When it comes to data, quality matters more than quantity | Canadian  Treasurer">
            <a:extLst>
              <a:ext uri="{FF2B5EF4-FFF2-40B4-BE49-F238E27FC236}">
                <a16:creationId xmlns:a16="http://schemas.microsoft.com/office/drawing/2014/main" id="{A1B7F688-9CAB-104B-B414-C7BE769EB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50" y="1249680"/>
            <a:ext cx="4595850" cy="246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229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Unstructured Big Data</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IN" dirty="0"/>
              <a:t>Any data with unknown form or the structure is classified as unstructured data. In addition to the size being huge, un-structured data poses multiple challenges in terms of its processing for deriving value out of it.</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https://www.guru99.com/images/</a:t>
            </a:r>
            <a:r>
              <a:rPr lang="en-IN" dirty="0" err="1"/>
              <a:t>Big_Data</a:t>
            </a:r>
            <a:r>
              <a:rPr lang="en-IN" dirty="0"/>
              <a:t>/061114_0759_WhatIsBigDa4.jpg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1C00A13D-53F5-A042-917D-F0A74C451A2A}"/>
              </a:ext>
            </a:extLst>
          </p:cNvPr>
          <p:cNvSpPr>
            <a:spLocks noChangeArrowheads="1"/>
          </p:cNvSpPr>
          <p:nvPr/>
        </p:nvSpPr>
        <p:spPr bwMode="auto">
          <a:xfrm flipV="1">
            <a:off x="4571999" y="1464818"/>
            <a:ext cx="94734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 name="Picture 4" descr="When it comes to data, quality matters more than quantity | Canadian  Treasurer">
            <a:extLst>
              <a:ext uri="{FF2B5EF4-FFF2-40B4-BE49-F238E27FC236}">
                <a16:creationId xmlns:a16="http://schemas.microsoft.com/office/drawing/2014/main" id="{A1B7F688-9CAB-104B-B414-C7BE769EB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8150" y="1249680"/>
            <a:ext cx="4595850" cy="246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136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Semi-structured Big Data</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IN" dirty="0"/>
              <a:t>Semi-structured data can contain both the forms of data. We can see semi-structured data as a structured in form but it is actually not defined with e.g. a table definition in relational </a:t>
            </a:r>
            <a:r>
              <a:rPr lang="en-IN" u="sng" dirty="0">
                <a:hlinkClick r:id="rId3"/>
              </a:rPr>
              <a:t>DBMS</a:t>
            </a:r>
            <a:r>
              <a:rPr lang="en-IN" dirty="0"/>
              <a:t>. </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https://www.guru99.com/images/</a:t>
            </a:r>
            <a:r>
              <a:rPr lang="en-IN" dirty="0" err="1"/>
              <a:t>Big_Data</a:t>
            </a:r>
            <a:r>
              <a:rPr lang="en-IN" dirty="0"/>
              <a:t>/061114_0759_WhatIsBigDa4.jpg </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1C00A13D-53F5-A042-917D-F0A74C451A2A}"/>
              </a:ext>
            </a:extLst>
          </p:cNvPr>
          <p:cNvSpPr>
            <a:spLocks noChangeArrowheads="1"/>
          </p:cNvSpPr>
          <p:nvPr/>
        </p:nvSpPr>
        <p:spPr bwMode="auto">
          <a:xfrm flipV="1">
            <a:off x="4571999" y="1464818"/>
            <a:ext cx="94734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 name="Picture 4" descr="When it comes to data, quality matters more than quantity | Canadian  Treasurer">
            <a:extLst>
              <a:ext uri="{FF2B5EF4-FFF2-40B4-BE49-F238E27FC236}">
                <a16:creationId xmlns:a16="http://schemas.microsoft.com/office/drawing/2014/main" id="{A1B7F688-9CAB-104B-B414-C7BE769EB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8150" y="1249680"/>
            <a:ext cx="4595850" cy="246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99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539925"/>
            <a:ext cx="4045200" cy="641400"/>
          </a:xfrm>
          <a:prstGeom prst="rect">
            <a:avLst/>
          </a:prstGeom>
        </p:spPr>
        <p:txBody>
          <a:bodyPr spcFirstLastPara="1" wrap="square" lIns="91425" tIns="91425" rIns="91425" bIns="91425" anchor="ctr" anchorCtr="0">
            <a:noAutofit/>
          </a:bodyPr>
          <a:lstStyle/>
          <a:p>
            <a:r>
              <a:rPr lang="en-IN" b="1" dirty="0"/>
              <a:t>Data Growth over the years</a:t>
            </a:r>
            <a:endParaRPr lang="en-IN" dirty="0"/>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1C00A13D-53F5-A042-917D-F0A74C451A2A}"/>
              </a:ext>
            </a:extLst>
          </p:cNvPr>
          <p:cNvSpPr>
            <a:spLocks noChangeArrowheads="1"/>
          </p:cNvSpPr>
          <p:nvPr/>
        </p:nvSpPr>
        <p:spPr bwMode="auto">
          <a:xfrm flipV="1">
            <a:off x="4571999" y="1464818"/>
            <a:ext cx="94734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2">
            <a:extLst>
              <a:ext uri="{FF2B5EF4-FFF2-40B4-BE49-F238E27FC236}">
                <a16:creationId xmlns:a16="http://schemas.microsoft.com/office/drawing/2014/main" id="{F1C3FD7B-225E-0F44-953B-A2592E00B7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1985" name="Picture 58" descr="Data Growth">
            <a:extLst>
              <a:ext uri="{FF2B5EF4-FFF2-40B4-BE49-F238E27FC236}">
                <a16:creationId xmlns:a16="http://schemas.microsoft.com/office/drawing/2014/main" id="{61704F1F-507E-A04A-92EB-F644F7201E7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447137" y="2068399"/>
            <a:ext cx="5950407" cy="30951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a:extLst>
              <a:ext uri="{FF2B5EF4-FFF2-40B4-BE49-F238E27FC236}">
                <a16:creationId xmlns:a16="http://schemas.microsoft.com/office/drawing/2014/main" id="{B8019E1C-24C9-C646-8A91-16E52935845F}"/>
              </a:ext>
            </a:extLst>
          </p:cNvPr>
          <p:cNvSpPr>
            <a:spLocks noGrp="1"/>
          </p:cNvSpPr>
          <p:nvPr>
            <p:ph type="body" idx="3"/>
          </p:nvPr>
        </p:nvSpPr>
        <p:spPr/>
        <p:txBody>
          <a:bodyPr/>
          <a:lstStyle/>
          <a:p>
            <a:endParaRPr lang="en-US"/>
          </a:p>
        </p:txBody>
      </p:sp>
    </p:spTree>
    <p:extLst>
      <p:ext uri="{BB962C8B-B14F-4D97-AF65-F5344CB8AC3E}">
        <p14:creationId xmlns:p14="http://schemas.microsoft.com/office/powerpoint/2010/main" val="4174116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b="1" dirty="0"/>
              <a:t>Introduction to Big Data Analytics</a:t>
            </a:r>
            <a:endParaRPr lang="en-IN" dirty="0"/>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b="1" dirty="0"/>
              <a:t>Characteristics Of Big Data</a:t>
            </a: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139700" indent="0">
              <a:buNone/>
            </a:pPr>
            <a:r>
              <a:rPr lang="en-IN" dirty="0"/>
              <a:t>Big data can be described by the following characteristics:</a:t>
            </a:r>
          </a:p>
          <a:p>
            <a:pPr marL="139700" indent="0">
              <a:buNone/>
            </a:pPr>
            <a:endParaRPr lang="en-IN" dirty="0"/>
          </a:p>
          <a:p>
            <a:pPr lvl="0"/>
            <a:r>
              <a:rPr lang="en-IN" dirty="0"/>
              <a:t>Volume</a:t>
            </a:r>
          </a:p>
          <a:p>
            <a:pPr lvl="0"/>
            <a:r>
              <a:rPr lang="en-IN" dirty="0"/>
              <a:t>Variety</a:t>
            </a:r>
          </a:p>
          <a:p>
            <a:pPr lvl="0"/>
            <a:r>
              <a:rPr lang="en-IN" dirty="0"/>
              <a:t>Velocity</a:t>
            </a:r>
          </a:p>
          <a:p>
            <a:pPr lvl="0"/>
            <a:r>
              <a:rPr lang="en-IN" dirty="0"/>
              <a:t>Variability</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184150" indent="0">
              <a:buNone/>
            </a:pPr>
            <a:r>
              <a:rPr lang="en-US" altLang="en-US" dirty="0">
                <a:solidFill>
                  <a:srgbClr val="565656"/>
                </a:solidFill>
                <a:latin typeface="ArialMT"/>
              </a:rPr>
              <a:t>Image Source: </a:t>
            </a:r>
            <a:r>
              <a:rPr lang="en-IN" dirty="0"/>
              <a:t>https://qph.cf2.quoracdn.net/main-qimg-b093fe2a8f3d7ed42897bd85c33a4075-lq</a:t>
            </a: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025A492A-CD70-A641-A949-2D640450F024}"/>
              </a:ext>
            </a:extLst>
          </p:cNvPr>
          <p:cNvSpPr>
            <a:spLocks noChangeArrowheads="1"/>
          </p:cNvSpPr>
          <p:nvPr/>
        </p:nvSpPr>
        <p:spPr bwMode="auto">
          <a:xfrm>
            <a:off x="4716815" y="1332737"/>
            <a:ext cx="6542826" cy="48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10" name="Picture 2" descr="page13image5831024">
            <a:extLst>
              <a:ext uri="{FF2B5EF4-FFF2-40B4-BE49-F238E27FC236}">
                <a16:creationId xmlns:a16="http://schemas.microsoft.com/office/drawing/2014/main" id="{D2A21CB8-1F3A-0544-BF94-967EBAB28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page18image3741568">
            <a:extLst>
              <a:ext uri="{FF2B5EF4-FFF2-40B4-BE49-F238E27FC236}">
                <a16:creationId xmlns:a16="http://schemas.microsoft.com/office/drawing/2014/main" id="{6E534BE7-6535-8945-8A36-6F1F7C29A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4578" name="Picture 2" descr="page20image3760496">
            <a:extLst>
              <a:ext uri="{FF2B5EF4-FFF2-40B4-BE49-F238E27FC236}">
                <a16:creationId xmlns:a16="http://schemas.microsoft.com/office/drawing/2014/main" id="{9C133DD9-7AEF-E446-B89D-57582119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page21image5854112">
            <a:extLst>
              <a:ext uri="{FF2B5EF4-FFF2-40B4-BE49-F238E27FC236}">
                <a16:creationId xmlns:a16="http://schemas.microsoft.com/office/drawing/2014/main" id="{28C604F6-AD43-2E4D-929D-979EBB132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page22image3760704">
            <a:extLst>
              <a:ext uri="{FF2B5EF4-FFF2-40B4-BE49-F238E27FC236}">
                <a16:creationId xmlns:a16="http://schemas.microsoft.com/office/drawing/2014/main" id="{CF370638-77A3-6842-8E63-67533607A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AD4C3D9-F0FE-7D49-B657-BDDD5AF17749}"/>
              </a:ext>
            </a:extLst>
          </p:cNvPr>
          <p:cNvSpPr>
            <a:spLocks noChangeArrowheads="1"/>
          </p:cNvSpPr>
          <p:nvPr/>
        </p:nvSpPr>
        <p:spPr bwMode="auto">
          <a:xfrm>
            <a:off x="4619706" y="64405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a:extLst>
              <a:ext uri="{FF2B5EF4-FFF2-40B4-BE49-F238E27FC236}">
                <a16:creationId xmlns:a16="http://schemas.microsoft.com/office/drawing/2014/main" id="{B812A91C-C6EA-4149-814E-3379269091D4}"/>
              </a:ext>
            </a:extLst>
          </p:cNvPr>
          <p:cNvSpPr>
            <a:spLocks noChangeArrowheads="1"/>
          </p:cNvSpPr>
          <p:nvPr/>
        </p:nvSpPr>
        <p:spPr bwMode="auto">
          <a:xfrm>
            <a:off x="4619706" y="1249679"/>
            <a:ext cx="728322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2">
            <a:extLst>
              <a:ext uri="{FF2B5EF4-FFF2-40B4-BE49-F238E27FC236}">
                <a16:creationId xmlns:a16="http://schemas.microsoft.com/office/drawing/2014/main" id="{1C00A13D-53F5-A042-917D-F0A74C451A2A}"/>
              </a:ext>
            </a:extLst>
          </p:cNvPr>
          <p:cNvSpPr>
            <a:spLocks noChangeArrowheads="1"/>
          </p:cNvSpPr>
          <p:nvPr/>
        </p:nvSpPr>
        <p:spPr bwMode="auto">
          <a:xfrm flipV="1">
            <a:off x="4571999" y="1464818"/>
            <a:ext cx="94734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3010" name="Picture 2" descr="What is a good definition of big data? - Quora">
            <a:extLst>
              <a:ext uri="{FF2B5EF4-FFF2-40B4-BE49-F238E27FC236}">
                <a16:creationId xmlns:a16="http://schemas.microsoft.com/office/drawing/2014/main" id="{BE22F751-3C2E-2047-BE89-44984AA2A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706" y="491992"/>
            <a:ext cx="4007453" cy="400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What is Business Analytics?</a:t>
            </a:r>
            <a:endParaRPr lang="en-IN" b="1"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Business analytics (BA) is the iterative, methodical exploration of an organization's data, with an emphasis on statistical analysis. </a:t>
            </a:r>
          </a:p>
          <a:p>
            <a:r>
              <a:rPr lang="en-IN" dirty="0"/>
              <a:t>Business analytics is used by companies that are committed to making data-driven decisions.</a:t>
            </a: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www.businessanalytics.com</a:t>
            </a:r>
            <a:r>
              <a:rPr lang="en-US" altLang="en-US" dirty="0">
                <a:solidFill>
                  <a:srgbClr val="565656"/>
                </a:solidFill>
                <a:latin typeface="ArialMT"/>
              </a:rPr>
              <a:t>/ </a:t>
            </a:r>
            <a:endParaRPr lang="en-US" altLang="en-US" sz="1800" dirty="0">
              <a:solidFill>
                <a:schemeClr val="tx1"/>
              </a:solidFill>
              <a:latin typeface="Arial" panose="020B0604020202020204" pitchFamily="34" charset="0"/>
            </a:endParaRPr>
          </a:p>
        </p:txBody>
      </p:sp>
      <p:pic>
        <p:nvPicPr>
          <p:cNvPr id="10241" name="Picture 1" descr="page6image2936560">
            <a:extLst>
              <a:ext uri="{FF2B5EF4-FFF2-40B4-BE49-F238E27FC236}">
                <a16:creationId xmlns:a16="http://schemas.microsoft.com/office/drawing/2014/main" id="{9325CAA4-688B-0144-BAC3-246D74A44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92981"/>
            <a:ext cx="4572000" cy="417024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What is Business Analytics?(</a:t>
            </a:r>
            <a:r>
              <a:rPr lang="en-IN" dirty="0" err="1"/>
              <a:t>Contd</a:t>
            </a:r>
            <a:r>
              <a:rPr lang="en-IN" dirty="0"/>
              <a:t>)</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Business Analytics is "the study of data through statistical and operations analysis, the formation of predictive models, application of optimization techniques, and the communication of these results to customers, business partners, and college executives”.</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a:t>
            </a:r>
            <a:r>
              <a:rPr lang="en-IN" dirty="0" err="1"/>
              <a:t>ttps</a:t>
            </a:r>
            <a:r>
              <a:rPr lang="en-IN" dirty="0"/>
              <a:t>://</a:t>
            </a:r>
            <a:r>
              <a:rPr lang="en-IN" dirty="0" err="1"/>
              <a:t>www.proschoolonline.com</a:t>
            </a:r>
            <a:r>
              <a:rPr lang="en-IN" dirty="0"/>
              <a:t>/certification-business-analytics-course/what-is-b </a:t>
            </a:r>
          </a:p>
          <a:p>
            <a:pPr marL="0" lvl="0" indent="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1265" name="Picture 1" descr="page7image4988688">
            <a:extLst>
              <a:ext uri="{FF2B5EF4-FFF2-40B4-BE49-F238E27FC236}">
                <a16:creationId xmlns:a16="http://schemas.microsoft.com/office/drawing/2014/main" id="{4353C91C-7462-9C48-99F3-F9C35D60B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15332"/>
            <a:ext cx="4572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32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What is Business Analytics?(</a:t>
            </a:r>
            <a:r>
              <a:rPr lang="en-IN" dirty="0" err="1"/>
              <a:t>Contd</a:t>
            </a:r>
            <a:r>
              <a:rPr lang="en-IN" dirty="0"/>
              <a:t>)</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It adopts quantitative methods and evidence is required for data to build certain models for businesses and make profitable decisions. Thus, Business Analytics majorly depends on and uses Big Data( large volume of data) .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www.altudo.co</a:t>
            </a:r>
            <a:r>
              <a:rPr lang="en-IN" dirty="0"/>
              <a:t>/resources/blogs/business-analytics-vs-marketing-analytics- </a:t>
            </a:r>
          </a:p>
          <a:p>
            <a:pPr marL="0" lvl="0" indent="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2289" name="Picture 1" descr="page8image5023744">
            <a:extLst>
              <a:ext uri="{FF2B5EF4-FFF2-40B4-BE49-F238E27FC236}">
                <a16:creationId xmlns:a16="http://schemas.microsoft.com/office/drawing/2014/main" id="{C3880F00-2A2F-D844-BA5D-354FE59BD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34200"/>
            <a:ext cx="4533900" cy="3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05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Understanding Business Analytics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Business Analytics is the procedure through which information is dissected after studying past performances and issues, to devise a successful plan for the future. </a:t>
            </a:r>
          </a:p>
          <a:p>
            <a:r>
              <a:rPr lang="en-IN" dirty="0"/>
              <a:t>Big Data or large amounts of data is used to derive solutions.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www.indiaeducation.net</a:t>
            </a:r>
            <a:r>
              <a:rPr lang="en-IN" dirty="0"/>
              <a:t>/management/streams/business-</a:t>
            </a:r>
            <a:r>
              <a:rPr lang="en-IN" dirty="0" err="1"/>
              <a:t>analytics.html</a:t>
            </a:r>
            <a:r>
              <a:rPr lang="en-IN" dirty="0"/>
              <a:t> </a:t>
            </a:r>
          </a:p>
          <a:p>
            <a:pPr marL="0" lvl="0" indent="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3" name="Picture 1" descr="page9image5025312">
            <a:extLst>
              <a:ext uri="{FF2B5EF4-FFF2-40B4-BE49-F238E27FC236}">
                <a16:creationId xmlns:a16="http://schemas.microsoft.com/office/drawing/2014/main" id="{15E3E12D-796D-EA4F-9F22-36340C1CA6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97280"/>
            <a:ext cx="4572000" cy="1689100"/>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page9image5025760">
            <a:extLst>
              <a:ext uri="{FF2B5EF4-FFF2-40B4-BE49-F238E27FC236}">
                <a16:creationId xmlns:a16="http://schemas.microsoft.com/office/drawing/2014/main" id="{AE520AEC-8477-7A4B-BA89-BF325F0C6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9368" y="2840351"/>
            <a:ext cx="4497263" cy="15372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16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Understanding Business Analytics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This method of going about a business or this outlook towards building and sustaining a business is vital to the economy and industries that thrive in the economy.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https://</a:t>
            </a:r>
            <a:r>
              <a:rPr lang="en-US" altLang="en-US" dirty="0" err="1">
                <a:solidFill>
                  <a:srgbClr val="565656"/>
                </a:solidFill>
                <a:latin typeface="ArialMT"/>
              </a:rPr>
              <a:t>www.martinsights.com</a:t>
            </a:r>
            <a:r>
              <a:rPr lang="en-US" altLang="en-US" dirty="0">
                <a:solidFill>
                  <a:srgbClr val="565656"/>
                </a:solidFill>
                <a:latin typeface="ArialMT"/>
              </a:rPr>
              <a:t>/?p=1049 </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iagram&#10;&#10;Description automatically generated">
            <a:extLst>
              <a:ext uri="{FF2B5EF4-FFF2-40B4-BE49-F238E27FC236}">
                <a16:creationId xmlns:a16="http://schemas.microsoft.com/office/drawing/2014/main" id="{9FF018F8-4EAF-9042-AD55-E2AD4FC91944}"/>
              </a:ext>
            </a:extLst>
          </p:cNvPr>
          <p:cNvPicPr>
            <a:picLocks noChangeAspect="1"/>
          </p:cNvPicPr>
          <p:nvPr/>
        </p:nvPicPr>
        <p:blipFill>
          <a:blip r:embed="rId4"/>
          <a:stretch>
            <a:fillRect/>
          </a:stretch>
        </p:blipFill>
        <p:spPr>
          <a:xfrm>
            <a:off x="4557646" y="997615"/>
            <a:ext cx="4586354" cy="3434433"/>
          </a:xfrm>
          <a:prstGeom prst="rect">
            <a:avLst/>
          </a:prstGeom>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01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r>
              <a:rPr lang="en-IN" dirty="0"/>
              <a:t>Introduction to business analytics and Concepts of business analytics</a:t>
            </a:r>
          </a:p>
        </p:txBody>
      </p:sp>
      <p:sp>
        <p:nvSpPr>
          <p:cNvPr id="74" name="Google Shape;74;p15"/>
          <p:cNvSpPr txBox="1">
            <a:spLocks noGrp="1"/>
          </p:cNvSpPr>
          <p:nvPr>
            <p:ph type="subTitle" idx="1"/>
          </p:nvPr>
        </p:nvSpPr>
        <p:spPr>
          <a:xfrm>
            <a:off x="254075" y="1813865"/>
            <a:ext cx="4045200" cy="641400"/>
          </a:xfrm>
          <a:prstGeom prst="rect">
            <a:avLst/>
          </a:prstGeom>
        </p:spPr>
        <p:txBody>
          <a:bodyPr spcFirstLastPara="1" wrap="square" lIns="91425" tIns="91425" rIns="91425" bIns="91425" anchor="ctr" anchorCtr="0">
            <a:noAutofit/>
          </a:bodyPr>
          <a:lstStyle/>
          <a:p>
            <a:r>
              <a:rPr lang="en-IN" dirty="0"/>
              <a:t>Components of Business Analytics </a:t>
            </a:r>
            <a:endParaRPr lang="en-IN" dirty="0">
              <a:effectLst/>
            </a:endParaRPr>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r>
              <a:rPr lang="en-IN" dirty="0"/>
              <a:t>Define Objective </a:t>
            </a:r>
          </a:p>
          <a:p>
            <a:r>
              <a:rPr lang="en-IN" dirty="0"/>
              <a:t>Data Aggregation </a:t>
            </a:r>
          </a:p>
          <a:p>
            <a:r>
              <a:rPr lang="en-IN" dirty="0"/>
              <a:t>Data Cleaning </a:t>
            </a:r>
          </a:p>
          <a:p>
            <a:r>
              <a:rPr lang="en-IN" dirty="0"/>
              <a:t>Analytical Methodology </a:t>
            </a:r>
          </a:p>
          <a:p>
            <a:r>
              <a:rPr lang="en-IN" dirty="0"/>
              <a:t>Evaluation and Validation </a:t>
            </a:r>
          </a:p>
          <a:p>
            <a:r>
              <a:rPr lang="en-IN" dirty="0"/>
              <a:t>Reporting and Data Visualisation </a:t>
            </a:r>
            <a:endParaRPr lang="en-IN" dirty="0">
              <a:effectLst/>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eaLnBrk="0" fontAlgn="base" hangingPunct="0">
              <a:lnSpc>
                <a:spcPct val="100000"/>
              </a:lnSpc>
              <a:spcBef>
                <a:spcPct val="0"/>
              </a:spcBef>
              <a:spcAft>
                <a:spcPct val="0"/>
              </a:spcAft>
              <a:buClrTx/>
              <a:buSzTx/>
              <a:buNone/>
            </a:pPr>
            <a:r>
              <a:rPr lang="en-US" altLang="en-US" dirty="0">
                <a:solidFill>
                  <a:srgbClr val="565656"/>
                </a:solidFill>
                <a:latin typeface="ArialMT"/>
              </a:rPr>
              <a:t>Image Source: </a:t>
            </a:r>
            <a:r>
              <a:rPr lang="en-IN" dirty="0"/>
              <a:t>https://</a:t>
            </a:r>
            <a:r>
              <a:rPr lang="en-IN" dirty="0" err="1"/>
              <a:t>www.analytixlabs.co.in</a:t>
            </a:r>
            <a:r>
              <a:rPr lang="en-IN" dirty="0"/>
              <a:t>/blog/what-is-business-analytics </a:t>
            </a:r>
            <a:endParaRPr lang="en-US" altLang="en-US" sz="1800" dirty="0">
              <a:solidFill>
                <a:schemeClr val="tx1"/>
              </a:solidFill>
              <a:latin typeface="Arial" panose="020B0604020202020204" pitchFamily="34" charset="0"/>
            </a:endParaRPr>
          </a:p>
        </p:txBody>
      </p:sp>
      <p:pic>
        <p:nvPicPr>
          <p:cNvPr id="10242" name="Picture 2" descr="page6image5814384">
            <a:extLst>
              <a:ext uri="{FF2B5EF4-FFF2-40B4-BE49-F238E27FC236}">
                <a16:creationId xmlns:a16="http://schemas.microsoft.com/office/drawing/2014/main" id="{5D3F1B98-7D4A-2541-8651-B61F08513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descr="page9image3696432">
            <a:extLst>
              <a:ext uri="{FF2B5EF4-FFF2-40B4-BE49-F238E27FC236}">
                <a16:creationId xmlns:a16="http://schemas.microsoft.com/office/drawing/2014/main" id="{545B3B4C-12D5-5343-B149-576690B7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49680"/>
            <a:ext cx="3403600" cy="177800"/>
          </a:xfrm>
          <a:prstGeom prst="rect">
            <a:avLst/>
          </a:prstGeom>
          <a:noFill/>
          <a:extLst>
            <a:ext uri="{909E8E84-426E-40DD-AFC4-6F175D3DCCD1}">
              <a14:hiddenFill xmlns:a14="http://schemas.microsoft.com/office/drawing/2010/main">
                <a:solidFill>
                  <a:srgbClr val="FFFFFF"/>
                </a:solidFill>
              </a14:hiddenFill>
            </a:ext>
          </a:extLst>
        </p:spPr>
      </p:pic>
      <p:pic>
        <p:nvPicPr>
          <p:cNvPr id="14337" name="Picture 1" descr="page10image3731792">
            <a:extLst>
              <a:ext uri="{FF2B5EF4-FFF2-40B4-BE49-F238E27FC236}">
                <a16:creationId xmlns:a16="http://schemas.microsoft.com/office/drawing/2014/main" id="{00224E21-C2DB-3845-8376-9049A4512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03600" cy="177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974BD21F-9025-6140-B927-680FD3480C8B}"/>
              </a:ext>
            </a:extLst>
          </p:cNvPr>
          <p:cNvSpPr>
            <a:spLocks noChangeArrowheads="1"/>
          </p:cNvSpPr>
          <p:nvPr/>
        </p:nvSpPr>
        <p:spPr bwMode="auto">
          <a:xfrm>
            <a:off x="4152761" y="1730247"/>
            <a:ext cx="7492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5361" name="Picture 39" descr="Components of Business Analytics">
            <a:extLst>
              <a:ext uri="{FF2B5EF4-FFF2-40B4-BE49-F238E27FC236}">
                <a16:creationId xmlns:a16="http://schemas.microsoft.com/office/drawing/2014/main" id="{81E4726D-C4BF-A646-ADBE-1F046CEE83B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t="22252" b="6499"/>
          <a:stretch>
            <a:fillRect/>
          </a:stretch>
        </p:blipFill>
        <p:spPr bwMode="auto">
          <a:xfrm>
            <a:off x="4152761" y="1730248"/>
            <a:ext cx="4991239" cy="205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9589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TotalTime>
  <Words>3874</Words>
  <Application>Microsoft Macintosh PowerPoint</Application>
  <PresentationFormat>On-screen Show (16:9)</PresentationFormat>
  <Paragraphs>613</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ArialMT</vt:lpstr>
      <vt:lpstr>Simple Light</vt:lpstr>
      <vt:lpstr>Module 5 - Business Data Analytics</vt:lpstr>
      <vt:lpstr>Understand business analytics and develop business intelligence.</vt:lpstr>
      <vt:lpstr>In this section, we will discuss:</vt:lpstr>
      <vt:lpstr>Introduction to business analytics and Concepts of business analytics</vt:lpstr>
      <vt:lpstr>Introduction to business analytics and Concepts of business analytics</vt:lpstr>
      <vt:lpstr>Introduction to business analytics and Concepts of business analytics</vt:lpstr>
      <vt:lpstr>Introduction to business analytics and Concepts of business analytics</vt:lpstr>
      <vt:lpstr>Introduction to business analytics and Concepts of business analytics</vt:lpstr>
      <vt:lpstr>Introduction to business analytics and Concepts of business analytics</vt:lpstr>
      <vt:lpstr>Introduction to business analytics and Concepts of business analytics</vt:lpstr>
      <vt:lpstr>Introduction to business analytics and Concepts of business analytics</vt:lpstr>
      <vt:lpstr>Introduction to business analytics and Concepts of business analytics</vt:lpstr>
      <vt:lpstr>Introduction to business analytics and Concepts of business analytics</vt:lpstr>
      <vt:lpstr>Introduction to business analytics and Concepts of business analytics</vt:lpstr>
      <vt:lpstr>Trends in Business Analytics </vt:lpstr>
      <vt:lpstr>Trends in Business Analytics </vt:lpstr>
      <vt:lpstr>Descriptive analytics </vt:lpstr>
      <vt:lpstr>Descriptive analytics </vt:lpstr>
      <vt:lpstr>Descriptive analytics </vt:lpstr>
      <vt:lpstr>Descriptive analytics </vt:lpstr>
      <vt:lpstr>Descriptive analytics </vt:lpstr>
      <vt:lpstr>Descriptive analytics </vt:lpstr>
      <vt:lpstr>Descriptive analytics </vt:lpstr>
      <vt:lpstr>Descriptive analytics </vt:lpstr>
      <vt:lpstr>Introduction to Big Data Analytics</vt:lpstr>
      <vt:lpstr>Introduction to Big Data Analytics</vt:lpstr>
      <vt:lpstr>Introduction to Big Data Analytics</vt:lpstr>
      <vt:lpstr>Introduction to Big Data Analytics</vt:lpstr>
      <vt:lpstr>Introduction to Big Data Analytics</vt:lpstr>
      <vt:lpstr>Introduction to Big Data Analytics</vt:lpstr>
      <vt:lpstr>Introduction to Big Data Analytics</vt:lpstr>
      <vt:lpstr>Introduction to Big Data Analytics</vt:lpstr>
      <vt:lpstr>Introduction to Big Data Analytics</vt:lpstr>
      <vt:lpstr>Introduction to Big Data Analytics</vt:lpstr>
      <vt:lpstr>Introduction to Big Data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MySQL and MongoDB</dc:title>
  <cp:lastModifiedBy>Mohd Sarwar Babu</cp:lastModifiedBy>
  <cp:revision>408</cp:revision>
  <dcterms:modified xsi:type="dcterms:W3CDTF">2022-04-05T10:04:46Z</dcterms:modified>
</cp:coreProperties>
</file>