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724" r:id="rId2"/>
    <p:sldId id="725" r:id="rId3"/>
    <p:sldId id="841" r:id="rId4"/>
    <p:sldId id="729" r:id="rId5"/>
    <p:sldId id="842" r:id="rId6"/>
    <p:sldId id="843" r:id="rId7"/>
    <p:sldId id="844" r:id="rId8"/>
    <p:sldId id="845" r:id="rId9"/>
    <p:sldId id="846" r:id="rId10"/>
    <p:sldId id="847" r:id="rId11"/>
    <p:sldId id="848" r:id="rId12"/>
    <p:sldId id="849" r:id="rId13"/>
    <p:sldId id="850" r:id="rId14"/>
    <p:sldId id="851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0790" y="828333"/>
            <a:ext cx="72424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6568" y="1728118"/>
            <a:ext cx="3481704" cy="339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5025" y="1205043"/>
            <a:ext cx="394970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6434" y="828333"/>
            <a:ext cx="138048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0653" y="772980"/>
            <a:ext cx="4391659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3256" y="5034835"/>
            <a:ext cx="1875154" cy="1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zure/architecture/serverless/code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etterprogramming.pub/serverless-on-kubernetes-354051a1942e?gi=fac1eda8be88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atadoghq.com/knowledge-center/serverless-architecture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imform.com/blog/serverless-architecture-guide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avishwakarma.medium.com/serverless-101-6cf0ea769dde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atadoghq.com/knowledge-center/serverless-architecture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kapuablog.wordpress.com/2017/08/10/introducing-functions-as-a-service-faas-dzone-cloud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xenonstack.com/blog/aws-serverless-computing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lfianlosari.com/posts/serverless-reporting-notification-service-with-google-cloud-scheduler-and-functions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357158" y="1857370"/>
            <a:ext cx="8199438" cy="161582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065" marR="5080" algn="ctr">
              <a:lnSpc>
                <a:spcPts val="6230"/>
              </a:lnSpc>
              <a:spcBef>
                <a:spcPts val="200"/>
              </a:spcBef>
            </a:pPr>
            <a:r>
              <a:rPr lang="en-US" sz="5200" spc="-10" dirty="0" err="1"/>
              <a:t>Serverless</a:t>
            </a:r>
            <a:r>
              <a:rPr lang="en-US" sz="5200" spc="-10" dirty="0"/>
              <a:t> </a:t>
            </a:r>
            <a:r>
              <a:rPr lang="en-US" sz="5200" spc="-10" dirty="0" smtClean="0"/>
              <a:t>Architectures </a:t>
            </a:r>
            <a:r>
              <a:rPr lang="en-US" sz="5400" dirty="0" smtClean="0"/>
              <a:t>and related services </a:t>
            </a:r>
            <a:endParaRPr sz="5200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89" y="1416294"/>
            <a:ext cx="3810635" cy="895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x-none" spc="-25" dirty="0">
                <a:solidFill>
                  <a:srgbClr val="595959"/>
                </a:solidFill>
                <a:latin typeface="Arial"/>
                <a:cs typeface="Arial"/>
              </a:rPr>
              <a:t>Popular Serverless Platforms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lvl="0"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356977"/>
            <a:ext cx="3269615" cy="1252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>
                <a:latin typeface="Arial"/>
                <a:cs typeface="Arial"/>
              </a:rPr>
              <a:t>Serverless Services on Azure</a:t>
            </a:r>
            <a:r>
              <a:rPr lang="en-US" sz="1400" spc="-5" dirty="0">
                <a:latin typeface="Arial"/>
                <a:cs typeface="Arial"/>
              </a:rPr>
              <a:t> - Microsoft Azure offers a </a:t>
            </a:r>
            <a:r>
              <a:rPr lang="en-US" sz="1400" spc="-5" dirty="0" err="1">
                <a:latin typeface="Arial"/>
                <a:cs typeface="Arial"/>
              </a:rPr>
              <a:t>FaaS</a:t>
            </a:r>
            <a:r>
              <a:rPr lang="en-US" sz="1400" spc="-5" dirty="0">
                <a:latin typeface="Arial"/>
                <a:cs typeface="Arial"/>
              </a:rPr>
              <a:t> service Azure Functions that provides an event-driven serverless compute platform.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7819" y="4372406"/>
            <a:ext cx="4046220" cy="127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https://docs.microsoft.com/en-us/azure/architecture/serverless/code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700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6150" name="Picture 6" descr="Serverless Functions code walkthrough - Azure Architecture Center |  Microsoft Docs">
            <a:extLst>
              <a:ext uri="{FF2B5EF4-FFF2-40B4-BE49-F238E27FC236}">
                <a16:creationId xmlns="" xmlns:a16="http://schemas.microsoft.com/office/drawing/2014/main" id="{91260C4A-1A7D-4941-2F41-ED6D7414F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1618"/>
            <a:ext cx="4572000" cy="26432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334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89" y="1416294"/>
            <a:ext cx="3810635" cy="895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x-none" spc="-25" dirty="0">
                <a:solidFill>
                  <a:srgbClr val="595959"/>
                </a:solidFill>
                <a:latin typeface="Arial"/>
                <a:cs typeface="Arial"/>
              </a:rPr>
              <a:t>Popular Serverless Platforms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lvl="0"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356977"/>
            <a:ext cx="3429000" cy="1252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>
                <a:latin typeface="Arial"/>
                <a:cs typeface="Arial"/>
              </a:rPr>
              <a:t>Serverless on Kubernetes</a:t>
            </a:r>
            <a:r>
              <a:rPr lang="en-US" sz="1400" spc="-5" dirty="0">
                <a:latin typeface="Arial"/>
                <a:cs typeface="Arial"/>
              </a:rPr>
              <a:t> - Kubernetes is an open-source orchestration system for automating deployment, scaling, and management of containerized workloads.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7819" y="4372406"/>
            <a:ext cx="4046220" cy="251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https://betterprogramming.pub/serverless-on-kubernetes-354051a1942e?gi=fac1eda8be88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700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7170" name="Picture 2" descr="Serverless on Kubernetes. You may think that these two things… | by Vivek  Sonar | Better Programming">
            <a:extLst>
              <a:ext uri="{FF2B5EF4-FFF2-40B4-BE49-F238E27FC236}">
                <a16:creationId xmlns="" xmlns:a16="http://schemas.microsoft.com/office/drawing/2014/main" id="{D4E0A152-A983-5C6B-575D-E3F96C227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494"/>
            <a:ext cx="4572000" cy="24288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0339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89" y="1416294"/>
            <a:ext cx="3810635" cy="1191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x-none" spc="-25" dirty="0">
                <a:solidFill>
                  <a:srgbClr val="595959"/>
                </a:solidFill>
                <a:latin typeface="Arial"/>
                <a:cs typeface="Arial"/>
              </a:rPr>
              <a:t>Serverless Architecture Use Cases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lvl="0"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356977"/>
            <a:ext cx="3671886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just">
              <a:lnSpc>
                <a:spcPts val="1560"/>
              </a:lnSpc>
            </a:pPr>
            <a:r>
              <a:rPr lang="en-US" sz="1400" spc="-5" dirty="0">
                <a:latin typeface="Arial"/>
                <a:cs typeface="Arial"/>
              </a:rPr>
              <a:t>The main use cases for serverless include</a:t>
            </a:r>
            <a:r>
              <a:rPr lang="en-US" sz="1400" spc="-5" dirty="0" smtClean="0">
                <a:latin typeface="Arial"/>
                <a:cs typeface="Arial"/>
              </a:rPr>
              <a:t>:</a:t>
            </a:r>
          </a:p>
          <a:p>
            <a:pPr lvl="0" algn="just">
              <a:lnSpc>
                <a:spcPts val="1560"/>
              </a:lnSpc>
            </a:pPr>
            <a:endParaRPr lang="en-US" sz="1400" spc="-5" dirty="0">
              <a:latin typeface="Arial"/>
              <a:cs typeface="Arial"/>
            </a:endParaRPr>
          </a:p>
          <a:p>
            <a:pPr marL="285750" indent="-285750" algn="just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x-none" sz="1400" spc="-5" dirty="0">
                <a:latin typeface="Arial"/>
                <a:cs typeface="Arial"/>
              </a:rPr>
              <a:t>Trigger-based tasks</a:t>
            </a:r>
            <a:endParaRPr lang="en-US" sz="1400" spc="-5" dirty="0">
              <a:latin typeface="Arial"/>
              <a:cs typeface="Arial"/>
            </a:endParaRPr>
          </a:p>
          <a:p>
            <a:pPr marL="285750" indent="-285750" algn="just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x-none" sz="1400" spc="-5" dirty="0">
                <a:latin typeface="Arial"/>
                <a:cs typeface="Arial"/>
              </a:rPr>
              <a:t>Building RESTful APIs</a:t>
            </a:r>
            <a:endParaRPr lang="en-US" sz="1400" spc="-5" dirty="0">
              <a:latin typeface="Arial"/>
              <a:cs typeface="Arial"/>
            </a:endParaRPr>
          </a:p>
          <a:p>
            <a:pPr marL="285750" indent="-285750" algn="just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x-none" sz="1400" spc="-5" dirty="0">
                <a:latin typeface="Arial"/>
                <a:cs typeface="Arial"/>
              </a:rPr>
              <a:t>Asynchronous processing</a:t>
            </a:r>
            <a:endParaRPr lang="en-US" sz="1400" spc="-5" dirty="0">
              <a:latin typeface="Arial"/>
              <a:cs typeface="Arial"/>
            </a:endParaRPr>
          </a:p>
          <a:p>
            <a:pPr marL="285750" indent="-285750" algn="just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x-none" sz="1400" spc="-5" dirty="0">
                <a:latin typeface="Arial"/>
                <a:cs typeface="Arial"/>
              </a:rPr>
              <a:t>Security checks</a:t>
            </a:r>
            <a:endParaRPr lang="en-US" sz="1400" spc="-5" dirty="0">
              <a:latin typeface="Arial"/>
              <a:cs typeface="Arial"/>
            </a:endParaRPr>
          </a:p>
          <a:p>
            <a:pPr marL="285750" lvl="0" indent="-285750" algn="just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en-US" sz="1400" spc="-5" dirty="0">
                <a:latin typeface="Arial"/>
                <a:cs typeface="Arial"/>
              </a:rPr>
              <a:t>Continuous Integration (CI) </a:t>
            </a:r>
            <a:r>
              <a:rPr lang="en-US" sz="1400" spc="-5" dirty="0" smtClean="0">
                <a:latin typeface="Arial"/>
                <a:cs typeface="Arial"/>
              </a:rPr>
              <a:t>&amp; </a:t>
            </a:r>
            <a:r>
              <a:rPr lang="en-US" sz="1400" spc="-5" dirty="0">
                <a:latin typeface="Arial"/>
                <a:cs typeface="Arial"/>
              </a:rPr>
              <a:t>Continuous Delivery (CD)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7819" y="4372406"/>
            <a:ext cx="4046220" cy="127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https://www.datadoghq.com/knowledge-center/serverless-architecture/    </a:t>
            </a:r>
            <a:endParaRPr sz="700" spc="3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8194" name="Picture 1">
            <a:extLst>
              <a:ext uri="{FF2B5EF4-FFF2-40B4-BE49-F238E27FC236}">
                <a16:creationId xmlns="" xmlns:a16="http://schemas.microsoft.com/office/drawing/2014/main" id="{50C1C362-E6C1-436B-D5E8-2809158A5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4560"/>
            <a:ext cx="4572000" cy="186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5182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89" y="1416294"/>
            <a:ext cx="3810635" cy="178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x-none" spc="-25" dirty="0">
                <a:solidFill>
                  <a:srgbClr val="595959"/>
                </a:solidFill>
                <a:latin typeface="Arial"/>
                <a:cs typeface="Arial"/>
              </a:rPr>
              <a:t>Advantages of using serverless architecture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lvl="0"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356977"/>
            <a:ext cx="3814762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>
                <a:latin typeface="Arial"/>
                <a:cs typeface="Arial"/>
              </a:rPr>
              <a:t>Decomposing drives better observability</a:t>
            </a:r>
            <a:endParaRPr lang="en-US" sz="1400" spc="-5" dirty="0">
              <a:latin typeface="Arial"/>
              <a:cs typeface="Arial"/>
            </a:endParaRPr>
          </a:p>
          <a:p>
            <a:pPr marL="34290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>
                <a:latin typeface="Arial"/>
                <a:cs typeface="Arial"/>
              </a:rPr>
              <a:t>Serverless uses an event-based system versus stream-based </a:t>
            </a:r>
            <a:endParaRPr lang="en-US" sz="1400" spc="-5" dirty="0">
              <a:latin typeface="Arial"/>
              <a:cs typeface="Arial"/>
            </a:endParaRPr>
          </a:p>
          <a:p>
            <a:pPr marL="34290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>
                <a:latin typeface="Arial"/>
                <a:cs typeface="Arial"/>
              </a:rPr>
              <a:t>Faster deployments, greater flexibility, and accelerated innovation</a:t>
            </a:r>
            <a:endParaRPr lang="en-US" sz="1400" spc="-5" dirty="0">
              <a:latin typeface="Arial"/>
              <a:cs typeface="Arial"/>
            </a:endParaRPr>
          </a:p>
          <a:p>
            <a:pPr marL="34290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>
                <a:latin typeface="Arial"/>
                <a:cs typeface="Arial"/>
              </a:rPr>
              <a:t>Reducing architecture costs</a:t>
            </a:r>
            <a:endParaRPr lang="en-US" sz="1400" spc="-5" dirty="0">
              <a:latin typeface="Arial"/>
              <a:cs typeface="Arial"/>
            </a:endParaRPr>
          </a:p>
          <a:p>
            <a:pPr marL="34290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>
                <a:latin typeface="Arial"/>
                <a:cs typeface="Arial"/>
              </a:rPr>
              <a:t>Focusing more on UX</a:t>
            </a:r>
            <a:endParaRPr lang="en-US" sz="1400" spc="-5" dirty="0">
              <a:latin typeface="Arial"/>
              <a:cs typeface="Arial"/>
            </a:endParaRPr>
          </a:p>
          <a:p>
            <a:pPr marL="342900" lvl="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307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89" y="1416294"/>
            <a:ext cx="3810635" cy="148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pc="-25" dirty="0">
                <a:solidFill>
                  <a:srgbClr val="595959"/>
                </a:solidFill>
                <a:latin typeface="Arial"/>
                <a:cs typeface="Arial"/>
              </a:rPr>
              <a:t>Limitations</a:t>
            </a:r>
            <a:r>
              <a:rPr lang="x-none" spc="-25" dirty="0">
                <a:solidFill>
                  <a:srgbClr val="595959"/>
                </a:solidFill>
                <a:latin typeface="Arial"/>
                <a:cs typeface="Arial"/>
              </a:rPr>
              <a:t> of serverless architecture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lvl="0"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2357436"/>
            <a:ext cx="41434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 smtClean="0">
                <a:latin typeface="Arial"/>
                <a:cs typeface="Arial"/>
              </a:rPr>
              <a:t>Long-running application inefficiencies</a:t>
            </a:r>
            <a:endParaRPr lang="en-US" sz="1400" spc="-5" dirty="0" smtClean="0">
              <a:latin typeface="Arial"/>
              <a:cs typeface="Arial"/>
            </a:endParaRPr>
          </a:p>
          <a:p>
            <a:pPr marL="342900" lvl="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 smtClean="0">
                <a:latin typeface="Arial"/>
                <a:cs typeface="Arial"/>
              </a:rPr>
              <a:t>Third-party dependency</a:t>
            </a:r>
            <a:endParaRPr lang="en-US" sz="1400" spc="-5" dirty="0" smtClean="0">
              <a:latin typeface="Arial"/>
              <a:cs typeface="Arial"/>
            </a:endParaRPr>
          </a:p>
          <a:p>
            <a:pPr marL="342900" lvl="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 smtClean="0">
                <a:latin typeface="Arial"/>
                <a:cs typeface="Arial"/>
              </a:rPr>
              <a:t>Cold starts</a:t>
            </a:r>
            <a:endParaRPr lang="en-US" sz="14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31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0" y="506413"/>
            <a:ext cx="413702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-30" dirty="0"/>
              <a:t> </a:t>
            </a:r>
            <a:r>
              <a:rPr spc="-5" dirty="0"/>
              <a:t>this</a:t>
            </a:r>
            <a:r>
              <a:rPr spc="-25" dirty="0"/>
              <a:t> </a:t>
            </a:r>
            <a:r>
              <a:rPr dirty="0"/>
              <a:t>section,</a:t>
            </a:r>
            <a:r>
              <a:rPr spc="-20" dirty="0"/>
              <a:t> </a:t>
            </a:r>
            <a:r>
              <a:rPr spc="-5" dirty="0"/>
              <a:t>we</a:t>
            </a:r>
            <a:r>
              <a:rPr spc="-20" dirty="0"/>
              <a:t> </a:t>
            </a:r>
            <a:r>
              <a:rPr spc="-5" dirty="0"/>
              <a:t>will</a:t>
            </a:r>
            <a:r>
              <a:rPr spc="-20" dirty="0"/>
              <a:t> </a:t>
            </a:r>
            <a:r>
              <a:rPr spc="-5" dirty="0"/>
              <a:t>discuss: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524" y="1210076"/>
            <a:ext cx="6543040" cy="269900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Serverless </a:t>
            </a:r>
            <a:r>
              <a:rPr lang="en-US" spc="-5">
                <a:solidFill>
                  <a:srgbClr val="595959"/>
                </a:solidFill>
                <a:latin typeface="Arial"/>
                <a:cs typeface="Arial"/>
              </a:rPr>
              <a:t>Architectures </a:t>
            </a: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What is the cloud provider’s role in serverless?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Why use serverless architectures?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How does Serverless Architectures Work?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Function-as-a-Service (</a:t>
            </a:r>
            <a:r>
              <a:rPr lang="en-US" spc="-5" dirty="0" err="1">
                <a:solidFill>
                  <a:srgbClr val="595959"/>
                </a:solidFill>
                <a:latin typeface="Arial"/>
                <a:cs typeface="Arial"/>
              </a:rPr>
              <a:t>FaaS</a:t>
            </a: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Popular Serverless Platforms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Serverless Architecture Use Cases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Advantages of using serverless architecture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Limitations serverless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971550"/>
            <a:ext cx="33368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4747438"/>
            <a:ext cx="3006090" cy="25840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700" spc="-10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https://www.simform.com/blog/serverless-architecture-guide/</a:t>
            </a:r>
            <a:r>
              <a:rPr lang="en-US" sz="7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1026" name="Picture 2" descr="Serverless architecture - A definitive guide">
            <a:extLst>
              <a:ext uri="{FF2B5EF4-FFF2-40B4-BE49-F238E27FC236}">
                <a16:creationId xmlns="" xmlns:a16="http://schemas.microsoft.com/office/drawing/2014/main" id="{CCBE4488-9BFD-705E-6202-6E092E38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742950"/>
            <a:ext cx="4643438" cy="3886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4">
            <a:extLst>
              <a:ext uri="{FF2B5EF4-FFF2-40B4-BE49-F238E27FC236}">
                <a16:creationId xmlns="" xmlns:a16="http://schemas.microsoft.com/office/drawing/2014/main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4071966" cy="1020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US" sz="1400" spc="-5" dirty="0">
                <a:latin typeface="Arial"/>
                <a:cs typeface="Arial"/>
              </a:rPr>
              <a:t>A serverless architecture is a way to build </a:t>
            </a:r>
            <a:r>
              <a:rPr lang="en-US" sz="1400" spc="-5" dirty="0" smtClean="0">
                <a:latin typeface="Arial"/>
                <a:cs typeface="Arial"/>
              </a:rPr>
              <a:t>and run</a:t>
            </a:r>
          </a:p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applications and services without having </a:t>
            </a:r>
            <a:r>
              <a:rPr lang="en-US" sz="1400" spc="-5" dirty="0" smtClean="0">
                <a:latin typeface="Arial"/>
                <a:cs typeface="Arial"/>
              </a:rPr>
              <a:t>to</a:t>
            </a:r>
          </a:p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 manage </a:t>
            </a:r>
            <a:r>
              <a:rPr lang="en-US" sz="1400" spc="-5" dirty="0">
                <a:latin typeface="Arial"/>
                <a:cs typeface="Arial"/>
              </a:rPr>
              <a:t>infrastructure. </a:t>
            </a:r>
            <a:endParaRPr sz="1400" spc="-5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728" y="150018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25" dirty="0" smtClean="0">
                <a:solidFill>
                  <a:srgbClr val="595959"/>
                </a:solidFill>
                <a:latin typeface="Arial"/>
                <a:cs typeface="Arial"/>
              </a:rPr>
              <a:t>Definition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7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25" y="1728118"/>
            <a:ext cx="38106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5" dirty="0">
                <a:solidFill>
                  <a:srgbClr val="595959"/>
                </a:solidFill>
                <a:latin typeface="Arial"/>
                <a:cs typeface="Arial"/>
              </a:rPr>
              <a:t>Cloud provider’s role in serverless</a:t>
            </a: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571750"/>
            <a:ext cx="3269615" cy="934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spc="-5" dirty="0" smtClean="0">
                <a:latin typeface="Arial"/>
                <a:cs typeface="Arial"/>
              </a:rPr>
              <a:t>A </a:t>
            </a:r>
            <a:r>
              <a:rPr lang="en-US" sz="1400" spc="-5" dirty="0">
                <a:latin typeface="Arial"/>
                <a:cs typeface="Arial"/>
              </a:rPr>
              <a:t>cloud provider runs physical servers and dynamically allocates their resources on behalf of users who can deploy code straight into production.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7819" y="4372406"/>
            <a:ext cx="4046220" cy="127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nn-NO"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https://avishwakarma.medium.com/serverless-101-6cf0ea769dde</a:t>
            </a:r>
            <a:r>
              <a:rPr lang="nn-NO"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 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2050" name="Picture 2" descr="Serverless — Introduction. We have been building awesome apps… | by Ashok  Vishwakarma | Medium">
            <a:extLst>
              <a:ext uri="{FF2B5EF4-FFF2-40B4-BE49-F238E27FC236}">
                <a16:creationId xmlns="" xmlns:a16="http://schemas.microsoft.com/office/drawing/2014/main" id="{9800F22A-580A-84EB-E01F-F7632E88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62012"/>
            <a:ext cx="4572000" cy="3419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25" y="1728118"/>
            <a:ext cx="381063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25" dirty="0">
                <a:solidFill>
                  <a:srgbClr val="595959"/>
                </a:solidFill>
                <a:latin typeface="Arial"/>
                <a:cs typeface="Arial"/>
              </a:rPr>
              <a:t>Why use serverless architectures?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99" y="2419350"/>
            <a:ext cx="3824287" cy="934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spc="-5" dirty="0">
                <a:latin typeface="Arial"/>
                <a:cs typeface="Arial"/>
              </a:rPr>
              <a:t>By using a serverless architecture, developers can focus on their core product instead of worrying about managing and operating servers or runtimes, either in the cloud or on-premises. </a:t>
            </a:r>
          </a:p>
        </p:txBody>
      </p:sp>
    </p:spTree>
    <p:extLst>
      <p:ext uri="{BB962C8B-B14F-4D97-AF65-F5344CB8AC3E}">
        <p14:creationId xmlns="" xmlns:p14="http://schemas.microsoft.com/office/powerpoint/2010/main" val="314537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89" y="1416294"/>
            <a:ext cx="381063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25" dirty="0">
                <a:solidFill>
                  <a:srgbClr val="595959"/>
                </a:solidFill>
                <a:latin typeface="Arial"/>
                <a:cs typeface="Arial"/>
              </a:rPr>
              <a:t>How does Serverless Architectures Work?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998" y="2426894"/>
            <a:ext cx="3269615" cy="222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sz="1400" spc="-375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The steps are:-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1400" spc="-5" dirty="0">
                <a:latin typeface="Arial"/>
                <a:cs typeface="Arial"/>
              </a:rPr>
              <a:t>The developer writes a function.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1400" spc="-5" dirty="0">
                <a:latin typeface="Arial"/>
                <a:cs typeface="Arial"/>
              </a:rPr>
              <a:t>The developer defines an event.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1400" spc="-5" dirty="0">
                <a:latin typeface="Arial"/>
                <a:cs typeface="Arial"/>
              </a:rPr>
              <a:t>The event is triggered.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1400" spc="-5" dirty="0">
                <a:latin typeface="Arial"/>
                <a:cs typeface="Arial"/>
              </a:rPr>
              <a:t>The function is executed.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1400" spc="-5" dirty="0">
                <a:latin typeface="Arial"/>
                <a:cs typeface="Arial"/>
              </a:rPr>
              <a:t>The result is sent to the client.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7819" y="4372406"/>
            <a:ext cx="4046220" cy="127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https://www.datadoghq.com/knowledge-center/serverless-architecture/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endParaRPr sz="700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3074" name="Picture 1">
            <a:extLst>
              <a:ext uri="{FF2B5EF4-FFF2-40B4-BE49-F238E27FC236}">
                <a16:creationId xmlns="" xmlns:a16="http://schemas.microsoft.com/office/drawing/2014/main" id="{5D3174D8-9903-CCB6-152E-6BB6344B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1618"/>
            <a:ext cx="4572000" cy="260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7934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89" y="1416294"/>
            <a:ext cx="3810635" cy="59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pc="-25" dirty="0">
                <a:solidFill>
                  <a:srgbClr val="595959"/>
                </a:solidFill>
                <a:latin typeface="Arial"/>
                <a:cs typeface="Arial"/>
              </a:rPr>
              <a:t>Function-as-a-Service (</a:t>
            </a:r>
            <a:r>
              <a:rPr lang="en-US" spc="-25" dirty="0" err="1">
                <a:solidFill>
                  <a:srgbClr val="595959"/>
                </a:solidFill>
                <a:latin typeface="Arial"/>
                <a:cs typeface="Arial"/>
              </a:rPr>
              <a:t>FaaS</a:t>
            </a:r>
            <a:r>
              <a:rPr lang="en-US" spc="-2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356977"/>
            <a:ext cx="3457572" cy="149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spc="-5" dirty="0">
                <a:latin typeface="Arial"/>
                <a:cs typeface="Arial"/>
              </a:rPr>
              <a:t>Function-as-a-Service (</a:t>
            </a:r>
            <a:r>
              <a:rPr lang="en-US" sz="1400" spc="-5" dirty="0" err="1">
                <a:latin typeface="Arial"/>
                <a:cs typeface="Arial"/>
              </a:rPr>
              <a:t>FaaS</a:t>
            </a:r>
            <a:r>
              <a:rPr lang="en-US" sz="1400" spc="-5" dirty="0">
                <a:latin typeface="Arial"/>
                <a:cs typeface="Arial"/>
              </a:rPr>
              <a:t>) is an event-driven computing execution model where developers write logic that is deployed in containers fully managed by a platform, then executed on demand.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7819" y="4372406"/>
            <a:ext cx="4046220" cy="251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https://kapuablog.wordpress.com/2017/08/10/introducing-functions-as-a-service-faas-dzone-cloud/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700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4098" name="Picture 2" descr="Introducing Functions as a Service (FaaS) – DZone Cloud | Kapua">
            <a:extLst>
              <a:ext uri="{FF2B5EF4-FFF2-40B4-BE49-F238E27FC236}">
                <a16:creationId xmlns="" xmlns:a16="http://schemas.microsoft.com/office/drawing/2014/main" id="{AF4E0FF9-9077-146D-BC2C-0EA9884C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85866"/>
            <a:ext cx="4572000" cy="2857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9101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89" y="1416294"/>
            <a:ext cx="3810635" cy="895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x-none" spc="-25" dirty="0">
                <a:solidFill>
                  <a:srgbClr val="595959"/>
                </a:solidFill>
                <a:latin typeface="Arial"/>
                <a:cs typeface="Arial"/>
              </a:rPr>
              <a:t>Popular Serverless Platforms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lvl="0"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356977"/>
            <a:ext cx="3386134" cy="1269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>
                <a:latin typeface="Arial"/>
                <a:cs typeface="Arial"/>
              </a:rPr>
              <a:t>Serverless Services on AWS</a:t>
            </a:r>
            <a:r>
              <a:rPr lang="en-US" sz="1400" spc="-5" dirty="0">
                <a:latin typeface="Arial"/>
                <a:cs typeface="Arial"/>
              </a:rPr>
              <a:t> - AWS Lambda is a serverless compute service that lets us run our code without provisioning or managing servers.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7819" y="4372406"/>
            <a:ext cx="4046220" cy="127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https://www.xenonstack.com/blog/aws-serverless-computing/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700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44EF65-BEA7-219B-5DC0-CC4D6671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8742"/>
            <a:ext cx="4572000" cy="2714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469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8597" y="681838"/>
            <a:ext cx="3852863" cy="397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Serverless Architectures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89" y="1416294"/>
            <a:ext cx="3810635" cy="895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x-none" spc="-25" dirty="0">
                <a:solidFill>
                  <a:srgbClr val="595959"/>
                </a:solidFill>
                <a:latin typeface="Arial"/>
                <a:cs typeface="Arial"/>
              </a:rPr>
              <a:t>Popular Serverless Platforms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lvl="0" algn="just">
              <a:lnSpc>
                <a:spcPct val="107000"/>
              </a:lnSpc>
            </a:pP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356977"/>
            <a:ext cx="3269615" cy="862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 algn="just">
              <a:lnSpc>
                <a:spcPts val="1560"/>
              </a:lnSpc>
              <a:buFont typeface="Symbol" panose="05050102010706020507" pitchFamily="18" charset="2"/>
              <a:buChar char=""/>
            </a:pPr>
            <a:r>
              <a:rPr lang="x-none" sz="1400" spc="-5" dirty="0">
                <a:latin typeface="Arial"/>
                <a:cs typeface="Arial"/>
              </a:rPr>
              <a:t>Serverless Services on GCP</a:t>
            </a:r>
            <a:r>
              <a:rPr lang="en-US" sz="1400" spc="-5" dirty="0">
                <a:latin typeface="Arial"/>
                <a:cs typeface="Arial"/>
              </a:rPr>
              <a:t> - 	GCP, Cloud Functions is the key serverless product.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7819" y="4372406"/>
            <a:ext cx="4046220" cy="251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https://www.alfianlosari.com/posts/serverless-reporting-notification-service-with-google-cloud-scheduler-and-functions/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700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2BE3079-076E-6FFB-9910-1965E4A0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71618"/>
            <a:ext cx="4572000" cy="2571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329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420</Words>
  <Application>Microsoft Office PowerPoint</Application>
  <PresentationFormat>On-screen Show (16:9)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Serverless Architectures and related services </vt:lpstr>
      <vt:lpstr>In this section, we will discuss:</vt:lpstr>
      <vt:lpstr>Slide 3</vt:lpstr>
      <vt:lpstr>Serverless Architectures </vt:lpstr>
      <vt:lpstr>Serverless Architectures </vt:lpstr>
      <vt:lpstr>Serverless Architectures </vt:lpstr>
      <vt:lpstr>Serverless Architectures </vt:lpstr>
      <vt:lpstr>Serverless Architectures </vt:lpstr>
      <vt:lpstr>Serverless Architectures </vt:lpstr>
      <vt:lpstr>Serverless Architectures </vt:lpstr>
      <vt:lpstr>Serverless Architectures </vt:lpstr>
      <vt:lpstr>Serverless Architectures </vt:lpstr>
      <vt:lpstr>Serverless Architectures </vt:lpstr>
      <vt:lpstr>Serverless Architectures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Design and Develop  Dynamic Websites with  PHP</dc:title>
  <dc:creator>... PRACHI ...</dc:creator>
  <cp:lastModifiedBy>ALOK NEGI</cp:lastModifiedBy>
  <cp:revision>9</cp:revision>
  <dcterms:created xsi:type="dcterms:W3CDTF">2022-03-12T13:08:41Z</dcterms:created>
  <dcterms:modified xsi:type="dcterms:W3CDTF">2022-05-16T06:52:36Z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