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72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32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20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465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51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400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241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2342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833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009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90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49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602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010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819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553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9272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783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999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359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234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33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37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889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3226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040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1303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208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084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63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273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7618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46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420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73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236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73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530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911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34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docker-captain/creating-the-first-docker-image-and-pushing-it-to-docker-hub-4e02bea48e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platformer-blog/practical-guide-on-writing-a-dockerfile-for-your-application-89376f88b3b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ocker.com/resources/what-contain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kubernet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kubernet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kubernet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ubernetes/kubernetes_architecture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kubernetes.io/docs/concepts/overview/componen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kubernetes.io/docs/concepts/overview/componen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ubernetes/kubernetes_architecture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bm.com/cloud/kubernetes-serv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bm.com/cloud/kubernetes-serv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bm.com/cloud/openshif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ec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pe.com/blog/kubernetes-application-containers-managing-containers-and-cluster-resou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hybrid-clou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ix-united.com/blog/hybrid-cloud-architecture-mix-of-best-data-driven-practice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hpe.com/blog/kubernetes-application-containers-managing-containers-and-cluster-resour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four-architecture-choices-for-application-developmen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pe.com/blog/kubernetes-application-containers-managing-containers-and-cluster-resou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vinetworks.com/glossary/container-orchestra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dock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dock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do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7220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/>
              <a:t>Able </a:t>
            </a:r>
            <a:r>
              <a:rPr lang="en-IN" dirty="0"/>
              <a:t>to Build a web application on modern cloud-based architectures and services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85362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(75 </a:t>
            </a:r>
            <a:r>
              <a:rPr lang="en" dirty="0"/>
              <a:t>hours)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Docker </a:t>
            </a:r>
            <a:r>
              <a:rPr lang="en-IN" dirty="0"/>
              <a:t>– Hub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Docker </a:t>
            </a:r>
            <a:r>
              <a:rPr lang="en-IN" dirty="0"/>
              <a:t>Hub is a registry service on the cloud that allows you to download Docker images that are built by other communities. 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49" y="1354900"/>
            <a:ext cx="4427563" cy="1924328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medium.com/docker-captain/creating-the-first-docker-image-and-pushing-it-to-docker-hub-4e02bea48e81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8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Docker </a:t>
            </a:r>
            <a:r>
              <a:rPr lang="en-IN" dirty="0"/>
              <a:t>– Images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In </a:t>
            </a:r>
            <a:r>
              <a:rPr lang="en-IN" dirty="0"/>
              <a:t>Docker, everything is based on Images. </a:t>
            </a:r>
            <a:endParaRPr lang="en-IN" dirty="0" smtClean="0"/>
          </a:p>
          <a:p>
            <a:pPr lvl="0"/>
            <a:r>
              <a:rPr lang="en-IN" dirty="0" smtClean="0"/>
              <a:t>An </a:t>
            </a:r>
            <a:r>
              <a:rPr lang="en-IN" dirty="0"/>
              <a:t>image is a combination of a file system and parameters.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05" y="1354899"/>
            <a:ext cx="4387624" cy="2172919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medium.com/platformer-blog/practical-guide-on-writing-a-dockerfile-for-your-application-89376f88b3b5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Docker </a:t>
            </a:r>
            <a:r>
              <a:rPr lang="en-IN" dirty="0"/>
              <a:t>– Containers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Containers </a:t>
            </a:r>
            <a:r>
              <a:rPr lang="en-IN" dirty="0"/>
              <a:t>are instances of Docker images that can be run using the Docker run command.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basic purpose of Docker is to run containers.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78" y="1340453"/>
            <a:ext cx="4388075" cy="1794633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https://www.docker.com/resources/what-container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Docker </a:t>
            </a:r>
            <a:r>
              <a:rPr lang="en-IN" dirty="0"/>
              <a:t>– Container Lifecycle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following illustration explains the entire lifecycle of a Docker container.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2" y="843120"/>
            <a:ext cx="4457014" cy="2832166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https://www.tutorialspoint.com/docker/docker_working_with_containers.htm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6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Docker </a:t>
            </a:r>
            <a:r>
              <a:rPr lang="en-IN" dirty="0"/>
              <a:t>–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server is the physical </a:t>
            </a:r>
            <a:r>
              <a:rPr lang="en-IN" dirty="0" smtClean="0"/>
              <a:t>server</a:t>
            </a:r>
          </a:p>
          <a:p>
            <a:pPr lvl="0"/>
            <a:r>
              <a:rPr lang="en-IN" dirty="0" smtClean="0"/>
              <a:t>The </a:t>
            </a:r>
            <a:r>
              <a:rPr lang="en-IN" dirty="0"/>
              <a:t>Host OS is the base machine such as Linux or Windows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Docker </a:t>
            </a:r>
            <a:r>
              <a:rPr lang="en-IN" dirty="0" smtClean="0"/>
              <a:t>engine is </a:t>
            </a:r>
            <a:r>
              <a:rPr lang="en-IN" dirty="0"/>
              <a:t>used to run the operating system which earlier used to be virtual machines as Docker containers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All </a:t>
            </a:r>
            <a:r>
              <a:rPr lang="en-IN" dirty="0"/>
              <a:t>of the Apps now run as Docker containers.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https://www.tutorialspoint.com/docker/docker_architecture.htm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8" y="1034200"/>
            <a:ext cx="4436890" cy="29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Kubernetes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What is it?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Kubernetes </a:t>
            </a:r>
            <a:r>
              <a:rPr lang="en-IN" dirty="0"/>
              <a:t>in an open source container management tool hosted by Cloud Native Computing Foundation (CNCF</a:t>
            </a:r>
            <a:r>
              <a:rPr lang="en-IN" dirty="0" smtClean="0"/>
              <a:t>).</a:t>
            </a:r>
          </a:p>
          <a:p>
            <a:pPr lvl="0"/>
            <a:r>
              <a:rPr lang="en-IN" dirty="0"/>
              <a:t> Kubernetes comes with a capability of automating deployment, scaling of application, and operations of application containers across clusters. </a:t>
            </a:r>
            <a:endParaRPr lang="en-IN" dirty="0" smtClean="0"/>
          </a:p>
          <a:p>
            <a:pPr lvl="0"/>
            <a:r>
              <a:rPr lang="en-IN" dirty="0" smtClean="0"/>
              <a:t>It </a:t>
            </a:r>
            <a:r>
              <a:rPr lang="en-IN" dirty="0"/>
              <a:t>is capable of creating container centric infrastructure.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550" y="1354900"/>
            <a:ext cx="2286000" cy="1733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https://aws.amazon.com/kubernetes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9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Kubernetes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Features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Continues </a:t>
            </a:r>
            <a:r>
              <a:rPr lang="en-IN" dirty="0"/>
              <a:t>development, integration and deployment</a:t>
            </a:r>
          </a:p>
          <a:p>
            <a:pPr lvl="0"/>
            <a:r>
              <a:rPr lang="en-IN" dirty="0" smtClean="0"/>
              <a:t>Containerized </a:t>
            </a:r>
            <a:r>
              <a:rPr lang="en-IN" dirty="0"/>
              <a:t>infrastructure</a:t>
            </a:r>
          </a:p>
          <a:p>
            <a:pPr lvl="0"/>
            <a:r>
              <a:rPr lang="en-IN" dirty="0" smtClean="0"/>
              <a:t>Application-centric </a:t>
            </a:r>
            <a:r>
              <a:rPr lang="en-IN" dirty="0"/>
              <a:t>management</a:t>
            </a:r>
          </a:p>
          <a:p>
            <a:pPr lvl="0"/>
            <a:r>
              <a:rPr lang="en-IN" dirty="0" smtClean="0"/>
              <a:t>Auto-scalable </a:t>
            </a:r>
            <a:r>
              <a:rPr lang="en-IN" dirty="0"/>
              <a:t>infrastructure</a:t>
            </a:r>
          </a:p>
          <a:p>
            <a:pPr marL="139700" lv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550" y="1354900"/>
            <a:ext cx="2286000" cy="1733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https://aws.amazon.com/kubernetes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4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Kubernetes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Features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Environment </a:t>
            </a:r>
            <a:r>
              <a:rPr lang="en-IN" dirty="0"/>
              <a:t>consistency across development testing and production</a:t>
            </a:r>
          </a:p>
          <a:p>
            <a:pPr lvl="0"/>
            <a:r>
              <a:rPr lang="en-IN" dirty="0"/>
              <a:t>Loosely coupled infrastructure, where each component can act as a separate unit</a:t>
            </a:r>
          </a:p>
          <a:p>
            <a:pPr lvl="0"/>
            <a:r>
              <a:rPr lang="en-IN" dirty="0"/>
              <a:t>Higher density of resource utilization</a:t>
            </a:r>
          </a:p>
          <a:p>
            <a:pPr lvl="0"/>
            <a:r>
              <a:rPr lang="en-IN" dirty="0"/>
              <a:t>Predictable infrastructure which is going to be created</a:t>
            </a:r>
          </a:p>
          <a:p>
            <a:pPr lvl="0"/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550" y="1354900"/>
            <a:ext cx="2286000" cy="1733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https://aws.amazon.com/kubernetes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3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Kubernetes - Architecture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Kubernetes </a:t>
            </a:r>
            <a:r>
              <a:rPr lang="en-IN" dirty="0"/>
              <a:t>- Cluster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As </a:t>
            </a:r>
            <a:r>
              <a:rPr lang="en-IN" dirty="0"/>
              <a:t>seen in the following diagram, Kubernetes follows client-server architecture. Wherein, we have master installed on one machine and the node on separate Linux machines.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3"/>
              </a:rPr>
              <a:t>https://www.tutorialspoint.com/kubernetes/kubernetes_architecture.htm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41" y="1115355"/>
            <a:ext cx="4487321" cy="22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Kubernetes - Architecture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Kubernetes </a:t>
            </a:r>
            <a:r>
              <a:rPr lang="en-IN" dirty="0"/>
              <a:t>- Master Machine Components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e</a:t>
            </a:r>
            <a:r>
              <a:rPr lang="en-IN" dirty="0" err="1" smtClean="0"/>
              <a:t>tcd</a:t>
            </a:r>
            <a:endParaRPr lang="en-IN" dirty="0" smtClean="0"/>
          </a:p>
          <a:p>
            <a:pPr lvl="0"/>
            <a:r>
              <a:rPr lang="en-IN" dirty="0"/>
              <a:t>API </a:t>
            </a:r>
            <a:r>
              <a:rPr lang="en-IN" dirty="0" smtClean="0"/>
              <a:t>Server</a:t>
            </a:r>
          </a:p>
          <a:p>
            <a:pPr lvl="0"/>
            <a:r>
              <a:rPr lang="en-IN" dirty="0"/>
              <a:t>Controller </a:t>
            </a:r>
            <a:r>
              <a:rPr lang="en-IN" dirty="0" smtClean="0"/>
              <a:t>Manager</a:t>
            </a:r>
          </a:p>
          <a:p>
            <a:pPr lvl="0"/>
            <a:r>
              <a:rPr lang="en-IN" dirty="0"/>
              <a:t>Scheduler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58" y="1168381"/>
            <a:ext cx="4453242" cy="2080788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https://kubernetes.io/docs/concepts/overview/components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2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Container applications</a:t>
            </a:r>
          </a:p>
          <a:p>
            <a:pPr lvl="0"/>
            <a:r>
              <a:rPr lang="en-IN" dirty="0" smtClean="0"/>
              <a:t>Docker</a:t>
            </a:r>
          </a:p>
          <a:p>
            <a:pPr lvl="0"/>
            <a:r>
              <a:rPr lang="en-IN" dirty="0" smtClean="0"/>
              <a:t>Kubernetes </a:t>
            </a:r>
          </a:p>
          <a:p>
            <a:pPr lvl="0"/>
            <a:r>
              <a:rPr lang="en-IN" dirty="0" smtClean="0"/>
              <a:t>Services </a:t>
            </a:r>
            <a:r>
              <a:rPr lang="en-IN" dirty="0"/>
              <a:t>in cloud supporting container applications </a:t>
            </a:r>
          </a:p>
          <a:p>
            <a:pPr lvl="0"/>
            <a:r>
              <a:rPr lang="en-IN" dirty="0"/>
              <a:t>Hybrid Application </a:t>
            </a:r>
            <a:r>
              <a:rPr lang="en-IN" dirty="0" smtClean="0"/>
              <a:t>scenarios</a:t>
            </a:r>
          </a:p>
          <a:p>
            <a:pPr lvl="0"/>
            <a:r>
              <a:rPr lang="en-IN" dirty="0" smtClean="0"/>
              <a:t>Architectures </a:t>
            </a:r>
            <a:r>
              <a:rPr lang="en-IN" dirty="0"/>
              <a:t>and best practices 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Kubernetes - Architecture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Kubernetes </a:t>
            </a:r>
            <a:r>
              <a:rPr lang="en-IN" dirty="0"/>
              <a:t>- Node Components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Docker</a:t>
            </a:r>
          </a:p>
          <a:p>
            <a:pPr lvl="0"/>
            <a:r>
              <a:rPr lang="en-IN" dirty="0" err="1"/>
              <a:t>Kubelet</a:t>
            </a:r>
            <a:r>
              <a:rPr lang="en-IN" dirty="0"/>
              <a:t> </a:t>
            </a:r>
            <a:r>
              <a:rPr lang="en-IN" dirty="0" smtClean="0"/>
              <a:t>Service</a:t>
            </a:r>
          </a:p>
          <a:p>
            <a:pPr lvl="0"/>
            <a:r>
              <a:rPr lang="en-IN" dirty="0"/>
              <a:t>Kubernetes Proxy </a:t>
            </a:r>
            <a:r>
              <a:rPr lang="en-IN" dirty="0" smtClean="0"/>
              <a:t>Service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58" y="1168381"/>
            <a:ext cx="4453242" cy="2080788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https://kubernetes.io/docs/concepts/overview/components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2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Kubernetes - Architecture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Kubernetes </a:t>
            </a:r>
            <a:r>
              <a:rPr lang="en-IN" dirty="0"/>
              <a:t>- Master and Node Structure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following illustrations show the structure of Kubernetes Master and Node.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3"/>
              </a:rPr>
              <a:t>https://www.tutorialspoint.com/kubernetes/kubernetes_architecture.htm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632" y="713500"/>
            <a:ext cx="3016582" cy="37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Services </a:t>
            </a:r>
            <a:r>
              <a:rPr lang="en-IN" dirty="0"/>
              <a:t>in cloud supporting container 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IBM </a:t>
            </a:r>
            <a:r>
              <a:rPr lang="en-IN" dirty="0"/>
              <a:t>Cloud Kubernetes Service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We </a:t>
            </a:r>
            <a:r>
              <a:rPr lang="en-IN" dirty="0"/>
              <a:t>can create </a:t>
            </a:r>
            <a:r>
              <a:rPr lang="en-IN" dirty="0" smtClean="0"/>
              <a:t>our </a:t>
            </a:r>
            <a:r>
              <a:rPr lang="en-IN" dirty="0"/>
              <a:t>own Kubernetes cluster to deploy and manage containerized apps on IBM Cloud.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containerized apps are hosted on IBM Cloud infrastructure compute hosts that are called worker nodes.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30" y="1145627"/>
            <a:ext cx="4371330" cy="2480442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www.ibm.com/cloud/kubernetes-service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2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Services </a:t>
            </a:r>
            <a:r>
              <a:rPr lang="en-IN" dirty="0"/>
              <a:t>in cloud supporting container 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Why </a:t>
            </a:r>
            <a:r>
              <a:rPr lang="en-IN" dirty="0"/>
              <a:t>should I use IBM Cloud Kubernetes Service?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It is </a:t>
            </a:r>
            <a:r>
              <a:rPr lang="en-IN" dirty="0"/>
              <a:t>a managed Kubernetes offering that delivers powerful tools, an intuitive user experience, and built-in security for rapid delivery of apps that you can bind to cloud services that are related to IBM Watson™, AI, </a:t>
            </a:r>
            <a:r>
              <a:rPr lang="en-IN" dirty="0" err="1"/>
              <a:t>IoT</a:t>
            </a:r>
            <a:r>
              <a:rPr lang="en-IN" dirty="0"/>
              <a:t>, DevOps, security, and data analytics. 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30" y="1145627"/>
            <a:ext cx="4371330" cy="2480442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www.ibm.com/cloud/kubernetes-service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6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Services </a:t>
            </a:r>
            <a:r>
              <a:rPr lang="en-IN" dirty="0"/>
              <a:t>in cloud supporting container 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Red </a:t>
            </a:r>
            <a:r>
              <a:rPr lang="en-IN" dirty="0"/>
              <a:t>Hat </a:t>
            </a:r>
            <a:r>
              <a:rPr lang="en-IN" dirty="0" err="1"/>
              <a:t>Openshift</a:t>
            </a:r>
            <a:r>
              <a:rPr lang="en-IN" dirty="0"/>
              <a:t> service on IBM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 smtClean="0"/>
              <a:t>OpenShift</a:t>
            </a:r>
            <a:r>
              <a:rPr lang="en-IN" dirty="0" smtClean="0"/>
              <a:t> </a:t>
            </a:r>
            <a:r>
              <a:rPr lang="en-IN" dirty="0"/>
              <a:t>Container Platform is a private platform-as-a-service (PaaS) for enterprises that run </a:t>
            </a:r>
            <a:r>
              <a:rPr lang="en-IN" dirty="0" err="1"/>
              <a:t>OpenShift</a:t>
            </a:r>
            <a:r>
              <a:rPr lang="en-IN" dirty="0"/>
              <a:t> on public cloud or on-premises infrastructure. 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61" y="882870"/>
            <a:ext cx="4383497" cy="2490951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www.ibm.com/cloud/openshift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5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Services </a:t>
            </a:r>
            <a:r>
              <a:rPr lang="en-IN" dirty="0"/>
              <a:t>in cloud supporting container 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Amazon </a:t>
            </a:r>
            <a:r>
              <a:rPr lang="en-IN" dirty="0"/>
              <a:t>ECS on AWS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Amazon </a:t>
            </a:r>
            <a:r>
              <a:rPr lang="en-IN" dirty="0"/>
              <a:t>ECS is a fully managed container orchestration service that helps you easily deploy, manage, and scale containerized applications.    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45" y="1123354"/>
            <a:ext cx="4506955" cy="2090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aws.amazon.com/ecs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7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Safe </a:t>
            </a:r>
            <a:r>
              <a:rPr lang="en-IN" dirty="0" err="1"/>
              <a:t>harbor</a:t>
            </a:r>
            <a:r>
              <a:rPr lang="en-IN" dirty="0"/>
              <a:t>: private environment as gateway to the cloud world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 hybrid </a:t>
            </a:r>
            <a:r>
              <a:rPr lang="en-IN" dirty="0"/>
              <a:t>cloud infrastructure with a uniform software and hardware basis to ensure maximum compatibility between the public and private clouds.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Burst </a:t>
            </a:r>
            <a:r>
              <a:rPr lang="en-IN" dirty="0"/>
              <a:t>scenario – the public cloud as a buffer for peak loads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Private </a:t>
            </a:r>
            <a:r>
              <a:rPr lang="en-IN" dirty="0"/>
              <a:t>and public clouds can be smoothly combined to form what is known as cloud bursting. </a:t>
            </a:r>
            <a:endParaRPr lang="en-IN" dirty="0" smtClean="0"/>
          </a:p>
          <a:p>
            <a:pPr lvl="0"/>
            <a:r>
              <a:rPr lang="en-IN" dirty="0" smtClean="0"/>
              <a:t>This </a:t>
            </a:r>
            <a:r>
              <a:rPr lang="en-IN" dirty="0"/>
              <a:t>enables companies to flexibly absorb peak loads at any time by switching storage and computing resources on and off as required.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Backup </a:t>
            </a:r>
            <a:r>
              <a:rPr lang="en-IN" dirty="0"/>
              <a:t>and disaster recovery with the hybrid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Hybrid </a:t>
            </a:r>
            <a:r>
              <a:rPr lang="en-IN" dirty="0"/>
              <a:t>cloud scenarios can also be used as backup or disaster recovery solutions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The </a:t>
            </a:r>
            <a:r>
              <a:rPr lang="en-IN" dirty="0"/>
              <a:t>public cloud is an inexpensive long-term storage solution. For maximum security, for example, data can be stored in encrypted form in the Object Based Storage.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8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Application </a:t>
            </a:r>
            <a:r>
              <a:rPr lang="en-IN" dirty="0"/>
              <a:t>development with DevOps – develop once, run anywhere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Hybrid </a:t>
            </a:r>
            <a:r>
              <a:rPr lang="en-IN" dirty="0"/>
              <a:t>cloud platforms enable teams to develop software faster and to shorten release procedures. </a:t>
            </a:r>
            <a:endParaRPr lang="en-IN" dirty="0" smtClean="0"/>
          </a:p>
          <a:p>
            <a:pPr lvl="0"/>
            <a:r>
              <a:rPr lang="en-IN" dirty="0" smtClean="0"/>
              <a:t>Applications </a:t>
            </a:r>
            <a:r>
              <a:rPr lang="en-IN" dirty="0"/>
              <a:t>can be ported as needed between teams and their respective private or public environments.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1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Container </a:t>
            </a:r>
            <a:r>
              <a:rPr lang="en-IN" dirty="0"/>
              <a:t>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What </a:t>
            </a:r>
            <a:r>
              <a:rPr lang="en-IN" dirty="0"/>
              <a:t>are containers?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571753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Containers </a:t>
            </a:r>
            <a:r>
              <a:rPr lang="en-IN" dirty="0"/>
              <a:t>are executable units of software in which application code is packaged, </a:t>
            </a:r>
            <a:endParaRPr lang="en-IN" dirty="0" smtClean="0"/>
          </a:p>
          <a:p>
            <a:pPr lvl="0"/>
            <a:r>
              <a:rPr lang="en-IN" dirty="0" smtClean="0"/>
              <a:t>Along </a:t>
            </a:r>
            <a:r>
              <a:rPr lang="en-IN" dirty="0"/>
              <a:t>with its libraries and dependencies, in common ways so that it can be run anywhere, whether it be on desktop, traditional IT, or the cloud.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https://developer.hpe.com/blog/kubernetes-application-containers-managing-containers-and-cluster-resour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667" y="1354900"/>
            <a:ext cx="4277167" cy="251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Real-time </a:t>
            </a:r>
            <a:r>
              <a:rPr lang="en-IN" dirty="0"/>
              <a:t>data processing – minimum latency, maximum power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Edge </a:t>
            </a:r>
            <a:r>
              <a:rPr lang="en-IN" dirty="0"/>
              <a:t>Computing and the hybrid cloud cultivate a close relationship, </a:t>
            </a:r>
            <a:endParaRPr lang="en-IN" dirty="0" smtClean="0"/>
          </a:p>
          <a:p>
            <a:pPr lvl="0"/>
            <a:r>
              <a:rPr lang="en-IN" dirty="0" smtClean="0"/>
              <a:t>Because </a:t>
            </a:r>
            <a:r>
              <a:rPr lang="en-IN" dirty="0"/>
              <a:t>even with Edge Computing, companies can make use of decentralized computing and storage capacities as required.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4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IT </a:t>
            </a:r>
            <a:r>
              <a:rPr lang="en-IN" dirty="0"/>
              <a:t>departments as service providers and cloud brokers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H</a:t>
            </a:r>
            <a:r>
              <a:rPr lang="en-IN" dirty="0" smtClean="0"/>
              <a:t>ybrid </a:t>
            </a:r>
            <a:r>
              <a:rPr lang="en-IN" dirty="0"/>
              <a:t>cloud solutions offer IT departments the opportunity to change things by building a unified service </a:t>
            </a:r>
            <a:r>
              <a:rPr lang="en-IN" dirty="0" err="1"/>
              <a:t>catalog</a:t>
            </a:r>
            <a:r>
              <a:rPr lang="en-IN" dirty="0"/>
              <a:t> and establishing themselves as the company’s cloud brokers.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Provide </a:t>
            </a:r>
            <a:r>
              <a:rPr lang="en-IN" dirty="0"/>
              <a:t>remote locations without network infrastructure with the cloud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Telekom </a:t>
            </a:r>
            <a:r>
              <a:rPr lang="en-IN" dirty="0"/>
              <a:t>can implement the necessary servers directly where they are needed. </a:t>
            </a:r>
            <a:endParaRPr lang="en-IN" dirty="0" smtClean="0"/>
          </a:p>
          <a:p>
            <a:pPr lvl="0"/>
            <a:r>
              <a:rPr lang="en-IN" dirty="0" smtClean="0"/>
              <a:t>A </a:t>
            </a:r>
            <a:r>
              <a:rPr lang="en-IN" dirty="0"/>
              <a:t>connection to the Internet or the public cloud is not absolutely necessary for operating them.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Application scenarios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Outlook</a:t>
            </a:r>
            <a:r>
              <a:rPr lang="en-IN" dirty="0"/>
              <a:t>: Using thermal energy from data </a:t>
            </a:r>
            <a:r>
              <a:rPr lang="en-IN" dirty="0" err="1"/>
              <a:t>centers</a:t>
            </a:r>
            <a:r>
              <a:rPr lang="en-IN" dirty="0"/>
              <a:t> sensibly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Servers </a:t>
            </a:r>
            <a:r>
              <a:rPr lang="en-IN" dirty="0"/>
              <a:t>give off a lot of </a:t>
            </a:r>
            <a:r>
              <a:rPr lang="en-IN" dirty="0" smtClean="0"/>
              <a:t>heat,</a:t>
            </a:r>
          </a:p>
          <a:p>
            <a:pPr lvl="0"/>
            <a:r>
              <a:rPr lang="en-IN" dirty="0" smtClean="0"/>
              <a:t>To </a:t>
            </a:r>
            <a:r>
              <a:rPr lang="en-IN" dirty="0"/>
              <a:t>ensure an optimum operation, the hardware in data </a:t>
            </a:r>
            <a:r>
              <a:rPr lang="en-IN" dirty="0" err="1"/>
              <a:t>centers</a:t>
            </a:r>
            <a:r>
              <a:rPr lang="en-IN" dirty="0"/>
              <a:t> is usually cooled. </a:t>
            </a:r>
            <a:endParaRPr lang="en-IN" dirty="0" smtClean="0"/>
          </a:p>
          <a:p>
            <a:pPr lvl="0"/>
            <a:r>
              <a:rPr lang="en-IN" dirty="0" smtClean="0"/>
              <a:t>This </a:t>
            </a:r>
            <a:r>
              <a:rPr lang="en-IN" dirty="0"/>
              <a:t>results in double the energy requirements – once for server operation and then again for cooling. But it’s also possible to make sensible use of the thermal energy from servers. 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872358"/>
            <a:ext cx="4343401" cy="3257550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https://avinetworks.com/glossary/hybrid-cloud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2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</a:t>
            </a:r>
            <a:r>
              <a:rPr lang="en-IN" dirty="0"/>
              <a:t>architectures and best practices 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Four </a:t>
            </a:r>
            <a:r>
              <a:rPr lang="en-IN" dirty="0"/>
              <a:t>Architecture Choices for Application Development in the Digital Age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</a:t>
            </a:r>
            <a:r>
              <a:rPr lang="en-IN" dirty="0" smtClean="0"/>
              <a:t>reviously</a:t>
            </a:r>
            <a:r>
              <a:rPr lang="en-IN" dirty="0"/>
              <a:t>, functionality and </a:t>
            </a:r>
            <a:r>
              <a:rPr lang="en-IN" dirty="0" err="1"/>
              <a:t>statefulness</a:t>
            </a:r>
            <a:r>
              <a:rPr lang="en-IN" dirty="0"/>
              <a:t> were prioritized, but now most consumer-facing applications are moving to Software-as-a-Service (SaaS) and digital platforms.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application design focus is now much more focused on user experience, statelessness, and agility.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880" y="1001063"/>
            <a:ext cx="3593340" cy="2874672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u="sng" dirty="0">
                <a:hlinkClick r:id="rId4"/>
              </a:rPr>
              <a:t>https://nix-united.com/blog/hybrid-cloud-architecture-mix-of-best-data-driven-practices</a:t>
            </a:r>
            <a:r>
              <a:rPr lang="en-IN" u="sng" dirty="0" smtClean="0">
                <a:hlinkClick r:id="rId4"/>
              </a:rPr>
              <a:t>/</a:t>
            </a:r>
            <a:endParaRPr lang="en-IN" u="sng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1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Traditional </a:t>
            </a:r>
            <a:r>
              <a:rPr lang="en-IN" dirty="0"/>
              <a:t>3-tier application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It </a:t>
            </a:r>
            <a:r>
              <a:rPr lang="en-IN" dirty="0"/>
              <a:t>is a client-server architecture with a typical structure consisting of the presentation layer, application layer, and database layer. 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61" y="713500"/>
            <a:ext cx="3807732" cy="36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Traditional </a:t>
            </a:r>
            <a:r>
              <a:rPr lang="en-IN" dirty="0"/>
              <a:t>3-tier application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</a:t>
            </a:r>
            <a:r>
              <a:rPr lang="en-IN" dirty="0" smtClean="0"/>
              <a:t>ssue </a:t>
            </a:r>
            <a:r>
              <a:rPr lang="en-IN" dirty="0"/>
              <a:t>with 3-tier application </a:t>
            </a:r>
            <a:r>
              <a:rPr lang="en-IN" dirty="0" smtClean="0"/>
              <a:t>architecture</a:t>
            </a:r>
          </a:p>
          <a:p>
            <a:pPr lvl="1"/>
            <a:r>
              <a:rPr lang="en-IN" dirty="0" smtClean="0"/>
              <a:t>Outdated</a:t>
            </a:r>
          </a:p>
          <a:p>
            <a:pPr lvl="1"/>
            <a:r>
              <a:rPr lang="en-IN" dirty="0"/>
              <a:t>Over time, an application can become too large and complex to make frequent changes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Monolithic </a:t>
            </a:r>
            <a:r>
              <a:rPr lang="en-IN" dirty="0"/>
              <a:t>architecture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lang="en-IN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59" y="836184"/>
            <a:ext cx="4150281" cy="30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Microservices</a:t>
            </a:r>
            <a:r>
              <a:rPr lang="en-IN" dirty="0" smtClean="0"/>
              <a:t>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M</a:t>
            </a:r>
            <a:r>
              <a:rPr lang="en-IN" dirty="0" err="1" smtClean="0"/>
              <a:t>icroservices</a:t>
            </a:r>
            <a:r>
              <a:rPr lang="en-IN" dirty="0" smtClean="0"/>
              <a:t> </a:t>
            </a:r>
            <a:r>
              <a:rPr lang="en-IN" dirty="0"/>
              <a:t>are an architectural style that structures the application as a collection of services. </a:t>
            </a:r>
            <a:endParaRPr lang="en-IN" dirty="0" smtClean="0"/>
          </a:p>
          <a:p>
            <a:pPr lvl="0"/>
            <a:r>
              <a:rPr lang="en-IN" dirty="0" smtClean="0"/>
              <a:t>Each </a:t>
            </a:r>
            <a:r>
              <a:rPr lang="en-IN" dirty="0"/>
              <a:t>service can be written in a different programming language and tested separately. </a:t>
            </a:r>
            <a:endParaRPr lang="en-IN" dirty="0" smtClean="0"/>
          </a:p>
          <a:p>
            <a:pPr lvl="0"/>
            <a:r>
              <a:rPr lang="en-IN" dirty="0" smtClean="0"/>
              <a:t>They </a:t>
            </a:r>
            <a:r>
              <a:rPr lang="en-IN" dirty="0"/>
              <a:t>are independently deployable and organized around business capabilities.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www.ibm.com/cloud/blog/four-architecture-choices-for-application-development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511" y="1158870"/>
            <a:ext cx="4421913" cy="19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Cloud </a:t>
            </a:r>
            <a:r>
              <a:rPr lang="en-IN" dirty="0"/>
              <a:t>native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Cloud native is an approach to building and running applications that exploits the advantages of the cloud computing delivery model. </a:t>
            </a:r>
            <a:endParaRPr lang="en-IN" dirty="0" smtClean="0"/>
          </a:p>
          <a:p>
            <a:pPr lvl="0"/>
            <a:r>
              <a:rPr lang="en-IN" dirty="0" smtClean="0"/>
              <a:t>Cloud </a:t>
            </a:r>
            <a:r>
              <a:rPr lang="en-IN" dirty="0"/>
              <a:t>native is a term used to describe container-based environments, and it is about how applications are created and deployed, not where. 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42" y="1354899"/>
            <a:ext cx="4434186" cy="18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Event-driven </a:t>
            </a:r>
            <a:r>
              <a:rPr lang="en-IN" dirty="0" err="1"/>
              <a:t>serverless</a:t>
            </a:r>
            <a:r>
              <a:rPr lang="en-IN" dirty="0"/>
              <a:t> 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Event-driven </a:t>
            </a:r>
            <a:r>
              <a:rPr lang="en-IN" dirty="0"/>
              <a:t>architecture (EDA) is based on decoupled systems that run in response to events. </a:t>
            </a:r>
            <a:endParaRPr lang="en-IN" dirty="0" smtClean="0"/>
          </a:p>
          <a:p>
            <a:pPr lvl="0"/>
            <a:r>
              <a:rPr lang="en-IN" dirty="0" smtClean="0"/>
              <a:t>An </a:t>
            </a:r>
            <a:r>
              <a:rPr lang="en-IN" dirty="0"/>
              <a:t>event-driven architecture uses events to trigger and communicate between decoupled services. 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41" y="1740785"/>
            <a:ext cx="4435366" cy="13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Container </a:t>
            </a:r>
            <a:r>
              <a:rPr lang="en-IN" dirty="0"/>
              <a:t>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Benefits </a:t>
            </a:r>
            <a:r>
              <a:rPr lang="en-IN" dirty="0"/>
              <a:t>of containers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571753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Lightweight</a:t>
            </a:r>
          </a:p>
          <a:p>
            <a:pPr lvl="0"/>
            <a:r>
              <a:rPr lang="en-IN" dirty="0"/>
              <a:t>Portable and platform </a:t>
            </a:r>
            <a:r>
              <a:rPr lang="en-IN" dirty="0" smtClean="0"/>
              <a:t>independent</a:t>
            </a:r>
          </a:p>
          <a:p>
            <a:pPr lvl="0"/>
            <a:r>
              <a:rPr lang="en-IN" dirty="0"/>
              <a:t>Supports modern development and </a:t>
            </a:r>
            <a:r>
              <a:rPr lang="en-IN" dirty="0" smtClean="0"/>
              <a:t>architecture</a:t>
            </a:r>
          </a:p>
          <a:p>
            <a:pPr lvl="0"/>
            <a:r>
              <a:rPr lang="en-IN" dirty="0"/>
              <a:t>Improves </a:t>
            </a:r>
            <a:r>
              <a:rPr lang="en-IN" dirty="0" smtClean="0"/>
              <a:t>utilization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67" y="1354900"/>
            <a:ext cx="4277167" cy="2515980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https://developer.hpe.com/blog/kubernetes-application-containers-managing-containers-and-cluster-resour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4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Cloud-based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API </a:t>
            </a:r>
            <a:r>
              <a:rPr lang="en-IN" dirty="0"/>
              <a:t>Gateway is an important service that makes it easy for developers to create and publish secure APIs.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APIs will act as a front door for applications to access data and business logic. </a:t>
            </a:r>
            <a:endParaRPr lang="en-IN" dirty="0" smtClean="0"/>
          </a:p>
          <a:p>
            <a:pPr lvl="0"/>
            <a:r>
              <a:rPr lang="en-IN" dirty="0" smtClean="0"/>
              <a:t>It </a:t>
            </a:r>
            <a:r>
              <a:rPr lang="en-IN" dirty="0"/>
              <a:t>also takes care of authorization and access control. </a:t>
            </a: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20" y="1155472"/>
            <a:ext cx="4414670" cy="24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How </a:t>
            </a:r>
            <a:r>
              <a:rPr lang="en-IN" dirty="0"/>
              <a:t>to decide which architecture model is best for your application?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Consider </a:t>
            </a:r>
            <a:r>
              <a:rPr lang="en-IN" dirty="0"/>
              <a:t>the following before choosing an architecture for your app project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Is </a:t>
            </a:r>
            <a:r>
              <a:rPr lang="en-IN" dirty="0"/>
              <a:t>it monolithic-first or </a:t>
            </a:r>
            <a:r>
              <a:rPr lang="en-IN" dirty="0" err="1"/>
              <a:t>microservice</a:t>
            </a:r>
            <a:r>
              <a:rPr lang="en-IN" dirty="0"/>
              <a:t>-first? (For smaller projects with a simple application requirement, monolithic may be a right choice.)</a:t>
            </a:r>
          </a:p>
          <a:p>
            <a:pPr marL="596900" lvl="1" indent="0">
              <a:buNone/>
            </a:pP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99" y="1034199"/>
            <a:ext cx="4414352" cy="2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How </a:t>
            </a:r>
            <a:r>
              <a:rPr lang="en-IN" dirty="0"/>
              <a:t>to decide which architecture model is best for your application?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IN" dirty="0" smtClean="0"/>
              <a:t>Is </a:t>
            </a:r>
            <a:r>
              <a:rPr lang="en-IN" dirty="0"/>
              <a:t>your team ready to utilize </a:t>
            </a:r>
            <a:r>
              <a:rPr lang="en-IN" dirty="0" err="1"/>
              <a:t>microservices</a:t>
            </a:r>
            <a:r>
              <a:rPr lang="en-IN" dirty="0"/>
              <a:t>? </a:t>
            </a:r>
          </a:p>
          <a:p>
            <a:pPr lvl="1"/>
            <a:r>
              <a:rPr lang="en-IN" dirty="0" smtClean="0"/>
              <a:t>Does </a:t>
            </a:r>
            <a:r>
              <a:rPr lang="en-IN" dirty="0"/>
              <a:t>your team have an existing cloud-based DevOps and CI/CD process? </a:t>
            </a:r>
          </a:p>
          <a:p>
            <a:pPr lvl="1"/>
            <a:r>
              <a:rPr lang="en-IN" dirty="0" smtClean="0"/>
              <a:t>What </a:t>
            </a:r>
            <a:r>
              <a:rPr lang="en-IN" dirty="0"/>
              <a:t>is your hosting model? Private, public, hybrid?</a:t>
            </a:r>
          </a:p>
          <a:p>
            <a:pPr marL="596900" lvl="1" indent="0">
              <a:buNone/>
            </a:pPr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99" y="1034199"/>
            <a:ext cx="4414352" cy="2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Hybrid architectures and best practices </a:t>
            </a:r>
            <a:br>
              <a:rPr lang="en-IN" dirty="0" smtClean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354900"/>
            <a:ext cx="4045200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How </a:t>
            </a:r>
            <a:r>
              <a:rPr lang="en-IN" dirty="0"/>
              <a:t>to decide which architecture model is best for your application?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38399"/>
            <a:ext cx="3837000" cy="233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IN" dirty="0" smtClean="0"/>
              <a:t>How </a:t>
            </a:r>
            <a:r>
              <a:rPr lang="en-IN" dirty="0"/>
              <a:t>does the application architecture affect your project?</a:t>
            </a:r>
          </a:p>
          <a:p>
            <a:pPr lvl="1"/>
            <a:r>
              <a:rPr lang="en-IN" dirty="0" smtClean="0"/>
              <a:t>Does </a:t>
            </a:r>
            <a:r>
              <a:rPr lang="en-IN" dirty="0"/>
              <a:t>a combination of multiple architecture model work for you? </a:t>
            </a:r>
          </a:p>
          <a:p>
            <a:pPr lvl="1"/>
            <a:r>
              <a:rPr lang="en-IN" dirty="0" smtClean="0"/>
              <a:t>Do </a:t>
            </a:r>
            <a:r>
              <a:rPr lang="en-IN" dirty="0"/>
              <a:t>you need persistence and sessions for your applications?</a:t>
            </a:r>
          </a:p>
          <a:p>
            <a:pPr lvl="1"/>
            <a:endParaRPr lang="en-IN" dirty="0" smtClean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939861" y="4477407"/>
            <a:ext cx="3941379" cy="29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https://www.ibm.com/cloud/blog/four-architecture-choices-for-application-development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99" y="1034199"/>
            <a:ext cx="4414352" cy="2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Container </a:t>
            </a:r>
            <a:r>
              <a:rPr lang="en-IN" dirty="0"/>
              <a:t>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Use </a:t>
            </a:r>
            <a:r>
              <a:rPr lang="en-IN" dirty="0"/>
              <a:t>cases for containers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571753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 smtClean="0"/>
              <a:t>Microservices</a:t>
            </a:r>
            <a:endParaRPr lang="en-IN" dirty="0" smtClean="0"/>
          </a:p>
          <a:p>
            <a:pPr lvl="0"/>
            <a:r>
              <a:rPr lang="en-IN" dirty="0" smtClean="0"/>
              <a:t>DevOps</a:t>
            </a:r>
          </a:p>
          <a:p>
            <a:pPr lvl="0"/>
            <a:r>
              <a:rPr lang="en-IN" dirty="0"/>
              <a:t>Hybrid, </a:t>
            </a:r>
            <a:r>
              <a:rPr lang="en-IN" dirty="0" smtClean="0"/>
              <a:t>multi-cloud</a:t>
            </a:r>
          </a:p>
          <a:p>
            <a:pPr lvl="0"/>
            <a:r>
              <a:rPr lang="en-IN" dirty="0"/>
              <a:t>Application modernizing and migration</a:t>
            </a:r>
            <a:endParaRPr lang="en-IN" dirty="0" smtClean="0"/>
          </a:p>
        </p:txBody>
      </p:sp>
      <p:sp>
        <p:nvSpPr>
          <p:cNvPr id="8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3"/>
              </a:rPr>
              <a:t>https://developer.hpe.com/blog/kubernetes-application-containers-managing-containers-and-cluster-resour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667" y="1354900"/>
            <a:ext cx="4277167" cy="25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Container </a:t>
            </a:r>
            <a:r>
              <a:rPr lang="en-IN" dirty="0"/>
              <a:t>applications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Container </a:t>
            </a:r>
            <a:r>
              <a:rPr lang="en-IN" dirty="0"/>
              <a:t>orchestration with Kubernetes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571753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Kubernetes enables developers and operators to declare a desired state of their overall container environment through YAML files, and then </a:t>
            </a:r>
            <a:endParaRPr lang="en-IN" dirty="0" smtClean="0"/>
          </a:p>
          <a:p>
            <a:pPr lvl="0"/>
            <a:r>
              <a:rPr lang="en-IN" dirty="0" smtClean="0"/>
              <a:t>Kubernetes </a:t>
            </a:r>
            <a:r>
              <a:rPr lang="en-IN" dirty="0"/>
              <a:t>does all the hard work establishing and maintaining that state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52" y="1204544"/>
            <a:ext cx="4383843" cy="2537139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https://avinetworks.com/glossary/container-orchestration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9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 smtClean="0"/>
              <a:t>Docker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What is it?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Docker </a:t>
            </a:r>
            <a:r>
              <a:rPr lang="en-IN" dirty="0"/>
              <a:t>is a container management service.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keywords of Docker are develop, ship and run anywhere. </a:t>
            </a: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whole idea of Docker is for developers to easily develop applications, ship them into containers which can then be deployed anywhere.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0" y="1259122"/>
            <a:ext cx="3630823" cy="1704795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https://aws.amazon.com/docker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Features </a:t>
            </a:r>
            <a:r>
              <a:rPr lang="en-IN" dirty="0" smtClean="0"/>
              <a:t>of Docker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Ability </a:t>
            </a:r>
            <a:r>
              <a:rPr lang="en-IN" dirty="0"/>
              <a:t>to reduce the size of </a:t>
            </a:r>
            <a:r>
              <a:rPr lang="en-IN" dirty="0" smtClean="0"/>
              <a:t>development</a:t>
            </a:r>
          </a:p>
          <a:p>
            <a:pPr lvl="0"/>
            <a:r>
              <a:rPr lang="en-IN" dirty="0" smtClean="0"/>
              <a:t>Easier </a:t>
            </a:r>
            <a:r>
              <a:rPr lang="en-IN" dirty="0"/>
              <a:t>for teams across different units to work seamlessly across </a:t>
            </a:r>
            <a:r>
              <a:rPr lang="en-IN" dirty="0" smtClean="0"/>
              <a:t>applications</a:t>
            </a:r>
          </a:p>
          <a:p>
            <a:pPr lvl="0"/>
            <a:r>
              <a:rPr lang="en-IN" dirty="0" smtClean="0"/>
              <a:t>Deploy </a:t>
            </a:r>
            <a:r>
              <a:rPr lang="en-IN" dirty="0"/>
              <a:t>Docker containers </a:t>
            </a:r>
            <a:r>
              <a:rPr lang="en-IN" dirty="0" smtClean="0"/>
              <a:t>anywhere</a:t>
            </a:r>
          </a:p>
          <a:p>
            <a:pPr lvl="0"/>
            <a:r>
              <a:rPr lang="en-IN" dirty="0"/>
              <a:t>E</a:t>
            </a:r>
            <a:r>
              <a:rPr lang="en-IN" dirty="0" smtClean="0"/>
              <a:t>asily </a:t>
            </a:r>
            <a:r>
              <a:rPr lang="en-IN" dirty="0"/>
              <a:t>scalable</a:t>
            </a:r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0" y="1259122"/>
            <a:ext cx="3630823" cy="1704795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https://aws.amazon.com/docker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3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/>
            </a:r>
            <a:br>
              <a:rPr lang="en" dirty="0"/>
            </a:br>
            <a:r>
              <a:rPr lang="en-IN" dirty="0"/>
              <a:t>Docker</a:t>
            </a:r>
            <a:br>
              <a:rPr lang="en-IN" dirty="0"/>
            </a:b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Components </a:t>
            </a:r>
            <a:r>
              <a:rPr lang="en-IN" dirty="0" smtClean="0"/>
              <a:t>of Docker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Docker </a:t>
            </a:r>
            <a:r>
              <a:rPr lang="en-IN" dirty="0"/>
              <a:t>for </a:t>
            </a:r>
            <a:r>
              <a:rPr lang="en-IN" dirty="0" smtClean="0"/>
              <a:t>Mac</a:t>
            </a:r>
          </a:p>
          <a:p>
            <a:pPr lvl="0"/>
            <a:r>
              <a:rPr lang="en-IN" dirty="0" smtClean="0"/>
              <a:t>Docker </a:t>
            </a:r>
            <a:r>
              <a:rPr lang="en-IN" dirty="0"/>
              <a:t>for </a:t>
            </a:r>
            <a:r>
              <a:rPr lang="en-IN" dirty="0" smtClean="0"/>
              <a:t>Linux</a:t>
            </a:r>
          </a:p>
          <a:p>
            <a:pPr lvl="0"/>
            <a:r>
              <a:rPr lang="en-IN" dirty="0" smtClean="0"/>
              <a:t>Docker </a:t>
            </a:r>
            <a:r>
              <a:rPr lang="en-IN" dirty="0"/>
              <a:t>for Windows </a:t>
            </a:r>
            <a:endParaRPr lang="en-IN" dirty="0" smtClean="0"/>
          </a:p>
          <a:p>
            <a:pPr lvl="0"/>
            <a:r>
              <a:rPr lang="en-IN" dirty="0" smtClean="0"/>
              <a:t>Docker </a:t>
            </a:r>
            <a:r>
              <a:rPr lang="en-IN" dirty="0"/>
              <a:t>Engine </a:t>
            </a:r>
            <a:endParaRPr lang="en-IN" dirty="0" smtClean="0"/>
          </a:p>
          <a:p>
            <a:pPr lvl="0"/>
            <a:r>
              <a:rPr lang="en-IN" dirty="0" smtClean="0"/>
              <a:t>Docker </a:t>
            </a:r>
            <a:r>
              <a:rPr lang="en-IN" dirty="0"/>
              <a:t>Hub </a:t>
            </a:r>
            <a:endParaRPr lang="en-IN" dirty="0" smtClean="0"/>
          </a:p>
          <a:p>
            <a:pPr lvl="0"/>
            <a:r>
              <a:rPr lang="en-IN" dirty="0" smtClean="0"/>
              <a:t>Docker </a:t>
            </a:r>
            <a:r>
              <a:rPr lang="en-IN" dirty="0"/>
              <a:t>Compose </a:t>
            </a:r>
            <a:endParaRPr lang="en-I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0" y="1259122"/>
            <a:ext cx="3630823" cy="1704795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698666" y="4445876"/>
            <a:ext cx="4277167" cy="36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>
                <a:hlinkClick r:id="rId4"/>
              </a:rPr>
              <a:t>https://aws.amazon.com/docker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lvl="0" indent="0" algn="ctr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5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3997</Words>
  <Application>Microsoft Office PowerPoint</Application>
  <PresentationFormat>On-screen Show (16:9)</PresentationFormat>
  <Paragraphs>768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Able to Build a web application on modern cloud-based architectures and services</vt:lpstr>
      <vt:lpstr>In this section, we will discuss:</vt:lpstr>
      <vt:lpstr> Container applications </vt:lpstr>
      <vt:lpstr> Container applications </vt:lpstr>
      <vt:lpstr> Container applications </vt:lpstr>
      <vt:lpstr> Container applications </vt:lpstr>
      <vt:lpstr> Docker  </vt:lpstr>
      <vt:lpstr> Docker </vt:lpstr>
      <vt:lpstr> Docker </vt:lpstr>
      <vt:lpstr> Docker </vt:lpstr>
      <vt:lpstr> Docker </vt:lpstr>
      <vt:lpstr> Docker </vt:lpstr>
      <vt:lpstr> Docker </vt:lpstr>
      <vt:lpstr> Docker </vt:lpstr>
      <vt:lpstr> Kubernetes </vt:lpstr>
      <vt:lpstr> Kubernetes </vt:lpstr>
      <vt:lpstr> Kubernetes </vt:lpstr>
      <vt:lpstr> Kubernetes - Architecture </vt:lpstr>
      <vt:lpstr> Kubernetes - Architecture </vt:lpstr>
      <vt:lpstr> Kubernetes - Architecture </vt:lpstr>
      <vt:lpstr> Kubernetes - Architecture </vt:lpstr>
      <vt:lpstr> Services in cloud supporting container applications </vt:lpstr>
      <vt:lpstr> Services in cloud supporting container applications </vt:lpstr>
      <vt:lpstr> Services in cloud supporting container applications </vt:lpstr>
      <vt:lpstr> Services in cloud supporting container applications </vt:lpstr>
      <vt:lpstr> Hybrid Application scenarios </vt:lpstr>
      <vt:lpstr> Hybrid Application scenarios </vt:lpstr>
      <vt:lpstr> Hybrid Application scenarios </vt:lpstr>
      <vt:lpstr> Hybrid Application scenarios </vt:lpstr>
      <vt:lpstr> Hybrid Application scenarios </vt:lpstr>
      <vt:lpstr> Hybrid Application scenarios </vt:lpstr>
      <vt:lpstr> Hybrid Application scenarios </vt:lpstr>
      <vt:lpstr> Hybrid Application scenarios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  <vt:lpstr> Hybrid architectures and best practices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Build a web application on modern cloud-based architectures and services</dc:title>
  <cp:lastModifiedBy>DEEPNEEL MAJUMDAR</cp:lastModifiedBy>
  <cp:revision>62</cp:revision>
  <dcterms:modified xsi:type="dcterms:W3CDTF">2022-05-16T05:18:42Z</dcterms:modified>
</cp:coreProperties>
</file>