
<file path=[Content_Types].xml><?xml version="1.0" encoding="utf-8"?>
<Types xmlns="http://schemas.openxmlformats.org/package/2006/content-types"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5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6.jpg" ContentType="image/jpe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The learning outcome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Duration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53318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9773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925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2821f090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2821f090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the parent topics one by one. This particular learning outcome has 4 parent topics.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717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8038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1863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1318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6979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525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75" y="161800"/>
            <a:ext cx="774075" cy="3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56" y="161800"/>
            <a:ext cx="791594" cy="3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43975" y="1186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75" y="161800"/>
            <a:ext cx="774075" cy="3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56" y="161800"/>
            <a:ext cx="791594" cy="3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75" y="161800"/>
            <a:ext cx="774075" cy="3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56" y="161800"/>
            <a:ext cx="791594" cy="3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73050">
              <a:spcBef>
                <a:spcPts val="1600"/>
              </a:spcBef>
              <a:spcAft>
                <a:spcPts val="0"/>
              </a:spcAft>
              <a:buSzPts val="700"/>
              <a:buChar char="○"/>
              <a:defRPr sz="700"/>
            </a:lvl2pPr>
            <a:lvl3pPr marL="1371600" lvl="2" indent="-273050">
              <a:spcBef>
                <a:spcPts val="1600"/>
              </a:spcBef>
              <a:spcAft>
                <a:spcPts val="0"/>
              </a:spcAft>
              <a:buSzPts val="700"/>
              <a:buChar char="■"/>
              <a:defRPr sz="700"/>
            </a:lvl3pPr>
            <a:lvl4pPr marL="1828800" lvl="3" indent="-273050">
              <a:spcBef>
                <a:spcPts val="1600"/>
              </a:spcBef>
              <a:spcAft>
                <a:spcPts val="0"/>
              </a:spcAft>
              <a:buSzPts val="700"/>
              <a:buChar char="●"/>
              <a:defRPr sz="700"/>
            </a:lvl4pPr>
            <a:lvl5pPr marL="2286000" lvl="4" indent="-273050">
              <a:spcBef>
                <a:spcPts val="1600"/>
              </a:spcBef>
              <a:spcAft>
                <a:spcPts val="0"/>
              </a:spcAft>
              <a:buSzPts val="700"/>
              <a:buChar char="○"/>
              <a:defRPr sz="700"/>
            </a:lvl5pPr>
            <a:lvl6pPr marL="2743200" lvl="5" indent="-273050">
              <a:spcBef>
                <a:spcPts val="1600"/>
              </a:spcBef>
              <a:spcAft>
                <a:spcPts val="0"/>
              </a:spcAft>
              <a:buSzPts val="700"/>
              <a:buChar char="■"/>
              <a:defRPr sz="700"/>
            </a:lvl6pPr>
            <a:lvl7pPr marL="3200400" lvl="6" indent="-273050">
              <a:spcBef>
                <a:spcPts val="1600"/>
              </a:spcBef>
              <a:spcAft>
                <a:spcPts val="0"/>
              </a:spcAft>
              <a:buSzPts val="700"/>
              <a:buChar char="●"/>
              <a:defRPr sz="700"/>
            </a:lvl7pPr>
            <a:lvl8pPr marL="3657600" lvl="7" indent="-273050">
              <a:spcBef>
                <a:spcPts val="1600"/>
              </a:spcBef>
              <a:spcAft>
                <a:spcPts val="0"/>
              </a:spcAft>
              <a:buSzPts val="700"/>
              <a:buChar char="○"/>
              <a:defRPr sz="700"/>
            </a:lvl8pPr>
            <a:lvl9pPr marL="4114800" lvl="8" indent="-273050">
              <a:spcBef>
                <a:spcPts val="1600"/>
              </a:spcBef>
              <a:spcAft>
                <a:spcPts val="1600"/>
              </a:spcAft>
              <a:buSzPts val="700"/>
              <a:buChar char="■"/>
              <a:defRPr sz="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311708" y="744574"/>
            <a:ext cx="8520600" cy="30416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Able to Build a web application on modern cloud-based architectures and services.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Migrating application to Cloud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Cloud migration checklist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Prioritize which workloads to migrate first.</a:t>
            </a:r>
          </a:p>
          <a:p>
            <a:r>
              <a:rPr lang="en-US" dirty="0"/>
              <a:t>Prepare a plan outlining the roadmap and schedule for the migration.</a:t>
            </a:r>
          </a:p>
          <a:p>
            <a:r>
              <a:rPr lang="en-US" dirty="0"/>
              <a:t>Ascertain whether the organization already uses any cloud-based applications and whether they should remain as they are or be replaced by new cloud-based services.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020DB2-80DF-7DF7-E0C8-6FAEA8C8E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142" y="1171575"/>
            <a:ext cx="4288221" cy="3028950"/>
          </a:xfrm>
          <a:prstGeom prst="rect">
            <a:avLst/>
          </a:prstGeom>
        </p:spPr>
      </p:pic>
      <p:sp>
        <p:nvSpPr>
          <p:cNvPr id="10" name="Google Shape;77;p15">
            <a:extLst>
              <a:ext uri="{FF2B5EF4-FFF2-40B4-BE49-F238E27FC236}">
                <a16:creationId xmlns:a16="http://schemas.microsoft.com/office/drawing/2014/main" id="{FF612B5B-9883-DB14-BE8C-FD5ECFB1146F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https://d2poqm5pskresc.cloudfront.net/wp-content/uploads/2020/11/ATM_Base_concept_Checklist_3.jpg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3461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Migrating application to Cloud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Cloud migration checklist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Communicate to all stakeholders what to expect during and post-migration.</a:t>
            </a:r>
          </a:p>
          <a:p>
            <a:r>
              <a:rPr lang="en-US" dirty="0"/>
              <a:t>Prepare a security plan for migration and post-migration.</a:t>
            </a:r>
          </a:p>
          <a:p>
            <a:r>
              <a:rPr lang="en-US" dirty="0"/>
              <a:t>Establish KPIs for the migration.</a:t>
            </a:r>
          </a:p>
          <a:p>
            <a:r>
              <a:rPr lang="en-US" dirty="0"/>
              <a:t>Check in with implementers along the way to review progress.</a:t>
            </a:r>
          </a:p>
          <a:p>
            <a:r>
              <a:rPr lang="en-US" dirty="0"/>
              <a:t>Test, review, and make adjustments as needed.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https://d2poqm5pskresc.cloudfront.net/wp-content/uploads/2020/11/ATM_Base_concept_Checklist_3.jpg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A8839B-AC43-13AF-911B-FD3051F64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142" y="1171575"/>
            <a:ext cx="4288221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31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Migrating application to Cloud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 migration and IBM Cloud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IBM Cloud offers a full suite of cloud migration tools and services, ranging from IBM Assisted Migration Services, which include fully-managed migrations using the customer’s own tools, to seamless lift-and-shift migrations of VMware workloads supported through IBM’s partnership with VMware. 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https://1.cms.s81c.com/sites/default/files/2021-06-14/cloud-mass-data-migration-moving-to-the-cloud-use-case.png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7F15EA-468B-B715-2170-4BAEA1066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727" y="1440839"/>
            <a:ext cx="4120679" cy="245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1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section, we will discuss: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143975" y="1186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Application Migration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Cloud Migration Strategy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Benefits of Migrating to the Cloud</a:t>
            </a:r>
            <a:endParaRPr lang="en-I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Application migration risks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Application migration plan in three stages</a:t>
            </a:r>
            <a:endParaRPr lang="en-I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Cloud migration checklist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Application migration and IBM Cloud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Application Migration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is application migration?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Application migration is the process of moving a software application from one computing environment to another.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for instance, migrate an application from one data center to another, from an on-premises server to a cloud provider’s environment, or from the public cloud to a private cloud environment.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https://wsmintl.com/file/2013/11/data-migration-application.png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2C1FC7-F520-FD6E-9234-607881975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444" y="1299019"/>
            <a:ext cx="4348757" cy="23657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Application Migration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Cloud Migration Strategy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There’s a well-known framework for organizing your strategies for cloud migration: this is known as “The 6 Rs of Cloud Migration”. </a:t>
            </a:r>
          </a:p>
          <a:p>
            <a:r>
              <a:rPr lang="en-US" dirty="0"/>
              <a:t>Rehost</a:t>
            </a:r>
          </a:p>
          <a:p>
            <a:r>
              <a:rPr lang="en-US" dirty="0"/>
              <a:t>Replatform</a:t>
            </a:r>
          </a:p>
          <a:p>
            <a:r>
              <a:rPr lang="en-US" dirty="0"/>
              <a:t>Repurchase</a:t>
            </a:r>
          </a:p>
          <a:p>
            <a:r>
              <a:rPr lang="en-US" dirty="0"/>
              <a:t>Refactor</a:t>
            </a:r>
          </a:p>
          <a:p>
            <a:r>
              <a:rPr lang="en-US" dirty="0"/>
              <a:t>Retain</a:t>
            </a:r>
          </a:p>
          <a:p>
            <a:r>
              <a:rPr lang="en-US" dirty="0"/>
              <a:t>Retire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https://i0.wp.com/v3it.com/blog/wp-content/uploads/2021/07/cloud-migration-types.png?resize=605%2C473&amp;ssl=1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06AB6D-50AF-1477-FB40-241BB6E27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172" y="912654"/>
            <a:ext cx="4045200" cy="316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1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Migrating application to Cloud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Benefits of Migrating to the Cloud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Scalability</a:t>
            </a:r>
          </a:p>
          <a:p>
            <a:r>
              <a:rPr lang="en-IN" dirty="0"/>
              <a:t>Cost</a:t>
            </a:r>
          </a:p>
          <a:p>
            <a:r>
              <a:rPr lang="en-IN" dirty="0"/>
              <a:t>Performance</a:t>
            </a:r>
          </a:p>
          <a:p>
            <a:r>
              <a:rPr lang="en-IN" dirty="0"/>
              <a:t>Digital experience 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https://www.i2econsulting.com/wp-content/uploads/2020/04/Azure-2-1.jpg 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A91A09-51CC-A5C9-4877-028C9288F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51" y="1746091"/>
            <a:ext cx="4371136" cy="200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Migrating application to Cloud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Benefits of Migrating to the Cloud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Stakeholders may fear that application migrations might cause disruptions to the business or result in unanticipated costs. The most common risks include the following:</a:t>
            </a:r>
          </a:p>
          <a:p>
            <a:r>
              <a:rPr lang="en-IN" dirty="0"/>
              <a:t>Unforeseen technical challenges</a:t>
            </a:r>
          </a:p>
          <a:p>
            <a:r>
              <a:rPr lang="en-IN" dirty="0"/>
              <a:t>Unanticipated costs</a:t>
            </a:r>
          </a:p>
          <a:p>
            <a:r>
              <a:rPr lang="en-IN" dirty="0"/>
              <a:t>Unexpected downtime</a:t>
            </a:r>
          </a:p>
          <a:p>
            <a:r>
              <a:rPr lang="en-IN" dirty="0"/>
              <a:t>Cultural issues or change management difficulties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https://www.i2econsulting.com/wp-content/uploads/2020/04/Azure-2-1.jpg 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CE9B77-4051-34D5-B860-09BA39C02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444" y="1299019"/>
            <a:ext cx="4348757" cy="236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04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Migrating application to Cloud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 migration plan in three stage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Application identification and assessment.</a:t>
            </a:r>
          </a:p>
          <a:p>
            <a:r>
              <a:rPr lang="en-US" dirty="0"/>
              <a:t>Total cost of ownership (TCO) assessment.</a:t>
            </a:r>
          </a:p>
          <a:p>
            <a:r>
              <a:rPr lang="en-US" dirty="0"/>
              <a:t>Assess overall risk and project duration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https://www.i2econsulting.com/wp-content/uploads/2020/04/Azure-2-1.jpg 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CE9B77-4051-34D5-B860-09BA39C02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444" y="1299019"/>
            <a:ext cx="4348757" cy="236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2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Migrating application to Cloud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Cloud migration checklist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Determine which workloads will be relocated to the cloud and classify them by complexity, size, and production/not production.</a:t>
            </a:r>
          </a:p>
          <a:p>
            <a:r>
              <a:rPr lang="en-US" dirty="0"/>
              <a:t>Research and select a cloud provider suitable to the workloads being relocated.</a:t>
            </a:r>
          </a:p>
          <a:p>
            <a:r>
              <a:rPr lang="en-US" dirty="0"/>
              <a:t>Determine if you will need a </a:t>
            </a:r>
            <a:r>
              <a:rPr lang="en-US" dirty="0" err="1"/>
              <a:t>multicloud</a:t>
            </a:r>
            <a:r>
              <a:rPr lang="en-US" dirty="0"/>
              <a:t> approach based on your workloads.</a:t>
            </a:r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BC5553-A589-60BC-1C6A-7219295C5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142" y="1171575"/>
            <a:ext cx="4288221" cy="3028950"/>
          </a:xfrm>
          <a:prstGeom prst="rect">
            <a:avLst/>
          </a:prstGeom>
        </p:spPr>
      </p:pic>
      <p:sp>
        <p:nvSpPr>
          <p:cNvPr id="10" name="Google Shape;77;p15">
            <a:extLst>
              <a:ext uri="{FF2B5EF4-FFF2-40B4-BE49-F238E27FC236}">
                <a16:creationId xmlns:a16="http://schemas.microsoft.com/office/drawing/2014/main" id="{73D093BA-30CC-B6B3-3E5C-33327A252AE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https://d2poqm5pskresc.cloudfront.net/wp-content/uploads/2020/11/ATM_Base_concept_Checklist_3.jpg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863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Migrating application to Cloud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Cloud migration checklist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Perform a cost assessment for the migration.</a:t>
            </a:r>
          </a:p>
          <a:p>
            <a:r>
              <a:rPr lang="en-US" dirty="0"/>
              <a:t>Assign a team to execute the migration.</a:t>
            </a:r>
          </a:p>
          <a:p>
            <a:r>
              <a:rPr lang="en-US" dirty="0"/>
              <a:t>Communicate the goals of the migration to the team.</a:t>
            </a:r>
          </a:p>
          <a:p>
            <a:r>
              <a:rPr lang="en-US" dirty="0"/>
              <a:t>Determine how much of the migration will be handled internally and by the cloud provider.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081DD1-F9C9-F086-40C7-1298A3D35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142" y="1171575"/>
            <a:ext cx="4288221" cy="3028950"/>
          </a:xfrm>
          <a:prstGeom prst="rect">
            <a:avLst/>
          </a:prstGeom>
        </p:spPr>
      </p:pic>
      <p:sp>
        <p:nvSpPr>
          <p:cNvPr id="10" name="Google Shape;77;p15">
            <a:extLst>
              <a:ext uri="{FF2B5EF4-FFF2-40B4-BE49-F238E27FC236}">
                <a16:creationId xmlns:a16="http://schemas.microsoft.com/office/drawing/2014/main" id="{32CA00B7-9918-39CA-022D-7F693E1A763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https://d2poqm5pskresc.cloudfront.net/wp-content/uploads/2020/11/ATM_Base_concept_Checklist_3.jpg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16739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1400</Words>
  <Application>Microsoft Office PowerPoint</Application>
  <PresentationFormat>On-screen Show (16:9)</PresentationFormat>
  <Paragraphs>209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Able to Build a web application on modern cloud-based architectures and services.</vt:lpstr>
      <vt:lpstr>In this section, we will discuss:</vt:lpstr>
      <vt:lpstr>Application Migration</vt:lpstr>
      <vt:lpstr>Application Migration</vt:lpstr>
      <vt:lpstr>Migrating application to Cloud</vt:lpstr>
      <vt:lpstr>Migrating application to Cloud</vt:lpstr>
      <vt:lpstr>Migrating application to Cloud</vt:lpstr>
      <vt:lpstr>Migrating application to Cloud</vt:lpstr>
      <vt:lpstr>Migrating application to Cloud</vt:lpstr>
      <vt:lpstr>Migrating application to Cloud</vt:lpstr>
      <vt:lpstr>Migrating application to Cloud</vt:lpstr>
      <vt:lpstr>Migrating application to 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Able to create simple web pages using HTML5 </dc:title>
  <cp:lastModifiedBy>Mala Mishra</cp:lastModifiedBy>
  <cp:revision>19</cp:revision>
  <dcterms:modified xsi:type="dcterms:W3CDTF">2022-05-13T08:29:42Z</dcterms:modified>
</cp:coreProperties>
</file>