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sldIdLst>
    <p:sldId id="256" r:id="rId2"/>
    <p:sldId id="257" r:id="rId3"/>
    <p:sldId id="258" r:id="rId4"/>
    <p:sldId id="261" r:id="rId5"/>
    <p:sldId id="263" r:id="rId6"/>
    <p:sldId id="262" r:id="rId7"/>
    <p:sldId id="259" r:id="rId8"/>
    <p:sldId id="264" r:id="rId9"/>
    <p:sldId id="265" r:id="rId10"/>
    <p:sldId id="266" r:id="rId11"/>
    <p:sldId id="267" r:id="rId12"/>
    <p:sldId id="26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623395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34488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7336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40657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33729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5565e6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5565e6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Continuing from the last slide: </a:t>
            </a:r>
            <a:endParaRPr/>
          </a:p>
          <a:p>
            <a:pPr marL="0" lvl="0" indent="0" algn="l" rtl="0">
              <a:spcBef>
                <a:spcPts val="0"/>
              </a:spcBef>
              <a:spcAft>
                <a:spcPts val="0"/>
              </a:spcAft>
              <a:buNone/>
            </a:pPr>
            <a:endParaRPr/>
          </a:p>
          <a:p>
            <a:pPr marL="0" lvl="0" indent="0" algn="l" rtl="0">
              <a:spcBef>
                <a:spcPts val="0"/>
              </a:spcBef>
              <a:spcAft>
                <a:spcPts val="0"/>
              </a:spcAft>
              <a:buNone/>
            </a:pPr>
            <a:r>
              <a:rPr lang="en"/>
              <a:t>Title - Subtopic</a:t>
            </a:r>
            <a:endParaRPr/>
          </a:p>
          <a:p>
            <a:pPr marL="0" lvl="0" indent="0" algn="l" rtl="0">
              <a:spcBef>
                <a:spcPts val="0"/>
              </a:spcBef>
              <a:spcAft>
                <a:spcPts val="0"/>
              </a:spcAft>
              <a:buNone/>
            </a:pPr>
            <a:r>
              <a:rPr lang="en"/>
              <a:t>Subtitle - Subtopic of Subtopic </a:t>
            </a:r>
            <a:endParaRPr/>
          </a:p>
          <a:p>
            <a:pPr marL="0" lvl="0" indent="0" algn="l" rtl="0">
              <a:spcBef>
                <a:spcPts val="0"/>
              </a:spcBef>
              <a:spcAft>
                <a:spcPts val="0"/>
              </a:spcAft>
              <a:buNone/>
            </a:pPr>
            <a:r>
              <a:rPr lang="en"/>
              <a:t>Body - Description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55447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968505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587447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97817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16341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4125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290035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25665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266488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009817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66662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45940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692451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0687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653904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24808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51728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85642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564329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94377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735815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063550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5973096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97847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5184799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279798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795231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21628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38658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96857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047308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873067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5742715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3625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41399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977933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86743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588685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Able to Understanding REST API, API services in IBM and AWS Cloud.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we need APIs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Added security</a:t>
            </a:r>
          </a:p>
        </p:txBody>
      </p:sp>
      <p:sp>
        <p:nvSpPr>
          <p:cNvPr id="84" name="Google Shape;84;p16"/>
          <p:cNvSpPr txBox="1">
            <a:spLocks noGrp="1"/>
          </p:cNvSpPr>
          <p:nvPr>
            <p:ph type="body" idx="2"/>
          </p:nvPr>
        </p:nvSpPr>
        <p:spPr>
          <a:xfrm>
            <a:off x="358175" y="25717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r>
              <a:rPr lang="en-US" dirty="0"/>
              <a:t>As noted above, APIs create an added layer of protection between your data and a server. </a:t>
            </a:r>
          </a:p>
          <a:p>
            <a:r>
              <a:rPr lang="en-US" dirty="0"/>
              <a:t>Developers can further strengthen API security by using tokens, signatures, and Transport Layer Security (TLS) encryption; by implementing API gateways to manage and authenticate traffic; and by practicing effective API management.</a:t>
            </a:r>
          </a:p>
        </p:txBody>
      </p:sp>
      <p:sp>
        <p:nvSpPr>
          <p:cNvPr id="6" name="Google Shape;77;p15">
            <a:extLst>
              <a:ext uri="{FF2B5EF4-FFF2-40B4-BE49-F238E27FC236}">
                <a16:creationId xmlns:a16="http://schemas.microsoft.com/office/drawing/2014/main" id="{C354C5B7-E8FA-6715-D4F5-F56A3B9AAC5F}"/>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endParaRPr dirty="0"/>
          </a:p>
        </p:txBody>
      </p:sp>
      <p:sp>
        <p:nvSpPr>
          <p:cNvPr id="7" name="Google Shape;77;p15">
            <a:extLst>
              <a:ext uri="{FF2B5EF4-FFF2-40B4-BE49-F238E27FC236}">
                <a16:creationId xmlns:a16="http://schemas.microsoft.com/office/drawing/2014/main" id="{AA91E0A5-1A65-FDA0-176A-78147509C9B1}"/>
              </a:ext>
            </a:extLst>
          </p:cNvPr>
          <p:cNvSpPr txBox="1">
            <a:spLocks/>
          </p:cNvSpPr>
          <p:nvPr/>
        </p:nvSpPr>
        <p:spPr>
          <a:xfrm>
            <a:off x="5074950" y="477227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a:t>Image Source: https://study.com/cimages/videopreview/kg7jeue1w3.jpg </a:t>
            </a:r>
            <a:endParaRPr lang="fr-FR" dirty="0"/>
          </a:p>
        </p:txBody>
      </p:sp>
      <p:pic>
        <p:nvPicPr>
          <p:cNvPr id="8" name="Picture 2" descr="Application Programming Interface (API): Definition &amp; Example - Video &amp;  Lesson Transcript | Study.com">
            <a:extLst>
              <a:ext uri="{FF2B5EF4-FFF2-40B4-BE49-F238E27FC236}">
                <a16:creationId xmlns:a16="http://schemas.microsoft.com/office/drawing/2014/main" id="{AC6D1905-106A-F771-4D59-158D997E6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4355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3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a:t>
            </a:r>
            <a:r>
              <a:rPr lang="en-IN" dirty="0"/>
              <a:t>Application Programming Interface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Common API examples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Universal logins</a:t>
            </a:r>
          </a:p>
          <a:p>
            <a:pPr marL="457200" lvl="0" indent="-317500" algn="l" rtl="0">
              <a:spcBef>
                <a:spcPts val="0"/>
              </a:spcBef>
              <a:spcAft>
                <a:spcPts val="0"/>
              </a:spcAft>
              <a:buSzPts val="1400"/>
              <a:buChar char="●"/>
            </a:pPr>
            <a:r>
              <a:rPr lang="en-IN" dirty="0"/>
              <a:t>Third-party payment processing</a:t>
            </a:r>
          </a:p>
          <a:p>
            <a:pPr marL="457200" lvl="0" indent="-317500" algn="l" rtl="0">
              <a:spcBef>
                <a:spcPts val="0"/>
              </a:spcBef>
              <a:spcAft>
                <a:spcPts val="0"/>
              </a:spcAft>
              <a:buSzPts val="1400"/>
              <a:buChar char="●"/>
            </a:pPr>
            <a:r>
              <a:rPr lang="en-IN" dirty="0"/>
              <a:t>Travel booking comparisons</a:t>
            </a:r>
          </a:p>
          <a:p>
            <a:pPr marL="457200" lvl="0" indent="-317500" algn="l" rtl="0">
              <a:spcBef>
                <a:spcPts val="0"/>
              </a:spcBef>
              <a:spcAft>
                <a:spcPts val="0"/>
              </a:spcAft>
              <a:buSzPts val="1400"/>
              <a:buChar char="●"/>
            </a:pPr>
            <a:r>
              <a:rPr lang="en-IN" dirty="0"/>
              <a:t>Google Maps</a:t>
            </a:r>
          </a:p>
          <a:p>
            <a:pPr marL="457200" lvl="0" indent="-317500" algn="l" rtl="0">
              <a:spcBef>
                <a:spcPts val="0"/>
              </a:spcBef>
              <a:spcAft>
                <a:spcPts val="0"/>
              </a:spcAft>
              <a:buSzPts val="1400"/>
              <a:buChar char="●"/>
            </a:pPr>
            <a:r>
              <a:rPr lang="en-IN" dirty="0"/>
              <a:t>Twitter</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https://www.cleveroad.com/images/article-previews/fcdbb99f20231e6e2cc1c9ad4fc24b628b9e7c39066980451b2e88d5a10ffa29.png</a:t>
            </a:r>
            <a:endParaRPr dirty="0"/>
          </a:p>
        </p:txBody>
      </p:sp>
      <p:pic>
        <p:nvPicPr>
          <p:cNvPr id="5122" name="Picture 2" descr="What is an API and How Does It Work?">
            <a:extLst>
              <a:ext uri="{FF2B5EF4-FFF2-40B4-BE49-F238E27FC236}">
                <a16:creationId xmlns:a16="http://schemas.microsoft.com/office/drawing/2014/main" id="{FEB1600D-F598-53EB-6E65-BE925330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236"/>
          <a:stretch/>
        </p:blipFill>
        <p:spPr bwMode="auto">
          <a:xfrm>
            <a:off x="4572000" y="1711639"/>
            <a:ext cx="4562385" cy="262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Common API examples</a:t>
            </a:r>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Universal logins</a:t>
            </a:r>
          </a:p>
        </p:txBody>
      </p:sp>
      <p:sp>
        <p:nvSpPr>
          <p:cNvPr id="92" name="Google Shape;92;p17"/>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en-US" dirty="0"/>
              <a:t>A popular API example is the function that enables people to log in to websites by using their Facebook, Twitter, or Google profile login details.</a:t>
            </a:r>
            <a:endParaRPr dirty="0"/>
          </a:p>
        </p:txBody>
      </p:sp>
      <p:sp>
        <p:nvSpPr>
          <p:cNvPr id="6" name="Google Shape;77;p15">
            <a:extLst>
              <a:ext uri="{FF2B5EF4-FFF2-40B4-BE49-F238E27FC236}">
                <a16:creationId xmlns:a16="http://schemas.microsoft.com/office/drawing/2014/main" id="{D2BE414C-59DD-A481-497E-9D05F5064BC9}"/>
              </a:ext>
            </a:extLst>
          </p:cNvPr>
          <p:cNvSpPr txBox="1">
            <a:spLocks noGrp="1"/>
          </p:cNvSpPr>
          <p:nvPr>
            <p:ph type="body" idx="3"/>
          </p:nvPr>
        </p:nvSpPr>
        <p:spPr>
          <a:xfrm>
            <a:off x="5020706" y="467928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https://images.ctfassets.net/23aumh6u8s0i/6aX7NoUXm3nRWuPDubQ9wH/15a58bffd6d01eb64c85e028391fa35f/universal-login</a:t>
            </a:r>
            <a:endParaRPr dirty="0"/>
          </a:p>
        </p:txBody>
      </p:sp>
      <p:pic>
        <p:nvPicPr>
          <p:cNvPr id="10242" name="Picture 2" descr="Introducing Auth0's New Universal Login Experience">
            <a:extLst>
              <a:ext uri="{FF2B5EF4-FFF2-40B4-BE49-F238E27FC236}">
                <a16:creationId xmlns:a16="http://schemas.microsoft.com/office/drawing/2014/main" id="{2311F321-A3FA-0428-4540-5A38EC120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567375"/>
            <a:ext cx="4572000" cy="2741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Common API examples</a:t>
            </a:r>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Third-party payment processing</a:t>
            </a:r>
          </a:p>
        </p:txBody>
      </p:sp>
      <p:sp>
        <p:nvSpPr>
          <p:cNvPr id="92" name="Google Shape;92;p17"/>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For example, the now-ubiquitous "Pay with PayPal" function you see on ecommerce websites works through an API. </a:t>
            </a:r>
          </a:p>
          <a:p>
            <a:r>
              <a:rPr lang="en-US" dirty="0"/>
              <a:t>This allows people to pay for products online without exposing any sensitive data or granting access to unauthorized individuals.</a:t>
            </a:r>
            <a:endParaRPr dirty="0"/>
          </a:p>
        </p:txBody>
      </p:sp>
      <p:sp>
        <p:nvSpPr>
          <p:cNvPr id="6" name="Google Shape;77;p15">
            <a:extLst>
              <a:ext uri="{FF2B5EF4-FFF2-40B4-BE49-F238E27FC236}">
                <a16:creationId xmlns:a16="http://schemas.microsoft.com/office/drawing/2014/main" id="{D2BE414C-59DD-A481-497E-9D05F5064BC9}"/>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http://www.eviaglobal.com/images/Magento-API-Integration.jpg</a:t>
            </a:r>
            <a:endParaRPr dirty="0"/>
          </a:p>
        </p:txBody>
      </p:sp>
      <p:pic>
        <p:nvPicPr>
          <p:cNvPr id="11266" name="Picture 2" descr="Magento API Integration, Magento Third Party API Integration Services">
            <a:extLst>
              <a:ext uri="{FF2B5EF4-FFF2-40B4-BE49-F238E27FC236}">
                <a16:creationId xmlns:a16="http://schemas.microsoft.com/office/drawing/2014/main" id="{43E567C1-C860-DB79-F6CD-BC315A306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3816"/>
            <a:ext cx="4572000" cy="275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7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Common API examples</a:t>
            </a:r>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Travel booking comparisons</a:t>
            </a:r>
          </a:p>
        </p:txBody>
      </p:sp>
      <p:sp>
        <p:nvSpPr>
          <p:cNvPr id="92" name="Google Shape;92;p17"/>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Travel booking sites aggregate thousands of flights, showcasing the cheapest options for every date and destination. </a:t>
            </a:r>
          </a:p>
          <a:p>
            <a:r>
              <a:rPr lang="en-US" dirty="0"/>
              <a:t>This service is made possible through APIs that provide application users with access to the latest information about availability from hotels and airlines. </a:t>
            </a:r>
            <a:endParaRPr dirty="0"/>
          </a:p>
        </p:txBody>
      </p:sp>
      <p:sp>
        <p:nvSpPr>
          <p:cNvPr id="6" name="Google Shape;77;p15">
            <a:extLst>
              <a:ext uri="{FF2B5EF4-FFF2-40B4-BE49-F238E27FC236}">
                <a16:creationId xmlns:a16="http://schemas.microsoft.com/office/drawing/2014/main" id="{D2BE414C-59DD-A481-497E-9D05F5064BC9}"/>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https://www.amarinfotech.com/wp-content/uploads/2020/09/Best-Flight-API-Provider-in-market-2020-2021.jpg</a:t>
            </a:r>
            <a:endParaRPr dirty="0"/>
          </a:p>
        </p:txBody>
      </p:sp>
      <p:pic>
        <p:nvPicPr>
          <p:cNvPr id="12290" name="Picture 2" descr="Best Flight API Provider in market 2020-2021">
            <a:extLst>
              <a:ext uri="{FF2B5EF4-FFF2-40B4-BE49-F238E27FC236}">
                <a16:creationId xmlns:a16="http://schemas.microsoft.com/office/drawing/2014/main" id="{EC42EA0E-D202-A030-7C85-26A82F902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66806"/>
            <a:ext cx="4572000" cy="251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16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Common API examples</a:t>
            </a:r>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Google Maps</a:t>
            </a:r>
          </a:p>
        </p:txBody>
      </p:sp>
      <p:sp>
        <p:nvSpPr>
          <p:cNvPr id="92" name="Google Shape;92;p17"/>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One of the most common examples of a good API is the Google Maps service. </a:t>
            </a:r>
          </a:p>
          <a:p>
            <a:r>
              <a:rPr lang="en-US" dirty="0"/>
              <a:t>In addition to the core APIs that display static or interactive maps, the app utilizes other APIs and features to provide users with directions or points of interest. </a:t>
            </a:r>
            <a:endParaRPr dirty="0"/>
          </a:p>
        </p:txBody>
      </p:sp>
      <p:sp>
        <p:nvSpPr>
          <p:cNvPr id="6" name="Google Shape;77;p15">
            <a:extLst>
              <a:ext uri="{FF2B5EF4-FFF2-40B4-BE49-F238E27FC236}">
                <a16:creationId xmlns:a16="http://schemas.microsoft.com/office/drawing/2014/main" id="{D2BE414C-59DD-A481-497E-9D05F5064BC9}"/>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https://softauthor.com/wp-content/uploads/2020/05/what-is-google-maps.jpg</a:t>
            </a:r>
            <a:endParaRPr dirty="0"/>
          </a:p>
        </p:txBody>
      </p:sp>
      <p:pic>
        <p:nvPicPr>
          <p:cNvPr id="13314" name="Picture 2" descr="What is Google Maps API? | SoftAuthor">
            <a:extLst>
              <a:ext uri="{FF2B5EF4-FFF2-40B4-BE49-F238E27FC236}">
                <a16:creationId xmlns:a16="http://schemas.microsoft.com/office/drawing/2014/main" id="{49DEE7B3-897C-ABA2-C21F-142338ABE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67375"/>
            <a:ext cx="4572000" cy="2812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70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Common API examples</a:t>
            </a:r>
          </a:p>
        </p:txBody>
      </p:sp>
      <p:sp>
        <p:nvSpPr>
          <p:cNvPr id="91" name="Google Shape;91;p17"/>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Twitter</a:t>
            </a:r>
          </a:p>
        </p:txBody>
      </p:sp>
      <p:sp>
        <p:nvSpPr>
          <p:cNvPr id="92" name="Google Shape;92;p17"/>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r>
              <a:rPr lang="en-US" dirty="0"/>
              <a:t>Each Tweet contains descriptive core attributes, including an author, a unique ID, a message, a timestamp when it was posted, and geolocation metadata. </a:t>
            </a:r>
          </a:p>
          <a:p>
            <a:r>
              <a:rPr lang="en-US" dirty="0"/>
              <a:t>Twitter makes public Tweets and replies available to developers and allows developers to post Tweets via the company's API.</a:t>
            </a:r>
            <a:endParaRPr dirty="0"/>
          </a:p>
        </p:txBody>
      </p:sp>
      <p:sp>
        <p:nvSpPr>
          <p:cNvPr id="6" name="Google Shape;77;p15">
            <a:extLst>
              <a:ext uri="{FF2B5EF4-FFF2-40B4-BE49-F238E27FC236}">
                <a16:creationId xmlns:a16="http://schemas.microsoft.com/office/drawing/2014/main" id="{D2BE414C-59DD-A481-497E-9D05F5064BC9}"/>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https://nextgennewmedia.com/wp-content/uploads/2018/02/twitter_api.png</a:t>
            </a:r>
            <a:endParaRPr dirty="0"/>
          </a:p>
        </p:txBody>
      </p:sp>
      <p:pic>
        <p:nvPicPr>
          <p:cNvPr id="14338" name="Picture 2" descr="New Twitter API lets developers sift through every tweet in history -  NextGen New Media">
            <a:extLst>
              <a:ext uri="{FF2B5EF4-FFF2-40B4-BE49-F238E27FC236}">
                <a16:creationId xmlns:a16="http://schemas.microsoft.com/office/drawing/2014/main" id="{2B9D75D5-1759-51B9-A800-2190DD054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35810"/>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12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a:t>
            </a:r>
            <a:r>
              <a:rPr lang="en-IN" dirty="0"/>
              <a:t>Application Programming Interface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Open APIs</a:t>
            </a:r>
          </a:p>
          <a:p>
            <a:pPr marL="457200" lvl="0" indent="-317500" algn="l" rtl="0">
              <a:spcBef>
                <a:spcPts val="0"/>
              </a:spcBef>
              <a:spcAft>
                <a:spcPts val="0"/>
              </a:spcAft>
              <a:buSzPts val="1400"/>
              <a:buChar char="●"/>
            </a:pPr>
            <a:r>
              <a:rPr lang="en-IN" dirty="0"/>
              <a:t>Partner APIs</a:t>
            </a:r>
          </a:p>
          <a:p>
            <a:pPr marL="457200" lvl="0" indent="-317500" algn="l" rtl="0">
              <a:spcBef>
                <a:spcPts val="0"/>
              </a:spcBef>
              <a:spcAft>
                <a:spcPts val="0"/>
              </a:spcAft>
              <a:buSzPts val="1400"/>
              <a:buChar char="●"/>
            </a:pPr>
            <a:r>
              <a:rPr lang="en-IN" dirty="0"/>
              <a:t>Internal APIs</a:t>
            </a:r>
          </a:p>
          <a:p>
            <a:pPr marL="457200" lvl="0" indent="-317500" algn="l" rtl="0">
              <a:spcBef>
                <a:spcPts val="0"/>
              </a:spcBef>
              <a:spcAft>
                <a:spcPts val="0"/>
              </a:spcAft>
              <a:buSzPts val="1400"/>
              <a:buChar char="●"/>
            </a:pPr>
            <a:r>
              <a:rPr lang="en-IN" dirty="0"/>
              <a:t>Composite APIs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https://jelvix.com/wp-content/uploads/2021/02/types-of-api.png</a:t>
            </a:r>
            <a:endParaRPr dirty="0"/>
          </a:p>
        </p:txBody>
      </p:sp>
      <p:pic>
        <p:nvPicPr>
          <p:cNvPr id="15362" name="Picture 2" descr="What is an Application Programming Interface? - Jelvix">
            <a:extLst>
              <a:ext uri="{FF2B5EF4-FFF2-40B4-BE49-F238E27FC236}">
                <a16:creationId xmlns:a16="http://schemas.microsoft.com/office/drawing/2014/main" id="{499779FC-AF2A-CE03-8544-DEBA5B0D6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338"/>
          <a:stretch/>
        </p:blipFill>
        <p:spPr bwMode="auto">
          <a:xfrm>
            <a:off x="4572000" y="1449092"/>
            <a:ext cx="4547070" cy="259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Open APIs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Open APIs are open source application programming interfaces you can access with the HTTP protocol. </a:t>
            </a:r>
          </a:p>
          <a:p>
            <a:pPr marL="457200" lvl="0" indent="-317500" algn="l" rtl="0">
              <a:spcBef>
                <a:spcPts val="0"/>
              </a:spcBef>
              <a:spcAft>
                <a:spcPts val="0"/>
              </a:spcAft>
              <a:buSzPts val="1400"/>
              <a:buChar char="●"/>
            </a:pPr>
            <a:r>
              <a:rPr lang="en-US" dirty="0"/>
              <a:t>Also known as public APIs, they have defined API endpoints and request and response formats.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https://www.consekense.com/img/confluenx/1.png</a:t>
            </a:r>
            <a:endParaRPr dirty="0"/>
          </a:p>
        </p:txBody>
      </p:sp>
      <p:pic>
        <p:nvPicPr>
          <p:cNvPr id="16388" name="Picture 4" descr="Consekense">
            <a:extLst>
              <a:ext uri="{FF2B5EF4-FFF2-40B4-BE49-F238E27FC236}">
                <a16:creationId xmlns:a16="http://schemas.microsoft.com/office/drawing/2014/main" id="{B577CDE8-7208-3E10-A973-74A303419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560" y="866725"/>
            <a:ext cx="4378271" cy="363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6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Partner APIs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Partner APIs are application programming interfaces exposed to or by strategic business partners. </a:t>
            </a:r>
          </a:p>
          <a:p>
            <a:pPr marL="457200" lvl="0" indent="-317500" algn="l" rtl="0">
              <a:spcBef>
                <a:spcPts val="0"/>
              </a:spcBef>
              <a:spcAft>
                <a:spcPts val="0"/>
              </a:spcAft>
              <a:buSzPts val="1400"/>
              <a:buChar char="●"/>
            </a:pPr>
            <a:r>
              <a:rPr lang="en-US" dirty="0"/>
              <a:t>Typically, developers can access these APIs in self-service mode through a public API developer portal. </a:t>
            </a:r>
            <a:endParaRPr dirty="0"/>
          </a:p>
        </p:txBody>
      </p:sp>
      <p:sp>
        <p:nvSpPr>
          <p:cNvPr id="77" name="Google Shape;77;p15"/>
          <p:cNvSpPr txBox="1">
            <a:spLocks noGrp="1"/>
          </p:cNvSpPr>
          <p:nvPr>
            <p:ph type="body" idx="3"/>
          </p:nvPr>
        </p:nvSpPr>
        <p:spPr>
          <a:xfrm>
            <a:off x="5067201"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https://cdn.zapier.com/storage/photos/6c1955e7660ff21d7fbc2afc606ef211_2.png</a:t>
            </a:r>
            <a:endParaRPr dirty="0"/>
          </a:p>
        </p:txBody>
      </p:sp>
      <p:pic>
        <p:nvPicPr>
          <p:cNvPr id="17410" name="Picture 2" descr="Introducing the Partner API: Build Zapier Into Your App - The Zapier  Engineering Blog | Zapier">
            <a:extLst>
              <a:ext uri="{FF2B5EF4-FFF2-40B4-BE49-F238E27FC236}">
                <a16:creationId xmlns:a16="http://schemas.microsoft.com/office/drawing/2014/main" id="{FCA5ADFA-4A12-F1AD-2E52-C20B111A5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80605"/>
            <a:ext cx="4572000" cy="225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8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Introduction to Application Programming Interface (API)</a:t>
            </a:r>
          </a:p>
          <a:p>
            <a:pPr marL="457200" lvl="0" indent="-342900" algn="l" rtl="0">
              <a:spcBef>
                <a:spcPts val="0"/>
              </a:spcBef>
              <a:spcAft>
                <a:spcPts val="0"/>
              </a:spcAft>
              <a:buSzPts val="1800"/>
              <a:buChar char="●"/>
            </a:pPr>
            <a:r>
              <a:rPr lang="en-IN" dirty="0"/>
              <a:t>Common API examples</a:t>
            </a:r>
            <a:endParaRPr lang="en" dirty="0"/>
          </a:p>
          <a:p>
            <a:pPr marL="457200" lvl="0" indent="-342900" algn="l" rtl="0">
              <a:spcBef>
                <a:spcPts val="0"/>
              </a:spcBef>
              <a:spcAft>
                <a:spcPts val="0"/>
              </a:spcAft>
              <a:buSzPts val="1800"/>
              <a:buChar char="●"/>
            </a:pPr>
            <a:r>
              <a:rPr lang="en" dirty="0"/>
              <a:t>Types of API’s</a:t>
            </a:r>
          </a:p>
          <a:p>
            <a:pPr marL="457200" lvl="0" indent="-342900" algn="l" rtl="0">
              <a:spcBef>
                <a:spcPts val="0"/>
              </a:spcBef>
              <a:spcAft>
                <a:spcPts val="0"/>
              </a:spcAft>
              <a:buSzPts val="1800"/>
              <a:buChar char="●"/>
            </a:pPr>
            <a:r>
              <a:rPr lang="en-IN" dirty="0"/>
              <a:t>Types of API protocols</a:t>
            </a:r>
            <a:endParaRPr lang="en" dirty="0"/>
          </a:p>
          <a:p>
            <a:pPr marL="457200" lvl="0" indent="-342900" algn="l" rtl="0">
              <a:spcBef>
                <a:spcPts val="0"/>
              </a:spcBef>
              <a:spcAft>
                <a:spcPts val="0"/>
              </a:spcAft>
              <a:buSzPts val="1800"/>
              <a:buChar char="●"/>
            </a:pPr>
            <a:r>
              <a:rPr lang="en-US" dirty="0"/>
              <a:t>What is a REST API?</a:t>
            </a:r>
            <a:endParaRPr lang="en" dirty="0"/>
          </a:p>
          <a:p>
            <a:pPr marL="457200" lvl="0" indent="-342900" algn="l" rtl="0">
              <a:spcBef>
                <a:spcPts val="0"/>
              </a:spcBef>
              <a:spcAft>
                <a:spcPts val="0"/>
              </a:spcAft>
              <a:buSzPts val="1800"/>
              <a:buChar char="●"/>
            </a:pPr>
            <a:r>
              <a:rPr lang="en-US" dirty="0"/>
              <a:t>API services in IBM and AWS Cloud</a:t>
            </a:r>
            <a:endParaRPr lang="en" dirty="0"/>
          </a:p>
          <a:p>
            <a:pPr marL="457200" lvl="0" indent="-342900" algn="l" rtl="0">
              <a:spcBef>
                <a:spcPts val="0"/>
              </a:spcBef>
              <a:spcAft>
                <a:spcPts val="0"/>
              </a:spcAft>
              <a:buSzPts val="1800"/>
              <a:buChar char="●"/>
            </a:pPr>
            <a:r>
              <a:rPr lang="en-IN" dirty="0"/>
              <a:t>IBM API Management on Cloud</a:t>
            </a:r>
            <a:endParaRPr lang="en" dirty="0"/>
          </a:p>
          <a:p>
            <a:pPr marL="457200" lvl="0" indent="-342900" algn="l" rtl="0">
              <a:spcBef>
                <a:spcPts val="0"/>
              </a:spcBef>
              <a:spcAft>
                <a:spcPts val="0"/>
              </a:spcAft>
              <a:buSzPts val="1800"/>
              <a:buChar char="●"/>
            </a:pPr>
            <a:r>
              <a:rPr lang="en-US" dirty="0"/>
              <a:t>API management tools on AWS</a:t>
            </a:r>
            <a:endParaRPr lang="en" dirty="0"/>
          </a:p>
          <a:p>
            <a:pPr marL="457200" lvl="0" indent="-342900" algn="l" rtl="0">
              <a:spcBef>
                <a:spcPts val="0"/>
              </a:spcBef>
              <a:spcAft>
                <a:spcPts val="0"/>
              </a:spcAft>
              <a:buSzPts val="1800"/>
              <a:buChar char="●"/>
            </a:pPr>
            <a:r>
              <a:rPr lang="en-IN" dirty="0"/>
              <a:t>Amazon API Gateway benefits</a:t>
            </a: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Internal APIs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Internal APIs are application programming interfaces that remain hidden from external users. </a:t>
            </a:r>
          </a:p>
          <a:p>
            <a:pPr marL="457200" lvl="0" indent="-317500" algn="l" rtl="0">
              <a:spcBef>
                <a:spcPts val="0"/>
              </a:spcBef>
              <a:spcAft>
                <a:spcPts val="0"/>
              </a:spcAft>
              <a:buSzPts val="1400"/>
              <a:buChar char="●"/>
            </a:pPr>
            <a:r>
              <a:rPr lang="en-US" dirty="0"/>
              <a:t>These private APIs aren't available for users outside of the company and are instead intended to improve productivity and communication across different internal development teams.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https://blog.restcase.com/content/images/2016/12/Private-APIs-v5.png</a:t>
            </a:r>
            <a:endParaRPr dirty="0"/>
          </a:p>
        </p:txBody>
      </p:sp>
      <p:pic>
        <p:nvPicPr>
          <p:cNvPr id="18434" name="Picture 2" descr="Internal vs External APIs">
            <a:extLst>
              <a:ext uri="{FF2B5EF4-FFF2-40B4-BE49-F238E27FC236}">
                <a16:creationId xmlns:a16="http://schemas.microsoft.com/office/drawing/2014/main" id="{A6CC84EE-8BF1-FCAF-A84A-62DB55EE9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488" y="1387097"/>
            <a:ext cx="4463512" cy="32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7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Composite APIs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Composite APIs combine multiple data or service APIs. </a:t>
            </a:r>
          </a:p>
          <a:p>
            <a:pPr marL="457200" lvl="0" indent="-317500" algn="l" rtl="0">
              <a:spcBef>
                <a:spcPts val="0"/>
              </a:spcBef>
              <a:spcAft>
                <a:spcPts val="0"/>
              </a:spcAft>
              <a:buSzPts val="1400"/>
              <a:buChar char="●"/>
            </a:pPr>
            <a:r>
              <a:rPr lang="en-US" dirty="0"/>
              <a:t>These services allow developers to access several endpoints in a single call. </a:t>
            </a:r>
          </a:p>
          <a:p>
            <a:pPr marL="457200" lvl="0" indent="-317500" algn="l" rtl="0">
              <a:spcBef>
                <a:spcPts val="0"/>
              </a:spcBef>
              <a:spcAft>
                <a:spcPts val="0"/>
              </a:spcAft>
              <a:buSzPts val="1400"/>
              <a:buChar char="●"/>
            </a:pPr>
            <a:r>
              <a:rPr lang="en-US" dirty="0"/>
              <a:t>Composite APIs are useful in microservices architecture where performing a single task may require information from several sources.</a:t>
            </a:r>
            <a:endParaRPr dirty="0"/>
          </a:p>
        </p:txBody>
      </p:sp>
      <p:sp>
        <p:nvSpPr>
          <p:cNvPr id="77" name="Google Shape;77;p15"/>
          <p:cNvSpPr txBox="1">
            <a:spLocks noGrp="1"/>
          </p:cNvSpPr>
          <p:nvPr>
            <p:ph type="body" idx="3"/>
          </p:nvPr>
        </p:nvSpPr>
        <p:spPr>
          <a:xfrm>
            <a:off x="5020706"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https://techdocs.ed-fi.org/download/attachments/21007509/Sample-Composite.png?version=2&amp;modificationDate=1467143187207&amp;api=v2</a:t>
            </a:r>
            <a:endParaRPr dirty="0"/>
          </a:p>
        </p:txBody>
      </p:sp>
      <p:pic>
        <p:nvPicPr>
          <p:cNvPr id="19458" name="Picture 2" descr="API Composite Resources - ODS / API v2.1.1 - Ed-Fi Tech Docs">
            <a:extLst>
              <a:ext uri="{FF2B5EF4-FFF2-40B4-BE49-F238E27FC236}">
                <a16:creationId xmlns:a16="http://schemas.microsoft.com/office/drawing/2014/main" id="{522ADBC7-BBF7-60A8-7C27-5790E3B43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67375"/>
            <a:ext cx="4572000" cy="285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4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a:t>
            </a:r>
            <a:r>
              <a:rPr lang="en-IN" dirty="0"/>
              <a:t>Application Programming Interface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 protocols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SOAP (Simple Object Access Protocol)</a:t>
            </a:r>
          </a:p>
          <a:p>
            <a:pPr marL="457200" lvl="0" indent="-317500" algn="l" rtl="0">
              <a:spcBef>
                <a:spcPts val="0"/>
              </a:spcBef>
              <a:spcAft>
                <a:spcPts val="0"/>
              </a:spcAft>
              <a:buSzPts val="1400"/>
              <a:buChar char="●"/>
            </a:pPr>
            <a:r>
              <a:rPr lang="en-IN" dirty="0"/>
              <a:t>XML-RPC</a:t>
            </a:r>
          </a:p>
          <a:p>
            <a:pPr marL="457200" lvl="0" indent="-317500" algn="l" rtl="0">
              <a:spcBef>
                <a:spcPts val="0"/>
              </a:spcBef>
              <a:spcAft>
                <a:spcPts val="0"/>
              </a:spcAft>
              <a:buSzPts val="1400"/>
              <a:buChar char="●"/>
            </a:pPr>
            <a:r>
              <a:rPr lang="en-IN" dirty="0"/>
              <a:t>JSON-RPC</a:t>
            </a:r>
          </a:p>
          <a:p>
            <a:pPr marL="457200" lvl="0" indent="-317500" algn="l" rtl="0">
              <a:spcBef>
                <a:spcPts val="0"/>
              </a:spcBef>
              <a:spcAft>
                <a:spcPts val="0"/>
              </a:spcAft>
              <a:buSzPts val="1400"/>
              <a:buChar char="●"/>
            </a:pPr>
            <a:r>
              <a:rPr lang="en-IN" dirty="0"/>
              <a:t>REST (Representational State Transfer) </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https://learn.g2.com/hs-fs/hubfs/Types%20of%20API-1.jpg?width=590&amp;name=Types%20of%20API-1.jpg</a:t>
            </a:r>
            <a:endParaRPr dirty="0"/>
          </a:p>
        </p:txBody>
      </p:sp>
      <p:pic>
        <p:nvPicPr>
          <p:cNvPr id="20482" name="Picture 2" descr="How API Management Can Help Your Business">
            <a:extLst>
              <a:ext uri="{FF2B5EF4-FFF2-40B4-BE49-F238E27FC236}">
                <a16:creationId xmlns:a16="http://schemas.microsoft.com/office/drawing/2014/main" id="{ACB07B60-DE7B-1E45-C04D-B32601441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08125"/>
            <a:ext cx="4572000" cy="279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17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 protocols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SOAP (Simple Object Access Protocol)</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SOAP is an API protocol built with XML, enabling users to send and receive data through SMTP and HTTP. </a:t>
            </a:r>
          </a:p>
          <a:p>
            <a:pPr marL="457200" lvl="0" indent="-317500" algn="l" rtl="0">
              <a:spcBef>
                <a:spcPts val="0"/>
              </a:spcBef>
              <a:spcAft>
                <a:spcPts val="0"/>
              </a:spcAft>
              <a:buSzPts val="1400"/>
              <a:buChar char="●"/>
            </a:pPr>
            <a:r>
              <a:rPr lang="en-US" dirty="0"/>
              <a:t>With SOAP APIs, it is easier to share information between apps or software components that are running in different environments or written in different languages.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https://static.javatpoint.com/tutorial/soapui/images/soap-and-rest-web-services.png</a:t>
            </a:r>
            <a:r>
              <a:rPr lang="en" dirty="0"/>
              <a:t> </a:t>
            </a:r>
            <a:endParaRPr dirty="0"/>
          </a:p>
        </p:txBody>
      </p:sp>
      <p:pic>
        <p:nvPicPr>
          <p:cNvPr id="21508" name="Picture 4" descr="Introduction of SOAP and REST Web Services - javatpoint">
            <a:extLst>
              <a:ext uri="{FF2B5EF4-FFF2-40B4-BE49-F238E27FC236}">
                <a16:creationId xmlns:a16="http://schemas.microsoft.com/office/drawing/2014/main" id="{595FB1AC-765C-861F-5308-DCAD4A8AA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236" y="1413494"/>
            <a:ext cx="445576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1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 protocols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XML-RPC</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XML-RPC is a protocol that relies on a specific format of XML to transfer data, whereas SOAP uses a proprietary XML format. </a:t>
            </a:r>
          </a:p>
          <a:p>
            <a:pPr marL="457200" lvl="0" indent="-317500" algn="l" rtl="0">
              <a:spcBef>
                <a:spcPts val="0"/>
              </a:spcBef>
              <a:spcAft>
                <a:spcPts val="0"/>
              </a:spcAft>
              <a:buSzPts val="1400"/>
              <a:buChar char="●"/>
            </a:pPr>
            <a:r>
              <a:rPr lang="en-US" dirty="0"/>
              <a:t>XML-RPC is older than SOAP, but much simpler, and relatively lightweight in that it uses minimum bandwidth.</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https://cdn.drlinkcheck.com/blog/xml-rpc.png</a:t>
            </a:r>
            <a:r>
              <a:rPr lang="en" dirty="0"/>
              <a:t> </a:t>
            </a:r>
            <a:endParaRPr dirty="0"/>
          </a:p>
        </p:txBody>
      </p:sp>
      <p:pic>
        <p:nvPicPr>
          <p:cNvPr id="22532" name="Picture 4" descr="WordPress XML-RPC: Disable or Don't Disable? – Dr. Link Check">
            <a:extLst>
              <a:ext uri="{FF2B5EF4-FFF2-40B4-BE49-F238E27FC236}">
                <a16:creationId xmlns:a16="http://schemas.microsoft.com/office/drawing/2014/main" id="{31216F1D-2172-5F1D-24D4-CA641C2AC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873581"/>
            <a:ext cx="4571999" cy="227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88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 protocols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JSON-RPC</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JSON-RPC is a protocol similar to XML-RPC, as they are both remote procedure calls (RPCs), but this one uses JSON instead of XML format to transfer data. </a:t>
            </a:r>
          </a:p>
          <a:p>
            <a:pPr marL="457200" lvl="0" indent="-317500" algn="l" rtl="0">
              <a:spcBef>
                <a:spcPts val="0"/>
              </a:spcBef>
              <a:spcAft>
                <a:spcPts val="0"/>
              </a:spcAft>
              <a:buSzPts val="1400"/>
              <a:buChar char="●"/>
            </a:pPr>
            <a:r>
              <a:rPr lang="en-US" dirty="0"/>
              <a:t>Both protocols are simple. </a:t>
            </a:r>
          </a:p>
          <a:p>
            <a:pPr marL="457200" lvl="0" indent="-317500" algn="l" rtl="0">
              <a:spcBef>
                <a:spcPts val="0"/>
              </a:spcBef>
              <a:spcAft>
                <a:spcPts val="0"/>
              </a:spcAft>
              <a:buSzPts val="1400"/>
              <a:buChar char="●"/>
            </a:pPr>
            <a:r>
              <a:rPr lang="en-US" dirty="0"/>
              <a:t>While calls may contain multiple parameters, they only expect one result.</a:t>
            </a:r>
            <a:endParaRPr dirty="0"/>
          </a:p>
        </p:txBody>
      </p:sp>
      <p:sp>
        <p:nvSpPr>
          <p:cNvPr id="77" name="Google Shape;77;p15"/>
          <p:cNvSpPr txBox="1">
            <a:spLocks noGrp="1"/>
          </p:cNvSpPr>
          <p:nvPr>
            <p:ph type="body" idx="3"/>
          </p:nvPr>
        </p:nvSpPr>
        <p:spPr>
          <a:xfrm>
            <a:off x="5020706" y="4725780"/>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https://assets.website-files.com/5ff66329429d880392f6cba2/61b76e7fdf48bbef0026f39a_JSON%20works.png</a:t>
            </a:r>
            <a:endParaRPr dirty="0"/>
          </a:p>
        </p:txBody>
      </p:sp>
      <p:pic>
        <p:nvPicPr>
          <p:cNvPr id="23554" name="Picture 2" descr="What is JSON-RPC ❓ Definition, Work, Comparison">
            <a:extLst>
              <a:ext uri="{FF2B5EF4-FFF2-40B4-BE49-F238E27FC236}">
                <a16:creationId xmlns:a16="http://schemas.microsoft.com/office/drawing/2014/main" id="{C365314B-73AB-122B-F5A5-FBF7A55E7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62144"/>
            <a:ext cx="4572000" cy="294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052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API protocols</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REST (Representational State Transfer) </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REST is a set of web API architecture principles, which means there are no official standards (unlike those with a protocol). </a:t>
            </a:r>
          </a:p>
          <a:p>
            <a:pPr marL="457200" lvl="0" indent="-317500" algn="l" rtl="0">
              <a:spcBef>
                <a:spcPts val="0"/>
              </a:spcBef>
              <a:spcAft>
                <a:spcPts val="0"/>
              </a:spcAft>
              <a:buSzPts val="1400"/>
              <a:buChar char="●"/>
            </a:pPr>
            <a:r>
              <a:rPr lang="en-US" dirty="0"/>
              <a:t>To be a REST API (also known as a RESTful API), the interface must adhere to certain architectural constraints.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https://miro.medium.com/max/782/1*EbBD6IXvf3o-YegUvRB_IA.jpeg</a:t>
            </a:r>
            <a:endParaRPr dirty="0"/>
          </a:p>
        </p:txBody>
      </p:sp>
      <p:pic>
        <p:nvPicPr>
          <p:cNvPr id="24578" name="Picture 2" descr="Understanding REST (Representational State Transfer) | by Sagar Mane |  Medium">
            <a:extLst>
              <a:ext uri="{FF2B5EF4-FFF2-40B4-BE49-F238E27FC236}">
                <a16:creationId xmlns:a16="http://schemas.microsoft.com/office/drawing/2014/main" id="{299BC2B4-A9BE-6AA8-3CEA-279605413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35071"/>
            <a:ext cx="4572000" cy="284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15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 to REST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REST (Representational State Transfer) </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An API, or application programming interface, is a set of rules that define how applications or devices can connect to and communicate with each other. </a:t>
            </a:r>
          </a:p>
          <a:p>
            <a:pPr marL="457200" lvl="0" indent="-317500" algn="l" rtl="0">
              <a:spcBef>
                <a:spcPts val="0"/>
              </a:spcBef>
              <a:spcAft>
                <a:spcPts val="0"/>
              </a:spcAft>
              <a:buSzPts val="1400"/>
              <a:buChar char="●"/>
            </a:pPr>
            <a:r>
              <a:rPr lang="en-US" dirty="0"/>
              <a:t>A REST API is an API that conforms to the design principles of the REST, or representational state transfer architectural style.</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endParaRPr dirty="0"/>
          </a:p>
        </p:txBody>
      </p:sp>
      <p:sp>
        <p:nvSpPr>
          <p:cNvPr id="6" name="Google Shape;77;p15">
            <a:extLst>
              <a:ext uri="{FF2B5EF4-FFF2-40B4-BE49-F238E27FC236}">
                <a16:creationId xmlns:a16="http://schemas.microsoft.com/office/drawing/2014/main" id="{431C4A48-36E6-9F71-9557-72E02FDDC8B5}"/>
              </a:ext>
            </a:extLst>
          </p:cNvPr>
          <p:cNvSpPr txBox="1">
            <a:spLocks/>
          </p:cNvSpPr>
          <p:nvPr/>
        </p:nvSpPr>
        <p:spPr>
          <a:xfrm>
            <a:off x="5074950" y="477227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a:t>Image Source: https://miro.medium.com/max/782/1*EbBD6IXvf3o-YegUvRB_IA.jpeg</a:t>
            </a:r>
            <a:endParaRPr lang="fr-FR" dirty="0"/>
          </a:p>
        </p:txBody>
      </p:sp>
      <p:pic>
        <p:nvPicPr>
          <p:cNvPr id="7" name="Picture 2" descr="Understanding REST (Representational State Transfer) | by Sagar Mane |  Medium">
            <a:extLst>
              <a:ext uri="{FF2B5EF4-FFF2-40B4-BE49-F238E27FC236}">
                <a16:creationId xmlns:a16="http://schemas.microsoft.com/office/drawing/2014/main" id="{45BA8246-B1F5-2EE1-E7A4-E574CE863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35071"/>
            <a:ext cx="4572000" cy="284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782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 to REST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REST design principles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Uniform interface</a:t>
            </a:r>
            <a:endParaRPr lang="en-US" dirty="0"/>
          </a:p>
          <a:p>
            <a:pPr marL="457200" lvl="0" indent="-317500" algn="l" rtl="0">
              <a:spcBef>
                <a:spcPts val="0"/>
              </a:spcBef>
              <a:spcAft>
                <a:spcPts val="0"/>
              </a:spcAft>
              <a:buSzPts val="1400"/>
              <a:buChar char="●"/>
            </a:pPr>
            <a:r>
              <a:rPr lang="en-IN" dirty="0"/>
              <a:t>Client-server decoupling</a:t>
            </a:r>
            <a:endParaRPr lang="en-US" dirty="0"/>
          </a:p>
          <a:p>
            <a:pPr marL="457200" lvl="0" indent="-317500" algn="l" rtl="0">
              <a:spcBef>
                <a:spcPts val="0"/>
              </a:spcBef>
              <a:spcAft>
                <a:spcPts val="0"/>
              </a:spcAft>
              <a:buSzPts val="1400"/>
              <a:buChar char="●"/>
            </a:pPr>
            <a:r>
              <a:rPr lang="en-IN" dirty="0"/>
              <a:t>Statelessness</a:t>
            </a:r>
            <a:endParaRPr lang="en-US" dirty="0"/>
          </a:p>
          <a:p>
            <a:pPr marL="457200" lvl="0" indent="-317500" algn="l" rtl="0">
              <a:spcBef>
                <a:spcPts val="0"/>
              </a:spcBef>
              <a:spcAft>
                <a:spcPts val="0"/>
              </a:spcAft>
              <a:buSzPts val="1400"/>
              <a:buChar char="●"/>
            </a:pPr>
            <a:r>
              <a:rPr lang="en-IN" dirty="0" err="1"/>
              <a:t>Cacheability</a:t>
            </a:r>
            <a:endParaRPr lang="en-US" dirty="0"/>
          </a:p>
          <a:p>
            <a:pPr marL="457200" lvl="0" indent="-317500" algn="l" rtl="0">
              <a:spcBef>
                <a:spcPts val="0"/>
              </a:spcBef>
              <a:spcAft>
                <a:spcPts val="0"/>
              </a:spcAft>
              <a:buSzPts val="1400"/>
              <a:buChar char="●"/>
            </a:pPr>
            <a:r>
              <a:rPr lang="en-IN" dirty="0"/>
              <a:t>Layered system architecture</a:t>
            </a:r>
            <a:endParaRPr lang="en-US" dirty="0"/>
          </a:p>
          <a:p>
            <a:pPr marL="457200" lvl="0" indent="-317500" algn="l" rtl="0">
              <a:spcBef>
                <a:spcPts val="0"/>
              </a:spcBef>
              <a:spcAft>
                <a:spcPts val="0"/>
              </a:spcAft>
              <a:buSzPts val="1400"/>
              <a:buChar char="●"/>
            </a:pPr>
            <a:r>
              <a:rPr lang="en-IN" dirty="0"/>
              <a:t>Code on demand </a:t>
            </a:r>
            <a:endParaRPr dirty="0"/>
          </a:p>
        </p:txBody>
      </p:sp>
      <p:sp>
        <p:nvSpPr>
          <p:cNvPr id="77" name="Google Shape;77;p15"/>
          <p:cNvSpPr txBox="1">
            <a:spLocks noGrp="1"/>
          </p:cNvSpPr>
          <p:nvPr>
            <p:ph type="body" idx="3"/>
          </p:nvPr>
        </p:nvSpPr>
        <p:spPr>
          <a:xfrm>
            <a:off x="5028455"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https://3.bp.blogspot.com/-hePTSHDMocA/Wy0LgvaeOmI/AAAAAAAACh8/4dLaq8Bw1jw4iLNTX_k3fhliYsGdA49GQCLcBGAs/s1600/REST%2BArchitectural%2BConstraints.png</a:t>
            </a:r>
            <a:endParaRPr dirty="0"/>
          </a:p>
        </p:txBody>
      </p:sp>
      <p:pic>
        <p:nvPicPr>
          <p:cNvPr id="25604" name="Picture 4" descr="REST API - REST Architectural Constraints">
            <a:extLst>
              <a:ext uri="{FF2B5EF4-FFF2-40B4-BE49-F238E27FC236}">
                <a16:creationId xmlns:a16="http://schemas.microsoft.com/office/drawing/2014/main" id="{B476EB84-3D7B-3B77-657F-BD13FFA04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01841"/>
            <a:ext cx="4572000" cy="29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588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 to REST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How REST APIs work</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REST APIs communicate via HTTP requests to perform standard database functions like creating, reading, updating, and deleting records (also known as CRUD) within a resource. </a:t>
            </a:r>
          </a:p>
          <a:p>
            <a:pPr marL="457200" lvl="0" indent="-317500" algn="l" rtl="0">
              <a:spcBef>
                <a:spcPts val="0"/>
              </a:spcBef>
              <a:spcAft>
                <a:spcPts val="0"/>
              </a:spcAft>
              <a:buSzPts val="1400"/>
              <a:buChar char="●"/>
            </a:pPr>
            <a:r>
              <a:rPr lang="en-US" dirty="0"/>
              <a:t>For example, a REST API would use a GET request to retrieve a record, a POST request to create one, a PUT request to update a record, and a DELETE request to delete one. </a:t>
            </a:r>
          </a:p>
        </p:txBody>
      </p:sp>
      <p:sp>
        <p:nvSpPr>
          <p:cNvPr id="77" name="Google Shape;77;p15"/>
          <p:cNvSpPr txBox="1">
            <a:spLocks noGrp="1"/>
          </p:cNvSpPr>
          <p:nvPr>
            <p:ph type="body" idx="3"/>
          </p:nvPr>
        </p:nvSpPr>
        <p:spPr>
          <a:xfrm>
            <a:off x="5074950"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https://www.eginnovations.com/documentation/Resources/Images/eGRESTAPI/RESTAPIWork.png</a:t>
            </a:r>
            <a:endParaRPr dirty="0"/>
          </a:p>
        </p:txBody>
      </p:sp>
      <p:pic>
        <p:nvPicPr>
          <p:cNvPr id="27650" name="Picture 2" descr="How Does eG REST API Work?">
            <a:extLst>
              <a:ext uri="{FF2B5EF4-FFF2-40B4-BE49-F238E27FC236}">
                <a16:creationId xmlns:a16="http://schemas.microsoft.com/office/drawing/2014/main" id="{C266E713-2F1E-B4C1-C64B-58D967394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42820"/>
            <a:ext cx="4572000" cy="265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a:t>
            </a:r>
            <a:r>
              <a:rPr lang="en-IN" dirty="0"/>
              <a:t>Application Programming Interface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API Concept</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An application programming interface, or API, enables companies to open up their applications’ data and functionality to external third-party developers, business partners, and internal departments within their companies. </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https://media.sproutsocial.com/uploads/2015/04/API_defined3-02.png</a:t>
            </a:r>
            <a:endParaRPr dirty="0"/>
          </a:p>
        </p:txBody>
      </p:sp>
      <p:pic>
        <p:nvPicPr>
          <p:cNvPr id="1026" name="Picture 2" descr="What Is an API &amp; Why Does It Matter for Social Media? | Sprout Social">
            <a:extLst>
              <a:ext uri="{FF2B5EF4-FFF2-40B4-BE49-F238E27FC236}">
                <a16:creationId xmlns:a16="http://schemas.microsoft.com/office/drawing/2014/main" id="{3CC79BA3-86AE-6755-B8D7-C2AEDD8EF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19275"/>
            <a:ext cx="4572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 to REST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How REST APIs work</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All HTTP methods can be used in API calls. </a:t>
            </a:r>
          </a:p>
          <a:p>
            <a:pPr marL="457200" lvl="0" indent="-317500" algn="l" rtl="0">
              <a:spcBef>
                <a:spcPts val="0"/>
              </a:spcBef>
              <a:spcAft>
                <a:spcPts val="0"/>
              </a:spcAft>
              <a:buSzPts val="1400"/>
              <a:buChar char="●"/>
            </a:pPr>
            <a:r>
              <a:rPr lang="en-US" dirty="0"/>
              <a:t>A well-designed REST API is similar to a website running in a web browser with built-in HTTP functionality.</a:t>
            </a:r>
            <a:endParaRPr dirty="0"/>
          </a:p>
        </p:txBody>
      </p:sp>
      <p:sp>
        <p:nvSpPr>
          <p:cNvPr id="6" name="Google Shape;77;p15">
            <a:extLst>
              <a:ext uri="{FF2B5EF4-FFF2-40B4-BE49-F238E27FC236}">
                <a16:creationId xmlns:a16="http://schemas.microsoft.com/office/drawing/2014/main" id="{B31462F6-3EAD-0600-B632-84BB52738079}"/>
              </a:ext>
            </a:extLst>
          </p:cNvPr>
          <p:cNvSpPr txBox="1">
            <a:spLocks/>
          </p:cNvSpPr>
          <p:nvPr/>
        </p:nvSpPr>
        <p:spPr>
          <a:xfrm>
            <a:off x="5074950" y="466322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dirty="0"/>
              <a:t>Image Source: https://www.eginnovations.com/documentation/Resources/Images/eGRESTAPI/RESTAPIWork.png</a:t>
            </a:r>
          </a:p>
        </p:txBody>
      </p:sp>
      <p:pic>
        <p:nvPicPr>
          <p:cNvPr id="7" name="Picture 2" descr="How Does eG REST API Work?">
            <a:extLst>
              <a:ext uri="{FF2B5EF4-FFF2-40B4-BE49-F238E27FC236}">
                <a16:creationId xmlns:a16="http://schemas.microsoft.com/office/drawing/2014/main" id="{066232F9-667C-E0D2-7F77-065DC00D6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42820"/>
            <a:ext cx="4572000" cy="265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782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 to REST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REST API best practices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Although flexibility is a big advantage of REST API design, that same flexibility makes it easy to design an API that’s broken or performs poorly. </a:t>
            </a:r>
          </a:p>
          <a:p>
            <a:pPr marL="457200" lvl="0" indent="-317500" algn="l" rtl="0">
              <a:spcBef>
                <a:spcPts val="0"/>
              </a:spcBef>
              <a:spcAft>
                <a:spcPts val="0"/>
              </a:spcAft>
              <a:buSzPts val="1400"/>
              <a:buChar char="●"/>
            </a:pPr>
            <a:r>
              <a:rPr lang="en-US" dirty="0"/>
              <a:t>For this reason, professional developers share best practices in REST API specifications.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https://www.perfomatix.com/wp-content/uploads/2020/09/Rest-API-best-practices.jpg</a:t>
            </a:r>
            <a:endParaRPr dirty="0"/>
          </a:p>
        </p:txBody>
      </p:sp>
      <p:pic>
        <p:nvPicPr>
          <p:cNvPr id="28674" name="Picture 2" descr="Best Practices for REST API Design | Java Development Company | Perfomatix  | Product Engineering Services Company">
            <a:extLst>
              <a:ext uri="{FF2B5EF4-FFF2-40B4-BE49-F238E27FC236}">
                <a16:creationId xmlns:a16="http://schemas.microsoft.com/office/drawing/2014/main" id="{83CE5898-B405-A456-F035-45B8E9B75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66425"/>
            <a:ext cx="4572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41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 to REST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REST APIs and IBM Cloud</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benefits of REST APIs mean that they’ll continue to be an integral part of the software development process, especially as the demand for better customer experiences and more applications impacts business and IT operations.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https://i.ytimg.com/vi/bFbO1Pw_I_Y/maxresdefault.jpg</a:t>
            </a:r>
            <a:endParaRPr dirty="0"/>
          </a:p>
        </p:txBody>
      </p:sp>
      <p:pic>
        <p:nvPicPr>
          <p:cNvPr id="30722" name="Picture 2" descr="Create a REST API using IBM cloud functions and cloudant - YouTube">
            <a:extLst>
              <a:ext uri="{FF2B5EF4-FFF2-40B4-BE49-F238E27FC236}">
                <a16:creationId xmlns:a16="http://schemas.microsoft.com/office/drawing/2014/main" id="{F22764D0-ADA0-C276-39B2-A10690C69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3550"/>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066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IBM API Management on Cloud</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By using the IBM API Management on Cloud solution, you can create, manage, and monitor a cloud-based environment from which you can create, promote, use, and track APIs.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https://i.ytimg.com/vi/jzfZfVtl97c/maxresdefault.jpg</a:t>
            </a:r>
            <a:endParaRPr dirty="0"/>
          </a:p>
        </p:txBody>
      </p:sp>
      <p:pic>
        <p:nvPicPr>
          <p:cNvPr id="31746" name="Picture 2" descr="IBM API Connect Administration - YouTube">
            <a:extLst>
              <a:ext uri="{FF2B5EF4-FFF2-40B4-BE49-F238E27FC236}">
                <a16:creationId xmlns:a16="http://schemas.microsoft.com/office/drawing/2014/main" id="{0C59AB02-F3D8-E3C3-FEA2-C54799F651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37"/>
          <a:stretch/>
        </p:blipFill>
        <p:spPr bwMode="auto">
          <a:xfrm>
            <a:off x="4572000" y="1692808"/>
            <a:ext cx="4579292" cy="243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332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Anatomy of the IBM API Management cloud</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IBM API Management cloud is a collection of servers that comprise an API Management installation, including the configuration information and metadata that they contain.</a:t>
            </a:r>
            <a:endParaRPr dirty="0"/>
          </a:p>
        </p:txBody>
      </p:sp>
      <p:sp>
        <p:nvSpPr>
          <p:cNvPr id="77" name="Google Shape;77;p15"/>
          <p:cNvSpPr txBox="1">
            <a:spLocks noGrp="1"/>
          </p:cNvSpPr>
          <p:nvPr>
            <p:ph type="body" idx="3"/>
          </p:nvPr>
        </p:nvSpPr>
        <p:spPr>
          <a:xfrm>
            <a:off x="5051702"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https://image.slidesharecdn.com/iag-apimanagementarchitectpresentation-150804045154-lva1-app6891/85/iag-api-management-architect-presentation-30-320.jpg?cb=1438664051</a:t>
            </a:r>
            <a:endParaRPr dirty="0"/>
          </a:p>
        </p:txBody>
      </p:sp>
      <p:pic>
        <p:nvPicPr>
          <p:cNvPr id="6" name="Picture 5" descr="Iag api management architect presentation">
            <a:extLst>
              <a:ext uri="{FF2B5EF4-FFF2-40B4-BE49-F238E27FC236}">
                <a16:creationId xmlns:a16="http://schemas.microsoft.com/office/drawing/2014/main" id="{5716A006-D6FD-F6FD-9B61-7E9D4E609E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93785"/>
            <a:ext cx="4572000" cy="2819400"/>
          </a:xfrm>
          <a:prstGeom prst="rect">
            <a:avLst/>
          </a:prstGeom>
          <a:noFill/>
          <a:ln>
            <a:noFill/>
          </a:ln>
        </p:spPr>
      </p:pic>
    </p:spTree>
    <p:extLst>
      <p:ext uri="{BB962C8B-B14F-4D97-AF65-F5344CB8AC3E}">
        <p14:creationId xmlns:p14="http://schemas.microsoft.com/office/powerpoint/2010/main" val="4022693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Inside organizations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Signing up to IBM API Management on Cloud</a:t>
            </a:r>
          </a:p>
          <a:p>
            <a:pPr marL="457200" lvl="0" indent="-317500" algn="l" rtl="0">
              <a:spcBef>
                <a:spcPts val="0"/>
              </a:spcBef>
              <a:spcAft>
                <a:spcPts val="0"/>
              </a:spcAft>
              <a:buSzPts val="1400"/>
              <a:buChar char="●"/>
            </a:pPr>
            <a:r>
              <a:rPr lang="en-US" dirty="0"/>
              <a:t>Purchasing IBM API Management on Cloud</a:t>
            </a:r>
          </a:p>
          <a:p>
            <a:pPr marL="457200" lvl="0" indent="-317500" algn="l" rtl="0">
              <a:spcBef>
                <a:spcPts val="0"/>
              </a:spcBef>
              <a:spcAft>
                <a:spcPts val="0"/>
              </a:spcAft>
              <a:buSzPts val="1400"/>
              <a:buChar char="●"/>
            </a:pPr>
            <a:r>
              <a:rPr lang="en-IN" dirty="0"/>
              <a:t>API Management on Cloud concepts</a:t>
            </a:r>
            <a:endParaRPr lang="en-US" dirty="0"/>
          </a:p>
          <a:p>
            <a:pPr marL="457200" lvl="0" indent="-317500" algn="l" rtl="0">
              <a:spcBef>
                <a:spcPts val="0"/>
              </a:spcBef>
              <a:spcAft>
                <a:spcPts val="0"/>
              </a:spcAft>
              <a:buSzPts val="1400"/>
              <a:buChar char="●"/>
            </a:pPr>
            <a:r>
              <a:rPr lang="en-IN" dirty="0"/>
              <a:t>API Management on Cloud user roles</a:t>
            </a:r>
            <a:endParaRPr lang="en-US" dirty="0"/>
          </a:p>
          <a:p>
            <a:pPr marL="457200" lvl="0" indent="-317500" algn="l" rtl="0">
              <a:spcBef>
                <a:spcPts val="0"/>
              </a:spcBef>
              <a:spcAft>
                <a:spcPts val="0"/>
              </a:spcAft>
              <a:buSzPts val="1400"/>
              <a:buChar char="●"/>
            </a:pPr>
            <a:r>
              <a:rPr lang="en-IN" dirty="0"/>
              <a:t>IBM API Management on Cloud software requirements</a:t>
            </a:r>
            <a:endParaRPr lang="en-US" dirty="0"/>
          </a:p>
          <a:p>
            <a:pPr marL="457200" lvl="0" indent="-317500" algn="l" rtl="0">
              <a:spcBef>
                <a:spcPts val="0"/>
              </a:spcBef>
              <a:spcAft>
                <a:spcPts val="0"/>
              </a:spcAft>
              <a:buSzPts val="1400"/>
              <a:buChar char="●"/>
            </a:pPr>
            <a:r>
              <a:rPr lang="en-IN" dirty="0"/>
              <a:t>IBM API Management on Cloud support</a:t>
            </a:r>
            <a:endParaRPr dirty="0"/>
          </a:p>
        </p:txBody>
      </p:sp>
      <p:sp>
        <p:nvSpPr>
          <p:cNvPr id="77" name="Google Shape;77;p15"/>
          <p:cNvSpPr txBox="1">
            <a:spLocks noGrp="1"/>
          </p:cNvSpPr>
          <p:nvPr>
            <p:ph type="body" idx="3"/>
          </p:nvPr>
        </p:nvSpPr>
        <p:spPr>
          <a:xfrm>
            <a:off x="5036204"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https://www.ibm.com/docs/en/SSZFB2_3.0.1/com.ibm.apimgmt.overview.doc/orgs.gif</a:t>
            </a:r>
            <a:endParaRPr dirty="0"/>
          </a:p>
        </p:txBody>
      </p:sp>
      <p:pic>
        <p:nvPicPr>
          <p:cNvPr id="6" name="Picture 5" descr="Diagram showing the relationship between the different types of organizations and environments.">
            <a:extLst>
              <a:ext uri="{FF2B5EF4-FFF2-40B4-BE49-F238E27FC236}">
                <a16:creationId xmlns:a16="http://schemas.microsoft.com/office/drawing/2014/main" id="{8030D59C-1CDF-8E0D-C8F4-00BEA64D07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08125"/>
            <a:ext cx="4572000" cy="2846899"/>
          </a:xfrm>
          <a:prstGeom prst="rect">
            <a:avLst/>
          </a:prstGeom>
          <a:noFill/>
          <a:ln>
            <a:noFill/>
          </a:ln>
        </p:spPr>
      </p:pic>
    </p:spTree>
    <p:extLst>
      <p:ext uri="{BB962C8B-B14F-4D97-AF65-F5344CB8AC3E}">
        <p14:creationId xmlns:p14="http://schemas.microsoft.com/office/powerpoint/2010/main" val="264362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Connect components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Cloud Manager</a:t>
            </a:r>
          </a:p>
          <a:p>
            <a:pPr marL="457200" lvl="0" indent="-317500" algn="l" rtl="0">
              <a:spcBef>
                <a:spcPts val="0"/>
              </a:spcBef>
              <a:spcAft>
                <a:spcPts val="0"/>
              </a:spcAft>
              <a:buSzPts val="1400"/>
              <a:buChar char="●"/>
            </a:pPr>
            <a:r>
              <a:rPr lang="en-US" dirty="0"/>
              <a:t>The developer toolkit</a:t>
            </a:r>
          </a:p>
          <a:p>
            <a:pPr marL="457200" lvl="0" indent="-317500" algn="l" rtl="0">
              <a:spcBef>
                <a:spcPts val="0"/>
              </a:spcBef>
              <a:spcAft>
                <a:spcPts val="0"/>
              </a:spcAft>
              <a:buSzPts val="1400"/>
              <a:buChar char="●"/>
            </a:pPr>
            <a:r>
              <a:rPr lang="en-US" dirty="0"/>
              <a:t>API Manager</a:t>
            </a:r>
          </a:p>
          <a:p>
            <a:pPr marL="457200" lvl="0" indent="-317500" algn="l" rtl="0">
              <a:spcBef>
                <a:spcPts val="0"/>
              </a:spcBef>
              <a:spcAft>
                <a:spcPts val="0"/>
              </a:spcAft>
              <a:buSzPts val="1400"/>
              <a:buChar char="●"/>
            </a:pPr>
            <a:r>
              <a:rPr lang="en-US" dirty="0"/>
              <a:t>API Gateways</a:t>
            </a:r>
          </a:p>
          <a:p>
            <a:pPr marL="457200" lvl="0" indent="-317500" algn="l" rtl="0">
              <a:spcBef>
                <a:spcPts val="0"/>
              </a:spcBef>
              <a:spcAft>
                <a:spcPts val="0"/>
              </a:spcAft>
              <a:buSzPts val="1400"/>
              <a:buChar char="●"/>
            </a:pPr>
            <a:r>
              <a:rPr lang="en-US" dirty="0"/>
              <a:t>Runtime</a:t>
            </a:r>
          </a:p>
          <a:p>
            <a:pPr marL="457200" lvl="0" indent="-317500" algn="l" rtl="0">
              <a:spcBef>
                <a:spcPts val="0"/>
              </a:spcBef>
              <a:spcAft>
                <a:spcPts val="0"/>
              </a:spcAft>
              <a:buSzPts val="1400"/>
              <a:buChar char="●"/>
            </a:pPr>
            <a:r>
              <a:rPr lang="en-US" dirty="0"/>
              <a:t>Developer Portal</a:t>
            </a:r>
          </a:p>
          <a:p>
            <a:pPr marL="457200" lvl="0" indent="-317500" algn="l" rtl="0">
              <a:spcBef>
                <a:spcPts val="0"/>
              </a:spcBef>
              <a:spcAft>
                <a:spcPts val="0"/>
              </a:spcAft>
              <a:buSzPts val="1400"/>
              <a:buChar char="●"/>
            </a:pPr>
            <a:r>
              <a:rPr lang="en-US" dirty="0"/>
              <a:t>API Analytics</a:t>
            </a:r>
          </a:p>
          <a:p>
            <a:pPr marL="457200" lvl="0" indent="-317500" algn="l" rtl="0">
              <a:spcBef>
                <a:spcPts val="0"/>
              </a:spcBef>
              <a:spcAft>
                <a:spcPts val="0"/>
              </a:spcAft>
              <a:buSzPts val="1400"/>
              <a:buChar char="●"/>
            </a:pPr>
            <a:r>
              <a:rPr lang="en-US" dirty="0"/>
              <a:t>Typical tasks per interface component</a:t>
            </a:r>
          </a:p>
          <a:p>
            <a:pPr marL="457200" lvl="0" indent="-317500" algn="l" rtl="0">
              <a:spcBef>
                <a:spcPts val="0"/>
              </a:spcBef>
              <a:spcAft>
                <a:spcPts val="0"/>
              </a:spcAft>
              <a:buSzPts val="1400"/>
              <a:buChar char="●"/>
            </a:pPr>
            <a:r>
              <a:rPr lang="en-US" dirty="0"/>
              <a:t>API Connect server requirements</a:t>
            </a:r>
          </a:p>
        </p:txBody>
      </p:sp>
      <p:sp>
        <p:nvSpPr>
          <p:cNvPr id="77" name="Google Shape;77;p15"/>
          <p:cNvSpPr txBox="1">
            <a:spLocks noGrp="1"/>
          </p:cNvSpPr>
          <p:nvPr>
            <p:ph type="body" idx="3"/>
          </p:nvPr>
        </p:nvSpPr>
        <p:spPr>
          <a:xfrm>
            <a:off x="5074950"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https://cloudnative101.dev/static/c3d2babf42907f5d86eb3bdb41631d37/2e753/api-connect-components.jpg</a:t>
            </a:r>
            <a:endParaRPr dirty="0"/>
          </a:p>
        </p:txBody>
      </p:sp>
      <p:pic>
        <p:nvPicPr>
          <p:cNvPr id="32770" name="Picture 2" descr="API Connect">
            <a:extLst>
              <a:ext uri="{FF2B5EF4-FFF2-40B4-BE49-F238E27FC236}">
                <a16:creationId xmlns:a16="http://schemas.microsoft.com/office/drawing/2014/main" id="{E5A298B5-F6E6-ADBF-5E4C-90ECEF2F9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08125"/>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418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Cloud Manager</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API Connect Cloud Manager component is used to manage the API Connect on-premises cloud. </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https://46svmh2eidr34ea1z715q5mm-wpengine.netdna-ssl.com/wp-content/uploads/10-ways.jpg</a:t>
            </a:r>
            <a:r>
              <a:rPr lang="en" dirty="0"/>
              <a:t> </a:t>
            </a:r>
            <a:endParaRPr dirty="0"/>
          </a:p>
        </p:txBody>
      </p:sp>
      <p:pic>
        <p:nvPicPr>
          <p:cNvPr id="33796" name="Picture 4" descr="SkyKick launches Cloud Manager to help automate 500 million hours of cloud  management work for IT Services Providers | SkyKick">
            <a:extLst>
              <a:ext uri="{FF2B5EF4-FFF2-40B4-BE49-F238E27FC236}">
                <a16:creationId xmlns:a16="http://schemas.microsoft.com/office/drawing/2014/main" id="{BF063782-B550-8983-1B21-0119B256F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67375"/>
            <a:ext cx="4572000" cy="270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04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developer toolkit</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developer toolkit provides the tools for modeling, developing, and testing APIs and </a:t>
            </a:r>
            <a:r>
              <a:rPr lang="en-US" dirty="0" err="1"/>
              <a:t>LoopBack</a:t>
            </a:r>
            <a:r>
              <a:rPr lang="en-US" dirty="0"/>
              <a:t>® applications. </a:t>
            </a:r>
          </a:p>
          <a:p>
            <a:pPr marL="457200" lvl="0" indent="-317500" algn="l" rtl="0">
              <a:spcBef>
                <a:spcPts val="0"/>
              </a:spcBef>
              <a:spcAft>
                <a:spcPts val="0"/>
              </a:spcAft>
              <a:buSzPts val="1400"/>
              <a:buChar char="●"/>
            </a:pPr>
            <a:r>
              <a:rPr lang="en-US" dirty="0"/>
              <a:t>The developer toolkit includes a command line interface (CLI). </a:t>
            </a:r>
          </a:p>
          <a:p>
            <a:pPr marL="457200" lvl="0" indent="-317500" algn="l" rtl="0">
              <a:spcBef>
                <a:spcPts val="0"/>
              </a:spcBef>
              <a:spcAft>
                <a:spcPts val="0"/>
              </a:spcAft>
              <a:buSzPts val="1400"/>
              <a:buChar char="●"/>
            </a:pPr>
            <a:r>
              <a:rPr lang="en-US" dirty="0"/>
              <a:t>It also incorporates </a:t>
            </a:r>
            <a:r>
              <a:rPr lang="en-US" dirty="0" err="1"/>
              <a:t>LoopBack</a:t>
            </a:r>
            <a:r>
              <a:rPr lang="en-US" dirty="0"/>
              <a:t>, an open source Node.js framework.</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https://media.pocketgamer.biz/2020/8/106574/pgc-hsk-developer-toolkit-r225x.png</a:t>
            </a:r>
            <a:endParaRPr dirty="0"/>
          </a:p>
        </p:txBody>
      </p:sp>
      <p:pic>
        <p:nvPicPr>
          <p:cNvPr id="34818" name="Picture 2" descr="Be in the know with The Developer Toolkit at Pocket Gamer Connects Digital  #6 | Pocket Gamer.biz | PGbiz">
            <a:extLst>
              <a:ext uri="{FF2B5EF4-FFF2-40B4-BE49-F238E27FC236}">
                <a16:creationId xmlns:a16="http://schemas.microsoft.com/office/drawing/2014/main" id="{156961C5-415F-D748-F6AA-171037F4D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91185"/>
            <a:ext cx="4572000" cy="308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871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Manager</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API Manager provides a user interface that facilitates promotion and tracking of APIs that are packaged within Products and Plans. </a:t>
            </a:r>
          </a:p>
          <a:p>
            <a:pPr marL="457200" lvl="0" indent="-317500" algn="l" rtl="0">
              <a:spcBef>
                <a:spcPts val="0"/>
              </a:spcBef>
              <a:spcAft>
                <a:spcPts val="0"/>
              </a:spcAft>
              <a:buSzPts val="1400"/>
              <a:buChar char="●"/>
            </a:pPr>
            <a:r>
              <a:rPr lang="en-US" dirty="0"/>
              <a:t>API providers can move the Products through their lifecycle, and manage the availability and visibility of APIs and Plans.</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https://www.netiq.com/documentation/secure-api-manager-10/secure-api-manager-install/graphics/secure-api-manager-architecture-a.png</a:t>
            </a:r>
            <a:endParaRPr dirty="0"/>
          </a:p>
        </p:txBody>
      </p:sp>
      <p:pic>
        <p:nvPicPr>
          <p:cNvPr id="35842" name="Picture 2" descr="Understanding the Secure API Manager Components - NetIQ Secure API Manager  1.0 Installation Guide">
            <a:extLst>
              <a:ext uri="{FF2B5EF4-FFF2-40B4-BE49-F238E27FC236}">
                <a16:creationId xmlns:a16="http://schemas.microsoft.com/office/drawing/2014/main" id="{44B19AE9-6315-1143-9DCD-1DBD5AF1D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5133"/>
            <a:ext cx="4530126" cy="255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0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a:t>
            </a:r>
            <a:r>
              <a:rPr lang="en-IN" dirty="0"/>
              <a:t>Application Programming Interface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How an API works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 client application initiates an API call to retrieve information—also known as a request. This request is processed from an application to the web server via the API’s Uniform Resource Identifier (URI) and includes a request verb, headers, and sometimes, a request body.</a:t>
            </a:r>
          </a:p>
          <a:p>
            <a:pPr marL="457200" lvl="0" indent="-317500" algn="l" rtl="0">
              <a:spcBef>
                <a:spcPts val="0"/>
              </a:spcBef>
              <a:spcAft>
                <a:spcPts val="0"/>
              </a:spcAft>
              <a:buSzPts val="1400"/>
              <a:buChar char="●"/>
            </a:pPr>
            <a:r>
              <a:rPr lang="en-US" dirty="0"/>
              <a:t>After receiving a valid request, the API makes a call to the external program or web server.</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https://www.datocms-assets.com/48401/1627660998-api-diagram.png?fit=max&amp;w=900</a:t>
            </a:r>
            <a:endParaRPr dirty="0"/>
          </a:p>
        </p:txBody>
      </p:sp>
      <p:pic>
        <p:nvPicPr>
          <p:cNvPr id="2050" name="Picture 2" descr="How to Do an API Integration: Beginners Guide [w/ Tutorial]">
            <a:extLst>
              <a:ext uri="{FF2B5EF4-FFF2-40B4-BE49-F238E27FC236}">
                <a16:creationId xmlns:a16="http://schemas.microsoft.com/office/drawing/2014/main" id="{B7804CF3-F6A2-09BC-B6F7-7368DCD23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418762"/>
            <a:ext cx="4558977"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17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Gateways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Gateways enforce runtime policies to secure and control API traffic, provide the endpoints that expose APIs to the calling applications, and provide assembly functions that enable APIs to integrate with various endpoints. </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https://docs.microsoft.com/en-us/azure/architecture/microservices/images/gateway.png</a:t>
            </a:r>
            <a:endParaRPr dirty="0"/>
          </a:p>
        </p:txBody>
      </p:sp>
      <p:pic>
        <p:nvPicPr>
          <p:cNvPr id="36866" name="Picture 2" descr="API gateways - Azure Architecture Center | Microsoft Docs">
            <a:extLst>
              <a:ext uri="{FF2B5EF4-FFF2-40B4-BE49-F238E27FC236}">
                <a16:creationId xmlns:a16="http://schemas.microsoft.com/office/drawing/2014/main" id="{293FE248-E500-B644-B63F-8C220273D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30475"/>
            <a:ext cx="4572000" cy="262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9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Developer Portal</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Developer Portal provides a customizable self-service web-based portal to application developers to explore, discover, and subscribe to APIs.</a:t>
            </a:r>
          </a:p>
        </p:txBody>
      </p:sp>
      <p:sp>
        <p:nvSpPr>
          <p:cNvPr id="77" name="Google Shape;77;p15"/>
          <p:cNvSpPr txBox="1">
            <a:spLocks noGrp="1"/>
          </p:cNvSpPr>
          <p:nvPr>
            <p:ph type="body" idx="3"/>
          </p:nvPr>
        </p:nvSpPr>
        <p:spPr>
          <a:xfrm>
            <a:off x="5074950" y="466322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https://marvel-b1-cdn.bc0a.com/f00000000156481/www.akana.com/sites/default/files/image/2019-06/image-blog-api-developer-portal-service-catalog-600x400.jpg</a:t>
            </a:r>
            <a:endParaRPr dirty="0"/>
          </a:p>
        </p:txBody>
      </p:sp>
      <p:pic>
        <p:nvPicPr>
          <p:cNvPr id="37890" name="Picture 2" descr="Internal Developer Portal | Key Requirements | Akana">
            <a:extLst>
              <a:ext uri="{FF2B5EF4-FFF2-40B4-BE49-F238E27FC236}">
                <a16:creationId xmlns:a16="http://schemas.microsoft.com/office/drawing/2014/main" id="{98BB7798-29CF-7D4B-965B-AABD0D62D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32854"/>
            <a:ext cx="4572000" cy="285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332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Analytics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API Connect provides the capability to filter, sort, and aggregate your API event data. </a:t>
            </a:r>
          </a:p>
          <a:p>
            <a:pPr marL="457200" lvl="0" indent="-317500" algn="l" rtl="0">
              <a:spcBef>
                <a:spcPts val="0"/>
              </a:spcBef>
              <a:spcAft>
                <a:spcPts val="0"/>
              </a:spcAft>
              <a:buSzPts val="1400"/>
              <a:buChar char="●"/>
            </a:pPr>
            <a:r>
              <a:rPr lang="en-US" dirty="0"/>
              <a:t>This data is then presented within correlated charts, tables, and maps, to help you manage service levels, set quotas, establish controls, set up security policies, manage communities, and analyze trends. </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https://www.akana.com/sites/default/files/image/2019-06/image-product-api-analytics-envision.png</a:t>
            </a:r>
            <a:endParaRPr dirty="0"/>
          </a:p>
        </p:txBody>
      </p:sp>
      <p:pic>
        <p:nvPicPr>
          <p:cNvPr id="38914" name="Picture 2" descr="API Analytics | How API Analytics Tools Drive Business Value | Akana">
            <a:extLst>
              <a:ext uri="{FF2B5EF4-FFF2-40B4-BE49-F238E27FC236}">
                <a16:creationId xmlns:a16="http://schemas.microsoft.com/office/drawing/2014/main" id="{3D8CB38A-24C6-D6A6-8EE3-FA8A1999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415084"/>
            <a:ext cx="4572000" cy="271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66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Connect server requirements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Management server</a:t>
            </a:r>
          </a:p>
          <a:p>
            <a:pPr marL="457200" lvl="0" indent="-317500" algn="l" rtl="0">
              <a:spcBef>
                <a:spcPts val="0"/>
              </a:spcBef>
              <a:spcAft>
                <a:spcPts val="0"/>
              </a:spcAft>
              <a:buSzPts val="1400"/>
              <a:buChar char="●"/>
            </a:pPr>
            <a:r>
              <a:rPr lang="en-US" dirty="0"/>
              <a:t>Analytics server</a:t>
            </a:r>
          </a:p>
          <a:p>
            <a:pPr marL="457200" lvl="0" indent="-317500" algn="l" rtl="0">
              <a:spcBef>
                <a:spcPts val="0"/>
              </a:spcBef>
              <a:spcAft>
                <a:spcPts val="0"/>
              </a:spcAft>
              <a:buSzPts val="1400"/>
              <a:buChar char="●"/>
            </a:pPr>
            <a:r>
              <a:rPr lang="en-US" dirty="0"/>
              <a:t>Gateway server</a:t>
            </a:r>
          </a:p>
          <a:p>
            <a:pPr marL="457200" lvl="0" indent="-317500" algn="l" rtl="0">
              <a:spcBef>
                <a:spcPts val="0"/>
              </a:spcBef>
              <a:spcAft>
                <a:spcPts val="0"/>
              </a:spcAft>
              <a:buSzPts val="1400"/>
              <a:buChar char="●"/>
            </a:pPr>
            <a:r>
              <a:rPr lang="en-US" dirty="0"/>
              <a:t>Developer Portal server</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https://miro.medium.com/max/1200/1*YwfeJz6V-4rNMDxTmg-jlw.png</a:t>
            </a:r>
            <a:endParaRPr dirty="0"/>
          </a:p>
        </p:txBody>
      </p:sp>
      <p:pic>
        <p:nvPicPr>
          <p:cNvPr id="39938" name="Picture 2" descr="IBM API Connect v2018 Overview. IBM® API Connect is an integrated API… | by  Abdulmohsen Alenazi | Medium">
            <a:extLst>
              <a:ext uri="{FF2B5EF4-FFF2-40B4-BE49-F238E27FC236}">
                <a16:creationId xmlns:a16="http://schemas.microsoft.com/office/drawing/2014/main" id="{4B94DD69-8F80-5314-58E1-33E552865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2326"/>
            <a:ext cx="4572000" cy="27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856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management tools on AWS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AWS offers a comprehensive platform for API management called Amazon API Gateway. </a:t>
            </a:r>
          </a:p>
          <a:p>
            <a:pPr marL="457200" lvl="0" indent="-317500" algn="l" rtl="0">
              <a:spcBef>
                <a:spcPts val="0"/>
              </a:spcBef>
              <a:spcAft>
                <a:spcPts val="0"/>
              </a:spcAft>
              <a:buSzPts val="1400"/>
              <a:buChar char="●"/>
            </a:pPr>
            <a:r>
              <a:rPr lang="en-US" dirty="0"/>
              <a:t>Used across businesses and organizations, from enterprises to startups, API Gateway makes it easy to define, secure, deploy, share, and operate APIs at any scale.</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https://d1.awsstatic.com/serverless/New-API-GW-Diagram.c9fc9835d2a9aa00ef90d0ddc4c6402a2536de0d.png</a:t>
            </a:r>
            <a:endParaRPr dirty="0"/>
          </a:p>
        </p:txBody>
      </p:sp>
      <p:pic>
        <p:nvPicPr>
          <p:cNvPr id="40962" name="Picture 2" descr="Amazon API Gateway | API Management | Amazon Web Services">
            <a:extLst>
              <a:ext uri="{FF2B5EF4-FFF2-40B4-BE49-F238E27FC236}">
                <a16:creationId xmlns:a16="http://schemas.microsoft.com/office/drawing/2014/main" id="{916ED24A-32DE-04ED-DB0E-E1D94EA52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67375"/>
            <a:ext cx="4572000" cy="285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54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API Gateway benefits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A security-first approach for API Management.</a:t>
            </a:r>
          </a:p>
          <a:p>
            <a:pPr marL="457200" lvl="0" indent="-317500" algn="l" rtl="0">
              <a:spcBef>
                <a:spcPts val="0"/>
              </a:spcBef>
              <a:spcAft>
                <a:spcPts val="0"/>
              </a:spcAft>
              <a:buSzPts val="1400"/>
              <a:buChar char="●"/>
            </a:pPr>
            <a:r>
              <a:rPr lang="en-US" dirty="0"/>
              <a:t>API Management tools for building and deploying APIs.</a:t>
            </a:r>
          </a:p>
          <a:p>
            <a:pPr marL="457200" lvl="0" indent="-317500" algn="l" rtl="0">
              <a:spcBef>
                <a:spcPts val="0"/>
              </a:spcBef>
              <a:spcAft>
                <a:spcPts val="0"/>
              </a:spcAft>
              <a:buSzPts val="1400"/>
              <a:buChar char="●"/>
            </a:pPr>
            <a:r>
              <a:rPr lang="en-US" dirty="0"/>
              <a:t>API Management tolls for hands-off scaling and complete operational visibility.</a:t>
            </a:r>
          </a:p>
          <a:p>
            <a:pPr marL="457200" lvl="0" indent="-317500" algn="l" rtl="0">
              <a:spcBef>
                <a:spcPts val="0"/>
              </a:spcBef>
              <a:spcAft>
                <a:spcPts val="0"/>
              </a:spcAft>
              <a:buSzPts val="1400"/>
              <a:buChar char="●"/>
            </a:pPr>
            <a:r>
              <a:rPr lang="en-US" dirty="0"/>
              <a:t>API Management tools for third-party access.</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https://thenewstack.io/wp-content/uploads/2015/07/image01.jpg</a:t>
            </a:r>
            <a:endParaRPr dirty="0"/>
          </a:p>
        </p:txBody>
      </p:sp>
      <p:pic>
        <p:nvPicPr>
          <p:cNvPr id="41988" name="Picture 4" descr="Five Reasons to Consider Amazon API Gateway for Your Next Microservices  Project – The New Stack">
            <a:extLst>
              <a:ext uri="{FF2B5EF4-FFF2-40B4-BE49-F238E27FC236}">
                <a16:creationId xmlns:a16="http://schemas.microsoft.com/office/drawing/2014/main" id="{3DF678B4-CA08-F17F-1124-CD10C525E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18799"/>
            <a:ext cx="4572000" cy="256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19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management on AWS: Customer case studies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Fox Digital Entertainment Group uses a common API layer powered by Amazon API Gateway to build and deliver FOX NOW, an application that streams millions of hours of digital content to consumers across devices.</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https://d1.awsstatic.com/serverless/Fox-logo.bafd14abfae20da112b5ac01698769129fc9a2fd.png</a:t>
            </a:r>
            <a:endParaRPr dirty="0"/>
          </a:p>
        </p:txBody>
      </p:sp>
      <p:pic>
        <p:nvPicPr>
          <p:cNvPr id="6" name="Picture 5" descr="Fox-logo">
            <a:extLst>
              <a:ext uri="{FF2B5EF4-FFF2-40B4-BE49-F238E27FC236}">
                <a16:creationId xmlns:a16="http://schemas.microsoft.com/office/drawing/2014/main" id="{12726CE1-D249-0899-06D2-3B18D8D506C6}"/>
              </a:ext>
            </a:extLst>
          </p:cNvPr>
          <p:cNvPicPr>
            <a:picLocks noChangeAspect="1"/>
          </p:cNvPicPr>
          <p:nvPr/>
        </p:nvPicPr>
        <p:blipFill rotWithShape="1">
          <a:blip r:embed="rId3">
            <a:extLst>
              <a:ext uri="{28A0092B-C50C-407E-A947-70E740481C1C}">
                <a14:useLocalDpi xmlns:a14="http://schemas.microsoft.com/office/drawing/2010/main" val="0"/>
              </a:ext>
            </a:extLst>
          </a:blip>
          <a:srcRect l="23077" t="20357" r="23077" b="20492"/>
          <a:stretch/>
        </p:blipFill>
        <p:spPr bwMode="auto">
          <a:xfrm>
            <a:off x="4572000" y="1710086"/>
            <a:ext cx="4572000" cy="25132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9102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management on AWS: Customer case studies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UK Driver and Vehicle Licensing Agency took an API-first approach to meet their exponentially increasing demand for information requests after switching to a digital means of excise-tax payment. </a:t>
            </a:r>
          </a:p>
          <a:p>
            <a:pPr marL="457200" lvl="0" indent="-317500" algn="l" rtl="0">
              <a:spcBef>
                <a:spcPts val="0"/>
              </a:spcBef>
              <a:spcAft>
                <a:spcPts val="0"/>
              </a:spcAft>
              <a:buSzPts val="1400"/>
              <a:buChar char="●"/>
            </a:pPr>
            <a:r>
              <a:rPr lang="en-US" dirty="0"/>
              <a:t>By using Amazon API Gateway, the only thing they worry about is the code—the thing that creates the greatest value—and everything else is taken care of.</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https://d1.awsstatic.com/serverless/UK-driver-and-licensing-agency-logo.8411dc3ddc681afaded0332dedc2583c40a381e0.png</a:t>
            </a:r>
            <a:endParaRPr dirty="0"/>
          </a:p>
        </p:txBody>
      </p:sp>
      <p:pic>
        <p:nvPicPr>
          <p:cNvPr id="7" name="Picture 6" descr="UK-driver-and-licensing-agency-logo">
            <a:extLst>
              <a:ext uri="{FF2B5EF4-FFF2-40B4-BE49-F238E27FC236}">
                <a16:creationId xmlns:a16="http://schemas.microsoft.com/office/drawing/2014/main" id="{E85ABE62-4ACE-F92D-E7EC-26AB29A66F10}"/>
              </a:ext>
            </a:extLst>
          </p:cNvPr>
          <p:cNvPicPr>
            <a:picLocks noChangeAspect="1"/>
          </p:cNvPicPr>
          <p:nvPr/>
        </p:nvPicPr>
        <p:blipFill rotWithShape="1">
          <a:blip r:embed="rId3">
            <a:extLst>
              <a:ext uri="{28A0092B-C50C-407E-A947-70E740481C1C}">
                <a14:useLocalDpi xmlns:a14="http://schemas.microsoft.com/office/drawing/2010/main" val="0"/>
              </a:ext>
            </a:extLst>
          </a:blip>
          <a:srcRect l="27991" t="18288" r="15813" b="16073"/>
          <a:stretch/>
        </p:blipFill>
        <p:spPr bwMode="auto">
          <a:xfrm>
            <a:off x="4572000" y="1567375"/>
            <a:ext cx="4572000" cy="2444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0626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API services in IBM and AWS Cloud</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Benefits of AWS</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Massive scalability to support billions of transactions per month</a:t>
            </a:r>
          </a:p>
          <a:p>
            <a:pPr marL="457200" lvl="0" indent="-317500" algn="l" rtl="0">
              <a:spcBef>
                <a:spcPts val="0"/>
              </a:spcBef>
              <a:spcAft>
                <a:spcPts val="0"/>
              </a:spcAft>
              <a:buSzPts val="1400"/>
              <a:buChar char="●"/>
            </a:pPr>
            <a:r>
              <a:rPr lang="en-US" dirty="0"/>
              <a:t>Elastic scaling to meet widely variable demand</a:t>
            </a:r>
          </a:p>
          <a:p>
            <a:pPr marL="457200" lvl="0" indent="-317500" algn="l" rtl="0">
              <a:spcBef>
                <a:spcPts val="0"/>
              </a:spcBef>
              <a:spcAft>
                <a:spcPts val="0"/>
              </a:spcAft>
              <a:buSzPts val="1400"/>
              <a:buChar char="●"/>
            </a:pPr>
            <a:r>
              <a:rPr lang="en-US" dirty="0"/>
              <a:t>Flexibility to throttle transaction volumes to support hybrid </a:t>
            </a:r>
            <a:r>
              <a:rPr lang="en-US" dirty="0" err="1"/>
              <a:t>architectu</a:t>
            </a:r>
            <a:endParaRPr lang="en-US" dirty="0"/>
          </a:p>
          <a:p>
            <a:pPr marL="457200" lvl="0" indent="-317500" algn="l" rtl="0">
              <a:spcBef>
                <a:spcPts val="0"/>
              </a:spcBef>
              <a:spcAft>
                <a:spcPts val="0"/>
              </a:spcAft>
              <a:buSzPts val="1400"/>
              <a:buChar char="●"/>
            </a:pPr>
            <a:r>
              <a:rPr lang="en-US" dirty="0"/>
              <a:t>Security and governance capabilities meeting rigorous government standards</a:t>
            </a:r>
          </a:p>
          <a:p>
            <a:pPr marL="457200" lvl="0" indent="-317500" algn="l" rtl="0">
              <a:spcBef>
                <a:spcPts val="0"/>
              </a:spcBef>
              <a:spcAft>
                <a:spcPts val="0"/>
              </a:spcAft>
              <a:buSzPts val="1400"/>
              <a:buChar char="●"/>
            </a:pPr>
            <a:r>
              <a:rPr lang="en-US" dirty="0"/>
              <a:t>Reduced cost and increased agility with serverless computing</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https://d1.awsstatic.com/serverless/UK-driver-and-licensing-agency-logo.8411dc3ddc681afaded0332dedc2583c40a381e0.png</a:t>
            </a:r>
            <a:endParaRPr dirty="0"/>
          </a:p>
        </p:txBody>
      </p:sp>
      <p:pic>
        <p:nvPicPr>
          <p:cNvPr id="7" name="Picture 6" descr="UK-driver-and-licensing-agency-logo">
            <a:extLst>
              <a:ext uri="{FF2B5EF4-FFF2-40B4-BE49-F238E27FC236}">
                <a16:creationId xmlns:a16="http://schemas.microsoft.com/office/drawing/2014/main" id="{E85ABE62-4ACE-F92D-E7EC-26AB29A66F10}"/>
              </a:ext>
            </a:extLst>
          </p:cNvPr>
          <p:cNvPicPr>
            <a:picLocks noChangeAspect="1"/>
          </p:cNvPicPr>
          <p:nvPr/>
        </p:nvPicPr>
        <p:blipFill rotWithShape="1">
          <a:blip r:embed="rId3">
            <a:extLst>
              <a:ext uri="{28A0092B-C50C-407E-A947-70E740481C1C}">
                <a14:useLocalDpi xmlns:a14="http://schemas.microsoft.com/office/drawing/2010/main" val="0"/>
              </a:ext>
            </a:extLst>
          </a:blip>
          <a:srcRect l="27991" t="18288" r="15813" b="16073"/>
          <a:stretch/>
        </p:blipFill>
        <p:spPr bwMode="auto">
          <a:xfrm>
            <a:off x="4572000" y="1567375"/>
            <a:ext cx="4572000" cy="2444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96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a:t>
            </a:r>
            <a:r>
              <a:rPr lang="en-IN" dirty="0"/>
              <a:t>Application Programming Interface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How an API works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The server sends a response to the API with the requested information.</a:t>
            </a:r>
          </a:p>
          <a:p>
            <a:pPr marL="457200" lvl="0" indent="-317500" algn="l" rtl="0">
              <a:spcBef>
                <a:spcPts val="0"/>
              </a:spcBef>
              <a:spcAft>
                <a:spcPts val="0"/>
              </a:spcAft>
              <a:buSzPts val="1400"/>
              <a:buChar char="●"/>
            </a:pPr>
            <a:r>
              <a:rPr lang="en-US" dirty="0"/>
              <a:t>The API transfers the data to the initial requesting application.</a:t>
            </a:r>
          </a:p>
        </p:txBody>
      </p:sp>
      <p:pic>
        <p:nvPicPr>
          <p:cNvPr id="6" name="Picture 2" descr="How to Do an API Integration: Beginners Guide [w/ Tutorial]">
            <a:extLst>
              <a:ext uri="{FF2B5EF4-FFF2-40B4-BE49-F238E27FC236}">
                <a16:creationId xmlns:a16="http://schemas.microsoft.com/office/drawing/2014/main" id="{5E8BFB91-DB68-18EF-98A6-54D751CF9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418762"/>
            <a:ext cx="4558977" cy="2981325"/>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1CE32D37-7F96-66A5-975F-934B79858E4B}"/>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https://www.datocms-assets.com/48401/1627660998-api-diagram.png?fit=max&amp;w=900</a:t>
            </a:r>
            <a:endParaRPr dirty="0"/>
          </a:p>
        </p:txBody>
      </p:sp>
    </p:spTree>
    <p:extLst>
      <p:ext uri="{BB962C8B-B14F-4D97-AF65-F5344CB8AC3E}">
        <p14:creationId xmlns:p14="http://schemas.microsoft.com/office/powerpoint/2010/main" val="192911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6672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a:t>
            </a:r>
            <a:r>
              <a:rPr lang="en-IN" dirty="0"/>
              <a:t>Application Programming Interface (API)</a:t>
            </a:r>
            <a:br>
              <a:rPr lang="en-IN" dirty="0"/>
            </a:b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we need APIs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Improved collaboration</a:t>
            </a:r>
          </a:p>
          <a:p>
            <a:pPr marL="457200" lvl="0" indent="-317500" algn="l" rtl="0">
              <a:spcBef>
                <a:spcPts val="0"/>
              </a:spcBef>
              <a:spcAft>
                <a:spcPts val="0"/>
              </a:spcAft>
              <a:buSzPts val="1400"/>
              <a:buChar char="●"/>
            </a:pPr>
            <a:r>
              <a:rPr lang="en-IN" dirty="0"/>
              <a:t>Easier innovation</a:t>
            </a:r>
          </a:p>
          <a:p>
            <a:pPr marL="457200" lvl="0" indent="-317500" algn="l" rtl="0">
              <a:spcBef>
                <a:spcPts val="0"/>
              </a:spcBef>
              <a:spcAft>
                <a:spcPts val="0"/>
              </a:spcAft>
              <a:buSzPts val="1400"/>
              <a:buChar char="●"/>
            </a:pPr>
            <a:r>
              <a:rPr lang="en-IN" dirty="0"/>
              <a:t>Data monetization</a:t>
            </a:r>
          </a:p>
          <a:p>
            <a:pPr marL="457200" lvl="0" indent="-317500" algn="l" rtl="0">
              <a:spcBef>
                <a:spcPts val="0"/>
              </a:spcBef>
              <a:spcAft>
                <a:spcPts val="0"/>
              </a:spcAft>
              <a:buSzPts val="1400"/>
              <a:buChar char="●"/>
            </a:pPr>
            <a:r>
              <a:rPr lang="en-IN" dirty="0"/>
              <a:t>Added security</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https://study.com/cimages/videopreview/kg7jeue1w3.jpg </a:t>
            </a:r>
            <a:endParaRPr dirty="0"/>
          </a:p>
        </p:txBody>
      </p:sp>
      <p:pic>
        <p:nvPicPr>
          <p:cNvPr id="3074" name="Picture 2" descr="Application Programming Interface (API): Definition &amp; Example - Video &amp;  Lesson Transcript | Study.com">
            <a:extLst>
              <a:ext uri="{FF2B5EF4-FFF2-40B4-BE49-F238E27FC236}">
                <a16:creationId xmlns:a16="http://schemas.microsoft.com/office/drawing/2014/main" id="{42C4C8A8-98E6-58B2-0034-AA6FDDCC8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4355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53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we need APIs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Improved collaboration</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r>
              <a:rPr lang="en-US" dirty="0"/>
              <a:t>The average enterprise uses almost 1,200 cloud applications (link resides outside of IBM), many of which are disconnected. </a:t>
            </a:r>
          </a:p>
          <a:p>
            <a:r>
              <a:rPr lang="en-US" dirty="0"/>
              <a:t>APIs enable integration so that these platforms and apps can seamlessly communicate with one another. </a:t>
            </a:r>
          </a:p>
        </p:txBody>
      </p:sp>
      <p:sp>
        <p:nvSpPr>
          <p:cNvPr id="9" name="Google Shape;77;p15">
            <a:extLst>
              <a:ext uri="{FF2B5EF4-FFF2-40B4-BE49-F238E27FC236}">
                <a16:creationId xmlns:a16="http://schemas.microsoft.com/office/drawing/2014/main" id="{B2FAB940-ADCC-C3C5-386A-02FE38208B2F}"/>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https://study.com/cimages/videopreview/kg7jeue1w3.jpg </a:t>
            </a:r>
            <a:endParaRPr dirty="0"/>
          </a:p>
        </p:txBody>
      </p:sp>
      <p:pic>
        <p:nvPicPr>
          <p:cNvPr id="10" name="Picture 2" descr="Application Programming Interface (API): Definition &amp; Example - Video &amp;  Lesson Transcript | Study.com">
            <a:extLst>
              <a:ext uri="{FF2B5EF4-FFF2-40B4-BE49-F238E27FC236}">
                <a16:creationId xmlns:a16="http://schemas.microsoft.com/office/drawing/2014/main" id="{25E0D5A6-7D20-F9E8-5BC3-5D81C7326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4355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we need APIs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Easier innovation</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r>
              <a:rPr lang="en-US" dirty="0"/>
              <a:t>APIs offer flexibility, allowing companies to make connections with new business partners, offer new services to their existing market, and, ultimately, access new markets that can generate massive returns and drive digital transformation. </a:t>
            </a:r>
          </a:p>
        </p:txBody>
      </p:sp>
      <p:sp>
        <p:nvSpPr>
          <p:cNvPr id="6" name="Google Shape;77;p15">
            <a:extLst>
              <a:ext uri="{FF2B5EF4-FFF2-40B4-BE49-F238E27FC236}">
                <a16:creationId xmlns:a16="http://schemas.microsoft.com/office/drawing/2014/main" id="{C354C5B7-E8FA-6715-D4F5-F56A3B9AAC5F}"/>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endParaRPr dirty="0"/>
          </a:p>
        </p:txBody>
      </p:sp>
      <p:sp>
        <p:nvSpPr>
          <p:cNvPr id="7" name="Google Shape;77;p15">
            <a:extLst>
              <a:ext uri="{FF2B5EF4-FFF2-40B4-BE49-F238E27FC236}">
                <a16:creationId xmlns:a16="http://schemas.microsoft.com/office/drawing/2014/main" id="{95D01F3B-30BF-26C6-412C-C36B8652C3AC}"/>
              </a:ext>
            </a:extLst>
          </p:cNvPr>
          <p:cNvSpPr txBox="1">
            <a:spLocks/>
          </p:cNvSpPr>
          <p:nvPr/>
        </p:nvSpPr>
        <p:spPr>
          <a:xfrm>
            <a:off x="5074950" y="477227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a:t>Image Source: https://study.com/cimages/videopreview/kg7jeue1w3.jpg </a:t>
            </a:r>
            <a:endParaRPr lang="fr-FR" dirty="0"/>
          </a:p>
        </p:txBody>
      </p:sp>
      <p:pic>
        <p:nvPicPr>
          <p:cNvPr id="8" name="Picture 2" descr="Application Programming Interface (API): Definition &amp; Example - Video &amp;  Lesson Transcript | Study.com">
            <a:extLst>
              <a:ext uri="{FF2B5EF4-FFF2-40B4-BE49-F238E27FC236}">
                <a16:creationId xmlns:a16="http://schemas.microsoft.com/office/drawing/2014/main" id="{39AF394F-1479-5114-C1C9-D85E6AC3C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4355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62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we need APIs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monetization</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r>
              <a:rPr lang="en-US" dirty="0"/>
              <a:t>Many companies choose to offer APIs for free, at least initially, so that they can build an audience of developers around their brand and forge relationships with potential business partners. </a:t>
            </a:r>
          </a:p>
          <a:p>
            <a:r>
              <a:rPr lang="en-US" dirty="0"/>
              <a:t>However, if the API grants access to valuable digital assets, you can monetize it by selling access</a:t>
            </a:r>
          </a:p>
        </p:txBody>
      </p:sp>
      <p:sp>
        <p:nvSpPr>
          <p:cNvPr id="6" name="Google Shape;77;p15">
            <a:extLst>
              <a:ext uri="{FF2B5EF4-FFF2-40B4-BE49-F238E27FC236}">
                <a16:creationId xmlns:a16="http://schemas.microsoft.com/office/drawing/2014/main" id="{C354C5B7-E8FA-6715-D4F5-F56A3B9AAC5F}"/>
              </a:ext>
            </a:extLst>
          </p:cNvPr>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endParaRPr dirty="0"/>
          </a:p>
        </p:txBody>
      </p:sp>
      <p:sp>
        <p:nvSpPr>
          <p:cNvPr id="7" name="Google Shape;77;p15">
            <a:extLst>
              <a:ext uri="{FF2B5EF4-FFF2-40B4-BE49-F238E27FC236}">
                <a16:creationId xmlns:a16="http://schemas.microsoft.com/office/drawing/2014/main" id="{19043C10-D88C-A9A4-3EA4-56D911245E7C}"/>
              </a:ext>
            </a:extLst>
          </p:cNvPr>
          <p:cNvSpPr txBox="1">
            <a:spLocks/>
          </p:cNvSpPr>
          <p:nvPr/>
        </p:nvSpPr>
        <p:spPr>
          <a:xfrm>
            <a:off x="5074950" y="4772275"/>
            <a:ext cx="3397500" cy="1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a:t>Image Source: https://study.com/cimages/videopreview/kg7jeue1w3.jpg </a:t>
            </a:r>
            <a:endParaRPr lang="fr-FR" dirty="0"/>
          </a:p>
        </p:txBody>
      </p:sp>
      <p:pic>
        <p:nvPicPr>
          <p:cNvPr id="8" name="Picture 2" descr="Application Programming Interface (API): Definition &amp; Example - Video &amp;  Lesson Transcript | Study.com">
            <a:extLst>
              <a:ext uri="{FF2B5EF4-FFF2-40B4-BE49-F238E27FC236}">
                <a16:creationId xmlns:a16="http://schemas.microsoft.com/office/drawing/2014/main" id="{33300E30-88B4-6CE7-D563-579187BC5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4355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5198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5733</Words>
  <Application>Microsoft Office PowerPoint</Application>
  <PresentationFormat>On-screen Show (16:9)</PresentationFormat>
  <Paragraphs>807</Paragraphs>
  <Slides>48</Slides>
  <Notes>48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48</vt:i4>
      </vt:variant>
    </vt:vector>
  </HeadingPairs>
  <TitlesOfParts>
    <vt:vector size="50" baseType="lpstr">
      <vt:lpstr>Arial</vt:lpstr>
      <vt:lpstr>Simple Light</vt:lpstr>
      <vt:lpstr>Able to Understanding REST API, API services in IBM and AWS Cloud.</vt:lpstr>
      <vt:lpstr>In this section, we will discuss:</vt:lpstr>
      <vt:lpstr>Introduction to Application Programming Interface (API) </vt:lpstr>
      <vt:lpstr>Introduction to Application Programming Interface (API) </vt:lpstr>
      <vt:lpstr>Introduction to Application Programming Interface (API) </vt:lpstr>
      <vt:lpstr>Introduction to Application Programming Interface (API) </vt:lpstr>
      <vt:lpstr>Why we need APIs</vt:lpstr>
      <vt:lpstr>Why we need APIs</vt:lpstr>
      <vt:lpstr>Why we need APIs</vt:lpstr>
      <vt:lpstr>Why we need APIs</vt:lpstr>
      <vt:lpstr>Introduction to Application Programming Interface (API) </vt:lpstr>
      <vt:lpstr>Common API examples</vt:lpstr>
      <vt:lpstr>Common API examples</vt:lpstr>
      <vt:lpstr>Common API examples</vt:lpstr>
      <vt:lpstr>Common API examples</vt:lpstr>
      <vt:lpstr>Common API examples</vt:lpstr>
      <vt:lpstr>Introduction to Application Programming Interface (API) </vt:lpstr>
      <vt:lpstr>Types of APIs </vt:lpstr>
      <vt:lpstr>Types of APIs </vt:lpstr>
      <vt:lpstr>Types of APIs </vt:lpstr>
      <vt:lpstr>Types of APIs </vt:lpstr>
      <vt:lpstr>Introduction to Application Programming Interface (API) </vt:lpstr>
      <vt:lpstr>Types of API protocols </vt:lpstr>
      <vt:lpstr>Types of API protocols </vt:lpstr>
      <vt:lpstr>Types of API protocols </vt:lpstr>
      <vt:lpstr>Types of API protocols </vt:lpstr>
      <vt:lpstr>Introduction to REST API </vt:lpstr>
      <vt:lpstr>Introduction to REST API </vt:lpstr>
      <vt:lpstr>Introduction to REST API </vt:lpstr>
      <vt:lpstr>Introduction to REST API </vt:lpstr>
      <vt:lpstr>Introduction to REST API </vt:lpstr>
      <vt:lpstr>Introduction to REST API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lpstr>API services in IBM and AWS Cloud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Understanding REST API, API services in IBM and AWS Cloud.</dc:title>
  <cp:lastModifiedBy>Deepika Singh</cp:lastModifiedBy>
  <cp:revision>5</cp:revision>
  <dcterms:modified xsi:type="dcterms:W3CDTF">2022-05-16T08:46:28Z</dcterms:modified>
</cp:coreProperties>
</file>