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44946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348448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99324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94601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114736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509954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739100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4204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3446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7544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47697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031723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323650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6226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6613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773957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16070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96405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78960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730571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997114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devops/what-is-devops/#communication"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devops/continuous-integration/"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hyperlink" Target="https://aws.amazon.com/devops/continuous-deliver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IN" dirty="0"/>
              <a:t>Elective Module 2 – </a:t>
            </a:r>
            <a:br>
              <a:rPr lang="en-IN" dirty="0"/>
            </a:br>
            <a:r>
              <a:rPr lang="en-IN" dirty="0"/>
              <a:t>Cloud Computing</a:t>
            </a:r>
            <a:endParaRPr dirty="0"/>
          </a:p>
        </p:txBody>
      </p:sp>
      <p:sp>
        <p:nvSpPr>
          <p:cNvPr id="62" name="Google Shape;6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(17 hours)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312931"/>
            <a:ext cx="4045200" cy="641400"/>
          </a:xfrm>
          <a:prstGeom prst="rect">
            <a:avLst/>
          </a:prstGeom>
        </p:spPr>
        <p:txBody>
          <a:bodyPr spcFirstLastPara="1" wrap="square" lIns="91425" tIns="91425" rIns="91425" bIns="91425" anchor="ctr" anchorCtr="0">
            <a:noAutofit/>
          </a:bodyPr>
          <a:lstStyle/>
          <a:p>
            <a:r>
              <a:rPr lang="en-IN" dirty="0"/>
              <a:t>Benefits of DevOps</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a:buNone/>
            </a:pPr>
            <a:r>
              <a:rPr lang="en-IN" b="1" dirty="0"/>
              <a:t>Improved Collaboration</a:t>
            </a:r>
          </a:p>
          <a:p>
            <a:pPr marL="139700" indent="0">
              <a:buNone/>
            </a:pPr>
            <a:endParaRPr lang="en-IN" b="1" dirty="0"/>
          </a:p>
          <a:p>
            <a:pPr marL="139700" indent="0">
              <a:buNone/>
            </a:pPr>
            <a:r>
              <a:rPr lang="en-IN" dirty="0"/>
              <a:t>Build more effective teams under a DevOps cultural model, which emphasizes values such as ownership and accountability. Developers and operations teams </a:t>
            </a:r>
            <a:r>
              <a:rPr lang="en-IN" dirty="0">
                <a:hlinkClick r:id="rId3"/>
              </a:rPr>
              <a:t>collaborate</a:t>
            </a:r>
            <a:r>
              <a:rPr lang="en-IN" dirty="0"/>
              <a:t> closely, share many responsibilities, and combine their workflows. This reduces inefficiencies and saves time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https://d1.awsstatic.com/Developer%20Marketing/DevOps/DevOps-What-is_collaboration.135599d9c5b1f67bc1a40a7d4295cda99a30d7ff.png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evOps-What-is_collaboration">
            <a:extLst>
              <a:ext uri="{FF2B5EF4-FFF2-40B4-BE49-F238E27FC236}">
                <a16:creationId xmlns:a16="http://schemas.microsoft.com/office/drawing/2014/main" id="{2B2BE1B8-2AB2-B84E-B491-A16EA876BD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1395" y="1771649"/>
            <a:ext cx="3222992" cy="230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9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r>
              <a:rPr lang="en-IN" dirty="0"/>
              <a:t>Benefits of DevOps</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a:buNone/>
            </a:pPr>
            <a:r>
              <a:rPr lang="en-IN" b="1" dirty="0"/>
              <a:t>Security</a:t>
            </a:r>
          </a:p>
          <a:p>
            <a:pPr marL="139700" indent="0">
              <a:buNone/>
            </a:pPr>
            <a:endParaRPr lang="en-IN" b="1" dirty="0"/>
          </a:p>
          <a:p>
            <a:pPr marL="139700" indent="0">
              <a:buNone/>
            </a:pPr>
            <a:r>
              <a:rPr lang="en-IN" dirty="0"/>
              <a:t>Move quickly while retaining control and preserving compliance. You can adopt a DevOps model without sacrificing security by using automated compliance policies, fine-grained controls, and configuration management techniques.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https://d1.awsstatic.com/Developer%20Marketing/DevOps/DevOps-What-is_security.4246af1c9c37ce52cca4fac51f786a524836e04d.png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DevOps-What-is_security">
            <a:extLst>
              <a:ext uri="{FF2B5EF4-FFF2-40B4-BE49-F238E27FC236}">
                <a16:creationId xmlns:a16="http://schemas.microsoft.com/office/drawing/2014/main" id="{E3DC83DC-B435-6343-A19E-123C3C9FB8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4727" y="1058066"/>
            <a:ext cx="4019825" cy="2877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8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312931"/>
            <a:ext cx="4045200" cy="641400"/>
          </a:xfrm>
          <a:prstGeom prst="rect">
            <a:avLst/>
          </a:prstGeom>
        </p:spPr>
        <p:txBody>
          <a:bodyPr spcFirstLastPara="1" wrap="square" lIns="91425" tIns="91425" rIns="91425" bIns="91425" anchor="ctr" anchorCtr="0">
            <a:noAutofit/>
          </a:bodyPr>
          <a:lstStyle/>
          <a:p>
            <a:r>
              <a:rPr lang="en-IN" dirty="0"/>
              <a:t>DevOps Services</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fontAlgn="base"/>
            <a:r>
              <a:rPr lang="en-IN" dirty="0"/>
              <a:t>IBM Cloud Continuous Delivery</a:t>
            </a:r>
          </a:p>
          <a:p>
            <a:pPr fontAlgn="base"/>
            <a:r>
              <a:rPr lang="en-IN" dirty="0"/>
              <a:t>IBM Cloud App Configuration</a:t>
            </a:r>
          </a:p>
          <a:p>
            <a:pPr fontAlgn="base"/>
            <a:r>
              <a:rPr lang="en-IN" dirty="0"/>
              <a:t>IBM Cloud Schematics</a:t>
            </a:r>
          </a:p>
          <a:p>
            <a:pPr fontAlgn="base"/>
            <a:r>
              <a:rPr lang="en-IN" dirty="0"/>
              <a:t>IBM Key Protect</a:t>
            </a:r>
          </a:p>
          <a:p>
            <a:pPr fontAlgn="base"/>
            <a:r>
              <a:rPr lang="en-IN" dirty="0"/>
              <a:t>IBM Cloud Secrets Manager</a:t>
            </a:r>
          </a:p>
          <a:p>
            <a:pPr fontAlgn="base"/>
            <a:r>
              <a:rPr lang="en-IN" dirty="0"/>
              <a:t>IBM Kubernetes Service</a:t>
            </a:r>
          </a:p>
          <a:p>
            <a:pPr fontAlgn="base"/>
            <a:r>
              <a:rPr lang="en-IN" dirty="0"/>
              <a:t>IBM Cloud Satellite</a:t>
            </a:r>
          </a:p>
          <a:p>
            <a:pPr fontAlgn="base"/>
            <a:r>
              <a:rPr lang="en-IN" dirty="0"/>
              <a:t>IBM Cloud Code Engine</a:t>
            </a:r>
          </a:p>
          <a:p>
            <a:pPr fontAlgn="base"/>
            <a:r>
              <a:rPr lang="en-IN" dirty="0"/>
              <a:t>IBM Cloud Monitoring</a:t>
            </a:r>
          </a:p>
          <a:p>
            <a:pPr fontAlgn="base"/>
            <a:r>
              <a:rPr lang="en-IN" dirty="0"/>
              <a:t>IBM Cloud Security and Compliance </a:t>
            </a:r>
            <a:r>
              <a:rPr lang="en-IN" dirty="0" err="1"/>
              <a:t>Center</a:t>
            </a:r>
            <a:endParaRPr lang="en-IN" dirty="0"/>
          </a:p>
          <a:p>
            <a:pPr fontAlgn="base"/>
            <a:r>
              <a:rPr lang="en-IN" dirty="0"/>
              <a:t>IBM Cloud Activity Tracker</a:t>
            </a:r>
          </a:p>
          <a:p>
            <a:pPr fontAlgn="base"/>
            <a:endParaRPr lang="en-IN"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https://d1.awsstatic.com/Developer%20Marketing/DevOps/DevOps-What-is_security.4246af1c9c37ce52cca4fac51f786a524836e04d.png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35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Title 1">
            <a:extLst>
              <a:ext uri="{FF2B5EF4-FFF2-40B4-BE49-F238E27FC236}">
                <a16:creationId xmlns:a16="http://schemas.microsoft.com/office/drawing/2014/main" id="{493C8802-A4CD-DC43-A613-C5AE1B072383}"/>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1F8D61FB-ABCD-7643-A917-BC2018BFCD5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CFE8782-A331-C54D-ACB7-CA4BC16E474E}"/>
              </a:ext>
            </a:extLst>
          </p:cNvPr>
          <p:cNvSpPr>
            <a:spLocks noGrp="1"/>
          </p:cNvSpPr>
          <p:nvPr>
            <p:ph type="body" idx="2"/>
          </p:nvPr>
        </p:nvSpPr>
        <p:spPr/>
        <p:txBody>
          <a:bodyPr/>
          <a:lstStyle/>
          <a:p>
            <a:endParaRPr lang="en-US"/>
          </a:p>
        </p:txBody>
      </p:sp>
      <p:sp>
        <p:nvSpPr>
          <p:cNvPr id="5" name="Text Placeholder 4">
            <a:extLst>
              <a:ext uri="{FF2B5EF4-FFF2-40B4-BE49-F238E27FC236}">
                <a16:creationId xmlns:a16="http://schemas.microsoft.com/office/drawing/2014/main" id="{F36D6068-C357-3E45-8158-B1891813CEAD}"/>
              </a:ext>
            </a:extLst>
          </p:cNvPr>
          <p:cNvSpPr>
            <a:spLocks noGrp="1"/>
          </p:cNvSpPr>
          <p:nvPr>
            <p:ph type="body" idx="3"/>
          </p:nvPr>
        </p:nvSpPr>
        <p:spPr/>
        <p:txBody>
          <a:bodyPr/>
          <a:lstStyle/>
          <a:p>
            <a:endParaRPr lang="en-US"/>
          </a:p>
        </p:txBody>
      </p:sp>
      <p:pic>
        <p:nvPicPr>
          <p:cNvPr id="12292" name="Picture 4" descr="DevOps Insights | IBM">
            <a:extLst>
              <a:ext uri="{FF2B5EF4-FFF2-40B4-BE49-F238E27FC236}">
                <a16:creationId xmlns:a16="http://schemas.microsoft.com/office/drawing/2014/main" id="{BA24FB26-5931-8349-8472-2D6E29869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93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Continuous Delivery</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IBM Cloud® Continuous Delivery, which includes open toolchains that automate the building and deployment of applications. You can get started by creating a simple deployment toolchain that supports development, deployment, and operations tasks.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https://1.cms.s81c.com/sites/default/files/2021-12-23/cloud-foundry-use-cases-deploy-across-</a:t>
            </a:r>
            <a:r>
              <a:rPr lang="en-US" altLang="en-US" dirty="0" err="1">
                <a:solidFill>
                  <a:srgbClr val="565656"/>
                </a:solidFill>
                <a:latin typeface="ArialMT"/>
              </a:rPr>
              <a:t>regions.jpg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Workflow diagram of a web application continuous delivery pipeline">
            <a:extLst>
              <a:ext uri="{FF2B5EF4-FFF2-40B4-BE49-F238E27FC236}">
                <a16:creationId xmlns:a16="http://schemas.microsoft.com/office/drawing/2014/main" id="{E8BE25C6-40AE-F046-9FBF-7CEDE1DA85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016" y="1117754"/>
            <a:ext cx="4937984" cy="278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655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App Configuration</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Centralize feature management and configuration.</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https://1.cms.s81c.com/sites/default/files/2021-05-25/</a:t>
            </a:r>
            <a:r>
              <a:rPr lang="en-US" altLang="en-US" dirty="0" err="1">
                <a:solidFill>
                  <a:srgbClr val="565656"/>
                </a:solidFill>
                <a:latin typeface="ArialMT"/>
              </a:rPr>
              <a:t>appcon.png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IBM Cloud App Configuration Now Generally Available | IBM">
            <a:extLst>
              <a:ext uri="{FF2B5EF4-FFF2-40B4-BE49-F238E27FC236}">
                <a16:creationId xmlns:a16="http://schemas.microsoft.com/office/drawing/2014/main" id="{85381BF3-CAF5-9F45-A7BB-FBFFD38BC7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28334"/>
            <a:ext cx="4462764" cy="2458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88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IBM Cloud Schematics</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Configure and automate management of IBM Cloud resources.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https://1.cms.s81c.com/sites/default/files/2021-09/Screen%20Shot%202021-09-13%20at%203.17.29%20PM.png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Schematics Infrastructure-as-Code Diagram">
            <a:extLst>
              <a:ext uri="{FF2B5EF4-FFF2-40B4-BE49-F238E27FC236}">
                <a16:creationId xmlns:a16="http://schemas.microsoft.com/office/drawing/2014/main" id="{344CBF95-D603-7645-8FE3-C5D28C43F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89141"/>
            <a:ext cx="4572000" cy="3683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104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IBM Key Protect</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Get visibility and control of entire key lifecycle.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https://1.cms.s81c.com/sites/default/files/2021-12-16/Screen%20Shot%202021-12-16%20at%2012.42.03%20PM.png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Introducing IBM Cloud Key Protect KMS with BYOHSM Support for IBM Cloud  Satellite Deployments | IBM">
            <a:extLst>
              <a:ext uri="{FF2B5EF4-FFF2-40B4-BE49-F238E27FC236}">
                <a16:creationId xmlns:a16="http://schemas.microsoft.com/office/drawing/2014/main" id="{42C0F125-3900-A24D-B5EC-923000976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008" y="886570"/>
            <a:ext cx="4937992" cy="337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3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IBM Cloud Secrets Manager</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Centrally manage secrets used in your apps and services.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https://1.cms.s81c.com/sites/default/files/2020-10/Secrets%20Manager_624X351%403x-100.jpg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User database credentials workflow in Secrets Manager">
            <a:extLst>
              <a:ext uri="{FF2B5EF4-FFF2-40B4-BE49-F238E27FC236}">
                <a16:creationId xmlns:a16="http://schemas.microsoft.com/office/drawing/2014/main" id="{AE97FE7C-7652-4342-8FBC-FD94D12EDE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058" y="1486894"/>
            <a:ext cx="4573942" cy="256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786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IBM Kubernetes Service</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Deploy and operate a Kubernetes cluster on IBM Cloud.</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https://1.cms.s81c.com/sites/default/files/2020-11-25/create-clusters-</a:t>
            </a:r>
            <a:r>
              <a:rPr lang="en-US" altLang="en-US" dirty="0" err="1">
                <a:solidFill>
                  <a:srgbClr val="565656"/>
                </a:solidFill>
                <a:latin typeface="ArialMT"/>
              </a:rPr>
              <a:t>image.png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descr="Diagram showing how to use Kubernetes capabilities to deploy a containerized app on IBM Cloud">
            <a:extLst>
              <a:ext uri="{FF2B5EF4-FFF2-40B4-BE49-F238E27FC236}">
                <a16:creationId xmlns:a16="http://schemas.microsoft.com/office/drawing/2014/main" id="{85D69608-E000-BB40-8EFB-E69413C2B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35787"/>
            <a:ext cx="4565686" cy="2590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16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IN" dirty="0"/>
              <a:t>In this section, we will discuss:</a:t>
            </a:r>
            <a:endParaRPr dirty="0"/>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r>
              <a:rPr lang="en-IN" dirty="0"/>
              <a:t>IBM Cloud DevOps Toolchain &amp; Services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IBM Cloud Satellite</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Run IBM Cloud services on your infrastructure with consistency.</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https://1.cms.s81c.com/sites/default/files/2021-12-20/Screen%20Shot%202021-12-20%20at%208.40.52%20AM.png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Cloud Services at the Edge | IBM">
            <a:extLst>
              <a:ext uri="{FF2B5EF4-FFF2-40B4-BE49-F238E27FC236}">
                <a16:creationId xmlns:a16="http://schemas.microsoft.com/office/drawing/2014/main" id="{4A7B6957-E8C7-DE4E-AA71-2BA5347C9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122" y="1393597"/>
            <a:ext cx="4753878" cy="2356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80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IBM Cloud Code Engine</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Run your application, batch jobs or container on a managed serverless platform.</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imgopt.infoq.com</a:t>
            </a:r>
            <a:r>
              <a:rPr lang="en-US" altLang="en-US" dirty="0">
                <a:solidFill>
                  <a:srgbClr val="565656"/>
                </a:solidFill>
                <a:latin typeface="ArialMT"/>
              </a:rPr>
              <a:t>/fit-in/1200x2400/</a:t>
            </a:r>
            <a:r>
              <a:rPr lang="en-US" altLang="en-US" dirty="0" err="1">
                <a:solidFill>
                  <a:srgbClr val="565656"/>
                </a:solidFill>
                <a:latin typeface="ArialMT"/>
              </a:rPr>
              <a:t>filters:quality</a:t>
            </a:r>
            <a:r>
              <a:rPr lang="en-US" altLang="en-US" dirty="0">
                <a:solidFill>
                  <a:srgbClr val="565656"/>
                </a:solidFill>
                <a:latin typeface="ArialMT"/>
              </a:rPr>
              <a:t>(80)/</a:t>
            </a:r>
            <a:r>
              <a:rPr lang="en-US" altLang="en-US" dirty="0" err="1">
                <a:solidFill>
                  <a:srgbClr val="565656"/>
                </a:solidFill>
                <a:latin typeface="ArialMT"/>
              </a:rPr>
              <a:t>filters:no_upscale</a:t>
            </a:r>
            <a:r>
              <a:rPr lang="en-US" altLang="en-US" dirty="0">
                <a:solidFill>
                  <a:srgbClr val="565656"/>
                </a:solidFill>
                <a:latin typeface="ArialMT"/>
              </a:rPr>
              <a:t>()/news/2020/10/</a:t>
            </a:r>
            <a:r>
              <a:rPr lang="en-US" altLang="en-US" dirty="0" err="1">
                <a:solidFill>
                  <a:srgbClr val="565656"/>
                </a:solidFill>
                <a:latin typeface="ArialMT"/>
              </a:rPr>
              <a:t>ibm</a:t>
            </a:r>
            <a:r>
              <a:rPr lang="en-US" altLang="en-US" dirty="0">
                <a:solidFill>
                  <a:srgbClr val="565656"/>
                </a:solidFill>
                <a:latin typeface="ArialMT"/>
              </a:rPr>
              <a:t>-cloud-code-engine/</a:t>
            </a:r>
            <a:r>
              <a:rPr lang="en-US" altLang="en-US" dirty="0" err="1">
                <a:solidFill>
                  <a:srgbClr val="565656"/>
                </a:solidFill>
                <a:latin typeface="ArialMT"/>
              </a:rPr>
              <a:t>en</a:t>
            </a:r>
            <a:r>
              <a:rPr lang="en-US" altLang="en-US" dirty="0">
                <a:solidFill>
                  <a:srgbClr val="565656"/>
                </a:solidFill>
                <a:latin typeface="ArialMT"/>
              </a:rPr>
              <a:t>/resources/1ibm-1601889808473.png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descr="IBM Introduces IBM Cloud Code Engine">
            <a:extLst>
              <a:ext uri="{FF2B5EF4-FFF2-40B4-BE49-F238E27FC236}">
                <a16:creationId xmlns:a16="http://schemas.microsoft.com/office/drawing/2014/main" id="{D674C0C3-2403-5E4B-9B65-E247F1519C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22044"/>
            <a:ext cx="4588168" cy="269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148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IBM Cloud Monitoring</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Get in-depth visibility into infrastructure and app performance.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https://1.cms.s81c.com/sites/default/files/2021-04/Sysdig-laptop-low-res_0.png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Illustration of IBM Cloud Monitoring service projecting data analysis onto a screen in graph form">
            <a:extLst>
              <a:ext uri="{FF2B5EF4-FFF2-40B4-BE49-F238E27FC236}">
                <a16:creationId xmlns:a16="http://schemas.microsoft.com/office/drawing/2014/main" id="{2D725B90-5E2A-7B44-A6EE-E497F4082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175" y="1171872"/>
            <a:ext cx="4568825" cy="2572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55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IBM Cloud Security and Compliance </a:t>
            </a:r>
            <a:r>
              <a:rPr lang="en-IN" b="1" dirty="0" err="1"/>
              <a:t>Center</a:t>
            </a:r>
            <a:endParaRPr lang="en-IN" b="1" dirty="0"/>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Govern cloud resource configurations and centrally manage your compliance with organization and regulatory guidelines.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https://1.cms.s81c.com/sites/default/files/2020-09-01/Screen%20Shot%202020-09-01%20at%209.30.07%20AM.png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Now Generally Available: IBM Cloud Security and Compliance Center | IBM">
            <a:extLst>
              <a:ext uri="{FF2B5EF4-FFF2-40B4-BE49-F238E27FC236}">
                <a16:creationId xmlns:a16="http://schemas.microsoft.com/office/drawing/2014/main" id="{2D10F8BD-8636-8044-B4DC-202AF4465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85875"/>
            <a:ext cx="4519610" cy="257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44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638935"/>
            <a:ext cx="4045200" cy="641400"/>
          </a:xfrm>
          <a:prstGeom prst="rect">
            <a:avLst/>
          </a:prstGeom>
        </p:spPr>
        <p:txBody>
          <a:bodyPr spcFirstLastPara="1" wrap="square" lIns="91425" tIns="91425" rIns="91425" bIns="91425" anchor="ctr" anchorCtr="0">
            <a:noAutofit/>
          </a:bodyPr>
          <a:lstStyle/>
          <a:p>
            <a:pPr fontAlgn="base"/>
            <a:r>
              <a:rPr lang="en-IN" b="1" dirty="0"/>
              <a:t>IBM Cloud Activity Tracker</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Manage compliance controls within the IBM Cloud platform.</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https://1.cms.s81c.com/sites/default/files/2020-07-31/vv1.png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Extend VPC Resources with Cloud Functions, Activity Tracker with LogDNA,  and Schematics | IBM">
            <a:extLst>
              <a:ext uri="{FF2B5EF4-FFF2-40B4-BE49-F238E27FC236}">
                <a16:creationId xmlns:a16="http://schemas.microsoft.com/office/drawing/2014/main" id="{AB09BE31-86AD-F14B-A798-BA94680A7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84598"/>
            <a:ext cx="4576042" cy="218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38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487861"/>
            <a:ext cx="4045200" cy="641400"/>
          </a:xfrm>
          <a:prstGeom prst="rect">
            <a:avLst/>
          </a:prstGeom>
        </p:spPr>
        <p:txBody>
          <a:bodyPr spcFirstLastPara="1" wrap="square" lIns="91425" tIns="91425" rIns="91425" bIns="91425" anchor="ctr" anchorCtr="0">
            <a:noAutofit/>
          </a:bodyPr>
          <a:lstStyle/>
          <a:p>
            <a:r>
              <a:rPr lang="en-IN" b="1" dirty="0"/>
              <a:t>What is IBM Cloud DevOps</a:t>
            </a:r>
          </a:p>
          <a:p>
            <a:r>
              <a:rPr lang="en-IN" b="1" dirty="0"/>
              <a:t>?</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dirty="0"/>
              <a:t>DevOps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 This speed enables organizations to better serve their customers and compete more effectively in the market.</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assets.botmetric.com</a:t>
            </a:r>
            <a:r>
              <a:rPr lang="en-US" altLang="en-US" dirty="0">
                <a:solidFill>
                  <a:srgbClr val="565656"/>
                </a:solidFill>
                <a:latin typeface="ArialMT"/>
              </a:rPr>
              <a:t>/wp-content/uploads/2017/11/Ingraphics-devops-to-agile-491x285.png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DevOps? How is it different from Agile?">
            <a:extLst>
              <a:ext uri="{FF2B5EF4-FFF2-40B4-BE49-F238E27FC236}">
                <a16:creationId xmlns:a16="http://schemas.microsoft.com/office/drawing/2014/main" id="{513FD0B5-7DC4-3F48-A1AD-9BCD10601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01394"/>
            <a:ext cx="4572000" cy="274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47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b="1" dirty="0"/>
              <a:t>What is IBM Cloud DevOps</a:t>
            </a:r>
          </a:p>
          <a:p>
            <a:r>
              <a:rPr lang="en-IN" b="1" dirty="0"/>
              <a:t>?</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An enterprise application Developer can start building and deploying cloud-native applications in minutes. They can use a full set of services to build cognitive, IoT, blockchain, mobile, and data-intensive applications.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https://encrypted-tbn0.gstatic.com/</a:t>
            </a:r>
            <a:r>
              <a:rPr lang="en-US" altLang="en-US" dirty="0" err="1">
                <a:solidFill>
                  <a:srgbClr val="565656"/>
                </a:solidFill>
                <a:latin typeface="ArialMT"/>
              </a:rPr>
              <a:t>images?q</a:t>
            </a:r>
            <a:r>
              <a:rPr lang="en-US" altLang="en-US" dirty="0">
                <a:solidFill>
                  <a:srgbClr val="565656"/>
                </a:solidFill>
                <a:latin typeface="ArialMT"/>
              </a:rPr>
              <a:t>=tbn:ANd9GcTup2rQjkFS1iMi_XTRewYYRQVTDuEXY8kRaQ&amp;usqp=CAU</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urses | Free Courses in Data Science, AI, Cloud Computing, Containers,  Kubernetes, Blockchain and more.">
            <a:extLst>
              <a:ext uri="{FF2B5EF4-FFF2-40B4-BE49-F238E27FC236}">
                <a16:creationId xmlns:a16="http://schemas.microsoft.com/office/drawing/2014/main" id="{AC1C20D4-C1EA-764C-BE28-03276173A1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4727" y="902665"/>
            <a:ext cx="4208750" cy="31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How DevOps Works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IN" dirty="0"/>
              <a:t>Under a DevOps model, development and operations teams are no longer “siloed.” Sometimes, these two teams are merged into a single team where the engineers work across the entire application lifecycle, from development and test to deployment to operations, and develop a range of skills not limited to a single function.</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https://d1.awsstatic.com/product-marketing/DevOps/DevOps_feedback-diagram.ff668bfc299abada00b2dcbdc9ce2389bd3dce3f.png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hat is DevOps?">
            <a:extLst>
              <a:ext uri="{FF2B5EF4-FFF2-40B4-BE49-F238E27FC236}">
                <a16:creationId xmlns:a16="http://schemas.microsoft.com/office/drawing/2014/main" id="{B32571F7-CC51-A848-A15C-736D445E6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698" y="1813865"/>
            <a:ext cx="4572003" cy="162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312931"/>
            <a:ext cx="4045200" cy="641400"/>
          </a:xfrm>
          <a:prstGeom prst="rect">
            <a:avLst/>
          </a:prstGeom>
        </p:spPr>
        <p:txBody>
          <a:bodyPr spcFirstLastPara="1" wrap="square" lIns="91425" tIns="91425" rIns="91425" bIns="91425" anchor="ctr" anchorCtr="0">
            <a:noAutofit/>
          </a:bodyPr>
          <a:lstStyle/>
          <a:p>
            <a:r>
              <a:rPr lang="en-IN" dirty="0"/>
              <a:t>Benefits of DevOps</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a:buNone/>
            </a:pPr>
            <a:r>
              <a:rPr lang="en-IN" b="1" dirty="0"/>
              <a:t>Speed</a:t>
            </a:r>
          </a:p>
          <a:p>
            <a:pPr marL="139700" indent="0">
              <a:buNone/>
            </a:pPr>
            <a:endParaRPr lang="en-IN" b="1" dirty="0"/>
          </a:p>
          <a:p>
            <a:pPr marL="139700" indent="0">
              <a:buNone/>
            </a:pPr>
            <a:r>
              <a:rPr lang="en-IN" dirty="0"/>
              <a:t>Move at high velocity so you can innovate for customers faster, adapt to changing markets better, and grow more efficient at driving business results. The DevOps model enables your developers and operations teams to achieve these results.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https://d1.awsstatic.com/Developer%20Marketing/DevOps/DevOps-What-is_scale.87cace0a71f7578eb8aa79e61baa18e850b0e9ca.png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evOps-What-is_scale">
            <a:extLst>
              <a:ext uri="{FF2B5EF4-FFF2-40B4-BE49-F238E27FC236}">
                <a16:creationId xmlns:a16="http://schemas.microsoft.com/office/drawing/2014/main" id="{7EB3A820-E591-9044-B3E6-0CC94E7373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5594" y="1633631"/>
            <a:ext cx="3392439" cy="2442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95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312931"/>
            <a:ext cx="4045200" cy="641400"/>
          </a:xfrm>
          <a:prstGeom prst="rect">
            <a:avLst/>
          </a:prstGeom>
        </p:spPr>
        <p:txBody>
          <a:bodyPr spcFirstLastPara="1" wrap="square" lIns="91425" tIns="91425" rIns="91425" bIns="91425" anchor="ctr" anchorCtr="0">
            <a:noAutofit/>
          </a:bodyPr>
          <a:lstStyle/>
          <a:p>
            <a:r>
              <a:rPr lang="en-IN" dirty="0"/>
              <a:t>Benefits of DevOps</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a:buNone/>
            </a:pPr>
            <a:r>
              <a:rPr lang="en-IN" b="1" dirty="0"/>
              <a:t>Rapid Delivery</a:t>
            </a:r>
          </a:p>
          <a:p>
            <a:pPr marL="139700" indent="0">
              <a:buNone/>
            </a:pPr>
            <a:endParaRPr lang="en-IN" b="1" dirty="0"/>
          </a:p>
          <a:p>
            <a:pPr marL="139700" indent="0">
              <a:buNone/>
            </a:pPr>
            <a:r>
              <a:rPr lang="en-IN" dirty="0"/>
              <a:t>Increase the frequency and pace of releases so you can innovate and improve your product faster. The quicker you can release new features and fix bugs, the faster you can respond to your customers’ needs and build competitive advantage.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https://d1.awsstatic.com/Developer%20Marketing/DevOps/DevOps-What-is_delivery.ab8e4f4580bd50ef2536ac6726d8c599c0a321da.png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evOps-What-is_delivery">
            <a:extLst>
              <a:ext uri="{FF2B5EF4-FFF2-40B4-BE49-F238E27FC236}">
                <a16:creationId xmlns:a16="http://schemas.microsoft.com/office/drawing/2014/main" id="{DD1E8F57-2FE8-A24B-A472-A0D37868D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3622" y="1312931"/>
            <a:ext cx="3740555" cy="267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30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312931"/>
            <a:ext cx="4045200" cy="641400"/>
          </a:xfrm>
          <a:prstGeom prst="rect">
            <a:avLst/>
          </a:prstGeom>
        </p:spPr>
        <p:txBody>
          <a:bodyPr spcFirstLastPara="1" wrap="square" lIns="91425" tIns="91425" rIns="91425" bIns="91425" anchor="ctr" anchorCtr="0">
            <a:noAutofit/>
          </a:bodyPr>
          <a:lstStyle/>
          <a:p>
            <a:r>
              <a:rPr lang="en-IN" dirty="0"/>
              <a:t>Benefits of DevOps</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a:buNone/>
            </a:pPr>
            <a:r>
              <a:rPr lang="en-IN" b="1" dirty="0"/>
              <a:t>Reliability</a:t>
            </a:r>
          </a:p>
          <a:p>
            <a:pPr marL="139700" indent="0">
              <a:buNone/>
            </a:pPr>
            <a:endParaRPr lang="en-IN" b="1" dirty="0"/>
          </a:p>
          <a:p>
            <a:pPr marL="139700" indent="0">
              <a:buNone/>
            </a:pPr>
            <a:r>
              <a:rPr lang="en-IN" dirty="0"/>
              <a:t>Ensure the quality of application updates and infrastructure changes so you can reliably deliver at a more rapid pace while maintaining a positive experience for end users. Use practices like </a:t>
            </a:r>
            <a:r>
              <a:rPr lang="en-IN" dirty="0">
                <a:hlinkClick r:id="rId3"/>
              </a:rPr>
              <a:t>continuous integration</a:t>
            </a:r>
            <a:r>
              <a:rPr lang="en-IN" dirty="0"/>
              <a:t> and </a:t>
            </a:r>
            <a:r>
              <a:rPr lang="en-IN" dirty="0">
                <a:hlinkClick r:id="rId4"/>
              </a:rPr>
              <a:t>continuous delivery</a:t>
            </a:r>
            <a:r>
              <a:rPr lang="en-IN" dirty="0"/>
              <a:t> to test that each change is functional and safe.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https://d1.awsstatic.com/Developer%20Marketing/DevOps/DevOps-What-is_reliability.d515ffafa232e62e769d9f2bbf78f4160f3239ad.png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DevOps-What-is_reliability">
            <a:extLst>
              <a:ext uri="{FF2B5EF4-FFF2-40B4-BE49-F238E27FC236}">
                <a16:creationId xmlns:a16="http://schemas.microsoft.com/office/drawing/2014/main" id="{99032E5F-CECB-9746-907F-5D1072DF48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4950" y="1636479"/>
            <a:ext cx="3200778" cy="229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71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IBM Cloud DevOps Toolchain &amp; Services </a:t>
            </a:r>
          </a:p>
        </p:txBody>
      </p:sp>
      <p:sp>
        <p:nvSpPr>
          <p:cNvPr id="74" name="Google Shape;74;p15"/>
          <p:cNvSpPr txBox="1">
            <a:spLocks noGrp="1"/>
          </p:cNvSpPr>
          <p:nvPr>
            <p:ph type="subTitle" idx="1"/>
          </p:nvPr>
        </p:nvSpPr>
        <p:spPr>
          <a:xfrm>
            <a:off x="254075" y="1312931"/>
            <a:ext cx="4045200" cy="641400"/>
          </a:xfrm>
          <a:prstGeom prst="rect">
            <a:avLst/>
          </a:prstGeom>
        </p:spPr>
        <p:txBody>
          <a:bodyPr spcFirstLastPara="1" wrap="square" lIns="91425" tIns="91425" rIns="91425" bIns="91425" anchor="ctr" anchorCtr="0">
            <a:noAutofit/>
          </a:bodyPr>
          <a:lstStyle/>
          <a:p>
            <a:r>
              <a:rPr lang="en-IN" dirty="0"/>
              <a:t>Benefits of DevOps</a:t>
            </a:r>
          </a:p>
        </p:txBody>
      </p:sp>
      <p:sp>
        <p:nvSpPr>
          <p:cNvPr id="75" name="Google Shape;75;p15"/>
          <p:cNvSpPr txBox="1">
            <a:spLocks noGrp="1"/>
          </p:cNvSpPr>
          <p:nvPr>
            <p:ph type="body" idx="2"/>
          </p:nvPr>
        </p:nvSpPr>
        <p:spPr>
          <a:xfrm>
            <a:off x="462275" y="2631131"/>
            <a:ext cx="3837000" cy="1753800"/>
          </a:xfrm>
          <a:prstGeom prst="rect">
            <a:avLst/>
          </a:prstGeom>
        </p:spPr>
        <p:txBody>
          <a:bodyPr spcFirstLastPara="1" wrap="square" lIns="91425" tIns="91425" rIns="91425" bIns="91425" anchor="ctr" anchorCtr="0">
            <a:noAutofit/>
          </a:bodyPr>
          <a:lstStyle/>
          <a:p>
            <a:pPr marL="139700" indent="0">
              <a:buNone/>
            </a:pPr>
            <a:r>
              <a:rPr lang="en-IN" b="1" dirty="0"/>
              <a:t>Scale</a:t>
            </a:r>
          </a:p>
          <a:p>
            <a:pPr marL="139700" indent="0">
              <a:buNone/>
            </a:pPr>
            <a:endParaRPr lang="en-IN" b="1" dirty="0"/>
          </a:p>
          <a:p>
            <a:pPr marL="139700" indent="0">
              <a:buNone/>
            </a:pPr>
            <a:r>
              <a:rPr lang="en-IN" dirty="0"/>
              <a:t>Operate and manage your infrastructure and development processes at scale. Automation and consistency help you manage complex or changing systems efficiently and with reduced risk.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https://d1.awsstatic.com/Developer%20Marketing/DevOps/DevOps-What-is_scale.87cace0a71f7578eb8aa79e61baa18e850b0e9ca.png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DevOps-What-is_scale">
            <a:extLst>
              <a:ext uri="{FF2B5EF4-FFF2-40B4-BE49-F238E27FC236}">
                <a16:creationId xmlns:a16="http://schemas.microsoft.com/office/drawing/2014/main" id="{33E93CFB-188F-E048-94D4-47299FAEF8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5467" y="1524087"/>
            <a:ext cx="3554233" cy="255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5191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2753</Words>
  <Application>Microsoft Macintosh PowerPoint</Application>
  <PresentationFormat>On-screen Show (16:9)</PresentationFormat>
  <Paragraphs>401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ArialMT</vt:lpstr>
      <vt:lpstr>Simple Light</vt:lpstr>
      <vt:lpstr>Elective Module 2 –  Cloud Computing</vt:lpstr>
      <vt:lpstr>In this section, we will discuss:</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PowerPoint Presentation</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lpstr>IBM Cloud DevOps Toolchain &amp; Services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MySQL and MongoDB</dc:title>
  <cp:lastModifiedBy>Mohd Sarwar Babu</cp:lastModifiedBy>
  <cp:revision>476</cp:revision>
  <dcterms:modified xsi:type="dcterms:W3CDTF">2022-05-17T06:23:51Z</dcterms:modified>
</cp:coreProperties>
</file>