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24" r:id="rId2"/>
    <p:sldId id="725" r:id="rId3"/>
    <p:sldId id="841" r:id="rId4"/>
    <p:sldId id="852" r:id="rId5"/>
    <p:sldId id="853" r:id="rId6"/>
    <p:sldId id="854" r:id="rId7"/>
    <p:sldId id="855" r:id="rId8"/>
    <p:sldId id="856" r:id="rId9"/>
    <p:sldId id="857" r:id="rId10"/>
    <p:sldId id="859" r:id="rId11"/>
    <p:sldId id="860" r:id="rId12"/>
    <p:sldId id="861" r:id="rId13"/>
    <p:sldId id="862" r:id="rId14"/>
    <p:sldId id="864" r:id="rId15"/>
    <p:sldId id="863" r:id="rId16"/>
    <p:sldId id="866" r:id="rId17"/>
    <p:sldId id="867" r:id="rId18"/>
    <p:sldId id="865" r:id="rId19"/>
    <p:sldId id="868" r:id="rId20"/>
    <p:sldId id="869" r:id="rId21"/>
    <p:sldId id="870" r:id="rId22"/>
    <p:sldId id="871" r:id="rId23"/>
    <p:sldId id="872" r:id="rId24"/>
    <p:sldId id="873" r:id="rId25"/>
    <p:sldId id="874" r:id="rId26"/>
    <p:sldId id="875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790" y="828333"/>
            <a:ext cx="72424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6568" y="1728118"/>
            <a:ext cx="348170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205043"/>
            <a:ext cx="394970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434" y="828333"/>
            <a:ext cx="13804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0653" y="772980"/>
            <a:ext cx="4391659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256" y="5034835"/>
            <a:ext cx="187515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inyurl.com/2v4ya3a2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inyurl.com/ycy9pss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teacher.com/Content/images/mongodb/document.p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57158" y="1857370"/>
            <a:ext cx="8199438" cy="82073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200"/>
              </a:spcBef>
            </a:pPr>
            <a:r>
              <a:rPr lang="en-US" sz="5200" spc="-10" dirty="0" err="1" smtClean="0"/>
              <a:t>MongoDB</a:t>
            </a:r>
            <a:r>
              <a:rPr lang="en-US" sz="5400" dirty="0" smtClean="0"/>
              <a:t> </a:t>
            </a:r>
            <a:endParaRPr sz="5200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13785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Document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2214560"/>
            <a:ext cx="4214842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GB" sz="1400" b="1" dirty="0" smtClean="0"/>
              <a:t>  </a:t>
            </a:r>
            <a:r>
              <a:rPr lang="x-none" sz="1400" b="1" smtClean="0">
                <a:latin typeface="Arial" pitchFamily="34" charset="0"/>
                <a:cs typeface="Arial" pitchFamily="34" charset="0"/>
              </a:rPr>
              <a:t>insertOne()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insert a single document in a collection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db.collection.insertOne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(document, [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writeConcern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lvl="0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400" dirty="0" smtClean="0">
                <a:latin typeface="Arial" pitchFamily="34" charset="0"/>
                <a:cs typeface="Arial" pitchFamily="34" charset="0"/>
              </a:rPr>
              <a:t>Where, </a:t>
            </a:r>
          </a:p>
          <a:p>
            <a:pPr lvl="0"/>
            <a:r>
              <a:rPr lang="en-US" sz="1400" dirty="0" smtClean="0">
                <a:latin typeface="Arial" pitchFamily="34" charset="0"/>
                <a:cs typeface="Arial" pitchFamily="34" charset="0"/>
              </a:rPr>
              <a:t>document: A document to insert into the collection.</a:t>
            </a:r>
          </a:p>
          <a:p>
            <a:pPr lvl="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writeConcern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(Optional): A document expressing the 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writeConcern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to override the default write concern.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57370"/>
            <a:ext cx="45720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Document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2214560"/>
            <a:ext cx="4214842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x-none" sz="1400" b="1" dirty="0" smtClean="0">
                <a:latin typeface="Arial" pitchFamily="34" charset="0"/>
                <a:cs typeface="Arial" pitchFamily="34" charset="0"/>
              </a:rPr>
              <a:t>insertMany()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: 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insert a multiple document in a collection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db.collection.insertMany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0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28676"/>
            <a:ext cx="45720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Capped collection, Update &amp; delete Collection</a:t>
            </a: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Capped Collection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1785932"/>
            <a:ext cx="428628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Fixed-size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circular collections that follow the insertion order to support high performance for create, read, and delete operations.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Capped collections restrict updates to the documents if the update results in increased document size. 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create a capped collection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db.createCollection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cappedLogCollection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",{capped:true,size:10000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})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collection size, limit the number of documents in the collection using the max parameter </a:t>
            </a: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db.createCollection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cappedLogCollection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",{capped:true,size:10000,max:1000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})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Capped collection, Update &amp; delete Collection</a:t>
            </a: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Update Collection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142844" y="2000246"/>
            <a:ext cx="4357718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db.collection.updateOne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(filter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document,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options)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db.collection.updateMany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(filter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, document, options)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Parameters: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filter: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The selection criteria for the update, same as 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find() method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document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A document or pipeline that contains modifications to apply.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options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Optional. May contains options for update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behavior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 It includes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upsert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writeConcern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collation, etc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3122"/>
            <a:ext cx="435768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14692"/>
            <a:ext cx="45005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Capped collection, Update &amp; delete Collection</a:t>
            </a: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Delete Collection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142844" y="2000246"/>
            <a:ext cx="4357718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db.collection.deleteOne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(filter, options)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db.collection.deleteMany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(filter, options)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Parameters:</a:t>
            </a:r>
          </a:p>
          <a:p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filter: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The selection criteria for the update, same as find() method.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options: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Optional. May contains options for update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behavior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 It includes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writeConcern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collation, and hint parameters.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5" y="2214560"/>
            <a:ext cx="413864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86130"/>
            <a:ext cx="421484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Index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and Relationship, Aggregation &amp; grouping, JOIN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/>
              <a:t>Index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1928808"/>
            <a:ext cx="428628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Indexes support the efficient resolution of queries.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Indexes are special data structures, that store a small portion of the data set in an easy-to-traverse form.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The index stores the value of a specific field or set of fields, ordered by the value of the field as specified in the index.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The basic syntax of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createIndex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 is :</a:t>
            </a: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db.COLLECTION_NAME.createIndex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({KEY:1})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To create index on multiple fields.</a:t>
            </a: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db.mycol.createIndex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({"title":1,"description":-1})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142990"/>
            <a:ext cx="4572000" cy="400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Index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and Relationship, Aggregation &amp; grouping, JOIN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Relationship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500034" y="1928808"/>
            <a:ext cx="3429024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Relationships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represent how various documents are logically related to each other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Relationships can be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modeled via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Embedded and Referenced approaches.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Such relationships can be either 1:1, 1:N, N:1 or N:N.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00114"/>
            <a:ext cx="4572000" cy="135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500694" y="2285998"/>
            <a:ext cx="2143140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Document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86380" y="4786328"/>
            <a:ext cx="2143140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Address Document</a:t>
            </a:r>
            <a:endParaRPr lang="en-US" sz="1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928940"/>
            <a:ext cx="3714776" cy="179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Index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and Relationship, Aggregation &amp; grouping, JOIN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Relationship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214560"/>
            <a:ext cx="4071966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In the embedded approach, the address document will embed inside the user document.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Modeling Referenced Relationships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both the user and address documents will be maintained separately but the user document will contain a field that will reference the address document's id field.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4942" y="3000378"/>
            <a:ext cx="300039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Modeling Embedded Relationships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786328"/>
            <a:ext cx="278608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Modeling Referenced Relationships</a:t>
            </a:r>
            <a:endParaRPr lang="en-US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85800"/>
            <a:ext cx="435771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357568"/>
            <a:ext cx="4357718" cy="127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Index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and Relationship, Aggregation &amp; grouping, JOIN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Aggregation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&amp; grouping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1928808"/>
            <a:ext cx="428628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Aggregations operations process data records and return computed results</a:t>
            </a: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Aggregation operations group values from multiple documents together, and can perform a variety of operations on the grouped data to return a single result. </a:t>
            </a: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 SQL count(*) and with group by is an equivalent of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aggregation.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db.COLLECTION_NAME.aggregate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(AGGREGATE_OPERATION)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28610"/>
            <a:ext cx="385765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000510"/>
            <a:ext cx="4071966" cy="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Index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and Relationship, Aggregation &amp; grouping, JOIN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714494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JOIN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14282" y="1928808"/>
            <a:ext cx="428628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is not a relational database, but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but a left outer join can be perform by using the $lookup stage.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The $lookup stage lets specify which collection you want to join with the current collection, and which fields that should match.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db.COLLECTION_NAME.aggregate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(AGGREGATE_OPERATION)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28610"/>
            <a:ext cx="364333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3056"/>
            <a:ext cx="385765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928941"/>
            <a:ext cx="4572000" cy="221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506413"/>
            <a:ext cx="48577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 smtClean="0"/>
              <a:t>   </a:t>
            </a:r>
            <a:r>
              <a:rPr spc="-5" smtClean="0"/>
              <a:t>In</a:t>
            </a:r>
            <a:r>
              <a:rPr spc="-30" smtClean="0"/>
              <a:t>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dirty="0"/>
              <a:t>section,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5" dirty="0"/>
              <a:t>discuss: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524" y="1210076"/>
            <a:ext cx="6543040" cy="242412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Introduction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Features of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Create database, collection, Document &amp; Data  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Simple Query, Insert select data, filter data  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pc="-5" dirty="0" smtClean="0">
                <a:solidFill>
                  <a:srgbClr val="595959"/>
                </a:solidFill>
                <a:latin typeface="Arial"/>
                <a:cs typeface="Arial"/>
              </a:rPr>
              <a:t>Capped collection, Update &amp; delete Collection  </a:t>
            </a:r>
            <a:endParaRPr lang="en-GB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pc="-5" dirty="0" smtClean="0">
                <a:solidFill>
                  <a:srgbClr val="595959"/>
                </a:solidFill>
                <a:latin typeface="Arial"/>
                <a:cs typeface="Arial"/>
              </a:rPr>
              <a:t>Index and Relationship, Aggregation &amp; grouping, JOIN  </a:t>
            </a:r>
            <a:endParaRPr lang="en-GB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Import &amp; export mongo database, Backup restore  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pc="-5" dirty="0" smtClean="0">
                <a:solidFill>
                  <a:srgbClr val="595959"/>
                </a:solidFill>
                <a:latin typeface="Arial"/>
                <a:cs typeface="Arial"/>
              </a:rPr>
              <a:t>database operation with Node +</a:t>
            </a:r>
            <a:r>
              <a:rPr lang="en-GB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    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Import &amp; export mongo database, Backup restore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500180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Import &amp; export , Backup restore  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mongoexport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Being used to export data from a Collection to a file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 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,..)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mongoimport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Being used to import data to a Collection from a file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 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,..)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mongodump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Being used to export all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datas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of a database to files (Put in a folder), including   some files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 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mongostore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Being used to import all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datas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to a database from dump directory (Product of 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mongodump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Creating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 database  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create a database in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start by creating a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MongoClient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object, then specify a connection URL with the correct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address and the name of the database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will create the database if it does not exist, and make a connection to it.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5932"/>
            <a:ext cx="4572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Creating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A collection in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is the same as a table in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To create a collection in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use the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createCollection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43056"/>
            <a:ext cx="45720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Insert Into Collection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A document in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is the same as a record in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insertOne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() 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method: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first parameter of the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insertOne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 is an object containing the name(s) and value(s) of each field in the document to be insert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80"/>
            <a:ext cx="4357718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Delete Document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deleteOne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() 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method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400" dirty="0" smtClean="0">
                <a:latin typeface="Arial" pitchFamily="34" charset="0"/>
                <a:cs typeface="Arial" pitchFamily="34" charset="0"/>
              </a:rPr>
              <a:t>The first parameter of the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deleteOne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 is a query object defining which document to delete.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If the query finds more than one document, only the first occurrence is deleted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6"/>
            <a:ext cx="4572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Update Document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updateOne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 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400" dirty="0" smtClean="0">
                <a:latin typeface="Arial" pitchFamily="34" charset="0"/>
                <a:cs typeface="Arial" pitchFamily="34" charset="0"/>
              </a:rPr>
              <a:t>The first parameter of the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updateOne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 is a query object defining which document to update. The second parameter is an object defining the new values of the document.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/>
              <a:t> 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If the query finds more than one record, only the first occurrence is updated.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57304"/>
            <a:ext cx="4572000" cy="34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785800"/>
            <a:ext cx="4357718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operation with Node 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+ </a:t>
            </a:r>
            <a:r>
              <a:rPr lang="en-GB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r>
              <a:rPr lang="en-GB" sz="2400" spc="-5" dirty="0" smtClean="0">
                <a:solidFill>
                  <a:srgbClr val="595959"/>
                </a:solidFill>
                <a:latin typeface="Arial"/>
                <a:cs typeface="Arial"/>
              </a:rPr>
              <a:t> 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 </a:t>
            </a:r>
          </a:p>
          <a:p>
            <a:pPr marL="12700" algn="ctr">
              <a:spcBef>
                <a:spcPts val="100"/>
              </a:spcBef>
            </a:pP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2712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 smtClean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000246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571618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Update Document</a:t>
            </a:r>
            <a:endParaRPr lang="en-US" spc="-5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285720" y="2143122"/>
            <a:ext cx="414340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updateOne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 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400" dirty="0" smtClean="0">
                <a:latin typeface="Arial" pitchFamily="34" charset="0"/>
                <a:cs typeface="Arial" pitchFamily="34" charset="0"/>
              </a:rPr>
              <a:t>The first parameter of the 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updateOne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() method is a query object defining which document to update. The second parameter is an object defining the new values of the document.</a:t>
            </a:r>
          </a:p>
          <a:p>
            <a:pPr algn="just"/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/>
              <a:t> 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If the query finds more than one record, only the first occurrence is updated.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57304"/>
            <a:ext cx="4572000" cy="34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71550"/>
            <a:ext cx="42481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Introduction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4747438"/>
            <a:ext cx="3006090" cy="3789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00" spc="-1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US" sz="700" spc="-1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tinyurl.com/2v4ya3a2</a:t>
            </a:r>
            <a:endParaRPr lang="en-US" sz="700" spc="-1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132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is an open-source,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cross-platform, and distributed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document-based database designed for ease of application development and scaling.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28" y="15001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25" dirty="0" smtClean="0">
                <a:solidFill>
                  <a:srgbClr val="595959"/>
                </a:solidFill>
                <a:latin typeface="Arial"/>
                <a:cs typeface="Arial"/>
              </a:rPr>
              <a:t>Definition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1500180"/>
            <a:ext cx="450056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34" y="500048"/>
            <a:ext cx="42481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Introduction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4747438"/>
            <a:ext cx="3006090" cy="3789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00" spc="-1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US" sz="700" spc="-10" dirty="0" smtClean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tinyurl.com/ycy9psst</a:t>
            </a:r>
            <a:endParaRPr lang="en-US" sz="700" spc="-1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857238"/>
            <a:ext cx="407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Relation </a:t>
            </a:r>
            <a:r>
              <a:rPr lang="en-GB" dirty="0" smtClean="0"/>
              <a:t>between </a:t>
            </a:r>
            <a:r>
              <a:rPr lang="en-GB" dirty="0" err="1" smtClean="0"/>
              <a:t>MongoDB</a:t>
            </a:r>
            <a:r>
              <a:rPr lang="en-GB" dirty="0" smtClean="0"/>
              <a:t> and </a:t>
            </a:r>
            <a:r>
              <a:rPr lang="en-GB" dirty="0" smtClean="0"/>
              <a:t>RDBMS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72000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AutoShape 7" descr="Mapping Relational Databases to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 descr="Mapping Relational Databases to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AutoShape 11" descr="Mapping Relational Databases to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C:\Users\alokn\Desktop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857370"/>
            <a:ext cx="4071966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71550"/>
            <a:ext cx="42481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Features of </a:t>
            </a:r>
            <a:r>
              <a:rPr lang="en-US" sz="2400" spc="-5" dirty="0" err="1" smtClean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lang="en-US" sz="2400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1500180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25" dirty="0" smtClean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Support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ad hoc queries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Indexing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Replication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Supports map reduce and aggregation tools.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Uses JavaScript instead of Procedures.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Provides high performance.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Stores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files of any size easily without complicating your stack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collection,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Database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4071966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is a physical container for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collections.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Each database gets its own set of files on the file system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single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server typically has multiple databases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collection,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Database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4071966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To create a new database: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use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DATABASE_NAME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 check currently selected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database: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db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To check databases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list: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show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dbs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 smtClean="0"/>
              <a:t> </a:t>
            </a:r>
            <a:endParaRPr lang="en-US" sz="1400" b="1" dirty="0" smtClean="0"/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b="1" dirty="0" smtClean="0"/>
              <a:t>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collection,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Collection</a:t>
            </a:r>
            <a:endParaRPr lang="en-US" spc="-25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214560"/>
            <a:ext cx="4071966" cy="2700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Collection is a group of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MongoDB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documents.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is the equivalent of an RDBMS table.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 collection exists within a single database.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Collections do not enforce a schema.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Documents within a collection can have different fields.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db.createCollection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(name, options)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       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x-none" sz="1400" smtClean="0">
                <a:latin typeface="Arial" pitchFamily="34" charset="0"/>
                <a:cs typeface="Arial" pitchFamily="34" charset="0"/>
              </a:rPr>
              <a:t>name</a:t>
            </a:r>
            <a:r>
              <a:rPr lang="x-none" sz="1400" dirty="0" smtClean="0">
                <a:latin typeface="Arial" pitchFamily="34" charset="0"/>
                <a:cs typeface="Arial" pitchFamily="34" charset="0"/>
              </a:rPr>
              <a:t> is name of collection to be created. Options is a document and is used to specify configuration of </a:t>
            </a:r>
            <a:r>
              <a:rPr lang="x-none" sz="1400" smtClean="0">
                <a:latin typeface="Arial" pitchFamily="34" charset="0"/>
                <a:cs typeface="Arial" pitchFamily="34" charset="0"/>
              </a:rPr>
              <a:t>collection.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3438" y="1428742"/>
          <a:ext cx="4357718" cy="3499635"/>
        </p:xfrm>
        <a:graphic>
          <a:graphicData uri="http://schemas.openxmlformats.org/drawingml/2006/table">
            <a:tbl>
              <a:tblPr/>
              <a:tblGrid>
                <a:gridCol w="716569"/>
                <a:gridCol w="689540"/>
                <a:gridCol w="2951609"/>
              </a:tblGrid>
              <a:tr h="253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18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capped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(Optional) If true, enables a capped collection. Capped collection is a fixed size collection that automatically overwrites its oldest entries when it reaches its maximum size. </a:t>
                      </a:r>
                      <a:r>
                        <a:rPr lang="en-US" sz="1200" b="1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 you specify true, you need to specify size parameter also.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autoIndexId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(Optional) If true, automatically create index on _id </a:t>
                      </a:r>
                      <a:r>
                        <a:rPr lang="en-US" sz="1200" dirty="0" err="1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field.s</a:t>
                      </a:r>
                      <a:r>
                        <a:rPr lang="en-US" sz="1200" dirty="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Default value is false.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(Optional) Specifies a maximum size in bytes for a capped collection. </a:t>
                      </a:r>
                      <a:r>
                        <a:rPr lang="en-US" sz="1200" b="1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 capped is true, then you need to specify this field also.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12529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(Optional) Specifies the maximum number of documents allowed in the capped collection.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58" y="785800"/>
            <a:ext cx="414340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</a:pP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lang="en-US" sz="2400" spc="-5" dirty="0" smtClean="0">
                <a:solidFill>
                  <a:srgbClr val="595959"/>
                </a:solidFill>
                <a:latin typeface="Arial"/>
                <a:cs typeface="Arial"/>
              </a:rPr>
              <a:t>database, collection, Document &amp; Data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 </a:t>
            </a:r>
            <a:endParaRPr sz="24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942" y="4747438"/>
            <a:ext cx="3714776" cy="3943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700" spc="-5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GB" sz="700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800" dirty="0" smtClean="0">
                <a:hlinkClick r:id="rId2"/>
              </a:rPr>
              <a:t>https://</a:t>
            </a:r>
            <a:r>
              <a:rPr lang="en-US" sz="800" dirty="0" smtClean="0">
                <a:hlinkClick r:id="rId2"/>
              </a:rPr>
              <a:t>www.tutorialsteacher.com/Content/images/mongodb/document.png</a:t>
            </a:r>
            <a:endParaRPr lang="en-US" sz="800" dirty="0" smtClean="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214710" cy="340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	</a:t>
            </a:r>
            <a:endParaRPr sz="1400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643056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/>
              <a:t>Document</a:t>
            </a:r>
            <a:endParaRPr lang="en-US" dirty="0" smtClean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172494"/>
            <a:ext cx="3929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FE037F46-7644-CC6C-B58C-EE4A2361B9E6}"/>
              </a:ext>
            </a:extLst>
          </p:cNvPr>
          <p:cNvSpPr txBox="1"/>
          <p:nvPr/>
        </p:nvSpPr>
        <p:spPr>
          <a:xfrm>
            <a:off x="357158" y="2214560"/>
            <a:ext cx="4071966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 document is a set of key-value pairs. 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Documents have dynamic schema. </a:t>
            </a:r>
          </a:p>
          <a:p>
            <a:pPr marL="348615" marR="7620" indent="-336550" algn="just">
              <a:spcBef>
                <a:spcPts val="100"/>
              </a:spcBef>
              <a:buFont typeface="Arial" pitchFamily="34" charset="0"/>
              <a:buChar char="•"/>
              <a:tabLst>
                <a:tab pos="3492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Dynamic schema means that documents in the same collection do not need to have the same set of fields or structure, and common fields in a collection's documents may hold different types of data.</a:t>
            </a:r>
          </a:p>
          <a:p>
            <a:pPr marL="348615" marR="7620" indent="-336550" algn="just">
              <a:spcBef>
                <a:spcPts val="100"/>
              </a:spcBef>
              <a:tabLst>
                <a:tab pos="34925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57370"/>
            <a:ext cx="45720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07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1028</Words>
  <Application>Microsoft Office PowerPoint</Application>
  <PresentationFormat>On-screen Show (16:9)</PresentationFormat>
  <Paragraphs>317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MongoDB </vt:lpstr>
      <vt:lpstr>   In this section, we will discuss: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Design and Develop  Dynamic Websites with  PHP</dc:title>
  <dc:creator>... PRACHI ...</dc:creator>
  <cp:lastModifiedBy>ALOK NEGI</cp:lastModifiedBy>
  <cp:revision>30</cp:revision>
  <dcterms:created xsi:type="dcterms:W3CDTF">2022-03-12T13:08:41Z</dcterms:created>
  <dcterms:modified xsi:type="dcterms:W3CDTF">2022-06-07T07:45:49Z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