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7" r:id="rId3"/>
    <p:sldId id="258" r:id="rId4"/>
    <p:sldId id="261" r:id="rId5"/>
    <p:sldId id="262" r:id="rId6"/>
    <p:sldId id="263" r:id="rId7"/>
    <p:sldId id="264" r:id="rId8"/>
    <p:sldId id="265" r:id="rId9"/>
    <p:sldId id="266" r:id="rId10"/>
    <p:sldId id="259"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60" r:id="rId33"/>
    <p:sldId id="288" r:id="rId34"/>
    <p:sldId id="289" r:id="rId35"/>
    <p:sldId id="290" r:id="rId36"/>
    <p:sldId id="291" r:id="rId37"/>
    <p:sldId id="292" r:id="rId38"/>
    <p:sldId id="293"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533163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531295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50806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682618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853849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510375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89030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225645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8298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038770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12839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602005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30596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05560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225956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189379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801345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919351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16756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845513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2794122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78156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54707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20760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697781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79023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2492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56891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25891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675768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8721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113452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211290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456968"/>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Able to develop the real time scenarios based on Node JS applications.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Typescript Operator</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a:t>
            </a:r>
            <a:r>
              <a:rPr lang="en-IN" dirty="0"/>
              <a:t>Typescript Operator</a:t>
            </a:r>
            <a:endParaRPr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 TypeScript, an operator can be classified into the following ways:</a:t>
            </a:r>
            <a:endParaRPr dirty="0"/>
          </a:p>
          <a:p>
            <a:r>
              <a:rPr lang="en-US" dirty="0"/>
              <a:t>Arithmetic Operators</a:t>
            </a:r>
          </a:p>
          <a:p>
            <a:r>
              <a:rPr lang="en-US" dirty="0"/>
              <a:t>Comparison (Relational) Operators</a:t>
            </a:r>
          </a:p>
          <a:p>
            <a:r>
              <a:rPr lang="en-US" dirty="0"/>
              <a:t>Logical Operators</a:t>
            </a:r>
          </a:p>
          <a:p>
            <a:r>
              <a:rPr lang="en-US" dirty="0"/>
              <a:t>Bitwise Operators</a:t>
            </a:r>
          </a:p>
          <a:p>
            <a:r>
              <a:rPr lang="en-US" dirty="0"/>
              <a:t>Assignment Operators</a:t>
            </a:r>
          </a:p>
          <a:p>
            <a:r>
              <a:rPr lang="en-US" dirty="0"/>
              <a:t>Ternary/Conditional Operator</a:t>
            </a:r>
          </a:p>
          <a:p>
            <a:r>
              <a:rPr lang="en-US" dirty="0"/>
              <a:t>Concatenation Operator</a:t>
            </a:r>
          </a:p>
          <a:p>
            <a:r>
              <a:rPr lang="en-US" dirty="0"/>
              <a:t>Type Operators</a:t>
            </a:r>
          </a:p>
        </p:txBody>
      </p:sp>
      <p:sp>
        <p:nvSpPr>
          <p:cNvPr id="85" name="Google Shape;85;p16"/>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https://discoversdkcdn.azureedge.net/postscontent/typeScript/operators in typescript.png</a:t>
            </a:r>
          </a:p>
        </p:txBody>
      </p:sp>
      <p:pic>
        <p:nvPicPr>
          <p:cNvPr id="6" name="Picture 5" descr="Operators in TypeScript | DiscoverSDK Blog">
            <a:extLst>
              <a:ext uri="{FF2B5EF4-FFF2-40B4-BE49-F238E27FC236}">
                <a16:creationId xmlns:a16="http://schemas.microsoft.com/office/drawing/2014/main" id="{C454118A-4274-6AAB-A950-9E3138BAC8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98399"/>
            <a:ext cx="4572000" cy="22326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Typescript Operator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Arithmetic Operators</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Arithmetic operators take numeric values as their operands, performs an action, and then returns a single numeric value. </a:t>
            </a:r>
          </a:p>
          <a:p>
            <a:r>
              <a:rPr lang="en-US" dirty="0"/>
              <a:t>The most common arithmetic operators are addition (+), subtraction (-), multiplication (*), and division (/).</a:t>
            </a:r>
          </a:p>
        </p:txBody>
      </p:sp>
      <p:sp>
        <p:nvSpPr>
          <p:cNvPr id="85" name="Google Shape;85;p16"/>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://www.tektutorialshub.com/wp-content/uploads/2020/09/Arithmetic-Operators-in-Typescript.jpg</a:t>
            </a:r>
          </a:p>
        </p:txBody>
      </p:sp>
      <p:pic>
        <p:nvPicPr>
          <p:cNvPr id="1026" name="Picture 2" descr="Arithmetic Operators in Typescript - TekTutorialsHub">
            <a:extLst>
              <a:ext uri="{FF2B5EF4-FFF2-40B4-BE49-F238E27FC236}">
                <a16:creationId xmlns:a16="http://schemas.microsoft.com/office/drawing/2014/main" id="{0280C3C9-D7CB-9F3F-32F4-F318A2CB58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456"/>
          <a:stretch/>
        </p:blipFill>
        <p:spPr bwMode="auto">
          <a:xfrm>
            <a:off x="4574153" y="1724916"/>
            <a:ext cx="4569847" cy="227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762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Typescript Operator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Comparison Operators</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The comparison operators are used to compares the two operands. </a:t>
            </a:r>
          </a:p>
          <a:p>
            <a:r>
              <a:rPr lang="en-US" dirty="0"/>
              <a:t>These operators return a Boolean value true or false. </a:t>
            </a:r>
          </a:p>
        </p:txBody>
      </p:sp>
      <p:sp>
        <p:nvSpPr>
          <p:cNvPr id="85" name="Google Shape;85;p16"/>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https://www.tektutorialshub.com/wp-content/uploads/2020/09/Comparison-or-relational-operators-in-Typescript.jpg</a:t>
            </a:r>
          </a:p>
        </p:txBody>
      </p:sp>
      <p:pic>
        <p:nvPicPr>
          <p:cNvPr id="2050" name="Picture 2" descr="Comparison or Relational operators in Typescript - TekTutorialsHub">
            <a:extLst>
              <a:ext uri="{FF2B5EF4-FFF2-40B4-BE49-F238E27FC236}">
                <a16:creationId xmlns:a16="http://schemas.microsoft.com/office/drawing/2014/main" id="{1D890F00-C626-0085-0524-AB341E3DFC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443"/>
          <a:stretch/>
        </p:blipFill>
        <p:spPr bwMode="auto">
          <a:xfrm>
            <a:off x="4572000" y="1504433"/>
            <a:ext cx="4572000" cy="2717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8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Typescript Operator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Logical Operators</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Logical operators are used for combining two or more condition into a single expression and return the Boolean result true or false. </a:t>
            </a:r>
          </a:p>
        </p:txBody>
      </p:sp>
      <p:sp>
        <p:nvSpPr>
          <p:cNvPr id="85" name="Google Shape;85;p16"/>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http://enlightsolution.com/wp-content/uploads/2019/07/logical-operator.png </a:t>
            </a:r>
          </a:p>
        </p:txBody>
      </p:sp>
      <p:pic>
        <p:nvPicPr>
          <p:cNvPr id="3074" name="Picture 2" descr="Typescript Basic">
            <a:extLst>
              <a:ext uri="{FF2B5EF4-FFF2-40B4-BE49-F238E27FC236}">
                <a16:creationId xmlns:a16="http://schemas.microsoft.com/office/drawing/2014/main" id="{B36C0E90-3819-1733-339C-E14A71612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247"/>
          <a:stretch/>
        </p:blipFill>
        <p:spPr bwMode="auto">
          <a:xfrm>
            <a:off x="4572000" y="1658318"/>
            <a:ext cx="4572000" cy="256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10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Typescript Operator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Bitwise Operators</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The bitwise operators perform the bitwise operations on operands.</a:t>
            </a:r>
          </a:p>
        </p:txBody>
      </p:sp>
      <p:sp>
        <p:nvSpPr>
          <p:cNvPr id="85" name="Google Shape;85;p16"/>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://www.tektutorialshub.com/wp-content/uploads/2020/09/Bitwise-Operators-in-Typescript.jpg </a:t>
            </a:r>
          </a:p>
        </p:txBody>
      </p:sp>
      <p:pic>
        <p:nvPicPr>
          <p:cNvPr id="4098" name="Picture 2" descr="Bitwise Operators in Typescript - TekTutorialsHub">
            <a:extLst>
              <a:ext uri="{FF2B5EF4-FFF2-40B4-BE49-F238E27FC236}">
                <a16:creationId xmlns:a16="http://schemas.microsoft.com/office/drawing/2014/main" id="{393B38AD-43CF-C491-FE7C-EC70845E52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885"/>
          <a:stretch/>
        </p:blipFill>
        <p:spPr bwMode="auto">
          <a:xfrm>
            <a:off x="4548875" y="1571077"/>
            <a:ext cx="4595125" cy="258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80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Typescript Operator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Assignment Operators</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Assignment operators are used to assign a value to the variable. </a:t>
            </a:r>
          </a:p>
          <a:p>
            <a:r>
              <a:rPr lang="en-US" dirty="0"/>
              <a:t>The left side of the assignment operator is called a variable, and the right side of the assignment operator is called a value. </a:t>
            </a:r>
          </a:p>
          <a:p>
            <a:r>
              <a:rPr lang="en-US" dirty="0"/>
              <a:t>The data-type of the variable and value must be the same otherwise the compiler will throw an error.</a:t>
            </a:r>
          </a:p>
        </p:txBody>
      </p:sp>
      <p:sp>
        <p:nvSpPr>
          <p:cNvPr id="85" name="Google Shape;85;p16"/>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https://www.carlrippon.com/static/94667e436c1a793603017f278ad70724/26df7/banner.png</a:t>
            </a:r>
          </a:p>
        </p:txBody>
      </p:sp>
      <p:pic>
        <p:nvPicPr>
          <p:cNvPr id="5124" name="Picture 4" descr="Logical Assignment Operators | Building SPAs">
            <a:extLst>
              <a:ext uri="{FF2B5EF4-FFF2-40B4-BE49-F238E27FC236}">
                <a16:creationId xmlns:a16="http://schemas.microsoft.com/office/drawing/2014/main" id="{C38BF3BB-BEBA-1264-FC51-973F39D20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02126"/>
            <a:ext cx="4572000" cy="246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70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Typescript Operator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Ternary/Conditional Operators</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The conditional operator takes three operands and returns a Boolean value based on the condition, whether it is true or false. </a:t>
            </a:r>
          </a:p>
          <a:p>
            <a:r>
              <a:rPr lang="en-US" dirty="0"/>
              <a:t>Its working is similar to an if-else statement. </a:t>
            </a:r>
          </a:p>
          <a:p>
            <a:r>
              <a:rPr lang="en-US" dirty="0"/>
              <a:t>The conditional operator has right-to-left associativity.</a:t>
            </a:r>
          </a:p>
        </p:txBody>
      </p:sp>
      <p:sp>
        <p:nvSpPr>
          <p:cNvPr id="85" name="Google Shape;85;p16"/>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://www.tektutorialshub.com/wp-content/uploads/2020/09/Ternary-Conditional-operator-in-Typescript.jpg</a:t>
            </a:r>
          </a:p>
        </p:txBody>
      </p:sp>
      <p:pic>
        <p:nvPicPr>
          <p:cNvPr id="6146" name="Picture 2" descr="Ternary Conditional Operator Typescript - TekTutorialsHub">
            <a:extLst>
              <a:ext uri="{FF2B5EF4-FFF2-40B4-BE49-F238E27FC236}">
                <a16:creationId xmlns:a16="http://schemas.microsoft.com/office/drawing/2014/main" id="{D8EF84A0-869F-0940-8B1E-21FFE7037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77077"/>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10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Typescript Operator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Concatenation Operators</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The concatenation (+) operator is an operator which is used to append the two string. </a:t>
            </a:r>
          </a:p>
          <a:p>
            <a:r>
              <a:rPr lang="en-US" dirty="0"/>
              <a:t>In concatenation operation, we cannot add a space between the strings. </a:t>
            </a:r>
          </a:p>
          <a:p>
            <a:r>
              <a:rPr lang="en-US" dirty="0"/>
              <a:t>We can concatenate multiple strings in a single statement.</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https://discoversdkcdn.azureedge.net/postscontent/typeScript/operators in typescript.png</a:t>
            </a:r>
          </a:p>
        </p:txBody>
      </p:sp>
      <p:pic>
        <p:nvPicPr>
          <p:cNvPr id="9" name="Picture 8" descr="Operators in TypeScript | DiscoverSDK Blog">
            <a:extLst>
              <a:ext uri="{FF2B5EF4-FFF2-40B4-BE49-F238E27FC236}">
                <a16:creationId xmlns:a16="http://schemas.microsoft.com/office/drawing/2014/main" id="{D4FF9B98-B27F-B45C-38B7-0F68A9B0CF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98399"/>
            <a:ext cx="4572000" cy="2232638"/>
          </a:xfrm>
          <a:prstGeom prst="rect">
            <a:avLst/>
          </a:prstGeom>
          <a:noFill/>
          <a:ln>
            <a:noFill/>
          </a:ln>
        </p:spPr>
      </p:pic>
    </p:spTree>
    <p:extLst>
      <p:ext uri="{BB962C8B-B14F-4D97-AF65-F5344CB8AC3E}">
        <p14:creationId xmlns:p14="http://schemas.microsoft.com/office/powerpoint/2010/main" val="414425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Typescript Operator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Operators</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There are a collection of operators available which can assist you when working with objects in TypeScript. </a:t>
            </a:r>
          </a:p>
          <a:p>
            <a:r>
              <a:rPr lang="en-US" dirty="0"/>
              <a:t>Operators such as </a:t>
            </a:r>
            <a:r>
              <a:rPr lang="en-US" dirty="0" err="1"/>
              <a:t>typeof</a:t>
            </a:r>
            <a:r>
              <a:rPr lang="en-US" dirty="0"/>
              <a:t>, </a:t>
            </a:r>
            <a:r>
              <a:rPr lang="en-US" dirty="0" err="1"/>
              <a:t>instanceof</a:t>
            </a:r>
            <a:r>
              <a:rPr lang="en-US" dirty="0"/>
              <a:t>, in, and delete are the examples of Type operator. </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://cdn.educba.com/academy/</a:t>
            </a:r>
            <a:r>
              <a:rPr lang="en-IN" dirty="0" err="1"/>
              <a:t>wp</a:t>
            </a:r>
            <a:r>
              <a:rPr lang="en-IN" dirty="0"/>
              <a:t>-content/uploads/2019/12/typescript-operators1.jpg</a:t>
            </a:r>
          </a:p>
        </p:txBody>
      </p:sp>
      <p:pic>
        <p:nvPicPr>
          <p:cNvPr id="7172" name="Picture 4" descr="TypeScript Operators | 8 Awesome Types of Operators in TypeScript">
            <a:extLst>
              <a:ext uri="{FF2B5EF4-FFF2-40B4-BE49-F238E27FC236}">
                <a16:creationId xmlns:a16="http://schemas.microsoft.com/office/drawing/2014/main" id="{7CD58F3A-6380-908A-6C0E-CBCFECD71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67375"/>
            <a:ext cx="4570666" cy="2446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6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 Script String &amp; Tuple, Oops</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TypeScript String</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In TypeScript, the string is an object which represents the sequence of character values. </a:t>
            </a:r>
          </a:p>
          <a:p>
            <a:r>
              <a:rPr lang="en-US" dirty="0"/>
              <a:t>It is a primitive data type which is used to store text data. </a:t>
            </a:r>
          </a:p>
          <a:p>
            <a:r>
              <a:rPr lang="en-US" dirty="0"/>
              <a:t>The string values are surrounded by single quotation mark or double quotation mark. </a:t>
            </a:r>
          </a:p>
          <a:p>
            <a:r>
              <a:rPr lang="en-US" dirty="0"/>
              <a:t>An array of characters works the same as a string.</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://cdn.educba.com/academy/</a:t>
            </a:r>
            <a:r>
              <a:rPr lang="en-IN" dirty="0" err="1"/>
              <a:t>wp</a:t>
            </a:r>
            <a:r>
              <a:rPr lang="en-IN" dirty="0"/>
              <a:t>-content/uploads/2021/01/TypeScript-String.jpg</a:t>
            </a:r>
          </a:p>
        </p:txBody>
      </p:sp>
      <p:pic>
        <p:nvPicPr>
          <p:cNvPr id="9218" name="Picture 2" descr="TypeScript String | Complete Guide to TypeScript String">
            <a:extLst>
              <a:ext uri="{FF2B5EF4-FFF2-40B4-BE49-F238E27FC236}">
                <a16:creationId xmlns:a16="http://schemas.microsoft.com/office/drawing/2014/main" id="{98E60F54-2F57-1C06-809C-20C2701794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060"/>
          <a:stretch/>
        </p:blipFill>
        <p:spPr bwMode="auto">
          <a:xfrm>
            <a:off x="4572000" y="1732582"/>
            <a:ext cx="461186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65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Type Script Datatype &amp; Operator  </a:t>
            </a:r>
            <a:endParaRPr lang="en" dirty="0"/>
          </a:p>
          <a:p>
            <a:pPr marL="457200" lvl="0" indent="-342900" algn="l" rtl="0">
              <a:spcBef>
                <a:spcPts val="0"/>
              </a:spcBef>
              <a:spcAft>
                <a:spcPts val="0"/>
              </a:spcAft>
              <a:buSzPts val="1800"/>
              <a:buChar char="●"/>
            </a:pPr>
            <a:r>
              <a:rPr lang="en-US" dirty="0"/>
              <a:t>Type Script String &amp; Tuple, Oops </a:t>
            </a:r>
          </a:p>
          <a:p>
            <a:pPr marL="457200" lvl="0" indent="-342900" algn="l" rtl="0">
              <a:spcBef>
                <a:spcPts val="0"/>
              </a:spcBef>
              <a:spcAft>
                <a:spcPts val="0"/>
              </a:spcAft>
              <a:buSzPts val="1800"/>
              <a:buChar char="●"/>
            </a:pPr>
            <a:r>
              <a:rPr lang="en-IN" dirty="0"/>
              <a:t>Object &amp; Class </a:t>
            </a:r>
          </a:p>
          <a:p>
            <a:pPr marL="457200" lvl="0" indent="-342900" algn="l" rtl="0">
              <a:spcBef>
                <a:spcPts val="0"/>
              </a:spcBef>
              <a:spcAft>
                <a:spcPts val="0"/>
              </a:spcAft>
              <a:buSzPts val="1800"/>
              <a:buChar char="●"/>
            </a:pPr>
            <a:r>
              <a:rPr lang="en-IN" dirty="0"/>
              <a:t>Inheritance &amp; Interface </a:t>
            </a:r>
          </a:p>
          <a:p>
            <a:pPr marL="457200" lvl="0" indent="-342900" algn="l" rtl="0">
              <a:spcBef>
                <a:spcPts val="0"/>
              </a:spcBef>
              <a:spcAft>
                <a:spcPts val="0"/>
              </a:spcAft>
              <a:buSzPts val="1800"/>
              <a:buChar char="●"/>
            </a:pPr>
            <a:r>
              <a:rPr lang="en-IN" dirty="0"/>
              <a:t>Angular </a:t>
            </a:r>
            <a:r>
              <a:rPr lang="en-IN" dirty="0" err="1"/>
              <a:t>js</a:t>
            </a:r>
            <a:r>
              <a:rPr lang="en-IN" dirty="0"/>
              <a:t> Child Component  </a:t>
            </a:r>
          </a:p>
          <a:p>
            <a:pPr marL="457200" lvl="0" indent="-342900" algn="l" rtl="0">
              <a:spcBef>
                <a:spcPts val="0"/>
              </a:spcBef>
              <a:spcAft>
                <a:spcPts val="0"/>
              </a:spcAft>
              <a:buSzPts val="1800"/>
              <a:buChar char="●"/>
            </a:pPr>
            <a:r>
              <a:rPr lang="en-US" dirty="0"/>
              <a:t>Angular </a:t>
            </a:r>
            <a:r>
              <a:rPr lang="en-US" dirty="0" err="1"/>
              <a:t>js</a:t>
            </a:r>
            <a:r>
              <a:rPr lang="en-US" dirty="0"/>
              <a:t> Data Binding, Event Binding,2 Way Binding  </a:t>
            </a:r>
          </a:p>
          <a:p>
            <a:pPr marL="114300" lvl="0" indent="0" algn="l" rtl="0">
              <a:spcBef>
                <a:spcPts val="0"/>
              </a:spcBef>
              <a:spcAft>
                <a:spcPts val="0"/>
              </a:spcAft>
              <a:buSzPts val="1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 Script String &amp; Tuple, Oops</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TypeScript Tuple</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A tuple is a data type which can be used like any other variables. </a:t>
            </a:r>
          </a:p>
          <a:p>
            <a:r>
              <a:rPr lang="en-US" dirty="0"/>
              <a:t>It represents the heterogeneous collection of values and can also be passed as parameters in a function call.</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://cdn.educba.com/academy/</a:t>
            </a:r>
            <a:r>
              <a:rPr lang="en-IN" dirty="0" err="1"/>
              <a:t>wp</a:t>
            </a:r>
            <a:r>
              <a:rPr lang="en-IN" dirty="0"/>
              <a:t>-content/uploads/2020/12/TypeScript-tuple.jpg</a:t>
            </a:r>
          </a:p>
        </p:txBody>
      </p:sp>
      <p:pic>
        <p:nvPicPr>
          <p:cNvPr id="10242" name="Picture 2" descr="TypeScript tuple | Learn the Concept of the tuple in TypeScript">
            <a:extLst>
              <a:ext uri="{FF2B5EF4-FFF2-40B4-BE49-F238E27FC236}">
                <a16:creationId xmlns:a16="http://schemas.microsoft.com/office/drawing/2014/main" id="{60422D86-90AA-B0E7-C23A-6552022EA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060"/>
          <a:stretch/>
        </p:blipFill>
        <p:spPr bwMode="auto">
          <a:xfrm>
            <a:off x="4572000" y="1672327"/>
            <a:ext cx="461186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380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TypeScript Tuple</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Accessing tuple Elements</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We can read or access the fields of a tuple by using the index, which is the same as an array. </a:t>
            </a:r>
          </a:p>
          <a:p>
            <a:r>
              <a:rPr lang="en-US" dirty="0"/>
              <a:t>In Tuple, the index starts from zero.</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://cdn.educba.com/academy/</a:t>
            </a:r>
            <a:r>
              <a:rPr lang="en-IN" dirty="0" err="1"/>
              <a:t>wp</a:t>
            </a:r>
            <a:r>
              <a:rPr lang="en-IN" dirty="0"/>
              <a:t>-content/uploads/2020/12/TypeScript-tuple.jpg</a:t>
            </a:r>
          </a:p>
        </p:txBody>
      </p:sp>
      <p:pic>
        <p:nvPicPr>
          <p:cNvPr id="10242" name="Picture 2" descr="TypeScript tuple | Learn the Concept of the tuple in TypeScript">
            <a:extLst>
              <a:ext uri="{FF2B5EF4-FFF2-40B4-BE49-F238E27FC236}">
                <a16:creationId xmlns:a16="http://schemas.microsoft.com/office/drawing/2014/main" id="{60422D86-90AA-B0E7-C23A-6552022EA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060"/>
          <a:stretch/>
        </p:blipFill>
        <p:spPr bwMode="auto">
          <a:xfrm>
            <a:off x="4572000" y="1672327"/>
            <a:ext cx="461186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927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 Script String &amp; Tuple, Oops</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Operations on Tuple</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A tuple has two operations:</a:t>
            </a:r>
          </a:p>
          <a:p>
            <a:pPr lvl="1"/>
            <a:r>
              <a:rPr lang="en-US" dirty="0"/>
              <a:t>Push()</a:t>
            </a:r>
          </a:p>
          <a:p>
            <a:pPr lvl="1"/>
            <a:r>
              <a:rPr lang="en-US" dirty="0"/>
              <a:t>Pop()</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://cdn.educba.com/academy/</a:t>
            </a:r>
            <a:r>
              <a:rPr lang="en-IN" dirty="0" err="1"/>
              <a:t>wp</a:t>
            </a:r>
            <a:r>
              <a:rPr lang="en-IN" dirty="0"/>
              <a:t>-content/uploads/2020/12/TypeScript-tuple.jpg</a:t>
            </a:r>
          </a:p>
        </p:txBody>
      </p:sp>
      <p:pic>
        <p:nvPicPr>
          <p:cNvPr id="10242" name="Picture 2" descr="TypeScript tuple | Learn the Concept of the tuple in TypeScript">
            <a:extLst>
              <a:ext uri="{FF2B5EF4-FFF2-40B4-BE49-F238E27FC236}">
                <a16:creationId xmlns:a16="http://schemas.microsoft.com/office/drawing/2014/main" id="{60422D86-90AA-B0E7-C23A-6552022EA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060"/>
          <a:stretch/>
        </p:blipFill>
        <p:spPr bwMode="auto">
          <a:xfrm>
            <a:off x="4572000" y="1672327"/>
            <a:ext cx="461186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553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 Script String &amp; Tuple, Oops</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Operations on Tuple</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A tuple has two operations:</a:t>
            </a:r>
          </a:p>
          <a:p>
            <a:pPr lvl="1"/>
            <a:r>
              <a:rPr lang="en-US" dirty="0"/>
              <a:t>Push(): The push operation is used to add an element to the tuple.</a:t>
            </a:r>
          </a:p>
          <a:p>
            <a:pPr lvl="1"/>
            <a:r>
              <a:rPr lang="en-US" dirty="0"/>
              <a:t>Pop(): The pop operation is used to remove an element from the tuple.</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://cdn.educba.com/academy/</a:t>
            </a:r>
            <a:r>
              <a:rPr lang="en-IN" dirty="0" err="1"/>
              <a:t>wp</a:t>
            </a:r>
            <a:r>
              <a:rPr lang="en-IN" dirty="0"/>
              <a:t>-content/uploads/2020/12/TypeScript-tuple.jpg</a:t>
            </a:r>
          </a:p>
        </p:txBody>
      </p:sp>
      <p:pic>
        <p:nvPicPr>
          <p:cNvPr id="10242" name="Picture 2" descr="TypeScript tuple | Learn the Concept of the tuple in TypeScript">
            <a:extLst>
              <a:ext uri="{FF2B5EF4-FFF2-40B4-BE49-F238E27FC236}">
                <a16:creationId xmlns:a16="http://schemas.microsoft.com/office/drawing/2014/main" id="{60422D86-90AA-B0E7-C23A-6552022EA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060"/>
          <a:stretch/>
        </p:blipFill>
        <p:spPr bwMode="auto">
          <a:xfrm>
            <a:off x="4572000" y="1672327"/>
            <a:ext cx="461186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62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TypeScript Tuple</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Update or Modify the Tuple Elements</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Tuples are mutable, which means we can update or change the values of tuple elements. To modify the fields of a Tuple, we need to use the index of the fields and assignment operator.</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://cdn.educba.com/academy/</a:t>
            </a:r>
            <a:r>
              <a:rPr lang="en-IN" dirty="0" err="1"/>
              <a:t>wp</a:t>
            </a:r>
            <a:r>
              <a:rPr lang="en-IN" dirty="0"/>
              <a:t>-content/uploads/2020/12/TypeScript-tuple.jpg</a:t>
            </a:r>
          </a:p>
        </p:txBody>
      </p:sp>
      <p:pic>
        <p:nvPicPr>
          <p:cNvPr id="10242" name="Picture 2" descr="TypeScript tuple | Learn the Concept of the tuple in TypeScript">
            <a:extLst>
              <a:ext uri="{FF2B5EF4-FFF2-40B4-BE49-F238E27FC236}">
                <a16:creationId xmlns:a16="http://schemas.microsoft.com/office/drawing/2014/main" id="{60422D86-90AA-B0E7-C23A-6552022EA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060"/>
          <a:stretch/>
        </p:blipFill>
        <p:spPr bwMode="auto">
          <a:xfrm>
            <a:off x="4572000" y="1672327"/>
            <a:ext cx="461186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371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TypeScript Tuple</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Clear the fields of a Tuple</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We cannot delete the tuple variable, but its fields could be cleared. </a:t>
            </a:r>
          </a:p>
          <a:p>
            <a:r>
              <a:rPr lang="en-US" dirty="0"/>
              <a:t>To clear the fields of a tuple, assign it with an empty set of tuple field</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://cdn.educba.com/academy/</a:t>
            </a:r>
            <a:r>
              <a:rPr lang="en-IN" dirty="0" err="1"/>
              <a:t>wp</a:t>
            </a:r>
            <a:r>
              <a:rPr lang="en-IN" dirty="0"/>
              <a:t>-content/uploads/2020/12/TypeScript-tuple.jpg</a:t>
            </a:r>
          </a:p>
        </p:txBody>
      </p:sp>
      <p:pic>
        <p:nvPicPr>
          <p:cNvPr id="10242" name="Picture 2" descr="TypeScript tuple | Learn the Concept of the tuple in TypeScript">
            <a:extLst>
              <a:ext uri="{FF2B5EF4-FFF2-40B4-BE49-F238E27FC236}">
                <a16:creationId xmlns:a16="http://schemas.microsoft.com/office/drawing/2014/main" id="{60422D86-90AA-B0E7-C23A-6552022EA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060"/>
          <a:stretch/>
        </p:blipFill>
        <p:spPr bwMode="auto">
          <a:xfrm>
            <a:off x="4572000" y="1672327"/>
            <a:ext cx="461186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95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 Script String &amp; Tuple, Oops</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Typescript OOPS</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pPr marL="139700" indent="0">
              <a:buNone/>
            </a:pPr>
            <a:r>
              <a:rPr lang="en-US" dirty="0"/>
              <a:t>Object Oriented Programming or OOP is a programming paradigm that has four principles which are:</a:t>
            </a:r>
          </a:p>
          <a:p>
            <a:endParaRPr lang="en-US" dirty="0"/>
          </a:p>
          <a:p>
            <a:r>
              <a:rPr lang="en-US" dirty="0"/>
              <a:t>Inheritance,</a:t>
            </a:r>
          </a:p>
          <a:p>
            <a:r>
              <a:rPr lang="en-US" dirty="0"/>
              <a:t>Abstraction,</a:t>
            </a:r>
          </a:p>
          <a:p>
            <a:r>
              <a:rPr lang="en-US" dirty="0"/>
              <a:t>Polymorphism,</a:t>
            </a:r>
          </a:p>
          <a:p>
            <a:r>
              <a:rPr lang="en-US" dirty="0"/>
              <a:t>And Encapsulation.</a:t>
            </a:r>
          </a:p>
          <a:p>
            <a:endParaRPr lang="en-US" dirty="0"/>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://cdn.educba.com/academy/</a:t>
            </a:r>
            <a:r>
              <a:rPr lang="en-IN" dirty="0" err="1"/>
              <a:t>wp</a:t>
            </a:r>
            <a:r>
              <a:rPr lang="en-IN" dirty="0"/>
              <a:t>-content/uploads/2021/01/TypeScript-String.jpg</a:t>
            </a:r>
          </a:p>
        </p:txBody>
      </p:sp>
      <p:pic>
        <p:nvPicPr>
          <p:cNvPr id="9218" name="Picture 2" descr="TypeScript String | Complete Guide to TypeScript String">
            <a:extLst>
              <a:ext uri="{FF2B5EF4-FFF2-40B4-BE49-F238E27FC236}">
                <a16:creationId xmlns:a16="http://schemas.microsoft.com/office/drawing/2014/main" id="{98E60F54-2F57-1C06-809C-20C2701794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060"/>
          <a:stretch/>
        </p:blipFill>
        <p:spPr bwMode="auto">
          <a:xfrm>
            <a:off x="4572000" y="1732582"/>
            <a:ext cx="461186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285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Object and Classes</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Creating classes</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pPr marL="139700" indent="0">
              <a:buNone/>
            </a:pPr>
            <a:r>
              <a:rPr lang="en-US" dirty="0"/>
              <a:t>Use the class keyword to declare a class in TypeScript. The syntax for the same is given below −</a:t>
            </a:r>
          </a:p>
          <a:p>
            <a:pPr marL="139700" indent="0">
              <a:buNone/>
            </a:pPr>
            <a:r>
              <a:rPr lang="en-US" dirty="0"/>
              <a:t>Syntax</a:t>
            </a:r>
          </a:p>
          <a:p>
            <a:pPr marL="139700" indent="0">
              <a:buNone/>
            </a:pPr>
            <a:r>
              <a:rPr lang="en-US" dirty="0"/>
              <a:t>class </a:t>
            </a:r>
            <a:r>
              <a:rPr lang="en-US" dirty="0" err="1"/>
              <a:t>class_name</a:t>
            </a:r>
            <a:r>
              <a:rPr lang="en-US" dirty="0"/>
              <a:t> {</a:t>
            </a:r>
          </a:p>
          <a:p>
            <a:pPr marL="139700" indent="0">
              <a:buNone/>
            </a:pPr>
            <a:r>
              <a:rPr lang="en-US" dirty="0"/>
              <a:t>//class scope</a:t>
            </a:r>
          </a:p>
          <a:p>
            <a:pPr marL="139700" indent="0">
              <a:buNone/>
            </a:pPr>
            <a:r>
              <a:rPr lang="en-US" dirty="0"/>
              <a:t>}</a:t>
            </a:r>
          </a:p>
          <a:p>
            <a:endParaRPr lang="en-US" dirty="0"/>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https://instil.co/static/bbc9de35a7b1d565aaec5974bd860ed5/00d43/Prototype.png</a:t>
            </a:r>
          </a:p>
        </p:txBody>
      </p:sp>
      <p:pic>
        <p:nvPicPr>
          <p:cNvPr id="11266" name="Picture 2" descr="TypeScript 4.3 - I object your honour! | Instil">
            <a:extLst>
              <a:ext uri="{FF2B5EF4-FFF2-40B4-BE49-F238E27FC236}">
                <a16:creationId xmlns:a16="http://schemas.microsoft.com/office/drawing/2014/main" id="{36285F64-BE17-9103-87DC-C8568EC3E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87837"/>
            <a:ext cx="4568825" cy="2572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896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Inheritance &amp; Interface </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is Interfaces &amp; Inheritance</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An interface can be extended by other interfaces. </a:t>
            </a:r>
          </a:p>
          <a:p>
            <a:r>
              <a:rPr lang="en-US" dirty="0"/>
              <a:t>In other words, an interface can inherit from other interface. </a:t>
            </a:r>
          </a:p>
          <a:p>
            <a:r>
              <a:rPr lang="en-US" dirty="0"/>
              <a:t>Typescript allows an interface to inherit from multiple interfaces.</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://www.tutorialspoint.com/typescript/images/interface_and_objects.jpg</a:t>
            </a:r>
          </a:p>
        </p:txBody>
      </p:sp>
      <p:pic>
        <p:nvPicPr>
          <p:cNvPr id="18434" name="Picture 2" descr="TypeScript - Interfaces">
            <a:extLst>
              <a:ext uri="{FF2B5EF4-FFF2-40B4-BE49-F238E27FC236}">
                <a16:creationId xmlns:a16="http://schemas.microsoft.com/office/drawing/2014/main" id="{45E3102A-6542-C207-51F2-F73026D3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354900"/>
            <a:ext cx="4572000" cy="294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48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Inheritance &amp; Interface </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is Interfaces &amp; Inheritance</a:t>
            </a:r>
            <a:endParaRPr lang="en-IN" dirty="0"/>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Single Interface Inheritance</a:t>
            </a:r>
          </a:p>
          <a:p>
            <a:r>
              <a:rPr lang="en-US" dirty="0"/>
              <a:t>Multiple Interface Inheritance</a:t>
            </a:r>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://www.tutorialspoint.com/typescript/images/interface_and_objects.jpg</a:t>
            </a:r>
          </a:p>
        </p:txBody>
      </p:sp>
      <p:pic>
        <p:nvPicPr>
          <p:cNvPr id="18434" name="Picture 2" descr="TypeScript - Interfaces">
            <a:extLst>
              <a:ext uri="{FF2B5EF4-FFF2-40B4-BE49-F238E27FC236}">
                <a16:creationId xmlns:a16="http://schemas.microsoft.com/office/drawing/2014/main" id="{45E3102A-6542-C207-51F2-F73026D3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354900"/>
            <a:ext cx="4572000" cy="294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64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Script Datatype &amp; Operator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Script Datatype </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Whenever a variable is created, the intention is to assign some value to that variable but what type of value can be assigned to that variable is dependent upon the datatype of that Variable. </a:t>
            </a:r>
          </a:p>
          <a:p>
            <a:pPr marL="457200" lvl="0" indent="-317500" algn="l" rtl="0">
              <a:spcBef>
                <a:spcPts val="0"/>
              </a:spcBef>
              <a:spcAft>
                <a:spcPts val="0"/>
              </a:spcAft>
              <a:buSzPts val="1400"/>
              <a:buChar char="●"/>
            </a:pPr>
            <a:r>
              <a:rPr lang="en-US" dirty="0"/>
              <a:t>In </a:t>
            </a:r>
            <a:r>
              <a:rPr lang="en-US" dirty="0" err="1"/>
              <a:t>typeScript</a:t>
            </a:r>
            <a:r>
              <a:rPr lang="en-US" dirty="0"/>
              <a:t>, type System represents different types of datatypes which are supported by TypeScript. </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https://static.javatpoint.com/tutorial/typescript/images/typescript-types2.png</a:t>
            </a:r>
            <a:endParaRPr dirty="0"/>
          </a:p>
        </p:txBody>
      </p:sp>
      <p:pic>
        <p:nvPicPr>
          <p:cNvPr id="7" name="Picture 6" descr="TypeScript Types - javatpoint">
            <a:extLst>
              <a:ext uri="{FF2B5EF4-FFF2-40B4-BE49-F238E27FC236}">
                <a16:creationId xmlns:a16="http://schemas.microsoft.com/office/drawing/2014/main" id="{D0675AA7-5329-FEC3-3934-BDA7EE55EA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76524"/>
            <a:ext cx="4572000" cy="255377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Inheritance &amp; Interface </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Single Interface Inheritance</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Syntax:</a:t>
            </a:r>
          </a:p>
          <a:p>
            <a:pPr marL="139700" indent="0">
              <a:buNone/>
            </a:pPr>
            <a:r>
              <a:rPr lang="en-US" dirty="0" err="1"/>
              <a:t>Child_interface_name</a:t>
            </a:r>
            <a:r>
              <a:rPr lang="en-US" dirty="0"/>
              <a:t> extends </a:t>
            </a:r>
            <a:r>
              <a:rPr lang="en-US" dirty="0" err="1"/>
              <a:t>super_interface_name</a:t>
            </a:r>
            <a:endParaRPr lang="en-US" dirty="0"/>
          </a:p>
          <a:p>
            <a:pPr marL="139700" indent="0">
              <a:buNone/>
            </a:pPr>
            <a:endParaRPr lang="en-US" dirty="0"/>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://www.tutorialspoint.com/typescript/images/interface_and_objects.jpg</a:t>
            </a:r>
          </a:p>
        </p:txBody>
      </p:sp>
      <p:pic>
        <p:nvPicPr>
          <p:cNvPr id="18434" name="Picture 2" descr="TypeScript - Interfaces">
            <a:extLst>
              <a:ext uri="{FF2B5EF4-FFF2-40B4-BE49-F238E27FC236}">
                <a16:creationId xmlns:a16="http://schemas.microsoft.com/office/drawing/2014/main" id="{45E3102A-6542-C207-51F2-F73026D3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354900"/>
            <a:ext cx="4572000" cy="294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234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Inheritance &amp; Interface </a:t>
            </a:r>
            <a:endParaRPr lang="en-IN"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Single Interface Inheritance</a:t>
            </a:r>
          </a:p>
        </p:txBody>
      </p:sp>
      <p:sp>
        <p:nvSpPr>
          <p:cNvPr id="84" name="Google Shape;84;p16"/>
          <p:cNvSpPr txBox="1">
            <a:spLocks noGrp="1"/>
          </p:cNvSpPr>
          <p:nvPr>
            <p:ph type="body" idx="2"/>
          </p:nvPr>
        </p:nvSpPr>
        <p:spPr>
          <a:xfrm>
            <a:off x="358175" y="2862952"/>
            <a:ext cx="3837000" cy="1753800"/>
          </a:xfrm>
          <a:prstGeom prst="rect">
            <a:avLst/>
          </a:prstGeom>
        </p:spPr>
        <p:txBody>
          <a:bodyPr spcFirstLastPara="1" wrap="square" lIns="91425" tIns="91425" rIns="91425" bIns="91425" anchor="ctr" anchorCtr="0">
            <a:noAutofit/>
          </a:bodyPr>
          <a:lstStyle/>
          <a:p>
            <a:r>
              <a:rPr lang="en-US" dirty="0"/>
              <a:t>Syntax:</a:t>
            </a:r>
          </a:p>
          <a:p>
            <a:pPr lvl="1"/>
            <a:r>
              <a:rPr lang="en-US" dirty="0" err="1"/>
              <a:t>Child_interface_name</a:t>
            </a:r>
            <a:r>
              <a:rPr lang="en-US" dirty="0"/>
              <a:t> extends super_interface1_name,</a:t>
            </a:r>
          </a:p>
          <a:p>
            <a:pPr lvl="1"/>
            <a:r>
              <a:rPr lang="en-US" dirty="0"/>
              <a:t>super_interface2_name,…,</a:t>
            </a:r>
            <a:r>
              <a:rPr lang="en-US" dirty="0" err="1"/>
              <a:t>super_interfaceN_name</a:t>
            </a:r>
            <a:endParaRPr lang="en-US" dirty="0"/>
          </a:p>
        </p:txBody>
      </p:sp>
      <p:sp>
        <p:nvSpPr>
          <p:cNvPr id="8" name="Google Shape;85;p16">
            <a:extLst>
              <a:ext uri="{FF2B5EF4-FFF2-40B4-BE49-F238E27FC236}">
                <a16:creationId xmlns:a16="http://schemas.microsoft.com/office/drawing/2014/main" id="{F5D70E78-9B82-2638-1783-4EA517340756}"/>
              </a:ext>
            </a:extLst>
          </p:cNvPr>
          <p:cNvSpPr txBox="1">
            <a:spLocks noGrp="1"/>
          </p:cNvSpPr>
          <p:nvPr>
            <p:ph type="body" idx="3"/>
          </p:nvPr>
        </p:nvSpPr>
        <p:spPr>
          <a:xfrm>
            <a:off x="5051702" y="4710282"/>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://www.tutorialspoint.com/typescript/images/interface_and_objects.jpg</a:t>
            </a:r>
          </a:p>
        </p:txBody>
      </p:sp>
      <p:pic>
        <p:nvPicPr>
          <p:cNvPr id="18434" name="Picture 2" descr="TypeScript - Interfaces">
            <a:extLst>
              <a:ext uri="{FF2B5EF4-FFF2-40B4-BE49-F238E27FC236}">
                <a16:creationId xmlns:a16="http://schemas.microsoft.com/office/drawing/2014/main" id="{45E3102A-6542-C207-51F2-F73026D3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354900"/>
            <a:ext cx="4572000" cy="294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859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Angular </a:t>
            </a:r>
            <a:r>
              <a:rPr lang="en-IN" dirty="0" err="1"/>
              <a:t>js</a:t>
            </a:r>
            <a:r>
              <a:rPr lang="en-IN" dirty="0"/>
              <a:t> Child Component </a:t>
            </a:r>
            <a:endParaRPr dirty="0"/>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Advantages of Components:</a:t>
            </a:r>
            <a:endParaRPr dirty="0"/>
          </a:p>
        </p:txBody>
      </p:sp>
      <p:sp>
        <p:nvSpPr>
          <p:cNvPr id="92" name="Google Shape;92;p17"/>
          <p:cNvSpPr txBox="1">
            <a:spLocks noGrp="1"/>
          </p:cNvSpPr>
          <p:nvPr>
            <p:ph type="body" idx="2"/>
          </p:nvPr>
        </p:nvSpPr>
        <p:spPr>
          <a:xfrm>
            <a:off x="358175" y="251424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simpler configuration than plain directives</a:t>
            </a:r>
          </a:p>
          <a:p>
            <a:r>
              <a:rPr lang="en-US" dirty="0"/>
              <a:t>promote sane defaults and best practices</a:t>
            </a:r>
          </a:p>
          <a:p>
            <a:r>
              <a:rPr lang="en-US" dirty="0"/>
              <a:t>optimized for component-based architecture</a:t>
            </a:r>
          </a:p>
          <a:p>
            <a:r>
              <a:rPr lang="en-US" dirty="0"/>
              <a:t>writing component directives will make it easier to upgrade to Angular</a:t>
            </a:r>
          </a:p>
          <a:p>
            <a:pPr marL="457200" lvl="0" indent="-317500" algn="l" rtl="0">
              <a:spcBef>
                <a:spcPts val="0"/>
              </a:spcBef>
              <a:spcAft>
                <a:spcPts val="0"/>
              </a:spcAft>
              <a:buSzPts val="1400"/>
              <a:buChar char="●"/>
            </a:pPr>
            <a:endParaRPr dirty="0"/>
          </a:p>
        </p:txBody>
      </p:sp>
      <p:sp>
        <p:nvSpPr>
          <p:cNvPr id="93" name="Google Shape;93;p17"/>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https://miro.medium.com/max/1400/1*_GApyQ-Q3A45KWl8ImbLbw.png </a:t>
            </a:r>
            <a:endParaRPr dirty="0"/>
          </a:p>
        </p:txBody>
      </p:sp>
      <p:pic>
        <p:nvPicPr>
          <p:cNvPr id="19458" name="Picture 2" descr="Sharing data between components in Angular. | by Onejohi | Medium">
            <a:extLst>
              <a:ext uri="{FF2B5EF4-FFF2-40B4-BE49-F238E27FC236}">
                <a16:creationId xmlns:a16="http://schemas.microsoft.com/office/drawing/2014/main" id="{32103489-1818-9B0D-7D49-844DCCDB2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86623"/>
            <a:ext cx="4572000" cy="21414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Angular </a:t>
            </a:r>
            <a:r>
              <a:rPr lang="en-IN" dirty="0" err="1"/>
              <a:t>js</a:t>
            </a:r>
            <a:r>
              <a:rPr lang="en-IN" dirty="0"/>
              <a:t> Child Component </a:t>
            </a:r>
            <a:endParaRPr dirty="0"/>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When not to use Components:</a:t>
            </a:r>
            <a:endParaRPr dirty="0"/>
          </a:p>
        </p:txBody>
      </p:sp>
      <p:sp>
        <p:nvSpPr>
          <p:cNvPr id="92" name="Google Shape;92;p17"/>
          <p:cNvSpPr txBox="1">
            <a:spLocks noGrp="1"/>
          </p:cNvSpPr>
          <p:nvPr>
            <p:ph type="body" idx="2"/>
          </p:nvPr>
        </p:nvSpPr>
        <p:spPr>
          <a:xfrm>
            <a:off x="358175" y="2870701"/>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For directives that need to perform actions in compile and pre-link functions, because they aren't available</a:t>
            </a:r>
          </a:p>
          <a:p>
            <a:r>
              <a:rPr lang="en-US" dirty="0"/>
              <a:t>when you need advanced directive definition options like priority, terminal, multi-element</a:t>
            </a:r>
          </a:p>
          <a:p>
            <a:r>
              <a:rPr lang="en-US" dirty="0"/>
              <a:t>when you want a directive that is triggered by an attribute or CSS class, rather than an element</a:t>
            </a:r>
          </a:p>
          <a:p>
            <a:pPr marL="457200" lvl="0" indent="-317500" algn="l" rtl="0">
              <a:spcBef>
                <a:spcPts val="0"/>
              </a:spcBef>
              <a:spcAft>
                <a:spcPts val="0"/>
              </a:spcAft>
              <a:buSzPts val="1400"/>
              <a:buChar char="●"/>
            </a:pPr>
            <a:endParaRPr dirty="0"/>
          </a:p>
        </p:txBody>
      </p:sp>
      <p:sp>
        <p:nvSpPr>
          <p:cNvPr id="93" name="Google Shape;93;p17"/>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https://miro.medium.com/max/1400/1*_GApyQ-Q3A45KWl8ImbLbw.png </a:t>
            </a:r>
            <a:endParaRPr dirty="0"/>
          </a:p>
        </p:txBody>
      </p:sp>
      <p:pic>
        <p:nvPicPr>
          <p:cNvPr id="19458" name="Picture 2" descr="Sharing data between components in Angular. | by Onejohi | Medium">
            <a:extLst>
              <a:ext uri="{FF2B5EF4-FFF2-40B4-BE49-F238E27FC236}">
                <a16:creationId xmlns:a16="http://schemas.microsoft.com/office/drawing/2014/main" id="{32103489-1818-9B0D-7D49-844DCCDB2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86623"/>
            <a:ext cx="4572000" cy="214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9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Angular </a:t>
            </a:r>
            <a:r>
              <a:rPr lang="en-IN" dirty="0" err="1"/>
              <a:t>js</a:t>
            </a:r>
            <a:r>
              <a:rPr lang="en-IN" dirty="0"/>
              <a:t> Child Component </a:t>
            </a:r>
            <a:endParaRPr dirty="0"/>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Creating and configuring a Component</a:t>
            </a:r>
            <a:endParaRPr dirty="0"/>
          </a:p>
        </p:txBody>
      </p:sp>
      <p:sp>
        <p:nvSpPr>
          <p:cNvPr id="92" name="Google Shape;92;p17"/>
          <p:cNvSpPr txBox="1">
            <a:spLocks noGrp="1"/>
          </p:cNvSpPr>
          <p:nvPr>
            <p:ph type="body" idx="2"/>
          </p:nvPr>
        </p:nvSpPr>
        <p:spPr>
          <a:xfrm>
            <a:off x="358175" y="2870701"/>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Components can be registered using the .component() method of an AngularJS module (returned by </a:t>
            </a:r>
            <a:r>
              <a:rPr lang="en-US" dirty="0" err="1"/>
              <a:t>angular.module</a:t>
            </a:r>
            <a:r>
              <a:rPr lang="en-US" dirty="0"/>
              <a:t>()).</a:t>
            </a:r>
            <a:endParaRPr dirty="0"/>
          </a:p>
        </p:txBody>
      </p:sp>
      <p:sp>
        <p:nvSpPr>
          <p:cNvPr id="93" name="Google Shape;93;p17"/>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https://miro.medium.com/max/1400/1*_GApyQ-Q3A45KWl8ImbLbw.png </a:t>
            </a:r>
            <a:endParaRPr dirty="0"/>
          </a:p>
        </p:txBody>
      </p:sp>
      <p:pic>
        <p:nvPicPr>
          <p:cNvPr id="19458" name="Picture 2" descr="Sharing data between components in Angular. | by Onejohi | Medium">
            <a:extLst>
              <a:ext uri="{FF2B5EF4-FFF2-40B4-BE49-F238E27FC236}">
                <a16:creationId xmlns:a16="http://schemas.microsoft.com/office/drawing/2014/main" id="{32103489-1818-9B0D-7D49-844DCCDB2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86623"/>
            <a:ext cx="4572000" cy="214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427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Angular </a:t>
            </a:r>
            <a:r>
              <a:rPr lang="en-IN" dirty="0" err="1"/>
              <a:t>js</a:t>
            </a:r>
            <a:r>
              <a:rPr lang="en-IN" dirty="0"/>
              <a:t> Child Component </a:t>
            </a:r>
            <a:endParaRPr dirty="0"/>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Component-based application architecture</a:t>
            </a:r>
            <a:endParaRPr dirty="0"/>
          </a:p>
        </p:txBody>
      </p:sp>
      <p:sp>
        <p:nvSpPr>
          <p:cNvPr id="92" name="Google Shape;92;p17"/>
          <p:cNvSpPr txBox="1">
            <a:spLocks noGrp="1"/>
          </p:cNvSpPr>
          <p:nvPr>
            <p:ph type="body" idx="2"/>
          </p:nvPr>
        </p:nvSpPr>
        <p:spPr>
          <a:xfrm>
            <a:off x="358175" y="2870701"/>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Components have a well-defined public API - Inputs and Outputs: </a:t>
            </a:r>
          </a:p>
          <a:p>
            <a:r>
              <a:rPr lang="en-US" dirty="0"/>
              <a:t>However, scope isolation only goes so far, because AngularJS uses two-way binding. </a:t>
            </a:r>
          </a:p>
          <a:p>
            <a:r>
              <a:rPr lang="en-US" dirty="0"/>
              <a:t>So if you pass an object to a component like this - bindings: {item: '='}, and modify one of its properties, the change will be reflected in the parent component. </a:t>
            </a:r>
            <a:endParaRPr dirty="0"/>
          </a:p>
        </p:txBody>
      </p:sp>
      <p:sp>
        <p:nvSpPr>
          <p:cNvPr id="93" name="Google Shape;93;p17"/>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https://miro.medium.com/max/1400/1*_GApyQ-Q3A45KWl8ImbLbw.png </a:t>
            </a:r>
            <a:endParaRPr dirty="0"/>
          </a:p>
        </p:txBody>
      </p:sp>
      <p:pic>
        <p:nvPicPr>
          <p:cNvPr id="19458" name="Picture 2" descr="Sharing data between components in Angular. | by Onejohi | Medium">
            <a:extLst>
              <a:ext uri="{FF2B5EF4-FFF2-40B4-BE49-F238E27FC236}">
                <a16:creationId xmlns:a16="http://schemas.microsoft.com/office/drawing/2014/main" id="{32103489-1818-9B0D-7D49-844DCCDB2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86623"/>
            <a:ext cx="4572000" cy="214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08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Angular </a:t>
            </a:r>
            <a:r>
              <a:rPr lang="en-US" dirty="0" err="1"/>
              <a:t>js</a:t>
            </a:r>
            <a:r>
              <a:rPr lang="en-US" dirty="0"/>
              <a:t> Data Binding, Event Binding,2 Way Binding </a:t>
            </a:r>
            <a:endParaRPr dirty="0"/>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Angular </a:t>
            </a:r>
            <a:r>
              <a:rPr lang="en-US" dirty="0" err="1"/>
              <a:t>js</a:t>
            </a:r>
            <a:r>
              <a:rPr lang="en-US" dirty="0"/>
              <a:t> Data Binding</a:t>
            </a:r>
            <a:endParaRPr dirty="0"/>
          </a:p>
        </p:txBody>
      </p:sp>
      <p:sp>
        <p:nvSpPr>
          <p:cNvPr id="92" name="Google Shape;92;p17"/>
          <p:cNvSpPr txBox="1">
            <a:spLocks noGrp="1"/>
          </p:cNvSpPr>
          <p:nvPr>
            <p:ph type="body" idx="2"/>
          </p:nvPr>
        </p:nvSpPr>
        <p:spPr>
          <a:xfrm>
            <a:off x="358175" y="2870701"/>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Components have a well-defined public API - Inputs and Outputs: </a:t>
            </a:r>
          </a:p>
          <a:p>
            <a:r>
              <a:rPr lang="en-US" dirty="0"/>
              <a:t>However, scope isolation only goes so far, because AngularJS uses two-way binding. </a:t>
            </a:r>
          </a:p>
          <a:p>
            <a:r>
              <a:rPr lang="en-US" dirty="0"/>
              <a:t>So if you pass an object to a component like this - bindings: {item: '='}, and modify one of its properties, the change will be reflected in the parent component. </a:t>
            </a:r>
            <a:endParaRPr dirty="0"/>
          </a:p>
        </p:txBody>
      </p:sp>
      <p:sp>
        <p:nvSpPr>
          <p:cNvPr id="93" name="Google Shape;93;p17"/>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://docs.angularjs.org/</a:t>
            </a:r>
            <a:r>
              <a:rPr lang="en-IN" dirty="0" err="1"/>
              <a:t>img</a:t>
            </a:r>
            <a:r>
              <a:rPr lang="en-IN" dirty="0"/>
              <a:t>/One_Way_Data_Binding.png</a:t>
            </a:r>
            <a:endParaRPr dirty="0"/>
          </a:p>
        </p:txBody>
      </p:sp>
      <p:pic>
        <p:nvPicPr>
          <p:cNvPr id="7" name="Picture 6" descr="AngularJS: Developer Guide: Data Binding">
            <a:extLst>
              <a:ext uri="{FF2B5EF4-FFF2-40B4-BE49-F238E27FC236}">
                <a16:creationId xmlns:a16="http://schemas.microsoft.com/office/drawing/2014/main" id="{033FC8EA-BF28-A2B0-3D2E-4B5B9624DF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7216"/>
            <a:ext cx="4572000" cy="2426970"/>
          </a:xfrm>
          <a:prstGeom prst="rect">
            <a:avLst/>
          </a:prstGeom>
          <a:noFill/>
          <a:ln>
            <a:noFill/>
          </a:ln>
        </p:spPr>
      </p:pic>
    </p:spTree>
    <p:extLst>
      <p:ext uri="{BB962C8B-B14F-4D97-AF65-F5344CB8AC3E}">
        <p14:creationId xmlns:p14="http://schemas.microsoft.com/office/powerpoint/2010/main" val="2115944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Angular </a:t>
            </a:r>
            <a:r>
              <a:rPr lang="en-US" dirty="0" err="1"/>
              <a:t>js</a:t>
            </a:r>
            <a:r>
              <a:rPr lang="en-US" dirty="0"/>
              <a:t> Data Binding, Event Binding,2 Way Binding </a:t>
            </a:r>
            <a:endParaRPr dirty="0"/>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 To Bind Events In AngularJS</a:t>
            </a:r>
            <a:endParaRPr dirty="0"/>
          </a:p>
        </p:txBody>
      </p:sp>
      <p:sp>
        <p:nvSpPr>
          <p:cNvPr id="92" name="Google Shape;92;p17"/>
          <p:cNvSpPr txBox="1">
            <a:spLocks noGrp="1"/>
          </p:cNvSpPr>
          <p:nvPr>
            <p:ph type="body" idx="2"/>
          </p:nvPr>
        </p:nvSpPr>
        <p:spPr>
          <a:xfrm>
            <a:off x="358175" y="2870701"/>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We want the user to be able to take an action, and cause something to happen on the page. </a:t>
            </a:r>
          </a:p>
          <a:p>
            <a:r>
              <a:rPr lang="en-US" dirty="0"/>
              <a:t>Users will enter text into input boxes, pick items from lists and click buttons. </a:t>
            </a:r>
          </a:p>
          <a:p>
            <a:r>
              <a:rPr lang="en-US" dirty="0"/>
              <a:t>These types of user actions result in a flow of data from an element to a component. </a:t>
            </a:r>
            <a:endParaRPr dirty="0"/>
          </a:p>
        </p:txBody>
      </p:sp>
      <p:sp>
        <p:nvSpPr>
          <p:cNvPr id="93" name="Google Shape;93;p17"/>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://vegibit.com/</a:t>
            </a:r>
            <a:r>
              <a:rPr lang="en-IN" dirty="0" err="1"/>
              <a:t>wp</a:t>
            </a:r>
            <a:r>
              <a:rPr lang="en-IN" dirty="0"/>
              <a:t>-content/uploads/2018/11/How-To-Bind-Events-In-AngularJS.png</a:t>
            </a:r>
            <a:endParaRPr dirty="0"/>
          </a:p>
        </p:txBody>
      </p:sp>
      <p:pic>
        <p:nvPicPr>
          <p:cNvPr id="8" name="Picture 7" descr="How To Bind Events In AngularJS - Vegibit">
            <a:extLst>
              <a:ext uri="{FF2B5EF4-FFF2-40B4-BE49-F238E27FC236}">
                <a16:creationId xmlns:a16="http://schemas.microsoft.com/office/drawing/2014/main" id="{7AD4B75D-AEBC-3F80-2F15-640DCF55C0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2997" y="1659121"/>
            <a:ext cx="4541003" cy="2423160"/>
          </a:xfrm>
          <a:prstGeom prst="rect">
            <a:avLst/>
          </a:prstGeom>
          <a:noFill/>
          <a:ln>
            <a:noFill/>
          </a:ln>
        </p:spPr>
      </p:pic>
    </p:spTree>
    <p:extLst>
      <p:ext uri="{BB962C8B-B14F-4D97-AF65-F5344CB8AC3E}">
        <p14:creationId xmlns:p14="http://schemas.microsoft.com/office/powerpoint/2010/main" val="4178669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Angular </a:t>
            </a:r>
            <a:r>
              <a:rPr lang="en-US" dirty="0" err="1"/>
              <a:t>js</a:t>
            </a:r>
            <a:r>
              <a:rPr lang="en-US" dirty="0"/>
              <a:t> Data Binding, Event Binding,2 Way Binding </a:t>
            </a:r>
            <a:endParaRPr dirty="0"/>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Two Way Data Binding</a:t>
            </a:r>
            <a:endParaRPr dirty="0"/>
          </a:p>
        </p:txBody>
      </p:sp>
      <p:sp>
        <p:nvSpPr>
          <p:cNvPr id="92" name="Google Shape;92;p17"/>
          <p:cNvSpPr txBox="1">
            <a:spLocks noGrp="1"/>
          </p:cNvSpPr>
          <p:nvPr>
            <p:ph type="body" idx="2"/>
          </p:nvPr>
        </p:nvSpPr>
        <p:spPr>
          <a:xfrm>
            <a:off x="358175" y="2870701"/>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Two-way binding gives components in your application a way to share data. </a:t>
            </a:r>
          </a:p>
          <a:p>
            <a:r>
              <a:rPr lang="en-US" dirty="0"/>
              <a:t>Use two-way binding to listen for events and update values simultaneously between parent and child components.</a:t>
            </a:r>
            <a:endParaRPr dirty="0"/>
          </a:p>
        </p:txBody>
      </p:sp>
      <p:sp>
        <p:nvSpPr>
          <p:cNvPr id="93" name="Google Shape;93;p17"/>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r>
              <a:rPr lang="en-IN" dirty="0" err="1"/>
              <a:t>Source:https</a:t>
            </a:r>
            <a:r>
              <a:rPr lang="en-IN" dirty="0"/>
              <a:t>://www.javatpoint.com/js/angularjs/images/two-way-data-binding.png</a:t>
            </a:r>
            <a:endParaRPr dirty="0"/>
          </a:p>
        </p:txBody>
      </p:sp>
      <p:pic>
        <p:nvPicPr>
          <p:cNvPr id="7" name="Picture 6" descr="AngularJS Data Binding - javatpoint">
            <a:extLst>
              <a:ext uri="{FF2B5EF4-FFF2-40B4-BE49-F238E27FC236}">
                <a16:creationId xmlns:a16="http://schemas.microsoft.com/office/drawing/2014/main" id="{FDDBA9F5-2ED9-CC26-472A-6935CB9193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62143"/>
            <a:ext cx="4572000" cy="2743200"/>
          </a:xfrm>
          <a:prstGeom prst="rect">
            <a:avLst/>
          </a:prstGeom>
          <a:noFill/>
          <a:ln>
            <a:noFill/>
          </a:ln>
        </p:spPr>
      </p:pic>
    </p:spTree>
    <p:extLst>
      <p:ext uri="{BB962C8B-B14F-4D97-AF65-F5344CB8AC3E}">
        <p14:creationId xmlns:p14="http://schemas.microsoft.com/office/powerpoint/2010/main" val="124466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Script Datatype &amp; Operator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Script Datatype </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r>
              <a:rPr lang="en-US" dirty="0"/>
              <a:t>TypeScript has some pre-defined data-types</a:t>
            </a:r>
          </a:p>
          <a:p>
            <a:pPr lvl="1">
              <a:spcBef>
                <a:spcPts val="0"/>
              </a:spcBef>
              <a:buChar char="●"/>
            </a:pPr>
            <a:r>
              <a:rPr lang="en-US" dirty="0"/>
              <a:t>Number</a:t>
            </a:r>
          </a:p>
          <a:p>
            <a:pPr lvl="1">
              <a:spcBef>
                <a:spcPts val="0"/>
              </a:spcBef>
              <a:buChar char="●"/>
            </a:pPr>
            <a:r>
              <a:rPr lang="en-US" dirty="0"/>
              <a:t>Boolean</a:t>
            </a:r>
          </a:p>
          <a:p>
            <a:pPr lvl="1">
              <a:spcBef>
                <a:spcPts val="0"/>
              </a:spcBef>
              <a:buChar char="●"/>
            </a:pPr>
            <a:r>
              <a:rPr lang="en-US" dirty="0"/>
              <a:t>String</a:t>
            </a:r>
          </a:p>
          <a:p>
            <a:pPr lvl="1">
              <a:spcBef>
                <a:spcPts val="0"/>
              </a:spcBef>
              <a:buChar char="●"/>
            </a:pPr>
            <a:r>
              <a:rPr lang="en-US" dirty="0"/>
              <a:t>Void </a:t>
            </a:r>
          </a:p>
          <a:p>
            <a:pPr lvl="1">
              <a:spcBef>
                <a:spcPts val="0"/>
              </a:spcBef>
              <a:buChar char="●"/>
            </a:pPr>
            <a:r>
              <a:rPr lang="en-US" dirty="0"/>
              <a:t>Null</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https://static.javatpoint.com/tutorial/typescript/images/typescript-types2.png</a:t>
            </a:r>
            <a:endParaRPr dirty="0"/>
          </a:p>
        </p:txBody>
      </p:sp>
      <p:pic>
        <p:nvPicPr>
          <p:cNvPr id="7" name="Picture 6" descr="TypeScript Types - javatpoint">
            <a:extLst>
              <a:ext uri="{FF2B5EF4-FFF2-40B4-BE49-F238E27FC236}">
                <a16:creationId xmlns:a16="http://schemas.microsoft.com/office/drawing/2014/main" id="{D0675AA7-5329-FEC3-3934-BDA7EE55EA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76524"/>
            <a:ext cx="4572000" cy="2553773"/>
          </a:xfrm>
          <a:prstGeom prst="rect">
            <a:avLst/>
          </a:prstGeom>
          <a:noFill/>
          <a:ln>
            <a:noFill/>
          </a:ln>
        </p:spPr>
      </p:pic>
    </p:spTree>
    <p:extLst>
      <p:ext uri="{BB962C8B-B14F-4D97-AF65-F5344CB8AC3E}">
        <p14:creationId xmlns:p14="http://schemas.microsoft.com/office/powerpoint/2010/main" val="151562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Script Datatype &amp; Operator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Number Datatype </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Just like JavaScript, TypeScript supports number data type. </a:t>
            </a:r>
          </a:p>
          <a:p>
            <a:pPr marL="457200" lvl="0" indent="-317500" algn="l" rtl="0">
              <a:spcBef>
                <a:spcPts val="0"/>
              </a:spcBef>
              <a:spcAft>
                <a:spcPts val="0"/>
              </a:spcAft>
              <a:buSzPts val="1400"/>
              <a:buChar char="●"/>
            </a:pPr>
            <a:r>
              <a:rPr lang="en-US" dirty="0"/>
              <a:t>All numbers are stored as floating-point numbers.</a:t>
            </a:r>
          </a:p>
          <a:p>
            <a:pPr marL="457200" lvl="0" indent="-317500" algn="l" rtl="0">
              <a:spcBef>
                <a:spcPts val="0"/>
              </a:spcBef>
              <a:spcAft>
                <a:spcPts val="0"/>
              </a:spcAft>
              <a:buSzPts val="1400"/>
              <a:buChar char="●"/>
            </a:pPr>
            <a:r>
              <a:rPr lang="en-US" dirty="0"/>
              <a:t>These numbers can be Decimal (base 10), Hexadecimal (base 16) or Octal (base 8).</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https://static.javatpoint.com/tutorial/typescript/images/typescript-types2.png</a:t>
            </a:r>
            <a:endParaRPr dirty="0"/>
          </a:p>
        </p:txBody>
      </p:sp>
      <p:pic>
        <p:nvPicPr>
          <p:cNvPr id="7" name="Picture 6" descr="TypeScript Types - javatpoint">
            <a:extLst>
              <a:ext uri="{FF2B5EF4-FFF2-40B4-BE49-F238E27FC236}">
                <a16:creationId xmlns:a16="http://schemas.microsoft.com/office/drawing/2014/main" id="{D0675AA7-5329-FEC3-3934-BDA7EE55EA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76524"/>
            <a:ext cx="4572000" cy="2553773"/>
          </a:xfrm>
          <a:prstGeom prst="rect">
            <a:avLst/>
          </a:prstGeom>
          <a:noFill/>
          <a:ln>
            <a:noFill/>
          </a:ln>
        </p:spPr>
      </p:pic>
    </p:spTree>
    <p:extLst>
      <p:ext uri="{BB962C8B-B14F-4D97-AF65-F5344CB8AC3E}">
        <p14:creationId xmlns:p14="http://schemas.microsoft.com/office/powerpoint/2010/main" val="224625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Script Datatype &amp; Operator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Boolean Datatype </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Boolean values are supported by both JavaScript and TypeScript and stored as true/false values.</a:t>
            </a:r>
          </a:p>
          <a:p>
            <a:pPr marL="457200" lvl="0" indent="-317500" algn="l" rtl="0">
              <a:spcBef>
                <a:spcPts val="0"/>
              </a:spcBef>
              <a:spcAft>
                <a:spcPts val="0"/>
              </a:spcAft>
              <a:buSzPts val="1400"/>
              <a:buChar char="●"/>
            </a:pPr>
            <a:r>
              <a:rPr lang="en-US" dirty="0"/>
              <a:t>The upper-case Boolean is an object type whereas lower case </a:t>
            </a:r>
            <a:r>
              <a:rPr lang="en-US" dirty="0" err="1"/>
              <a:t>boolean</a:t>
            </a:r>
            <a:r>
              <a:rPr lang="en-US" dirty="0"/>
              <a:t> is a primitive type.</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https://static.javatpoint.com/tutorial/typescript/images/typescript-types2.png</a:t>
            </a:r>
            <a:endParaRPr dirty="0"/>
          </a:p>
        </p:txBody>
      </p:sp>
      <p:pic>
        <p:nvPicPr>
          <p:cNvPr id="7" name="Picture 6" descr="TypeScript Types - javatpoint">
            <a:extLst>
              <a:ext uri="{FF2B5EF4-FFF2-40B4-BE49-F238E27FC236}">
                <a16:creationId xmlns:a16="http://schemas.microsoft.com/office/drawing/2014/main" id="{D0675AA7-5329-FEC3-3934-BDA7EE55EA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76524"/>
            <a:ext cx="4572000" cy="2553773"/>
          </a:xfrm>
          <a:prstGeom prst="rect">
            <a:avLst/>
          </a:prstGeom>
          <a:noFill/>
          <a:ln>
            <a:noFill/>
          </a:ln>
        </p:spPr>
      </p:pic>
    </p:spTree>
    <p:extLst>
      <p:ext uri="{BB962C8B-B14F-4D97-AF65-F5344CB8AC3E}">
        <p14:creationId xmlns:p14="http://schemas.microsoft.com/office/powerpoint/2010/main" val="211336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Script Datatype &amp; Operator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String Datatype </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String is another primitive data type that is used to store text data. </a:t>
            </a:r>
          </a:p>
          <a:p>
            <a:pPr marL="457200" lvl="0" indent="-317500" algn="l" rtl="0">
              <a:spcBef>
                <a:spcPts val="0"/>
              </a:spcBef>
              <a:spcAft>
                <a:spcPts val="0"/>
              </a:spcAft>
              <a:buSzPts val="1400"/>
              <a:buChar char="●"/>
            </a:pPr>
            <a:r>
              <a:rPr lang="en-US" dirty="0"/>
              <a:t>String values are surrounded by single quotation marks or double quotation marks.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https://static.javatpoint.com/tutorial/typescript/images/typescript-types2.png</a:t>
            </a:r>
            <a:endParaRPr dirty="0"/>
          </a:p>
        </p:txBody>
      </p:sp>
      <p:pic>
        <p:nvPicPr>
          <p:cNvPr id="7" name="Picture 6" descr="TypeScript Types - javatpoint">
            <a:extLst>
              <a:ext uri="{FF2B5EF4-FFF2-40B4-BE49-F238E27FC236}">
                <a16:creationId xmlns:a16="http://schemas.microsoft.com/office/drawing/2014/main" id="{D0675AA7-5329-FEC3-3934-BDA7EE55EA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76524"/>
            <a:ext cx="4572000" cy="2553773"/>
          </a:xfrm>
          <a:prstGeom prst="rect">
            <a:avLst/>
          </a:prstGeom>
          <a:noFill/>
          <a:ln>
            <a:noFill/>
          </a:ln>
        </p:spPr>
      </p:pic>
    </p:spTree>
    <p:extLst>
      <p:ext uri="{BB962C8B-B14F-4D97-AF65-F5344CB8AC3E}">
        <p14:creationId xmlns:p14="http://schemas.microsoft.com/office/powerpoint/2010/main" val="109812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Script Datatype &amp; Operator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Void Datatype </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Similar to languages like Java, void is used where there is no data. </a:t>
            </a:r>
          </a:p>
          <a:p>
            <a:pPr marL="457200" lvl="0" indent="-317500" algn="l" rtl="0">
              <a:spcBef>
                <a:spcPts val="0"/>
              </a:spcBef>
              <a:spcAft>
                <a:spcPts val="0"/>
              </a:spcAft>
              <a:buSzPts val="1400"/>
              <a:buChar char="●"/>
            </a:pPr>
            <a:r>
              <a:rPr lang="en-US" dirty="0"/>
              <a:t>For example, if a function does not return any value then you can specify void as return type.</a:t>
            </a:r>
          </a:p>
          <a:p>
            <a:pPr marL="457200" lvl="0" indent="-317500" algn="l" rtl="0">
              <a:spcBef>
                <a:spcPts val="0"/>
              </a:spcBef>
              <a:spcAft>
                <a:spcPts val="0"/>
              </a:spcAft>
              <a:buSzPts val="1400"/>
              <a:buChar char="●"/>
            </a:pPr>
            <a:r>
              <a:rPr lang="en-US" dirty="0"/>
              <a:t>There is no meaning to assign void to a variable, as only null or undefined is assignable to void.</a:t>
            </a: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https://static.javatpoint.com/tutorial/typescript/images/typescript-types2.png</a:t>
            </a:r>
            <a:endParaRPr dirty="0"/>
          </a:p>
        </p:txBody>
      </p:sp>
      <p:pic>
        <p:nvPicPr>
          <p:cNvPr id="7" name="Picture 6" descr="TypeScript Types - javatpoint">
            <a:extLst>
              <a:ext uri="{FF2B5EF4-FFF2-40B4-BE49-F238E27FC236}">
                <a16:creationId xmlns:a16="http://schemas.microsoft.com/office/drawing/2014/main" id="{D0675AA7-5329-FEC3-3934-BDA7EE55EA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76524"/>
            <a:ext cx="4572000" cy="2553773"/>
          </a:xfrm>
          <a:prstGeom prst="rect">
            <a:avLst/>
          </a:prstGeom>
          <a:noFill/>
          <a:ln>
            <a:noFill/>
          </a:ln>
        </p:spPr>
      </p:pic>
    </p:spTree>
    <p:extLst>
      <p:ext uri="{BB962C8B-B14F-4D97-AF65-F5344CB8AC3E}">
        <p14:creationId xmlns:p14="http://schemas.microsoft.com/office/powerpoint/2010/main" val="428483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 Script Datatype &amp; Operator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Null Datatype </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TypeScript has a powerful system to deal with null or undefined values. </a:t>
            </a:r>
          </a:p>
          <a:p>
            <a:pPr marL="457200" lvl="0" indent="-317500" algn="l" rtl="0">
              <a:spcBef>
                <a:spcPts val="0"/>
              </a:spcBef>
              <a:spcAft>
                <a:spcPts val="0"/>
              </a:spcAft>
              <a:buSzPts val="1400"/>
              <a:buChar char="●"/>
            </a:pPr>
            <a:r>
              <a:rPr lang="en-US" dirty="0"/>
              <a:t>Null and undefined are primitive types and can be used like other types, such as string.</a:t>
            </a: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https://static.javatpoint.com/tutorial/typescript/images/typescript-types2.png</a:t>
            </a:r>
            <a:endParaRPr dirty="0"/>
          </a:p>
        </p:txBody>
      </p:sp>
      <p:pic>
        <p:nvPicPr>
          <p:cNvPr id="7" name="Picture 6" descr="TypeScript Types - javatpoint">
            <a:extLst>
              <a:ext uri="{FF2B5EF4-FFF2-40B4-BE49-F238E27FC236}">
                <a16:creationId xmlns:a16="http://schemas.microsoft.com/office/drawing/2014/main" id="{D0675AA7-5329-FEC3-3934-BDA7EE55EA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76524"/>
            <a:ext cx="4572000" cy="2553773"/>
          </a:xfrm>
          <a:prstGeom prst="rect">
            <a:avLst/>
          </a:prstGeom>
          <a:noFill/>
          <a:ln>
            <a:noFill/>
          </a:ln>
        </p:spPr>
      </p:pic>
    </p:spTree>
    <p:extLst>
      <p:ext uri="{BB962C8B-B14F-4D97-AF65-F5344CB8AC3E}">
        <p14:creationId xmlns:p14="http://schemas.microsoft.com/office/powerpoint/2010/main" val="34884268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3638</Words>
  <Application>Microsoft Office PowerPoint</Application>
  <PresentationFormat>On-screen Show (16:9)</PresentationFormat>
  <Paragraphs>465</Paragraphs>
  <Slides>38</Slides>
  <Notes>38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38</vt:i4>
      </vt:variant>
    </vt:vector>
  </HeadingPairs>
  <TitlesOfParts>
    <vt:vector size="40" baseType="lpstr">
      <vt:lpstr>Arial</vt:lpstr>
      <vt:lpstr>Simple Light</vt:lpstr>
      <vt:lpstr>Able to develop the real time scenarios based on Node JS applications. </vt:lpstr>
      <vt:lpstr>In this section, we will discuss:</vt:lpstr>
      <vt:lpstr>Type Script Datatype &amp; Operator </vt:lpstr>
      <vt:lpstr>Type Script Datatype &amp; Operator </vt:lpstr>
      <vt:lpstr>Type Script Datatype &amp; Operator </vt:lpstr>
      <vt:lpstr>Type Script Datatype &amp; Operator </vt:lpstr>
      <vt:lpstr>Type Script Datatype &amp; Operator </vt:lpstr>
      <vt:lpstr>Type Script Datatype &amp; Operator </vt:lpstr>
      <vt:lpstr>Type Script Datatype &amp; Operator </vt:lpstr>
      <vt:lpstr>Typescript Operator</vt:lpstr>
      <vt:lpstr>What is Typescript Operator</vt:lpstr>
      <vt:lpstr>What is Typescript Operator</vt:lpstr>
      <vt:lpstr>What is Typescript Operator</vt:lpstr>
      <vt:lpstr>What is Typescript Operator</vt:lpstr>
      <vt:lpstr>What is Typescript Operator</vt:lpstr>
      <vt:lpstr>What is Typescript Operator</vt:lpstr>
      <vt:lpstr>What is Typescript Operator</vt:lpstr>
      <vt:lpstr>What is Typescript Operator</vt:lpstr>
      <vt:lpstr>Type Script String &amp; Tuple, Oops</vt:lpstr>
      <vt:lpstr>Type Script String &amp; Tuple, Oops</vt:lpstr>
      <vt:lpstr>TypeScript Tuple</vt:lpstr>
      <vt:lpstr>Type Script String &amp; Tuple, Oops</vt:lpstr>
      <vt:lpstr>Type Script String &amp; Tuple, Oops</vt:lpstr>
      <vt:lpstr>TypeScript Tuple</vt:lpstr>
      <vt:lpstr>TypeScript Tuple</vt:lpstr>
      <vt:lpstr>Type Script String &amp; Tuple, Oops</vt:lpstr>
      <vt:lpstr>Object and Classes</vt:lpstr>
      <vt:lpstr>Inheritance &amp; Interface </vt:lpstr>
      <vt:lpstr>Inheritance &amp; Interface </vt:lpstr>
      <vt:lpstr>Inheritance &amp; Interface </vt:lpstr>
      <vt:lpstr>Inheritance &amp; Interface </vt:lpstr>
      <vt:lpstr>Angular js Child Component </vt:lpstr>
      <vt:lpstr>Angular js Child Component </vt:lpstr>
      <vt:lpstr>Angular js Child Component </vt:lpstr>
      <vt:lpstr>Angular js Child Component </vt:lpstr>
      <vt:lpstr>Angular js Data Binding, Event Binding,2 Way Binding </vt:lpstr>
      <vt:lpstr>Angular js Data Binding, Event Binding,2 Way Binding </vt:lpstr>
      <vt:lpstr>Angular js Data Binding, Event Binding,2 Way Binding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Able to develop the real time scenarios based on Node JS applications. </dc:title>
  <cp:lastModifiedBy>Deepika Singh</cp:lastModifiedBy>
  <cp:revision>2</cp:revision>
  <dcterms:modified xsi:type="dcterms:W3CDTF">2022-06-06T07:32:00Z</dcterms:modified>
</cp:coreProperties>
</file>