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59" r:id="rId20"/>
    <p:sldId id="277" r:id="rId21"/>
    <p:sldId id="279" r:id="rId22"/>
    <p:sldId id="280" r:id="rId23"/>
    <p:sldId id="281" r:id="rId24"/>
    <p:sldId id="282" r:id="rId25"/>
    <p:sldId id="283" r:id="rId26"/>
    <p:sldId id="284" r:id="rId27"/>
    <p:sldId id="285" r:id="rId28"/>
    <p:sldId id="286"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10B6D-E731-5834-7A3D-C74B7E1B7E23}" v="33" dt="2022-06-07T09:53:01.696"/>
    <p1510:client id="{34B5E666-302B-AEC9-DE62-46DD3F7C5E32}" v="15" dt="2022-06-07T09:47:34.840"/>
    <p1510:client id="{E9DEF432-6935-7E42-BB1E-BF314074B9DF}" v="17" dt="2022-06-07T10:34:16.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boopalakrishnan Balan" userId="S::hari@edunetfoundation.org::5df7ca73-e100-44ab-9c1d-bd2d44afb8cb" providerId="AD" clId="Web-{34B5E666-302B-AEC9-DE62-46DD3F7C5E32}"/>
    <pc:docChg chg="modSld">
      <pc:chgData name="Hariboopalakrishnan Balan" userId="S::hari@edunetfoundation.org::5df7ca73-e100-44ab-9c1d-bd2d44afb8cb" providerId="AD" clId="Web-{34B5E666-302B-AEC9-DE62-46DD3F7C5E32}" dt="2022-06-07T09:47:33.668" v="10" actId="20577"/>
      <pc:docMkLst>
        <pc:docMk/>
      </pc:docMkLst>
      <pc:sldChg chg="modSp">
        <pc:chgData name="Hariboopalakrishnan Balan" userId="S::hari@edunetfoundation.org::5df7ca73-e100-44ab-9c1d-bd2d44afb8cb" providerId="AD" clId="Web-{34B5E666-302B-AEC9-DE62-46DD3F7C5E32}" dt="2022-06-07T09:47:21.481" v="7" actId="20577"/>
        <pc:sldMkLst>
          <pc:docMk/>
          <pc:sldMk cId="0" sldId="256"/>
        </pc:sldMkLst>
        <pc:spChg chg="mod">
          <ac:chgData name="Hariboopalakrishnan Balan" userId="S::hari@edunetfoundation.org::5df7ca73-e100-44ab-9c1d-bd2d44afb8cb" providerId="AD" clId="Web-{34B5E666-302B-AEC9-DE62-46DD3F7C5E32}" dt="2022-06-07T09:47:21.481" v="7" actId="20577"/>
          <ac:spMkLst>
            <pc:docMk/>
            <pc:sldMk cId="0" sldId="256"/>
            <ac:spMk id="61" creationId="{00000000-0000-0000-0000-000000000000}"/>
          </ac:spMkLst>
        </pc:spChg>
      </pc:sldChg>
      <pc:sldChg chg="modSp">
        <pc:chgData name="Hariboopalakrishnan Balan" userId="S::hari@edunetfoundation.org::5df7ca73-e100-44ab-9c1d-bd2d44afb8cb" providerId="AD" clId="Web-{34B5E666-302B-AEC9-DE62-46DD3F7C5E32}" dt="2022-06-07T09:47:33.668" v="10" actId="20577"/>
        <pc:sldMkLst>
          <pc:docMk/>
          <pc:sldMk cId="0" sldId="257"/>
        </pc:sldMkLst>
        <pc:spChg chg="mod">
          <ac:chgData name="Hariboopalakrishnan Balan" userId="S::hari@edunetfoundation.org::5df7ca73-e100-44ab-9c1d-bd2d44afb8cb" providerId="AD" clId="Web-{34B5E666-302B-AEC9-DE62-46DD3F7C5E32}" dt="2022-06-07T09:47:33.668" v="10" actId="20577"/>
          <ac:spMkLst>
            <pc:docMk/>
            <pc:sldMk cId="0" sldId="257"/>
            <ac:spMk id="68" creationId="{00000000-0000-0000-0000-000000000000}"/>
          </ac:spMkLst>
        </pc:spChg>
      </pc:sldChg>
    </pc:docChg>
  </pc:docChgLst>
  <pc:docChgLst>
    <pc:chgData name="Hariboopalakrishnan Balan" userId="S::hari@edunetfoundation.org::5df7ca73-e100-44ab-9c1d-bd2d44afb8cb" providerId="AD" clId="Web-{2E310B6D-E731-5834-7A3D-C74B7E1B7E23}"/>
    <pc:docChg chg="addSld modSld">
      <pc:chgData name="Hariboopalakrishnan Balan" userId="S::hari@edunetfoundation.org::5df7ca73-e100-44ab-9c1d-bd2d44afb8cb" providerId="AD" clId="Web-{2E310B6D-E731-5834-7A3D-C74B7E1B7E23}" dt="2022-06-07T09:53:01.696" v="28" actId="1076"/>
      <pc:docMkLst>
        <pc:docMk/>
      </pc:docMkLst>
      <pc:sldChg chg="modSp">
        <pc:chgData name="Hariboopalakrishnan Balan" userId="S::hari@edunetfoundation.org::5df7ca73-e100-44ab-9c1d-bd2d44afb8cb" providerId="AD" clId="Web-{2E310B6D-E731-5834-7A3D-C74B7E1B7E23}" dt="2022-06-07T09:52:45.117" v="24" actId="14100"/>
        <pc:sldMkLst>
          <pc:docMk/>
          <pc:sldMk cId="523509630" sldId="285"/>
        </pc:sldMkLst>
        <pc:spChg chg="mod">
          <ac:chgData name="Hariboopalakrishnan Balan" userId="S::hari@edunetfoundation.org::5df7ca73-e100-44ab-9c1d-bd2d44afb8cb" providerId="AD" clId="Web-{2E310B6D-E731-5834-7A3D-C74B7E1B7E23}" dt="2022-06-07T09:51:11.084" v="6" actId="20577"/>
          <ac:spMkLst>
            <pc:docMk/>
            <pc:sldMk cId="523509630" sldId="285"/>
            <ac:spMk id="82" creationId="{00000000-0000-0000-0000-000000000000}"/>
          </ac:spMkLst>
        </pc:spChg>
        <pc:spChg chg="mod">
          <ac:chgData name="Hariboopalakrishnan Balan" userId="S::hari@edunetfoundation.org::5df7ca73-e100-44ab-9c1d-bd2d44afb8cb" providerId="AD" clId="Web-{2E310B6D-E731-5834-7A3D-C74B7E1B7E23}" dt="2022-06-07T09:51:24.272" v="8" actId="20577"/>
          <ac:spMkLst>
            <pc:docMk/>
            <pc:sldMk cId="523509630" sldId="285"/>
            <ac:spMk id="83" creationId="{00000000-0000-0000-0000-000000000000}"/>
          </ac:spMkLst>
        </pc:spChg>
        <pc:spChg chg="mod">
          <ac:chgData name="Hariboopalakrishnan Balan" userId="S::hari@edunetfoundation.org::5df7ca73-e100-44ab-9c1d-bd2d44afb8cb" providerId="AD" clId="Web-{2E310B6D-E731-5834-7A3D-C74B7E1B7E23}" dt="2022-06-07T09:52:45.117" v="24" actId="14100"/>
          <ac:spMkLst>
            <pc:docMk/>
            <pc:sldMk cId="523509630" sldId="285"/>
            <ac:spMk id="84" creationId="{00000000-0000-0000-0000-000000000000}"/>
          </ac:spMkLst>
        </pc:spChg>
      </pc:sldChg>
      <pc:sldChg chg="addSp delSp modSp add replId">
        <pc:chgData name="Hariboopalakrishnan Balan" userId="S::hari@edunetfoundation.org::5df7ca73-e100-44ab-9c1d-bd2d44afb8cb" providerId="AD" clId="Web-{2E310B6D-E731-5834-7A3D-C74B7E1B7E23}" dt="2022-06-07T09:53:01.696" v="28" actId="1076"/>
        <pc:sldMkLst>
          <pc:docMk/>
          <pc:sldMk cId="1538587630" sldId="286"/>
        </pc:sldMkLst>
        <pc:spChg chg="add del mod">
          <ac:chgData name="Hariboopalakrishnan Balan" userId="S::hari@edunetfoundation.org::5df7ca73-e100-44ab-9c1d-bd2d44afb8cb" providerId="AD" clId="Web-{2E310B6D-E731-5834-7A3D-C74B7E1B7E23}" dt="2022-06-07T09:51:53.288" v="13"/>
          <ac:spMkLst>
            <pc:docMk/>
            <pc:sldMk cId="1538587630" sldId="286"/>
            <ac:spMk id="4" creationId="{C6372437-906B-3429-BDD6-83D7FFD1C03C}"/>
          </ac:spMkLst>
        </pc:spChg>
        <pc:spChg chg="add del mod">
          <ac:chgData name="Hariboopalakrishnan Balan" userId="S::hari@edunetfoundation.org::5df7ca73-e100-44ab-9c1d-bd2d44afb8cb" providerId="AD" clId="Web-{2E310B6D-E731-5834-7A3D-C74B7E1B7E23}" dt="2022-06-07T09:51:56.632" v="14"/>
          <ac:spMkLst>
            <pc:docMk/>
            <pc:sldMk cId="1538587630" sldId="286"/>
            <ac:spMk id="6" creationId="{3FDB7A21-F7BC-8703-A679-BE3F021F5B8A}"/>
          </ac:spMkLst>
        </pc:spChg>
        <pc:spChg chg="add mod">
          <ac:chgData name="Hariboopalakrishnan Balan" userId="S::hari@edunetfoundation.org::5df7ca73-e100-44ab-9c1d-bd2d44afb8cb" providerId="AD" clId="Web-{2E310B6D-E731-5834-7A3D-C74B7E1B7E23}" dt="2022-06-07T09:53:01.696" v="28" actId="1076"/>
          <ac:spMkLst>
            <pc:docMk/>
            <pc:sldMk cId="1538587630" sldId="286"/>
            <ac:spMk id="10" creationId="{A553576B-39D0-2A7C-BBE3-913E8EA1866D}"/>
          </ac:spMkLst>
        </pc:spChg>
        <pc:spChg chg="del">
          <ac:chgData name="Hariboopalakrishnan Balan" userId="S::hari@edunetfoundation.org::5df7ca73-e100-44ab-9c1d-bd2d44afb8cb" providerId="AD" clId="Web-{2E310B6D-E731-5834-7A3D-C74B7E1B7E23}" dt="2022-06-07T09:51:48.788" v="12"/>
          <ac:spMkLst>
            <pc:docMk/>
            <pc:sldMk cId="1538587630" sldId="286"/>
            <ac:spMk id="83" creationId="{00000000-0000-0000-0000-000000000000}"/>
          </ac:spMkLst>
        </pc:spChg>
        <pc:spChg chg="del mod">
          <ac:chgData name="Hariboopalakrishnan Balan" userId="S::hari@edunetfoundation.org::5df7ca73-e100-44ab-9c1d-bd2d44afb8cb" providerId="AD" clId="Web-{2E310B6D-E731-5834-7A3D-C74B7E1B7E23}" dt="2022-06-07T09:51:46.382" v="11"/>
          <ac:spMkLst>
            <pc:docMk/>
            <pc:sldMk cId="1538587630" sldId="286"/>
            <ac:spMk id="84" creationId="{00000000-0000-0000-0000-000000000000}"/>
          </ac:spMkLst>
        </pc:spChg>
        <pc:graphicFrameChg chg="del">
          <ac:chgData name="Hariboopalakrishnan Balan" userId="S::hari@edunetfoundation.org::5df7ca73-e100-44ab-9c1d-bd2d44afb8cb" providerId="AD" clId="Web-{2E310B6D-E731-5834-7A3D-C74B7E1B7E23}" dt="2022-06-07T09:51:59.194" v="15"/>
          <ac:graphicFrameMkLst>
            <pc:docMk/>
            <pc:sldMk cId="1538587630" sldId="286"/>
            <ac:graphicFrameMk id="2" creationId="{78F32107-8961-E2FA-EED2-2C381609F3F5}"/>
          </ac:graphicFrameMkLst>
        </pc:graphicFrameChg>
        <pc:picChg chg="add mod">
          <ac:chgData name="Hariboopalakrishnan Balan" userId="S::hari@edunetfoundation.org::5df7ca73-e100-44ab-9c1d-bd2d44afb8cb" providerId="AD" clId="Web-{2E310B6D-E731-5834-7A3D-C74B7E1B7E23}" dt="2022-06-07T09:52:35.523" v="23" actId="14100"/>
          <ac:picMkLst>
            <pc:docMk/>
            <pc:sldMk cId="1538587630" sldId="286"/>
            <ac:picMk id="7" creationId="{B2F96D3D-EC1D-FD99-05E1-43DDA018B39A}"/>
          </ac:picMkLst>
        </pc:picChg>
        <pc:picChg chg="add del mod">
          <ac:chgData name="Hariboopalakrishnan Balan" userId="S::hari@edunetfoundation.org::5df7ca73-e100-44ab-9c1d-bd2d44afb8cb" providerId="AD" clId="Web-{2E310B6D-E731-5834-7A3D-C74B7E1B7E23}" dt="2022-06-07T09:52:52.680" v="26"/>
          <ac:picMkLst>
            <pc:docMk/>
            <pc:sldMk cId="1538587630" sldId="286"/>
            <ac:picMk id="8" creationId="{BFBC1823-C513-A242-18A8-98916C6CFBBE}"/>
          </ac:picMkLst>
        </pc:picChg>
      </pc:sldChg>
    </pc:docChg>
  </pc:docChgLst>
  <pc:docChgLst>
    <pc:chgData clId="Web-{34B5E666-302B-AEC9-DE62-46DD3F7C5E32}"/>
    <pc:docChg chg="modSld">
      <pc:chgData name="" userId="" providerId="" clId="Web-{34B5E666-302B-AEC9-DE62-46DD3F7C5E32}" dt="2022-06-07T09:47:08.840" v="1" actId="20577"/>
      <pc:docMkLst>
        <pc:docMk/>
      </pc:docMkLst>
      <pc:sldChg chg="modSp">
        <pc:chgData name="" userId="" providerId="" clId="Web-{34B5E666-302B-AEC9-DE62-46DD3F7C5E32}" dt="2022-06-07T09:47:08.840" v="1" actId="20577"/>
        <pc:sldMkLst>
          <pc:docMk/>
          <pc:sldMk cId="0" sldId="256"/>
        </pc:sldMkLst>
        <pc:spChg chg="mod">
          <ac:chgData name="" userId="" providerId="" clId="Web-{34B5E666-302B-AEC9-DE62-46DD3F7C5E32}" dt="2022-06-07T09:47:08.840" v="1" actId="20577"/>
          <ac:spMkLst>
            <pc:docMk/>
            <pc:sldMk cId="0" sldId="256"/>
            <ac:spMk id="61" creationId="{00000000-0000-0000-0000-000000000000}"/>
          </ac:spMkLst>
        </pc:spChg>
      </pc:sldChg>
    </pc:docChg>
  </pc:docChgLst>
  <pc:docChgLst>
    <pc:chgData name="Hariboopalakrishnan Balan" userId="S::hari@edunetfoundation.org::5df7ca73-e100-44ab-9c1d-bd2d44afb8cb" providerId="AD" clId="Web-{E9DEF432-6935-7E42-BB1E-BF314074B9DF}"/>
    <pc:docChg chg="modSld">
      <pc:chgData name="Hariboopalakrishnan Balan" userId="S::hari@edunetfoundation.org::5df7ca73-e100-44ab-9c1d-bd2d44afb8cb" providerId="AD" clId="Web-{E9DEF432-6935-7E42-BB1E-BF314074B9DF}" dt="2022-06-07T10:34:47.711" v="14"/>
      <pc:docMkLst>
        <pc:docMk/>
      </pc:docMkLst>
      <pc:sldChg chg="addSp modSp modNotes">
        <pc:chgData name="Hariboopalakrishnan Balan" userId="S::hari@edunetfoundation.org::5df7ca73-e100-44ab-9c1d-bd2d44afb8cb" providerId="AD" clId="Web-{E9DEF432-6935-7E42-BB1E-BF314074B9DF}" dt="2022-06-07T10:34:47.711" v="14"/>
        <pc:sldMkLst>
          <pc:docMk/>
          <pc:sldMk cId="1538587630" sldId="286"/>
        </pc:sldMkLst>
        <pc:spChg chg="add mod">
          <ac:chgData name="Hariboopalakrishnan Balan" userId="S::hari@edunetfoundation.org::5df7ca73-e100-44ab-9c1d-bd2d44afb8cb" providerId="AD" clId="Web-{E9DEF432-6935-7E42-BB1E-BF314074B9DF}" dt="2022-06-07T10:34:12.773" v="12"/>
          <ac:spMkLst>
            <pc:docMk/>
            <pc:sldMk cId="1538587630" sldId="286"/>
            <ac:spMk id="2" creationId="{82A25B36-0E4F-9D09-9521-9E56B81B84B6}"/>
          </ac:spMkLst>
        </pc:spChg>
        <pc:spChg chg="mod">
          <ac:chgData name="Hariboopalakrishnan Balan" userId="S::hari@edunetfoundation.org::5df7ca73-e100-44ab-9c1d-bd2d44afb8cb" providerId="AD" clId="Web-{E9DEF432-6935-7E42-BB1E-BF314074B9DF}" dt="2022-06-07T10:33:11.350" v="2" actId="20577"/>
          <ac:spMkLst>
            <pc:docMk/>
            <pc:sldMk cId="1538587630" sldId="286"/>
            <ac:spMk id="10" creationId="{A553576B-39D0-2A7C-BBE3-913E8EA186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tatvasoft.com/blog/angular-js-the-superheroic-javascript-framewor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sharpcorner.com/article/angular-version-change-frequenc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ntellipaat.com/blog/tutorial/angularjs-tutorial/mvc-angularj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ngularjs.org/guide/concep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atridtech.net/5-key-features-of-angularjs-that-make-it-the-best-for-web-develop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2web.in/blog/5-advantages-of-angular-js-for-web-develop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ata-flair.training/blogs/wp-content/uploads/sites/2/2019/01/Angular-Advanatges-Disadvanatges-01.jp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educative.io/edpresso/what-is-mean-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chapter247.com/blog/top-features-and-benefits-of-angularj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hirdrocktechkno.com/blog/what-is-mean-stack-mean-stack-components-and-benefi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uru99.com/images/AngularJS/010416_0549_AngularJSIn1.p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sharpcorner.com/article/what-is-angular-and-features-release-in-angular-13/"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mobileappdaily.com/angular-framework-best-use-cases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angularminds.com/blog/article/top-features-of-angular-11.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angularminds.com/blog/article/top-features-of-angular-11.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irdrocktechkno.com/blog/what-is-mean-stack-mean-stack-components-and-benefi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irdrocktechkno.com/blog/what-is-mean-stack-mean-stack-components-and-benefi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ducative.io/edpresso/what-is-mean-stac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marinfotech.com/wp-content/uploads/2018/05/Mean-Stack-App-Development-Advantages.p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rainleaf.com/blog/development/javascript-mean-stack-develop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ro.medium.com/max/1264/1*XywIcbNgkWiedwsXBKsDQA.p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armicksolutions.com/blog/why-choose-mean-stack-for-developing-your-mobile-web-applic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This slide talks about the case if we have to divide a subtopic further.</a:t>
            </a:r>
          </a:p>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2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AngularJS is an open-source Model-View-Controller framework (MVC) that is similar to the JavaScript framework. AngularJS is probably one of the most popular modern-day web frameworks available today. This framework is used for developing mostly Single Page applications. This framework has been developed by a group of developers from Google itself.</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can be added to an HTML page with a &lt;script&gt; tag. It enables us to create single-page applications that only require HTML, CSS, and JavaScript on the client side.</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AngularJS extends HTML attributes with Directives and Data binding to HTML with Expressions.</a:t>
            </a:r>
          </a:p>
          <a:p>
            <a:pPr marL="0" lvl="0" indent="0" algn="l" rtl="0">
              <a:spcBef>
                <a:spcPts val="0"/>
              </a:spcBef>
              <a:spcAft>
                <a:spcPts val="0"/>
              </a:spcAft>
              <a:buNone/>
            </a:pPr>
            <a:endParaRPr lang="en" sz="1800"/>
          </a:p>
          <a:p>
            <a:pPr marL="0" lvl="0" indent="0" algn="l" rtl="0">
              <a:spcBef>
                <a:spcPts val="0"/>
              </a:spcBef>
              <a:spcAft>
                <a:spcPts val="0"/>
              </a:spcAft>
              <a:buNone/>
            </a:pPr>
            <a:endParaRPr lang="en" sz="1800"/>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marR="0" lvl="0" indent="0" algn="l" defTabSz="914400" rtl="0" eaLnBrk="1" fontAlgn="auto" latinLnBrk="0" hangingPunct="1">
              <a:lnSpc>
                <a:spcPct val="100000"/>
              </a:lnSpc>
              <a:spcBef>
                <a:spcPts val="0"/>
              </a:spcBef>
              <a:spcAft>
                <a:spcPts val="1600"/>
              </a:spcAft>
              <a:buClr>
                <a:srgbClr val="000000"/>
              </a:buClr>
              <a:buSzPts val="1100"/>
              <a:buFont typeface="Arial"/>
              <a:buNone/>
              <a:tabLst/>
              <a:defRPr/>
            </a:pPr>
            <a:r>
              <a:rPr lang="en-IN">
                <a:hlinkClick r:id="rId3"/>
              </a:rPr>
              <a:t>https://www.etatvasoft.com/blog/angular-js-the-superheroic-javascript-framework/</a:t>
            </a:r>
            <a:endParaRPr lang="en-IN"/>
          </a:p>
        </p:txBody>
      </p:sp>
    </p:spTree>
    <p:extLst>
      <p:ext uri="{BB962C8B-B14F-4D97-AF65-F5344CB8AC3E}">
        <p14:creationId xmlns:p14="http://schemas.microsoft.com/office/powerpoint/2010/main" val="190585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JS 1.x </a:t>
            </a:r>
            <a:r>
              <a:rPr lang="en-IN" sz="1800">
                <a:effectLst/>
                <a:latin typeface="Times New Roman" panose="02020603050405020304" pitchFamily="18" charset="0"/>
                <a:ea typeface="Times New Roman" panose="02020603050405020304" pitchFamily="18" charset="0"/>
              </a:rPr>
              <a:t>- The first release was in October 2010. </a:t>
            </a:r>
          </a:p>
          <a:p>
            <a:pPr marL="158750" marR="0" lvl="0" indent="0" algn="just" defTabSz="914400" rtl="0" eaLnBrk="1" fontAlgn="auto" latinLnBrk="0" hangingPunct="1">
              <a:lnSpc>
                <a:spcPct val="115000"/>
              </a:lnSpc>
              <a:spcBef>
                <a:spcPts val="1000"/>
              </a:spcBef>
              <a:spcAft>
                <a:spcPts val="1000"/>
              </a:spcAft>
              <a:buClr>
                <a:srgbClr val="000000"/>
              </a:buClr>
              <a:buSzPts val="1100"/>
              <a:buFont typeface="Arial"/>
              <a:buNone/>
              <a:tabLst/>
              <a:defRPr/>
            </a:pPr>
            <a:r>
              <a:rPr lang="en-IN" sz="1800" b="1">
                <a:effectLst/>
                <a:latin typeface="Times New Roman" panose="02020603050405020304" pitchFamily="18" charset="0"/>
                <a:ea typeface="Times New Roman" panose="02020603050405020304" pitchFamily="18" charset="0"/>
              </a:rPr>
              <a:t>Features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is JavaScript dependent open-source front-end web application.</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is written in JavaScript.  </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2 - </a:t>
            </a:r>
            <a:r>
              <a:rPr lang="en-IN" sz="1800">
                <a:effectLst/>
                <a:latin typeface="Times New Roman" panose="02020603050405020304" pitchFamily="18" charset="0"/>
                <a:ea typeface="Times New Roman" panose="02020603050405020304" pitchFamily="18" charset="0"/>
              </a:rPr>
              <a:t>Released in September 2016. </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was completely different from Angular JS. It was written in TypeScript. </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is mobile-oriented.</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3 - </a:t>
            </a:r>
            <a:r>
              <a:rPr lang="en-IN" sz="1800">
                <a:effectLst/>
                <a:latin typeface="Times New Roman" panose="02020603050405020304" pitchFamily="18" charset="0"/>
                <a:ea typeface="Times New Roman" panose="02020603050405020304" pitchFamily="18" charset="0"/>
              </a:rPr>
              <a:t>This version was not released due to mismatched libraries. </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4 </a:t>
            </a:r>
            <a:r>
              <a:rPr lang="en-IN" sz="1800">
                <a:effectLst/>
                <a:latin typeface="Times New Roman" panose="02020603050405020304" pitchFamily="18" charset="0"/>
                <a:ea typeface="Times New Roman" panose="02020603050405020304" pitchFamily="18" charset="0"/>
              </a:rPr>
              <a:t>- It was released in March 2014. </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Fast Compilation</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Better Bug fixes Alert</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Code size was decreased to a large extent. </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5 - </a:t>
            </a:r>
            <a:r>
              <a:rPr lang="en-IN" sz="1800">
                <a:effectLst/>
                <a:latin typeface="Times New Roman" panose="02020603050405020304" pitchFamily="18" charset="0"/>
                <a:ea typeface="Times New Roman" panose="02020603050405020304" pitchFamily="18" charset="0"/>
              </a:rPr>
              <a:t>It was released in November 2017. </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improves compiler working</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Angular forms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Internationalized </a:t>
            </a:r>
          </a:p>
          <a:p>
            <a:pPr algn="just">
              <a:lnSpc>
                <a:spcPct val="115000"/>
              </a:lnSpc>
              <a:spcBef>
                <a:spcPts val="1000"/>
              </a:spcBef>
              <a:spcAft>
                <a:spcPts val="1000"/>
              </a:spcAft>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6  - </a:t>
            </a:r>
            <a:r>
              <a:rPr lang="en-IN" sz="1800">
                <a:effectLst/>
                <a:latin typeface="Times New Roman" panose="02020603050405020304" pitchFamily="18" charset="0"/>
                <a:ea typeface="Times New Roman" panose="02020603050405020304" pitchFamily="18" charset="0"/>
              </a:rPr>
              <a:t>It was released in May 2018.</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Angular Elements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CLI workspace</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Library Support</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Tree </a:t>
            </a:r>
            <a:r>
              <a:rPr lang="en-IN" sz="1800" err="1">
                <a:effectLst/>
                <a:latin typeface="Times New Roman" panose="02020603050405020304" pitchFamily="18" charset="0"/>
                <a:ea typeface="Times New Roman" panose="02020603050405020304" pitchFamily="18" charset="0"/>
              </a:rPr>
              <a:t>Shakable</a:t>
            </a:r>
            <a:r>
              <a:rPr lang="en-IN" sz="1800">
                <a:effectLst/>
                <a:latin typeface="Times New Roman" panose="02020603050405020304" pitchFamily="18" charset="0"/>
                <a:ea typeface="Times New Roman" panose="02020603050405020304" pitchFamily="18" charset="0"/>
              </a:rPr>
              <a:t> Providers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New angular CLI commands added</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Schematics</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7 - </a:t>
            </a:r>
            <a:r>
              <a:rPr lang="en-IN" sz="1800">
                <a:effectLst/>
                <a:latin typeface="Times New Roman" panose="02020603050405020304" pitchFamily="18" charset="0"/>
                <a:ea typeface="Times New Roman" panose="02020603050405020304" pitchFamily="18" charset="0"/>
              </a:rPr>
              <a:t>It was released in Oct 2018. </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CLI Prompts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Bundle budgets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Angular Material and CDK</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8 - </a:t>
            </a:r>
            <a:r>
              <a:rPr lang="en-IN" sz="1800">
                <a:effectLst/>
                <a:latin typeface="Times New Roman" panose="02020603050405020304" pitchFamily="18" charset="0"/>
                <a:ea typeface="Times New Roman" panose="02020603050405020304" pitchFamily="18" charset="0"/>
              </a:rPr>
              <a:t>It was released in May 2019. </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Web worker support</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Builders APIs in CLI</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Workspace APIs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Dynamic Imports for Route configuration</a:t>
            </a:r>
          </a:p>
          <a:p>
            <a:pPr algn="just">
              <a:lnSpc>
                <a:spcPct val="115000"/>
              </a:lnSpc>
              <a:spcBef>
                <a:spcPts val="1000"/>
              </a:spcBef>
              <a:spcAft>
                <a:spcPts val="1000"/>
              </a:spcAft>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9 - </a:t>
            </a:r>
            <a:r>
              <a:rPr lang="en-IN" sz="1800">
                <a:effectLst/>
                <a:latin typeface="Times New Roman" panose="02020603050405020304" pitchFamily="18" charset="0"/>
                <a:ea typeface="Times New Roman" panose="02020603050405020304" pitchFamily="18" charset="0"/>
              </a:rPr>
              <a:t>It was released in Feb 2020.</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Ivy Compiler</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Component Harnesses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TypeScript 3.7 Support</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10 - </a:t>
            </a:r>
            <a:r>
              <a:rPr lang="en-IN" sz="1800">
                <a:effectLst/>
                <a:latin typeface="Times New Roman" panose="02020603050405020304" pitchFamily="18" charset="0"/>
                <a:ea typeface="Times New Roman" panose="02020603050405020304" pitchFamily="18" charset="0"/>
              </a:rPr>
              <a:t>It was released in June 2020.</a:t>
            </a: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Features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TypeScript 3.9</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Optional Stricter Settings</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Date Range Component</a:t>
            </a: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New Default Browser</a:t>
            </a:r>
          </a:p>
          <a:p>
            <a:pPr algn="just">
              <a:lnSpc>
                <a:spcPct val="115000"/>
              </a:lnSpc>
              <a:spcBef>
                <a:spcPts val="1000"/>
              </a:spcBef>
              <a:spcAft>
                <a:spcPts val="1000"/>
              </a:spcAft>
            </a:pPr>
            <a:endParaRPr lang="en-IN" sz="1800">
              <a:effectLst/>
              <a:latin typeface="Times New Roman" panose="02020603050405020304" pitchFamily="18" charset="0"/>
              <a:ea typeface="Times New Roman" panose="02020603050405020304" pitchFamily="18" charset="0"/>
            </a:endParaRPr>
          </a:p>
          <a:p>
            <a:pPr marL="158750" indent="0" algn="just">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Angular 11</a:t>
            </a:r>
          </a:p>
          <a:p>
            <a:pPr algn="just">
              <a:lnSpc>
                <a:spcPct val="115000"/>
              </a:lnSpc>
              <a:spcBef>
                <a:spcPts val="1000"/>
              </a:spcBef>
              <a:spcAft>
                <a:spcPts val="1000"/>
              </a:spcAft>
            </a:pPr>
            <a:endParaRPr lang="en-IN" sz="180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a:effectLst/>
                <a:latin typeface="Times New Roman" panose="02020603050405020304" pitchFamily="18" charset="0"/>
                <a:ea typeface="Times New Roman" panose="02020603050405020304" pitchFamily="18" charset="0"/>
              </a:rPr>
              <a:t>It was released in November 2020.</a:t>
            </a:r>
            <a:endParaRPr lang="en"/>
          </a:p>
          <a:p>
            <a:pPr marL="0" lvl="0" indent="0" algn="l" rtl="0">
              <a:spcBef>
                <a:spcPts val="0"/>
              </a:spcBef>
              <a:spcAft>
                <a:spcPts val="0"/>
              </a:spcAft>
              <a:buNone/>
            </a:pPr>
            <a:endParaRPr lang="en"/>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https://www.c-sharpcorner.com/article/angular-version-change-frequency/</a:t>
            </a:r>
            <a:endParaRPr lang="en-IN"/>
          </a:p>
          <a:p>
            <a:pPr marL="0" indent="0">
              <a:spcAft>
                <a:spcPts val="1600"/>
              </a:spcAft>
              <a:buNone/>
            </a:pPr>
            <a:endParaRPr lang="en-IN"/>
          </a:p>
        </p:txBody>
      </p:sp>
    </p:spTree>
    <p:extLst>
      <p:ext uri="{BB962C8B-B14F-4D97-AF65-F5344CB8AC3E}">
        <p14:creationId xmlns:p14="http://schemas.microsoft.com/office/powerpoint/2010/main" val="1360106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IN" b="1"/>
              <a:t>Model</a:t>
            </a:r>
            <a:r>
              <a:rPr lang="en-IN"/>
              <a:t> – A model in AngularJS is a primitive data type such as number, string, </a:t>
            </a:r>
            <a:r>
              <a:rPr lang="en-IN" err="1"/>
              <a:t>boolean</a:t>
            </a:r>
            <a:r>
              <a:rPr lang="en-IN"/>
              <a:t>, object, etc. It is a simple JavaScript object without any getter and setter methods.</a:t>
            </a:r>
          </a:p>
          <a:p>
            <a:pPr marL="0" lvl="0" indent="0" algn="l" rtl="0">
              <a:spcBef>
                <a:spcPts val="0"/>
              </a:spcBef>
              <a:spcAft>
                <a:spcPts val="0"/>
              </a:spcAft>
              <a:buNone/>
            </a:pPr>
            <a:r>
              <a:rPr lang="en-IN" b="1"/>
              <a:t>View</a:t>
            </a:r>
            <a:r>
              <a:rPr lang="en-IN"/>
              <a:t> – In AngularJS Document Object Model (DOM) is the what users see. In order to display the data from controller, Angular expressions can be added to the view which will coordinate model and view about any modification.</a:t>
            </a:r>
          </a:p>
          <a:p>
            <a:pPr marL="0" lvl="0" indent="0" algn="l" rtl="0">
              <a:spcBef>
                <a:spcPts val="0"/>
              </a:spcBef>
              <a:spcAft>
                <a:spcPts val="0"/>
              </a:spcAft>
              <a:buNone/>
            </a:pPr>
            <a:r>
              <a:rPr lang="en-IN" b="1"/>
              <a:t>Controller</a:t>
            </a:r>
            <a:r>
              <a:rPr lang="en-IN"/>
              <a:t> – Controller is a collection of JavaScript classes where application logic is defined. Model resides inside this controller.</a:t>
            </a:r>
          </a:p>
          <a:p>
            <a:pPr marL="0" lvl="0" indent="0" algn="l" rtl="0">
              <a:spcBef>
                <a:spcPts val="0"/>
              </a:spcBef>
              <a:spcAft>
                <a:spcPts val="0"/>
              </a:spcAft>
              <a:buNone/>
            </a:pPr>
            <a:endParaRPr lang="en"/>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https://intellipaat.com/blog/tutorial/angularjs-tutorial/mvc-angularjs/</a:t>
            </a:r>
            <a:endParaRPr lang="en-IN"/>
          </a:p>
          <a:p>
            <a:pPr marL="0" indent="0">
              <a:spcAft>
                <a:spcPts val="1600"/>
              </a:spcAft>
              <a:buNone/>
            </a:pPr>
            <a:endParaRPr lang="en-IN"/>
          </a:p>
          <a:p>
            <a:pPr marL="0" indent="0">
              <a:spcAft>
                <a:spcPts val="1600"/>
              </a:spcAft>
              <a:buNone/>
            </a:pPr>
            <a:endParaRPr lang="en-IN"/>
          </a:p>
        </p:txBody>
      </p:sp>
    </p:spTree>
    <p:extLst>
      <p:ext uri="{BB962C8B-B14F-4D97-AF65-F5344CB8AC3E}">
        <p14:creationId xmlns:p14="http://schemas.microsoft.com/office/powerpoint/2010/main" val="153547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
              <a:t>Concept of AngularJS</a:t>
            </a:r>
          </a:p>
          <a:p>
            <a:pPr marL="0" lvl="0" indent="0" algn="l" rtl="0">
              <a:spcBef>
                <a:spcPts val="0"/>
              </a:spcBef>
              <a:spcAft>
                <a:spcPts val="0"/>
              </a:spcAft>
              <a:buNone/>
            </a:pPr>
            <a:endParaRPr lang="en"/>
          </a:p>
          <a:p>
            <a:pPr marL="0" lvl="0" indent="0" algn="l" rtl="0">
              <a:spcBef>
                <a:spcPts val="0"/>
              </a:spcBef>
              <a:spcAft>
                <a:spcPts val="0"/>
              </a:spcAft>
              <a:buNone/>
            </a:pPr>
            <a:r>
              <a:rPr lang="en-IN" b="1"/>
              <a:t>Modules </a:t>
            </a:r>
            <a:r>
              <a:rPr lang="en-IN" b="0"/>
              <a:t>- A module can be defined as a container that consists of various application parts. The module is a set of functions defined in a JavaScript file. Module divides an application into small and reusable components.</a:t>
            </a:r>
          </a:p>
          <a:p>
            <a:pPr marL="0" lvl="0" indent="0" algn="l" rtl="0">
              <a:spcBef>
                <a:spcPts val="0"/>
              </a:spcBef>
              <a:spcAft>
                <a:spcPts val="0"/>
              </a:spcAft>
              <a:buNone/>
            </a:pPr>
            <a:r>
              <a:rPr lang="en-IN" b="1"/>
              <a:t>Directives</a:t>
            </a:r>
            <a:r>
              <a:rPr lang="en-IN" b="0"/>
              <a:t> -Directives indicate the compiler to associate a </a:t>
            </a:r>
            <a:r>
              <a:rPr lang="en-IN" b="0" err="1"/>
              <a:t>behavior</a:t>
            </a:r>
            <a:r>
              <a:rPr lang="en-IN" b="0"/>
              <a:t> to the DOM element or modify it. Angular JS contains several directives such as ng-app, ng-controller, ng-view, ng-if, etc.</a:t>
            </a:r>
          </a:p>
          <a:p>
            <a:pPr marL="0" lvl="0" indent="0" algn="l" rtl="0">
              <a:spcBef>
                <a:spcPts val="0"/>
              </a:spcBef>
              <a:spcAft>
                <a:spcPts val="0"/>
              </a:spcAft>
              <a:buNone/>
            </a:pPr>
            <a:r>
              <a:rPr lang="en-IN" b="1"/>
              <a:t>Expressions</a:t>
            </a:r>
            <a:r>
              <a:rPr lang="en-IN" b="0"/>
              <a:t> -Angular JS expressions are expressed with {{ }} which indicate a data binding in HTML. These expressions can be added into the HTML templates. Expressions do not support control flow statements while support the filters.</a:t>
            </a:r>
          </a:p>
          <a:p>
            <a:pPr marL="0" lvl="0" indent="0" algn="l" rtl="0">
              <a:spcBef>
                <a:spcPts val="0"/>
              </a:spcBef>
              <a:spcAft>
                <a:spcPts val="0"/>
              </a:spcAft>
              <a:buNone/>
            </a:pPr>
            <a:r>
              <a:rPr lang="en-IN" b="1"/>
              <a:t>Controller</a:t>
            </a:r>
            <a:r>
              <a:rPr lang="en-IN" b="0"/>
              <a:t>- It is a JavaScript object constructor function that controls the AngularJS applications.</a:t>
            </a:r>
          </a:p>
          <a:p>
            <a:pPr marL="0" lvl="0" indent="0" algn="l" rtl="0">
              <a:spcBef>
                <a:spcPts val="0"/>
              </a:spcBef>
              <a:spcAft>
                <a:spcPts val="0"/>
              </a:spcAft>
              <a:buNone/>
            </a:pPr>
            <a:r>
              <a:rPr lang="en-IN" b="1"/>
              <a:t>Scope</a:t>
            </a:r>
            <a:r>
              <a:rPr lang="en-IN" b="0"/>
              <a:t>- It is a JavaScript object that acts as a bridge between the Controller and the View. It is the source of data in AngularJS. Each data manipulation and assignment takes place with the help of the Scope object.</a:t>
            </a:r>
          </a:p>
          <a:p>
            <a:pPr marL="0" lvl="0" indent="0" algn="l" rtl="0">
              <a:spcBef>
                <a:spcPts val="0"/>
              </a:spcBef>
              <a:spcAft>
                <a:spcPts val="0"/>
              </a:spcAft>
              <a:buNone/>
            </a:pPr>
            <a:r>
              <a:rPr lang="en-IN" b="1"/>
              <a:t>Data Binding- </a:t>
            </a:r>
            <a:r>
              <a:rPr lang="en-IN" b="0"/>
              <a:t>It coordinates the model and views any changes in either of these two.</a:t>
            </a:r>
            <a:endParaRPr lang="en" b="0"/>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https://docs.angularjs.org/guide/concepts</a:t>
            </a:r>
            <a:endParaRPr lang="en-IN"/>
          </a:p>
        </p:txBody>
      </p:sp>
    </p:spTree>
    <p:extLst>
      <p:ext uri="{BB962C8B-B14F-4D97-AF65-F5344CB8AC3E}">
        <p14:creationId xmlns:p14="http://schemas.microsoft.com/office/powerpoint/2010/main" val="231170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Continuing from the last slide: </a:t>
            </a:r>
          </a:p>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Validations</a:t>
            </a:r>
            <a:r>
              <a:rPr lang="en-IN" sz="1800">
                <a:effectLst/>
                <a:latin typeface="Times New Roman" panose="02020603050405020304" pitchFamily="18" charset="0"/>
                <a:ea typeface="Times New Roman" panose="02020603050405020304" pitchFamily="18" charset="0"/>
              </a:rPr>
              <a:t>- Validations take place with the help of AngularJS forms and controls.</a:t>
            </a:r>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Filters</a:t>
            </a:r>
            <a:r>
              <a:rPr lang="en-IN" sz="1800">
                <a:effectLst/>
                <a:latin typeface="Times New Roman" panose="02020603050405020304" pitchFamily="18" charset="0"/>
                <a:ea typeface="Times New Roman" panose="02020603050405020304" pitchFamily="18" charset="0"/>
              </a:rPr>
              <a:t> -These let you display the formatting of data on DOM in Angular and extend the </a:t>
            </a:r>
            <a:r>
              <a:rPr lang="en-IN" sz="1800" err="1">
                <a:effectLst/>
                <a:latin typeface="Times New Roman" panose="02020603050405020304" pitchFamily="18" charset="0"/>
                <a:ea typeface="Times New Roman" panose="02020603050405020304" pitchFamily="18" charset="0"/>
              </a:rPr>
              <a:t>behavior</a:t>
            </a:r>
            <a:r>
              <a:rPr lang="en-IN" sz="1800">
                <a:effectLst/>
                <a:latin typeface="Times New Roman" panose="02020603050405020304" pitchFamily="18" charset="0"/>
                <a:ea typeface="Times New Roman" panose="02020603050405020304" pitchFamily="18" charset="0"/>
              </a:rPr>
              <a:t> of directives and binding expressions. Filters format the values or apply specific.</a:t>
            </a:r>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Services </a:t>
            </a:r>
            <a:r>
              <a:rPr lang="en-IN" sz="1800">
                <a:effectLst/>
                <a:latin typeface="Times New Roman" panose="02020603050405020304" pitchFamily="18" charset="0"/>
                <a:ea typeface="Times New Roman" panose="02020603050405020304" pitchFamily="18" charset="0"/>
              </a:rPr>
              <a:t>-These are singletons that are used by directives, controllers, or other services.</a:t>
            </a:r>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Routing</a:t>
            </a:r>
            <a:r>
              <a:rPr lang="en-IN" sz="1800">
                <a:effectLst/>
                <a:latin typeface="Times New Roman" panose="02020603050405020304" pitchFamily="18" charset="0"/>
                <a:ea typeface="Times New Roman" panose="02020603050405020304" pitchFamily="18" charset="0"/>
              </a:rPr>
              <a:t> -The service $routeProvider handles the operations of Routing. It divides the map into various views . It helps split the Single Page Applications into different views.</a:t>
            </a:r>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Dependency Injection</a:t>
            </a:r>
            <a:r>
              <a:rPr lang="en-IN" sz="1800">
                <a:effectLst/>
                <a:latin typeface="Times New Roman" panose="02020603050405020304" pitchFamily="18" charset="0"/>
                <a:ea typeface="Times New Roman" panose="02020603050405020304" pitchFamily="18" charset="0"/>
              </a:rPr>
              <a:t>-It is a design pattern used to handle the dependencies of various components of a software. It lets you develop loosely-structured architectures.</a:t>
            </a:r>
          </a:p>
          <a:p>
            <a:pPr marL="158750" indent="0" algn="l">
              <a:lnSpc>
                <a:spcPct val="115000"/>
              </a:lnSpc>
              <a:spcBef>
                <a:spcPts val="1000"/>
              </a:spcBef>
              <a:spcAft>
                <a:spcPts val="1000"/>
              </a:spcAft>
              <a:buNone/>
            </a:pPr>
            <a:r>
              <a:rPr lang="en-IN" sz="1800" b="1">
                <a:effectLst/>
                <a:latin typeface="Times New Roman" panose="02020603050405020304" pitchFamily="18" charset="0"/>
                <a:ea typeface="Times New Roman" panose="02020603050405020304" pitchFamily="18" charset="0"/>
              </a:rPr>
              <a:t>Testing</a:t>
            </a:r>
            <a:r>
              <a:rPr lang="en-IN" sz="1800">
                <a:effectLst/>
                <a:latin typeface="Times New Roman" panose="02020603050405020304" pitchFamily="18" charset="0"/>
                <a:ea typeface="Times New Roman" panose="02020603050405020304" pitchFamily="18" charset="0"/>
              </a:rPr>
              <a:t> -The codes developed by Dependency Injections are tested. Some of the popular testing frameworks like Jasmine and Karma are two widely-used technologies.</a:t>
            </a:r>
          </a:p>
          <a:p>
            <a:pPr marL="158750" indent="0" algn="l">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https://www.matridtech.net/5-key-features-of-angularjs-that-make-it-the-best-for-web-development</a:t>
            </a:r>
            <a:endParaRPr lang="en-IN"/>
          </a:p>
        </p:txBody>
      </p:sp>
    </p:spTree>
    <p:extLst>
      <p:ext uri="{BB962C8B-B14F-4D97-AF65-F5344CB8AC3E}">
        <p14:creationId xmlns:p14="http://schemas.microsoft.com/office/powerpoint/2010/main" val="427791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 b="1"/>
              <a:t>Advantages</a:t>
            </a:r>
          </a:p>
          <a:p>
            <a:pPr marL="0" lvl="0" indent="0" algn="l" rtl="0">
              <a:spcBef>
                <a:spcPts val="0"/>
              </a:spcBef>
              <a:spcAft>
                <a:spcPts val="0"/>
              </a:spcAft>
              <a:buNone/>
            </a:pPr>
            <a:endParaRPr lang="en"/>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It provides the capability to create Single Page Application in a very clean and maintainable way.</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It provides data binding capability to HTML. Thus, it gives user a rich and responsive experience.</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AngularJS code is unit testable.</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AngularJS uses dependency injection and make use of separation of concerns.</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AngularJS provides reusable components.</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With AngularJS, the developers can achieve more functionality with short code.</a:t>
            </a:r>
          </a:p>
          <a:p>
            <a:pPr marL="457200" indent="-298450" algn="l">
              <a:lnSpc>
                <a:spcPct val="115000"/>
              </a:lnSpc>
              <a:spcBef>
                <a:spcPts val="1000"/>
              </a:spcBef>
              <a:spcAft>
                <a:spcPts val="1000"/>
              </a:spcAft>
            </a:pPr>
            <a:r>
              <a:rPr lang="en-IN" sz="1100" b="0" i="0" u="none" strike="noStrike" cap="none">
                <a:solidFill>
                  <a:srgbClr val="000000"/>
                </a:solidFill>
                <a:effectLst/>
                <a:latin typeface="Times New Roman" panose="02020603050405020304" pitchFamily="18" charset="0"/>
                <a:ea typeface="Times New Roman" panose="02020603050405020304" pitchFamily="18" charset="0"/>
                <a:cs typeface="Arial"/>
                <a:sym typeface="Arial"/>
              </a:rPr>
              <a:t>In AngularJS, views are pure html pages, and controllers written in JavaScript do the business processing.</a:t>
            </a:r>
          </a:p>
          <a:p>
            <a:pPr marL="171450" lvl="0" indent="-171450" algn="l" rtl="0">
              <a:spcBef>
                <a:spcPts val="0"/>
              </a:spcBef>
              <a:spcAft>
                <a:spcPts val="0"/>
              </a:spcAft>
            </a:pPr>
            <a:endParaRPr lang="en"/>
          </a:p>
          <a:p>
            <a:pPr marL="0" lvl="0" indent="0" algn="l" rtl="0">
              <a:spcBef>
                <a:spcPts val="0"/>
              </a:spcBef>
              <a:spcAft>
                <a:spcPts val="0"/>
              </a:spcAft>
              <a:buNone/>
            </a:pPr>
            <a:endParaRPr lang="en"/>
          </a:p>
          <a:p>
            <a:pPr marL="158750" indent="0" algn="l">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https://www.v2web.in/blog/5-advantages-of-angular-js-for-web-development/</a:t>
            </a:r>
            <a:endParaRPr lang="en-IN"/>
          </a:p>
        </p:txBody>
      </p:sp>
    </p:spTree>
    <p:extLst>
      <p:ext uri="{BB962C8B-B14F-4D97-AF65-F5344CB8AC3E}">
        <p14:creationId xmlns:p14="http://schemas.microsoft.com/office/powerpoint/2010/main" val="3163096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
              <a:t>Diadvantages</a:t>
            </a:r>
          </a:p>
          <a:p>
            <a:pPr marL="0" lvl="0" indent="0" algn="l" rtl="0">
              <a:spcBef>
                <a:spcPts val="0"/>
              </a:spcBef>
              <a:spcAft>
                <a:spcPts val="0"/>
              </a:spcAft>
              <a:buNone/>
            </a:pPr>
            <a:endParaRPr lang="en"/>
          </a:p>
          <a:p>
            <a:pPr marL="0" lvl="0" indent="0" algn="l" rtl="0">
              <a:spcBef>
                <a:spcPts val="0"/>
              </a:spcBef>
              <a:spcAft>
                <a:spcPts val="0"/>
              </a:spcAft>
              <a:buNone/>
            </a:pPr>
            <a:r>
              <a:rPr lang="en-IN"/>
              <a:t>Not Secure − Being JavaScript only framework, application written in AngularJS are not safe. Server side authentication and authorization is must to keep an application secure.</a:t>
            </a:r>
          </a:p>
          <a:p>
            <a:pPr marL="0" lvl="0" indent="0" algn="l" rtl="0">
              <a:spcBef>
                <a:spcPts val="0"/>
              </a:spcBef>
              <a:spcAft>
                <a:spcPts val="0"/>
              </a:spcAft>
              <a:buNone/>
            </a:pPr>
            <a:r>
              <a:rPr lang="en-IN"/>
              <a:t>Not degradable − If the user of your application disables JavaScript, then nothing would be visible, except the basic page.</a:t>
            </a:r>
          </a:p>
          <a:p>
            <a:pPr marL="0" lvl="0" indent="0" algn="l" rtl="0">
              <a:spcBef>
                <a:spcPts val="0"/>
              </a:spcBef>
              <a:spcAft>
                <a:spcPts val="0"/>
              </a:spcAft>
              <a:buNone/>
            </a:pPr>
            <a:r>
              <a:rPr lang="en-IN"/>
              <a:t>Complex at times – At times AngularJS becomes complex to handles as there are multiple ways to do the same thing. This creates confusion and requires considerable efforts.</a:t>
            </a:r>
            <a:endParaRPr lang="en"/>
          </a:p>
          <a:p>
            <a:pPr marL="0" lvl="0" indent="0" algn="l" rtl="0">
              <a:spcBef>
                <a:spcPts val="0"/>
              </a:spcBef>
              <a:spcAft>
                <a:spcPts val="0"/>
              </a:spcAft>
              <a:buNone/>
            </a:pPr>
            <a:endParaRPr lang="en"/>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https://data-flair.training/blogs/wp-content/uploads/sites/2/2019/01/Angular-Advanatges-Disadvanatges-01.jpg</a:t>
            </a:r>
            <a:endParaRPr lang="en-IN"/>
          </a:p>
        </p:txBody>
      </p:sp>
    </p:spTree>
    <p:extLst>
      <p:ext uri="{BB962C8B-B14F-4D97-AF65-F5344CB8AC3E}">
        <p14:creationId xmlns:p14="http://schemas.microsoft.com/office/powerpoint/2010/main" val="2061122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
              <a:t>Features</a:t>
            </a:r>
          </a:p>
          <a:p>
            <a:pPr marL="0" lvl="0" indent="0" algn="l" rtl="0">
              <a:spcBef>
                <a:spcPts val="0"/>
              </a:spcBef>
              <a:spcAft>
                <a:spcPts val="0"/>
              </a:spcAft>
              <a:buNone/>
            </a:pPr>
            <a:endParaRPr lang="en"/>
          </a:p>
          <a:p>
            <a:pPr marL="171450" lvl="0" indent="-171450" algn="l" rtl="0">
              <a:spcBef>
                <a:spcPts val="0"/>
              </a:spcBef>
              <a:spcAft>
                <a:spcPts val="0"/>
              </a:spcAft>
            </a:pPr>
            <a:r>
              <a:rPr lang="en-IN"/>
              <a:t>We can create rich internet application by using Angular JS.</a:t>
            </a:r>
          </a:p>
          <a:p>
            <a:pPr marL="171450" lvl="0" indent="-171450" algn="l" rtl="0">
              <a:spcBef>
                <a:spcPts val="0"/>
              </a:spcBef>
              <a:spcAft>
                <a:spcPts val="0"/>
              </a:spcAft>
            </a:pPr>
            <a:r>
              <a:rPr lang="en-IN"/>
              <a:t>Angular </a:t>
            </a:r>
            <a:r>
              <a:rPr lang="en-IN" err="1"/>
              <a:t>js</a:t>
            </a:r>
            <a:r>
              <a:rPr lang="en-IN"/>
              <a:t> Allow us to write the client-side code using </a:t>
            </a:r>
            <a:r>
              <a:rPr lang="en-IN" err="1"/>
              <a:t>javascript</a:t>
            </a:r>
            <a:r>
              <a:rPr lang="en-IN"/>
              <a:t> in an MVC way.</a:t>
            </a:r>
          </a:p>
          <a:p>
            <a:pPr marL="171450" lvl="0" indent="-171450" algn="l" rtl="0">
              <a:spcBef>
                <a:spcPts val="0"/>
              </a:spcBef>
              <a:spcAft>
                <a:spcPts val="0"/>
              </a:spcAft>
            </a:pPr>
            <a:r>
              <a:rPr lang="en-IN" err="1"/>
              <a:t>AngularJs</a:t>
            </a:r>
            <a:r>
              <a:rPr lang="en-IN"/>
              <a:t> provides cross-browser compliant and it automatically handles JavaScript code suitable for each browser.</a:t>
            </a:r>
          </a:p>
          <a:p>
            <a:pPr marL="171450" lvl="0" indent="-171450" algn="l" rtl="0">
              <a:spcBef>
                <a:spcPts val="0"/>
              </a:spcBef>
              <a:spcAft>
                <a:spcPts val="0"/>
              </a:spcAft>
            </a:pPr>
            <a:r>
              <a:rPr lang="en-IN"/>
              <a:t>The </a:t>
            </a:r>
            <a:r>
              <a:rPr lang="en-IN" err="1"/>
              <a:t>AngularJs</a:t>
            </a:r>
            <a:r>
              <a:rPr lang="en-IN"/>
              <a:t> is Completely free and opensource it is used by thousands of developers all around the world.</a:t>
            </a:r>
          </a:p>
          <a:p>
            <a:pPr marL="171450" lvl="0" indent="-171450" algn="l" rtl="0">
              <a:spcBef>
                <a:spcPts val="0"/>
              </a:spcBef>
              <a:spcAft>
                <a:spcPts val="0"/>
              </a:spcAft>
            </a:pPr>
            <a:r>
              <a:rPr lang="en-IN" err="1"/>
              <a:t>Angularjs</a:t>
            </a:r>
            <a:r>
              <a:rPr lang="en-IN"/>
              <a:t> is used to build high-performance, large scale, and easy-to-maintain web applications.</a:t>
            </a:r>
          </a:p>
          <a:p>
            <a:pPr marL="171450" lvl="0" indent="-171450" algn="l" rtl="0">
              <a:spcBef>
                <a:spcPts val="0"/>
              </a:spcBef>
              <a:spcAft>
                <a:spcPts val="0"/>
              </a:spcAft>
            </a:pPr>
            <a:endParaRPr lang="en"/>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https://www.educative.io/edpresso/what-is-mean-stack</a:t>
            </a:r>
            <a:endParaRPr lang="en-IN"/>
          </a:p>
        </p:txBody>
      </p:sp>
    </p:spTree>
    <p:extLst>
      <p:ext uri="{BB962C8B-B14F-4D97-AF65-F5344CB8AC3E}">
        <p14:creationId xmlns:p14="http://schemas.microsoft.com/office/powerpoint/2010/main" val="202912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This slide talks about the case if we have to divide a subtopic further.</a:t>
            </a:r>
          </a:p>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IN" b="1"/>
              <a:t>Provides immense support to XAML Development</a:t>
            </a:r>
          </a:p>
          <a:p>
            <a:pPr marL="0" lvl="0" indent="0" algn="l" rtl="0">
              <a:spcBef>
                <a:spcPts val="0"/>
              </a:spcBef>
              <a:spcAft>
                <a:spcPts val="0"/>
              </a:spcAft>
              <a:buNone/>
            </a:pPr>
            <a:r>
              <a:rPr lang="en-IN"/>
              <a:t>XAML is an XML based markup language which is used to instantiate object graphs and set values. It allows you to define various types of objects with properties. It makes it easy to layout complex, ever changing UIs. It also supports for data-binding which allows a symbiosis between the presentation layer and your data without creating hard dependencies between its components. It also enables a developer to conduct any number of testing scenarios. AngularJS translates very well with XAML principles. It also allows a parallel workflow between different aspects that include the markup for the UI itself as well as the underlying logic that fetches and processes data.</a:t>
            </a:r>
          </a:p>
          <a:p>
            <a:pPr marL="0" lvl="0" indent="0" algn="l" rtl="0">
              <a:spcBef>
                <a:spcPts val="0"/>
              </a:spcBef>
              <a:spcAft>
                <a:spcPts val="0"/>
              </a:spcAft>
              <a:buNone/>
            </a:pPr>
            <a:endParaRPr lang="en-IN"/>
          </a:p>
          <a:p>
            <a:pPr marL="0" lvl="0" indent="0" algn="l" rtl="0">
              <a:spcBef>
                <a:spcPts val="0"/>
              </a:spcBef>
              <a:spcAft>
                <a:spcPts val="0"/>
              </a:spcAft>
              <a:buNone/>
            </a:pPr>
            <a:r>
              <a:rPr lang="en-IN" b="1"/>
              <a:t>Provides a simplistic approach to data binding</a:t>
            </a:r>
          </a:p>
          <a:p>
            <a:pPr marL="0" lvl="0" indent="0" algn="l" rtl="0">
              <a:spcBef>
                <a:spcPts val="0"/>
              </a:spcBef>
              <a:spcAft>
                <a:spcPts val="0"/>
              </a:spcAft>
              <a:buNone/>
            </a:pPr>
            <a:r>
              <a:rPr lang="en-IN"/>
              <a:t>Data binding is very easy in the Angular world. The framework eliminates the need to derive from an existing object or place all your properties and dependencies cards on the table. AngularJS uses dirty tracking to enable this. Though several existing frameworks have evolved, the process of mapping everything explicitly to an interim object to data-bind to Angular is significantly easier and faster.</a:t>
            </a:r>
          </a:p>
          <a:p>
            <a:pPr marL="0" lvl="0" indent="0" algn="l" rtl="0">
              <a:spcBef>
                <a:spcPts val="0"/>
              </a:spcBef>
              <a:spcAft>
                <a:spcPts val="0"/>
              </a:spcAft>
              <a:buNone/>
            </a:pPr>
            <a:endParaRPr lang="en-IN"/>
          </a:p>
          <a:p>
            <a:pPr marL="0" lvl="0" indent="0" algn="l" rtl="0">
              <a:spcBef>
                <a:spcPts val="0"/>
              </a:spcBef>
              <a:spcAft>
                <a:spcPts val="0"/>
              </a:spcAft>
              <a:buNone/>
            </a:pPr>
            <a:r>
              <a:rPr lang="en-IN" b="1"/>
              <a:t>Reduces application side-effects by allowing developers to express declarative UI</a:t>
            </a:r>
          </a:p>
          <a:p>
            <a:pPr marL="0" lvl="0" indent="0" algn="l" rtl="0">
              <a:spcBef>
                <a:spcPts val="0"/>
              </a:spcBef>
              <a:spcAft>
                <a:spcPts val="0"/>
              </a:spcAft>
              <a:buNone/>
            </a:pPr>
            <a:r>
              <a:rPr lang="en-IN"/>
              <a:t>Declarative UI has several advantages. A structured UI enables easy understanding and manipulation of the application. Using jQuery forces the developer to know a lot about the document structure which often creates two issues: first, a fairly unstable code working as “glue” that tightly grips the changes in the UI, and second, there is an uncertainty because it is hard to judge by studying the markup just how the UI would function. Placing markup directly in HTML, one can separate the presentation logic from imperative logic and keep it in one place. Understanding of the extended markup provided by Angular i.e. code snippets makes the whereabouts of the data amply clear. The addition, tools like directives and filters not only make the UI intent even more clear but also give clarity on how the information is being shaped.</a:t>
            </a:r>
          </a:p>
          <a:p>
            <a:pPr marL="0" lvl="0" indent="0" algn="l" rtl="0">
              <a:spcBef>
                <a:spcPts val="0"/>
              </a:spcBef>
              <a:spcAft>
                <a:spcPts val="0"/>
              </a:spcAft>
              <a:buNone/>
            </a:pPr>
            <a:endParaRPr lang="en-IN"/>
          </a:p>
          <a:p>
            <a:pPr marL="0" lvl="0" indent="0" algn="l" rtl="0">
              <a:spcBef>
                <a:spcPts val="0"/>
              </a:spcBef>
              <a:spcAft>
                <a:spcPts val="0"/>
              </a:spcAft>
              <a:buNone/>
            </a:pPr>
            <a:r>
              <a:rPr lang="en-IN" b="1"/>
              <a:t>Simplifies testing</a:t>
            </a:r>
          </a:p>
          <a:p>
            <a:pPr marL="0" lvl="0" indent="0" algn="l" rtl="0">
              <a:spcBef>
                <a:spcPts val="0"/>
              </a:spcBef>
              <a:spcAft>
                <a:spcPts val="0"/>
              </a:spcAft>
              <a:buNone/>
            </a:pPr>
            <a:r>
              <a:rPr lang="en-IN"/>
              <a:t>AngularJS product engineering adeptly embraces Test-Driven Development, </a:t>
            </a:r>
            <a:r>
              <a:rPr lang="en-IN" err="1"/>
              <a:t>Behavior</a:t>
            </a:r>
            <a:r>
              <a:rPr lang="en-IN"/>
              <a:t>-Driven Development, or any of the driven-development methodologies of building an application. It helps in saving time and change the way an application is structured. Angular can help to test everything UI </a:t>
            </a:r>
            <a:r>
              <a:rPr lang="en-IN" err="1"/>
              <a:t>behavior</a:t>
            </a:r>
            <a:r>
              <a:rPr lang="en-IN"/>
              <a:t> to business logic with its ability to mock dependencies.</a:t>
            </a:r>
          </a:p>
          <a:p>
            <a:pPr marL="0" lvl="0" indent="0" algn="l" rtl="0">
              <a:spcBef>
                <a:spcPts val="0"/>
              </a:spcBef>
              <a:spcAft>
                <a:spcPts val="0"/>
              </a:spcAft>
              <a:buNone/>
            </a:pPr>
            <a:endParaRPr lang="en-IN"/>
          </a:p>
          <a:p>
            <a:pPr marL="0" lvl="0" indent="0" algn="l" rtl="0">
              <a:spcBef>
                <a:spcPts val="0"/>
              </a:spcBef>
              <a:spcAft>
                <a:spcPts val="0"/>
              </a:spcAft>
              <a:buNone/>
            </a:pPr>
            <a:r>
              <a:rPr lang="en-IN" b="1"/>
              <a:t>Gives Design development workflow a new meaning</a:t>
            </a:r>
          </a:p>
          <a:p>
            <a:pPr marL="0" lvl="0" indent="0" algn="l" rtl="0">
              <a:spcBef>
                <a:spcPts val="0"/>
              </a:spcBef>
              <a:spcAft>
                <a:spcPts val="0"/>
              </a:spcAft>
              <a:buNone/>
            </a:pPr>
            <a:r>
              <a:rPr lang="en-IN"/>
              <a:t>Even though HTML and CSS support design, but AngularJS allows a developer to add a markup without completely breaking an application. It often depends on a certain id or structure to locate an element and perform tasks. Developers can rearrange portions of code by moving the elements around and the corresponding code that does the binding and filtering job moves with it.</a:t>
            </a:r>
          </a:p>
          <a:p>
            <a:pPr marL="0" lvl="0" indent="0" algn="l" rtl="0">
              <a:spcBef>
                <a:spcPts val="0"/>
              </a:spcBef>
              <a:spcAft>
                <a:spcPts val="0"/>
              </a:spcAft>
              <a:buNone/>
            </a:pPr>
            <a:endParaRPr lang="en-IN"/>
          </a:p>
          <a:p>
            <a:pPr marL="0" lvl="0" indent="0" algn="l" rtl="0">
              <a:spcBef>
                <a:spcPts val="0"/>
              </a:spcBef>
              <a:spcAft>
                <a:spcPts val="0"/>
              </a:spcAft>
              <a:buNone/>
            </a:pPr>
            <a:r>
              <a:rPr lang="en-IN" b="1"/>
              <a:t>Makes Single Page Applications easy</a:t>
            </a:r>
          </a:p>
          <a:p>
            <a:pPr marL="0" lvl="0" indent="0" algn="l" rtl="0">
              <a:spcBef>
                <a:spcPts val="0"/>
              </a:spcBef>
              <a:spcAft>
                <a:spcPts val="0"/>
              </a:spcAft>
              <a:buNone/>
            </a:pPr>
            <a:r>
              <a:rPr lang="en-IN"/>
              <a:t>The growing popularity of Single Page Applications among AngularJS development companies is not unfounded as they cater to a very specific need. With more and more functionality finding its way to the web, developers are progressively realizing the potential of the browser as a distributed computing node. SPA boasts of more responsive design and can provide an experience of a native app on the web. AngularJS is an apt infrastructure that supports routing, templates, and even journaling making it viable accomplice of SPA.</a:t>
            </a:r>
          </a:p>
          <a:p>
            <a:pPr marL="0" lvl="0" indent="0" algn="l" rtl="0">
              <a:spcBef>
                <a:spcPts val="0"/>
              </a:spcBef>
              <a:spcAft>
                <a:spcPts val="0"/>
              </a:spcAft>
              <a:buNone/>
            </a:pPr>
            <a:endParaRPr lang="en-IN"/>
          </a:p>
          <a:p>
            <a:pPr marL="0" lvl="0" indent="0" algn="l" rtl="0">
              <a:spcBef>
                <a:spcPts val="0"/>
              </a:spcBef>
              <a:spcAft>
                <a:spcPts val="0"/>
              </a:spcAft>
              <a:buNone/>
            </a:pPr>
            <a:r>
              <a:rPr lang="en-IN"/>
              <a:t>Here are some additional advantages to leverage for awesome front-end product engineering:</a:t>
            </a:r>
          </a:p>
          <a:p>
            <a:pPr marL="0" lvl="0" indent="0" algn="l" rtl="0">
              <a:spcBef>
                <a:spcPts val="0"/>
              </a:spcBef>
              <a:spcAft>
                <a:spcPts val="0"/>
              </a:spcAft>
              <a:buNone/>
            </a:pPr>
            <a:endParaRPr lang="en-IN"/>
          </a:p>
          <a:p>
            <a:pPr marL="0" lvl="0" indent="0" algn="l" rtl="0">
              <a:spcBef>
                <a:spcPts val="0"/>
              </a:spcBef>
              <a:spcAft>
                <a:spcPts val="0"/>
              </a:spcAft>
              <a:buNone/>
            </a:pPr>
            <a:r>
              <a:rPr lang="en-IN"/>
              <a:t>Improved Plug &amp; Play Features – AngularJS makes it easy to add components from an existing application to a new application. It only needs a copy-paste command to make your existing assets available in a new environment.</a:t>
            </a:r>
          </a:p>
          <a:p>
            <a:pPr marL="0" lvl="0" indent="0" algn="l" rtl="0">
              <a:spcBef>
                <a:spcPts val="0"/>
              </a:spcBef>
              <a:spcAft>
                <a:spcPts val="0"/>
              </a:spcAft>
              <a:buNone/>
            </a:pPr>
            <a:r>
              <a:rPr lang="en-IN"/>
              <a:t>Quicker Development Turnaround Time – AngularJS supported by the MVC architecture ensures faster development, testing, and maintenance. The quicker turnaround time allows developers to enhance their productivity.</a:t>
            </a:r>
          </a:p>
          <a:p>
            <a:pPr marL="0" lvl="0" indent="0" algn="l" rtl="0">
              <a:spcBef>
                <a:spcPts val="0"/>
              </a:spcBef>
              <a:spcAft>
                <a:spcPts val="0"/>
              </a:spcAft>
              <a:buNone/>
            </a:pPr>
            <a:r>
              <a:rPr lang="en-IN"/>
              <a:t>Superior Dependency Handling – One of the biggest USPs of AngularJS is its “dependency injection”. Testing and Single Page Application have been enormously simplified because of the dependency injection feature.</a:t>
            </a:r>
          </a:p>
          <a:p>
            <a:pPr marL="0" lvl="0" indent="0" algn="l" rtl="0">
              <a:spcBef>
                <a:spcPts val="0"/>
              </a:spcBef>
              <a:spcAft>
                <a:spcPts val="0"/>
              </a:spcAft>
              <a:buNone/>
            </a:pPr>
            <a:r>
              <a:rPr lang="en-IN"/>
              <a:t>Makes Parallel Development Possible – Apart from faster development, AngularJS in collaboration with MVC architecture allows the developer to perform parallel application development which makes it stand-out amongst the competition.</a:t>
            </a:r>
          </a:p>
          <a:p>
            <a:pPr marL="0" lvl="0" indent="0" algn="l" rtl="0">
              <a:spcBef>
                <a:spcPts val="0"/>
              </a:spcBef>
              <a:spcAft>
                <a:spcPts val="0"/>
              </a:spcAft>
              <a:buNone/>
            </a:pPr>
            <a:r>
              <a:rPr lang="en-IN"/>
              <a:t>Gives More Control to the Developers – AngularJS directives give superior control to developers, who get a free hand to experiment with HTML and attributes. The directives allow them more independence to help them create more responsive platforms.  </a:t>
            </a:r>
          </a:p>
          <a:p>
            <a:pPr marL="0" lvl="0" indent="0" algn="l" rtl="0">
              <a:spcBef>
                <a:spcPts val="0"/>
              </a:spcBef>
              <a:spcAft>
                <a:spcPts val="0"/>
              </a:spcAft>
              <a:buNone/>
            </a:pPr>
            <a:r>
              <a:rPr lang="en-IN"/>
              <a:t>State Management Made Easy – AngularJS helps you manage any application state easily whether it is illusioned or disillusioned. It is highly conducive when it comes to managing properties, permissions, and other major concerns across the application.</a:t>
            </a:r>
          </a:p>
          <a:p>
            <a:pPr marL="0" lvl="0" indent="0" algn="l" rtl="0">
              <a:spcBef>
                <a:spcPts val="0"/>
              </a:spcBef>
              <a:spcAft>
                <a:spcPts val="0"/>
              </a:spcAft>
              <a:buNone/>
            </a:pPr>
            <a:endParaRPr lang="en-IN"/>
          </a:p>
          <a:p>
            <a:pPr marL="0" lvl="0" indent="0" algn="l" rtl="0">
              <a:spcBef>
                <a:spcPts val="0"/>
              </a:spcBef>
              <a:spcAft>
                <a:spcPts val="0"/>
              </a:spcAft>
              <a:buNone/>
            </a:pPr>
            <a:endParaRPr lang="en"/>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https://www.chapter247.com/blog/top-features-and-benefits-of-angularjs/</a:t>
            </a:r>
            <a:endParaRPr lang="en-IN"/>
          </a:p>
        </p:txBody>
      </p:sp>
    </p:spTree>
    <p:extLst>
      <p:ext uri="{BB962C8B-B14F-4D97-AF65-F5344CB8AC3E}">
        <p14:creationId xmlns:p14="http://schemas.microsoft.com/office/powerpoint/2010/main" val="3112488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 3</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
          </a:p>
          <a:p>
            <a:pPr marL="0" lvl="0" indent="0" algn="l" rtl="0">
              <a:spcBef>
                <a:spcPts val="0"/>
              </a:spcBef>
              <a:spcAft>
                <a:spcPts val="0"/>
              </a:spcAft>
              <a:buNone/>
            </a:pPr>
            <a:r>
              <a:rPr lang="en-IN"/>
              <a:t>Reference: </a:t>
            </a:r>
          </a:p>
          <a:p>
            <a:pPr marL="0" lvl="0" indent="0" algn="l" rtl="0">
              <a:spcBef>
                <a:spcPts val="0"/>
              </a:spcBef>
              <a:spcAft>
                <a:spcPts val="1600"/>
              </a:spcAft>
              <a:buNone/>
            </a:pPr>
            <a:r>
              <a:rPr lang="en-IN">
                <a:hlinkClick r:id="rId3"/>
              </a:rPr>
              <a:t>https://www.thirdrocktechkno.com/blog/what-is-mean-stack-mean-stack-components-and-benefits/</a:t>
            </a:r>
            <a:endParaRPr lang="en-IN"/>
          </a:p>
          <a:p>
            <a:pPr marL="0" lvl="0" indent="0" algn="l" rtl="0">
              <a:spcBef>
                <a:spcPts val="0"/>
              </a:spcBef>
              <a:spcAft>
                <a:spcPts val="0"/>
              </a:spcAft>
              <a:buNone/>
            </a:pP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5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Continuing from the last slide: </a:t>
            </a:r>
            <a:endParaRPr lang="en"/>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
          </a:p>
          <a:p>
            <a:pPr marL="0" lvl="0" indent="0" algn="l" rtl="0">
              <a:spcBef>
                <a:spcPts val="0"/>
              </a:spcBef>
              <a:spcAft>
                <a:spcPts val="0"/>
              </a:spcAft>
              <a:buNone/>
            </a:pPr>
            <a:r>
              <a:rPr lang="en-IN"/>
              <a:t>AngularJS extends HTML with ng-directives.</a:t>
            </a:r>
          </a:p>
          <a:p>
            <a:pPr marL="171450" lvl="0" indent="-171450" algn="l" rtl="0">
              <a:spcBef>
                <a:spcPts val="0"/>
              </a:spcBef>
              <a:spcAft>
                <a:spcPts val="0"/>
              </a:spcAft>
            </a:pPr>
            <a:r>
              <a:rPr lang="en-IN"/>
              <a:t>The ng-app directive defines an AngularJS application.</a:t>
            </a:r>
          </a:p>
          <a:p>
            <a:pPr marL="171450" lvl="0" indent="-171450" algn="l" rtl="0">
              <a:spcBef>
                <a:spcPts val="0"/>
              </a:spcBef>
              <a:spcAft>
                <a:spcPts val="0"/>
              </a:spcAft>
            </a:pPr>
            <a:r>
              <a:rPr lang="en-IN"/>
              <a:t>The ng-model directive binds the value of HTML controls (input, select, textarea) to application data.</a:t>
            </a:r>
          </a:p>
          <a:p>
            <a:pPr marL="171450" lvl="0" indent="-171450" algn="l" rtl="0">
              <a:spcBef>
                <a:spcPts val="0"/>
              </a:spcBef>
              <a:spcAft>
                <a:spcPts val="0"/>
              </a:spcAft>
            </a:pPr>
            <a:r>
              <a:rPr lang="en-IN"/>
              <a:t>The ng-bind directive binds application data to the HTML view.</a:t>
            </a:r>
          </a:p>
          <a:p>
            <a:pPr marL="171450" lvl="0" indent="-171450" algn="l" rtl="0">
              <a:spcBef>
                <a:spcPts val="0"/>
              </a:spcBef>
              <a:spcAft>
                <a:spcPts val="0"/>
              </a:spcAft>
            </a:pPr>
            <a:endParaRPr lang="en-IN"/>
          </a:p>
          <a:p>
            <a:pPr marL="0" lvl="0" indent="0" algn="l" rtl="0">
              <a:spcBef>
                <a:spcPts val="0"/>
              </a:spcBef>
              <a:spcAft>
                <a:spcPts val="0"/>
              </a:spcAft>
              <a:buNone/>
            </a:pPr>
            <a:r>
              <a:rPr lang="en-IN"/>
              <a:t>Reference: </a:t>
            </a:r>
          </a:p>
          <a:p>
            <a:pPr marL="171450" lvl="0" indent="-171450" algn="l" rtl="0">
              <a:spcBef>
                <a:spcPts val="0"/>
              </a:spcBef>
              <a:spcAft>
                <a:spcPts val="0"/>
              </a:spcAft>
            </a:pPr>
            <a:endParaRPr/>
          </a:p>
        </p:txBody>
      </p:sp>
    </p:spTree>
    <p:extLst>
      <p:ext uri="{BB962C8B-B14F-4D97-AF65-F5344CB8AC3E}">
        <p14:creationId xmlns:p14="http://schemas.microsoft.com/office/powerpoint/2010/main" val="1271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IN"/>
          </a:p>
          <a:p>
            <a:pPr marL="171450" lvl="0" indent="-171450" algn="l" rtl="0">
              <a:spcBef>
                <a:spcPts val="0"/>
              </a:spcBef>
              <a:spcAft>
                <a:spcPts val="0"/>
              </a:spcAft>
            </a:pPr>
            <a:r>
              <a:rPr lang="en-IN"/>
              <a:t>As you have already seen, AngularJS directives are HTML attributes with an ng prefix.</a:t>
            </a:r>
          </a:p>
          <a:p>
            <a:pPr marL="171450" lvl="0" indent="-171450" algn="l" rtl="0">
              <a:spcBef>
                <a:spcPts val="0"/>
              </a:spcBef>
              <a:spcAft>
                <a:spcPts val="0"/>
              </a:spcAft>
            </a:pPr>
            <a:r>
              <a:rPr lang="en-IN"/>
              <a:t>The ng-</a:t>
            </a:r>
            <a:r>
              <a:rPr lang="en-IN" err="1"/>
              <a:t>init</a:t>
            </a:r>
            <a:r>
              <a:rPr lang="en-IN"/>
              <a:t> directive initializes AngularJS application variables</a:t>
            </a:r>
          </a:p>
          <a:p>
            <a:pPr marL="171450" lvl="0" indent="-171450" algn="l" rtl="0">
              <a:spcBef>
                <a:spcPts val="0"/>
              </a:spcBef>
              <a:spcAft>
                <a:spcPts val="0"/>
              </a:spcAft>
            </a:pPr>
            <a:endParaRPr lang="en-IN"/>
          </a:p>
          <a:p>
            <a:pPr marL="171450" lvl="0" indent="-171450" algn="l" rtl="0">
              <a:spcBef>
                <a:spcPts val="0"/>
              </a:spcBef>
              <a:spcAft>
                <a:spcPts val="0"/>
              </a:spcAft>
            </a:pPr>
            <a:r>
              <a:rPr lang="en-IN"/>
              <a:t>AngularJS expressions bind AngularJS data to HTML the same way as the ng-bind directive.</a:t>
            </a:r>
          </a:p>
          <a:p>
            <a:pPr marL="171450" lvl="0" indent="-171450" algn="l" rtl="0">
              <a:spcBef>
                <a:spcPts val="0"/>
              </a:spcBef>
              <a:spcAft>
                <a:spcPts val="0"/>
              </a:spcAft>
            </a:pPr>
            <a:r>
              <a:rPr lang="en-IN"/>
              <a:t>The ng-bind directive tells AngularJS to replace the content of an HTML element with the value of a given variable, or expression.</a:t>
            </a:r>
          </a:p>
          <a:p>
            <a:pPr marL="171450" lvl="0" indent="-171450" algn="l" rtl="0">
              <a:spcBef>
                <a:spcPts val="0"/>
              </a:spcBef>
              <a:spcAft>
                <a:spcPts val="0"/>
              </a:spcAft>
            </a:pPr>
            <a:r>
              <a:rPr lang="en-IN"/>
              <a:t>If the value of the given variable, or expression, changes, the content of the specified HTML element will be changed as well.</a:t>
            </a:r>
          </a:p>
          <a:p>
            <a:pPr marL="171450" lvl="0" indent="-171450" algn="l" rtl="0">
              <a:spcBef>
                <a:spcPts val="0"/>
              </a:spcBef>
              <a:spcAft>
                <a:spcPts val="0"/>
              </a:spcAft>
            </a:pPr>
            <a:endParaRPr lang="en-IN"/>
          </a:p>
          <a:p>
            <a:pPr marL="0" lvl="0" indent="0" algn="l" rtl="0">
              <a:spcBef>
                <a:spcPts val="0"/>
              </a:spcBef>
              <a:spcAft>
                <a:spcPts val="0"/>
              </a:spcAft>
              <a:buNone/>
            </a:pPr>
            <a:r>
              <a:rPr lang="en-IN"/>
              <a:t>Reference: </a:t>
            </a:r>
          </a:p>
          <a:p>
            <a:pPr marL="171450" lvl="0" indent="-171450" algn="l" rtl="0">
              <a:spcBef>
                <a:spcPts val="0"/>
              </a:spcBef>
              <a:spcAft>
                <a:spcPts val="0"/>
              </a:spcAft>
            </a:pPr>
            <a:endParaRPr/>
          </a:p>
        </p:txBody>
      </p:sp>
    </p:spTree>
    <p:extLst>
      <p:ext uri="{BB962C8B-B14F-4D97-AF65-F5344CB8AC3E}">
        <p14:creationId xmlns:p14="http://schemas.microsoft.com/office/powerpoint/2010/main" val="58730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 4</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
          </a:p>
          <a:p>
            <a:pPr marL="171450" lvl="0" indent="-171450" algn="l" rtl="0">
              <a:spcBef>
                <a:spcPts val="0"/>
              </a:spcBef>
              <a:spcAft>
                <a:spcPts val="0"/>
              </a:spcAft>
            </a:pPr>
            <a:r>
              <a:rPr lang="en-IN"/>
              <a:t>ng-</a:t>
            </a:r>
            <a:r>
              <a:rPr lang="en-IN" err="1"/>
              <a:t>mousemove</a:t>
            </a:r>
            <a:r>
              <a:rPr lang="en-IN"/>
              <a:t>: Movement of mouse leads to the execution of event.</a:t>
            </a:r>
          </a:p>
          <a:p>
            <a:pPr marL="171450" lvl="0" indent="-171450" algn="l" rtl="0">
              <a:spcBef>
                <a:spcPts val="0"/>
              </a:spcBef>
              <a:spcAft>
                <a:spcPts val="0"/>
              </a:spcAft>
            </a:pPr>
            <a:r>
              <a:rPr lang="en-IN"/>
              <a:t>ng-</a:t>
            </a:r>
            <a:r>
              <a:rPr lang="en-IN" err="1"/>
              <a:t>mouseup</a:t>
            </a:r>
            <a:r>
              <a:rPr lang="en-IN"/>
              <a:t>: Movement of mouse upwards leads to the execution of event.</a:t>
            </a:r>
          </a:p>
          <a:p>
            <a:pPr marL="171450" lvl="0" indent="-171450" algn="l" rtl="0">
              <a:spcBef>
                <a:spcPts val="0"/>
              </a:spcBef>
              <a:spcAft>
                <a:spcPts val="0"/>
              </a:spcAft>
            </a:pPr>
            <a:r>
              <a:rPr lang="en-IN"/>
              <a:t>ng-</a:t>
            </a:r>
            <a:r>
              <a:rPr lang="en-IN" err="1"/>
              <a:t>mousedown</a:t>
            </a:r>
            <a:r>
              <a:rPr lang="en-IN"/>
              <a:t>: Movement of mouse downwards leads to the execution of event.</a:t>
            </a:r>
          </a:p>
          <a:p>
            <a:pPr marL="171450" lvl="0" indent="-171450" algn="l" rtl="0">
              <a:spcBef>
                <a:spcPts val="0"/>
              </a:spcBef>
              <a:spcAft>
                <a:spcPts val="0"/>
              </a:spcAft>
            </a:pPr>
            <a:r>
              <a:rPr lang="en-IN"/>
              <a:t>ng-</a:t>
            </a:r>
            <a:r>
              <a:rPr lang="en-IN" err="1"/>
              <a:t>mouseenter</a:t>
            </a:r>
            <a:r>
              <a:rPr lang="en-IN"/>
              <a:t>: Click of the mouse button leads to the execution of event.</a:t>
            </a:r>
          </a:p>
          <a:p>
            <a:pPr marL="171450" lvl="0" indent="-171450" algn="l" rtl="0">
              <a:spcBef>
                <a:spcPts val="0"/>
              </a:spcBef>
              <a:spcAft>
                <a:spcPts val="0"/>
              </a:spcAft>
            </a:pPr>
            <a:r>
              <a:rPr lang="en-IN"/>
              <a:t>ng-mouseover: Hovering of the mouse leads to the execution of event.</a:t>
            </a:r>
          </a:p>
          <a:p>
            <a:pPr marL="171450" lvl="0" indent="-171450" algn="l" rtl="0">
              <a:spcBef>
                <a:spcPts val="0"/>
              </a:spcBef>
              <a:spcAft>
                <a:spcPts val="0"/>
              </a:spcAft>
            </a:pPr>
            <a:r>
              <a:rPr lang="en-IN"/>
              <a:t>ng-cut: Cut operation leads to the execution of the event.</a:t>
            </a:r>
          </a:p>
          <a:p>
            <a:pPr marL="171450" lvl="0" indent="-171450" algn="l" rtl="0">
              <a:spcBef>
                <a:spcPts val="0"/>
              </a:spcBef>
              <a:spcAft>
                <a:spcPts val="0"/>
              </a:spcAft>
            </a:pPr>
            <a:r>
              <a:rPr lang="en-IN"/>
              <a:t>ng-copy: Copy operation leads to the execution of the event.</a:t>
            </a:r>
          </a:p>
          <a:p>
            <a:pPr marL="171450" lvl="0" indent="-171450" algn="l" rtl="0">
              <a:spcBef>
                <a:spcPts val="0"/>
              </a:spcBef>
              <a:spcAft>
                <a:spcPts val="0"/>
              </a:spcAft>
            </a:pPr>
            <a:r>
              <a:rPr lang="en-IN"/>
              <a:t>ng-keypress: Press of key leads to the execution of the event.</a:t>
            </a:r>
          </a:p>
          <a:p>
            <a:pPr marL="171450" lvl="0" indent="-171450" algn="l" rtl="0">
              <a:spcBef>
                <a:spcPts val="0"/>
              </a:spcBef>
              <a:spcAft>
                <a:spcPts val="0"/>
              </a:spcAft>
            </a:pPr>
            <a:r>
              <a:rPr lang="en-IN"/>
              <a:t>ng-</a:t>
            </a:r>
            <a:r>
              <a:rPr lang="en-IN" err="1"/>
              <a:t>keyup</a:t>
            </a:r>
            <a:r>
              <a:rPr lang="en-IN"/>
              <a:t>: Press of upward arrow key leads to the execution of the event.</a:t>
            </a:r>
          </a:p>
          <a:p>
            <a:pPr marL="171450" lvl="0" indent="-171450" algn="l" rtl="0">
              <a:spcBef>
                <a:spcPts val="0"/>
              </a:spcBef>
              <a:spcAft>
                <a:spcPts val="0"/>
              </a:spcAft>
            </a:pPr>
            <a:r>
              <a:rPr lang="en-IN"/>
              <a:t>ng-</a:t>
            </a:r>
            <a:r>
              <a:rPr lang="en-IN" err="1"/>
              <a:t>keydown</a:t>
            </a:r>
            <a:r>
              <a:rPr lang="en-IN"/>
              <a:t>: Press of downward arrow key leads to the execution of the event.</a:t>
            </a:r>
          </a:p>
          <a:p>
            <a:pPr marL="171450" lvl="0" indent="-171450" algn="l" rtl="0">
              <a:spcBef>
                <a:spcPts val="0"/>
              </a:spcBef>
              <a:spcAft>
                <a:spcPts val="0"/>
              </a:spcAft>
            </a:pPr>
            <a:r>
              <a:rPr lang="en-IN"/>
              <a:t>ng-click: Single click leads to the execution of the event.</a:t>
            </a:r>
          </a:p>
          <a:p>
            <a:pPr marL="171450" lvl="0" indent="-171450" algn="l" rtl="0">
              <a:spcBef>
                <a:spcPts val="0"/>
              </a:spcBef>
              <a:spcAft>
                <a:spcPts val="0"/>
              </a:spcAft>
            </a:pPr>
            <a:r>
              <a:rPr lang="en-IN"/>
              <a:t>ng-</a:t>
            </a:r>
            <a:r>
              <a:rPr lang="en-IN" err="1"/>
              <a:t>dblclick</a:t>
            </a:r>
            <a:r>
              <a:rPr lang="en-IN"/>
              <a:t>: Double click leads to the execution of the event.</a:t>
            </a:r>
            <a:endParaRPr lang="en"/>
          </a:p>
          <a:p>
            <a:pPr marL="0" lvl="0" indent="0" algn="l" rtl="0">
              <a:spcBef>
                <a:spcPts val="0"/>
              </a:spcBef>
              <a:spcAft>
                <a:spcPts val="0"/>
              </a:spcAft>
              <a:buNone/>
            </a:pPr>
            <a:endParaRPr lang="en"/>
          </a:p>
          <a:p>
            <a:pPr marL="0" lvl="0" indent="0" algn="l" rtl="0">
              <a:spcBef>
                <a:spcPts val="0"/>
              </a:spcBef>
              <a:spcAft>
                <a:spcPts val="0"/>
              </a:spcAft>
              <a:buNone/>
            </a:pPr>
            <a:endParaRPr lang="en"/>
          </a:p>
          <a:p>
            <a:pPr marL="0" lvl="0" indent="0" algn="l" rtl="0">
              <a:spcBef>
                <a:spcPts val="0"/>
              </a:spcBef>
              <a:spcAft>
                <a:spcPts val="0"/>
              </a:spcAft>
              <a:buNone/>
            </a:pPr>
            <a:r>
              <a:rPr lang="en-IN"/>
              <a:t>Reference: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hlinkClick r:id="rId3"/>
              </a:rPr>
              <a:t>https://www.guru99.com/images/AngularJS/010416_0549_AngularJSIn1.png</a:t>
            </a:r>
            <a:endParaRPr lang="en-IN"/>
          </a:p>
          <a:p>
            <a:pPr marL="0" lvl="0" indent="0" algn="l" rtl="0">
              <a:spcBef>
                <a:spcPts val="0"/>
              </a:spcBef>
              <a:spcAft>
                <a:spcPts val="0"/>
              </a:spcAft>
              <a:buNone/>
            </a:pPr>
            <a:endParaRPr lang="en"/>
          </a:p>
          <a:p>
            <a:pPr marL="0" lvl="0" indent="0" algn="l" rtl="0">
              <a:spcBef>
                <a:spcPts val="0"/>
              </a:spcBef>
              <a:spcAft>
                <a:spcPts val="0"/>
              </a:spcAft>
              <a:buNone/>
            </a:pPr>
            <a:endParaRPr lang="en-IN"/>
          </a:p>
        </p:txBody>
      </p:sp>
    </p:spTree>
    <p:extLst>
      <p:ext uri="{BB962C8B-B14F-4D97-AF65-F5344CB8AC3E}">
        <p14:creationId xmlns:p14="http://schemas.microsoft.com/office/powerpoint/2010/main" val="239683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IN"/>
          </a:p>
          <a:p>
            <a:pPr marL="0" lvl="0" indent="0" algn="l" rtl="0">
              <a:spcBef>
                <a:spcPts val="0"/>
              </a:spcBef>
              <a:spcAft>
                <a:spcPts val="0"/>
              </a:spcAft>
              <a:buNone/>
            </a:pPr>
            <a:endParaRPr lang="en-IN"/>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800">
                <a:effectLst/>
                <a:latin typeface="Times New Roman" panose="02020603050405020304" pitchFamily="18" charset="0"/>
                <a:ea typeface="Times New Roman" panose="02020603050405020304" pitchFamily="18" charset="0"/>
              </a:rPr>
              <a:t>The ng-click directive is used to provide event handler for click event.</a:t>
            </a:r>
          </a:p>
          <a:p>
            <a:pPr marL="171450" lvl="0" indent="-171450" algn="l" rtl="0">
              <a:spcBef>
                <a:spcPts val="0"/>
              </a:spcBef>
              <a:spcAft>
                <a:spcPts val="0"/>
              </a:spcAft>
            </a:pPr>
            <a:endParaRPr lang="en-IN"/>
          </a:p>
          <a:p>
            <a:pPr marL="171450" lvl="0" indent="-171450" algn="l" rtl="0">
              <a:spcBef>
                <a:spcPts val="0"/>
              </a:spcBef>
              <a:spcAft>
                <a:spcPts val="0"/>
              </a:spcAft>
            </a:pPr>
            <a:endParaRPr lang="en-IN"/>
          </a:p>
          <a:p>
            <a:pPr marL="0" lvl="0" indent="0" algn="l" rtl="0">
              <a:spcBef>
                <a:spcPts val="0"/>
              </a:spcBef>
              <a:spcAft>
                <a:spcPts val="0"/>
              </a:spcAft>
              <a:buNone/>
            </a:pPr>
            <a:endParaRPr lang="en-IN"/>
          </a:p>
          <a:p>
            <a:pPr marL="0" lvl="0" indent="0" algn="l" rtl="0">
              <a:spcBef>
                <a:spcPts val="0"/>
              </a:spcBef>
              <a:spcAft>
                <a:spcPts val="0"/>
              </a:spcAft>
              <a:buNone/>
            </a:pPr>
            <a:r>
              <a:rPr lang="en-IN"/>
              <a:t>Reference: </a:t>
            </a:r>
          </a:p>
          <a:p>
            <a:pPr marL="171450" lvl="0" indent="-171450" algn="l" rtl="0">
              <a:spcBef>
                <a:spcPts val="0"/>
              </a:spcBef>
              <a:spcAft>
                <a:spcPts val="0"/>
              </a:spcAft>
            </a:pPr>
            <a:endParaRPr/>
          </a:p>
        </p:txBody>
      </p:sp>
    </p:spTree>
    <p:extLst>
      <p:ext uri="{BB962C8B-B14F-4D97-AF65-F5344CB8AC3E}">
        <p14:creationId xmlns:p14="http://schemas.microsoft.com/office/powerpoint/2010/main" val="9023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This slide talks about the case if we have to divide a subtopic further.</a:t>
            </a: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 5</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IN"/>
          </a:p>
          <a:p>
            <a:pPr marL="0" lvl="0" indent="0" algn="l" rtl="0">
              <a:spcBef>
                <a:spcPts val="0"/>
              </a:spcBef>
              <a:spcAft>
                <a:spcPts val="0"/>
              </a:spcAft>
              <a:buNone/>
            </a:pPr>
            <a:endParaRPr lang="en-IN"/>
          </a:p>
          <a:p>
            <a:pPr marL="158750" indent="0">
              <a:buNone/>
            </a:pPr>
            <a:r>
              <a:rPr lang="en-IN" sz="2400"/>
              <a:t>Angular is written in TypeScript. It implements core and optional functionality as a set of TypeScript libraries that you import into your applications.</a:t>
            </a:r>
          </a:p>
          <a:p>
            <a:pPr marL="0" lvl="0" indent="0" algn="l" rtl="0">
              <a:spcBef>
                <a:spcPts val="0"/>
              </a:spcBef>
              <a:spcAft>
                <a:spcPts val="0"/>
              </a:spcAft>
              <a:buNone/>
            </a:pPr>
            <a:endParaRPr lang="en-IN"/>
          </a:p>
          <a:p>
            <a:pPr marL="171450" lvl="0" indent="-171450" algn="l" rtl="0">
              <a:spcBef>
                <a:spcPts val="0"/>
              </a:spcBef>
              <a:spcAft>
                <a:spcPts val="0"/>
              </a:spcAft>
            </a:pPr>
            <a:endParaRPr lang="en-IN"/>
          </a:p>
          <a:p>
            <a:pPr marL="0" lvl="0" indent="0" algn="l" rtl="0">
              <a:spcBef>
                <a:spcPts val="0"/>
              </a:spcBef>
              <a:spcAft>
                <a:spcPts val="0"/>
              </a:spcAft>
              <a:buNone/>
            </a:pPr>
            <a:endParaRPr lang="en-IN"/>
          </a:p>
          <a:p>
            <a:pPr marL="0" lvl="0" indent="0" algn="l" rtl="0">
              <a:spcBef>
                <a:spcPts val="0"/>
              </a:spcBef>
              <a:spcAft>
                <a:spcPts val="0"/>
              </a:spcAft>
              <a:buNone/>
            </a:pPr>
            <a:r>
              <a:rPr lang="en-IN"/>
              <a:t>Reference: </a:t>
            </a:r>
          </a:p>
          <a:p>
            <a:pPr marL="0" lvl="0" indent="0" algn="l" rtl="0">
              <a:spcBef>
                <a:spcPts val="0"/>
              </a:spcBef>
              <a:spcAft>
                <a:spcPts val="1600"/>
              </a:spcAft>
              <a:buNone/>
            </a:pPr>
            <a:r>
              <a:rPr lang="en-IN">
                <a:hlinkClick r:id="rId3"/>
              </a:rPr>
              <a:t>https://www.c-sharpcorner.com/article/what-is-angular-and-features-release-in-angular-13/</a:t>
            </a:r>
            <a:endParaRPr lang="en-IN"/>
          </a:p>
          <a:p>
            <a:pPr marL="171450" lvl="0" indent="-171450" algn="l" rtl="0">
              <a:spcBef>
                <a:spcPts val="0"/>
              </a:spcBef>
              <a:spcAft>
                <a:spcPts val="0"/>
              </a:spcAft>
            </a:pPr>
            <a:endParaRPr/>
          </a:p>
        </p:txBody>
      </p:sp>
    </p:spTree>
    <p:extLst>
      <p:ext uri="{BB962C8B-B14F-4D97-AF65-F5344CB8AC3E}">
        <p14:creationId xmlns:p14="http://schemas.microsoft.com/office/powerpoint/2010/main" val="2268127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IN"/>
          </a:p>
          <a:p>
            <a:pPr marL="0" lvl="0" indent="0" algn="l" rtl="0">
              <a:spcBef>
                <a:spcPts val="0"/>
              </a:spcBef>
              <a:spcAft>
                <a:spcPts val="0"/>
              </a:spcAft>
              <a:buNone/>
            </a:pPr>
            <a:endParaRPr lang="en-IN"/>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Cross-platform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It is imperative to have this factor first on the Angular features list because Angular plays a prominent role in developing Progressive Web Applications (PWA). With PWA by your side, audiences can enjoy an app-like experience using contemporary web capabilities. Most importantly, with this feature, you can deploy a local or a progressive app.</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Efficient MVC architecture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The Model-View-Controller (MVC) architecture is among the leading Angular 8 features. MVC enhances the worth of the framework for client-side application development and takes care of other features like data binding and scopes. As compared to other frameworks, MVC blends in all the necessary elements of the application to waive off extra coding.</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Sectional structure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The best part about the Angular framework is it helps in organizing code into different modules as and when you build them. Due to this feature, there is a division of overall functionality into reusable code. Furthermore, this helps in the division of tasks among the Angular developers and permits web applications to accomplish lazy loading.</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The eminence of Angular CLI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err="1">
                <a:solidFill>
                  <a:srgbClr val="000000"/>
                </a:solidFill>
                <a:latin typeface="Arial"/>
                <a:ea typeface="Times New Roman" panose="02020603050405020304" pitchFamily="18" charset="0"/>
                <a:cs typeface="Arial"/>
                <a:sym typeface="Arial"/>
              </a:rPr>
              <a:t>Angular’s</a:t>
            </a:r>
            <a:r>
              <a:rPr lang="en-IN" sz="1100" b="0" i="0" u="none" strike="noStrike" cap="none">
                <a:solidFill>
                  <a:srgbClr val="000000"/>
                </a:solidFill>
                <a:latin typeface="Arial"/>
                <a:ea typeface="Times New Roman" panose="02020603050405020304" pitchFamily="18" charset="0"/>
                <a:cs typeface="Arial"/>
                <a:sym typeface="Arial"/>
              </a:rPr>
              <a:t> Command Line Interface (CLI) is a boon for web development. CLI helps in automating certain processes with simple commands. You may add or remove defined functionalities with a combination of these simple commands. In addition, it enables running units’ tests and end-to-end tests swiftly. All these AngularJS features enhance the code quality considerably.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Data binding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With data binding by your side, a user can easily manipulate web page elements through a web browser. It utilizes dynamic HTML and waives off intricate scripting or programming. Data binding plays a vital role when coming up with web pages equipped with interactive components, like games, tutorials, etc. Also, when a web page has way too much data, it enables a better display.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Besides, a model is a place where you make edits in the application. Those changes are reflected in UI elements. When the model changes, the developer supposedly has to make manual edits in the DOM elements, and then the attributes start reflecting. It is a cumbersome task, but Angular eliminates it with two-way data-binding. This process helps in synchronizing the DOM and the model, and vice versa.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Set of Directives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AngularJS expands the functionality of HTML with a set of inbuilt attributes, also known as directives. The imperative functionality of these directives is to boost the competence of HTML. With this, it becomes immensely appropriate for dynamic client-side applications. The best part is these directives can be self-initiated using AngularJS.</a:t>
            </a:r>
            <a:endParaRPr lang="en-IN" sz="1100" b="0" i="0" u="none" strike="noStrike" cap="none">
              <a:solidFill>
                <a:srgbClr val="000000"/>
              </a:solidFill>
              <a:latin typeface="Arial"/>
              <a:cs typeface="Arial"/>
              <a:sym typeface="Arial"/>
            </a:endParaRPr>
          </a:p>
          <a:p>
            <a:pPr marL="0" lvl="0" indent="0" algn="l" rtl="0">
              <a:spcBef>
                <a:spcPts val="0"/>
              </a:spcBef>
              <a:spcAft>
                <a:spcPts val="0"/>
              </a:spcAft>
              <a:buNone/>
            </a:pPr>
            <a:endParaRPr lang="en-IN" sz="1100" b="0" i="0" u="none" strike="noStrike" cap="none">
              <a:solidFill>
                <a:srgbClr val="000000"/>
              </a:solidFill>
              <a:latin typeface="Arial"/>
              <a:cs typeface="Arial"/>
              <a:sym typeface="Arial"/>
            </a:endParaRPr>
          </a:p>
          <a:p>
            <a:pPr marL="0" lvl="0" indent="0" algn="l" rtl="0">
              <a:spcBef>
                <a:spcPts val="0"/>
              </a:spcBef>
              <a:spcAft>
                <a:spcPts val="0"/>
              </a:spcAft>
              <a:buNone/>
            </a:pPr>
            <a:endParaRPr lang="en-IN"/>
          </a:p>
          <a:p>
            <a:pPr marL="0" lvl="0" indent="0" algn="l" rtl="0">
              <a:spcBef>
                <a:spcPts val="0"/>
              </a:spcBef>
              <a:spcAft>
                <a:spcPts val="0"/>
              </a:spcAft>
              <a:buNone/>
            </a:pPr>
            <a:r>
              <a:rPr lang="en-IN"/>
              <a:t>Reference: </a:t>
            </a:r>
          </a:p>
          <a:p>
            <a:pPr marL="0" lvl="0" indent="0" algn="l" rtl="0">
              <a:spcBef>
                <a:spcPts val="0"/>
              </a:spcBef>
              <a:spcAft>
                <a:spcPts val="1600"/>
              </a:spcAft>
              <a:buNone/>
            </a:pPr>
            <a:r>
              <a:rPr lang="en-IN">
                <a:hlinkClick r:id="rId3"/>
              </a:rPr>
              <a:t>https://www.mobileappdaily.com/angular-framework-best-use-casess</a:t>
            </a:r>
            <a:endParaRPr lang="en-IN"/>
          </a:p>
          <a:p>
            <a:pPr marL="171450" lvl="0" indent="-171450" algn="l" rtl="0">
              <a:spcBef>
                <a:spcPts val="0"/>
              </a:spcBef>
              <a:spcAft>
                <a:spcPts val="0"/>
              </a:spcAft>
            </a:pPr>
            <a:endParaRPr/>
          </a:p>
        </p:txBody>
      </p:sp>
    </p:spTree>
    <p:extLst>
      <p:ext uri="{BB962C8B-B14F-4D97-AF65-F5344CB8AC3E}">
        <p14:creationId xmlns:p14="http://schemas.microsoft.com/office/powerpoint/2010/main" val="542140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Continuing from the last slide: </a:t>
            </a:r>
            <a:endParaRPr lang="en"/>
          </a:p>
          <a:p>
            <a:pPr marL="0" lvl="0" indent="0" algn="l" rtl="0">
              <a:spcBef>
                <a:spcPts val="0"/>
              </a:spcBef>
              <a:spcAft>
                <a:spcPts val="0"/>
              </a:spcAft>
              <a:buNone/>
            </a:pPr>
            <a:endParaRPr lang="en"/>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lvl="0" indent="0" algn="l" rtl="0">
              <a:spcBef>
                <a:spcPts val="0"/>
              </a:spcBef>
              <a:spcAft>
                <a:spcPts val="0"/>
              </a:spcAft>
              <a:buNone/>
            </a:pPr>
            <a:endParaRPr lang="en-IN"/>
          </a:p>
          <a:p>
            <a:pPr marL="0" lvl="0" indent="0" algn="l" rtl="0">
              <a:spcBef>
                <a:spcPts val="0"/>
              </a:spcBef>
              <a:spcAft>
                <a:spcPts val="0"/>
              </a:spcAft>
              <a:buNone/>
            </a:pPr>
            <a:endParaRPr lang="en-IN"/>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Prominence of TypeScript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TypeScript is the superscript of JavaScript. The main advantage of using TypeScript is you can detect and correct errors in the code while writing. It also supports AngularJS security features like primitive and interface. Interestingly, Angular is written using TypeScript and boasts all these features.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Declarative UI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One of the AngularJS key features is declarative UI. In Angular, you can skip using JavaScript to outline the UI of your web application and instead use HTML as it is less complicated than JavaScript. HTML is a blessing for Angular applications as it imports declarative and intuitive properties of the UI components. With properties like these, you don’t have to initiate manual program flows. Instead, you can simply describe the page layout and the path of the data. Further, Angular declarative UI takes care of the components as per the layout. With this, ample time and effort are saved in front-end development.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Extensive documentation and support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Google supports Angular because of the stability of the framework. Most importantly, Google has enriched the Angular community with documentation and tools to build functionalities and resolve issues. Due to these reasons, a developer is never helpless in the Angular community. The answers are readily available either in the documents or in the online forums.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The prowess of Ivy Renderer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A renderer helps in translating a code written in TypeScript and HTML into standard JavaScript instructions. With this, it helps the browser to interpret. Renderer makes your components and templates understandable for the browser to display them aptly. Furthermore, with its tree shaking technique, Ivy Renderer removes unused code, making the web application smaller and boosting its loading speed. All in all, this feature reduces the size of the Angular framework and makes the bundle a bit smaller.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Test-friendliness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JavaScript is an interpreted language, which makes it imperative for developers to test the code capability. But while using AngularJS, developers are unhindered by this requirement. The framework has features like Dependency Injection (DI) that supports testing. DI simplifies the entire process where the testers must insert the test data in the controller and parallelly check the output. It’s that simple!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ea typeface="Times New Roman" panose="020206030504050203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ea typeface="Times New Roman" panose="02020603050405020304" pitchFamily="18" charset="0"/>
                <a:cs typeface="Arial"/>
                <a:sym typeface="Arial"/>
              </a:rPr>
              <a:t> Timely upgradations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ea typeface="Times New Roman" panose="02020603050405020304" pitchFamily="18" charset="0"/>
                <a:cs typeface="Arial"/>
                <a:sym typeface="Arial"/>
              </a:rPr>
              <a:t>If you don’t upgrade your framework from time to time, you may lag in this race of the digital world. New settings pour in, and if they are absent, your application will be tagged as outdated. To eliminate this problem, Angular improves its Component Development Kit (CDK) on a timely basis. It not only enhances but also takes care of the angular version upgrades.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lvl="0" indent="0" algn="l" rtl="0">
              <a:spcBef>
                <a:spcPts val="0"/>
              </a:spcBef>
              <a:spcAft>
                <a:spcPts val="0"/>
              </a:spcAft>
              <a:buNone/>
            </a:pPr>
            <a:r>
              <a:rPr lang="en-IN" sz="2400" b="0" i="0" u="none" strike="noStrike" cap="none">
                <a:solidFill>
                  <a:srgbClr val="000000"/>
                </a:solidFill>
                <a:latin typeface="Arial"/>
                <a:cs typeface="Arial"/>
                <a:sym typeface="Arial"/>
              </a:rPr>
              <a:t>Reference: </a:t>
            </a:r>
          </a:p>
          <a:p>
            <a:pPr marL="0" lvl="0" indent="0" algn="l" rtl="0">
              <a:spcBef>
                <a:spcPts val="0"/>
              </a:spcBef>
              <a:spcAft>
                <a:spcPts val="1600"/>
              </a:spcAft>
              <a:buNone/>
            </a:pPr>
            <a:r>
              <a:rPr lang="en-IN">
                <a:hlinkClick r:id="rId3"/>
              </a:rPr>
              <a:t>https://www.angularminds.com/blog/article/top-features-of-angular-11.html</a:t>
            </a:r>
            <a:endParaRPr/>
          </a:p>
        </p:txBody>
      </p:sp>
    </p:spTree>
    <p:extLst>
      <p:ext uri="{BB962C8B-B14F-4D97-AF65-F5344CB8AC3E}">
        <p14:creationId xmlns:p14="http://schemas.microsoft.com/office/powerpoint/2010/main" val="3969785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cs typeface="Arial"/>
                <a:sym typeface="Arial"/>
              </a:rPr>
              <a:t>Angular JS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AngularJS is the official name, but some developers also refer to this as Angular 1. It is a front-end and open-source web application framework based on JavaScript. It uses HTML as a template in this framework. In AngularJS, the data and expressions are merged to create an expressive environment for developing web applications quickly. It simplifies both the testing and development of applications by providing a framework for client-side model–view–controller (MVC) and Model–View–</a:t>
            </a:r>
            <a:r>
              <a:rPr lang="en-IN" sz="1100" b="0" i="0" u="none" strike="noStrike" cap="none" err="1">
                <a:solidFill>
                  <a:srgbClr val="000000"/>
                </a:solidFill>
                <a:latin typeface="Arial"/>
                <a:cs typeface="Arial"/>
                <a:sym typeface="Arial"/>
              </a:rPr>
              <a:t>ViewModel</a:t>
            </a:r>
            <a:r>
              <a:rPr lang="en-IN" sz="1100" b="0" i="0" u="none" strike="noStrike" cap="none">
                <a:solidFill>
                  <a:srgbClr val="000000"/>
                </a:solidFill>
                <a:latin typeface="Arial"/>
                <a:cs typeface="Arial"/>
                <a:sym typeface="Arial"/>
              </a:rPr>
              <a:t> (MVVM) architectures, along with components commonly used in rich Internet applications.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It uses the controller approach where the view communicates using a $scope.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cs typeface="Arial"/>
                <a:sym typeface="Arial"/>
              </a:rPr>
              <a:t>Angular 5</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Angular 5 is more advanced and has more enhanced features than Angular 4. The best feature of Angular 5 is that it aids developers in removing unnecessary codes from their applications.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Other improved features are a code-sharing feature, less time for assembling dynamic web applications, and so on. Moreover, it has DOM support, and its compiler helps with incremental compilation.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lvl="0" indent="0" algn="l" rtl="0">
              <a:spcBef>
                <a:spcPts val="0"/>
              </a:spcBef>
              <a:spcAft>
                <a:spcPts val="0"/>
              </a:spcAft>
              <a:buNone/>
            </a:pPr>
            <a:r>
              <a:rPr lang="en-IN" sz="2400" b="0" i="0" u="none" strike="noStrike" cap="none">
                <a:solidFill>
                  <a:srgbClr val="000000"/>
                </a:solidFill>
                <a:latin typeface="Arial"/>
                <a:cs typeface="Arial"/>
                <a:sym typeface="Arial"/>
              </a:rPr>
              <a:t>Reference: </a:t>
            </a:r>
          </a:p>
          <a:p>
            <a:pPr marL="0" lvl="0" indent="0" algn="l" rtl="0">
              <a:spcBef>
                <a:spcPts val="0"/>
              </a:spcBef>
              <a:spcAft>
                <a:spcPts val="0"/>
              </a:spcAft>
              <a:buNone/>
            </a:pPr>
            <a:endParaRPr/>
          </a:p>
        </p:txBody>
      </p:sp>
    </p:spTree>
    <p:extLst>
      <p:ext uri="{BB962C8B-B14F-4D97-AF65-F5344CB8AC3E}">
        <p14:creationId xmlns:p14="http://schemas.microsoft.com/office/powerpoint/2010/main" val="114107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cs typeface="Arial"/>
                <a:sym typeface="Arial"/>
              </a:rPr>
              <a:t>Angular JS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AngularJS is the official name, but some developers also refer to this as Angular 1. It is a front-end and open-source web application framework based on JavaScript. It uses HTML as a template in this framework. In AngularJS, the data and expressions are merged to create an expressive environment for developing web applications quickly. It simplifies both the testing and development of applications by providing a framework for client-side model–view–controller (MVC) and Model–View–</a:t>
            </a:r>
            <a:r>
              <a:rPr lang="en-IN" sz="1100" b="0" i="0" u="none" strike="noStrike" cap="none" err="1">
                <a:solidFill>
                  <a:srgbClr val="000000"/>
                </a:solidFill>
                <a:latin typeface="Arial"/>
                <a:cs typeface="Arial"/>
                <a:sym typeface="Arial"/>
              </a:rPr>
              <a:t>ViewModel</a:t>
            </a:r>
            <a:r>
              <a:rPr lang="en-IN" sz="1100" b="0" i="0" u="none" strike="noStrike" cap="none">
                <a:solidFill>
                  <a:srgbClr val="000000"/>
                </a:solidFill>
                <a:latin typeface="Arial"/>
                <a:cs typeface="Arial"/>
                <a:sym typeface="Arial"/>
              </a:rPr>
              <a:t> (MVVM) architectures, along with components commonly used in rich Internet applications.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It uses the controller approach where the view communicates using a $scope.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a:solidFill>
                  <a:srgbClr val="000000"/>
                </a:solidFill>
                <a:latin typeface="Arial"/>
                <a:cs typeface="Arial"/>
                <a:sym typeface="Arial"/>
              </a:rPr>
              <a:t>Angular 5</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Angular 5 is more advanced and has more enhanced features than Angular 4. The best feature of Angular 5 is that it aids developers in removing unnecessary codes from their applications.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a:solidFill>
                  <a:srgbClr val="000000"/>
                </a:solidFill>
                <a:latin typeface="Arial"/>
                <a:cs typeface="Arial"/>
                <a:sym typeface="Arial"/>
              </a:rPr>
              <a:t>Other improved features are a code-sharing feature, less time for assembling dynamic web applications, and so on. Moreover, it has DOM support, and its compiler helps with incremental compilation.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2400" b="0" i="0" u="none" strike="noStrike" cap="none">
              <a:solidFill>
                <a:srgbClr val="000000"/>
              </a:solidFill>
              <a:latin typeface="Arial"/>
              <a:cs typeface="Arial"/>
              <a:sym typeface="Arial"/>
            </a:endParaRPr>
          </a:p>
          <a:p>
            <a:pPr marL="0" indent="0">
              <a:buNone/>
            </a:pPr>
            <a:r>
              <a:rPr lang="en-IN" sz="2400" b="0" i="0" u="none" strike="noStrike" cap="none" dirty="0">
                <a:solidFill>
                  <a:srgbClr val="000000"/>
                </a:solidFill>
                <a:latin typeface="Arial"/>
                <a:cs typeface="Arial"/>
                <a:sym typeface="Arial"/>
              </a:rPr>
              <a:t>Reference:</a:t>
            </a:r>
            <a:r>
              <a:rPr lang="en-IN" sz="2400" dirty="0"/>
              <a:t> </a:t>
            </a:r>
          </a:p>
          <a:p>
            <a:pPr>
              <a:buNone/>
            </a:pPr>
            <a:r>
              <a:rPr lang="en-IN">
                <a:hlinkClick r:id="rId3"/>
              </a:rPr>
              <a:t>https://www.angularminds.com/blog/article/top-features-of-angular-11.html</a:t>
            </a:r>
            <a:r>
              <a:rPr lang="en-US"/>
              <a:t> </a:t>
            </a:r>
            <a:endParaRPr lang="en-IN"/>
          </a:p>
          <a:p>
            <a:pPr marL="0" lvl="0" indent="0" algn="l">
              <a:spcBef>
                <a:spcPts val="0"/>
              </a:spcBef>
              <a:spcAft>
                <a:spcPts val="0"/>
              </a:spcAft>
              <a:buNone/>
            </a:pPr>
            <a:endParaRPr lang="en-IN" sz="2400" b="0" i="0" u="none" strike="noStrike" cap="none" dirty="0">
              <a:solidFill>
                <a:srgbClr val="000000"/>
              </a:solidFill>
              <a:latin typeface="Arial"/>
              <a:cs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7089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cs typeface="Arial"/>
                <a:sym typeface="Arial"/>
              </a:rPr>
              <a:t>Mean Stack refers to a collection of JavaScript technologies used to develop web applications. Therefore, from the client to the server and from server to database, everything is based on JavaScript. MEAN is a full-stack development toolkit used to develop a fast and robust web applications.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cs typeface="Arial"/>
                <a:sym typeface="Arial"/>
              </a:rPr>
              <a:t>MEAN is a user-friendly stack which is the ideal solution for building dynamic websites and applications. This free and open-source stack offers a quick and organized method for creating rapid prototypes for web-based applications.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cs typeface="Arial"/>
                <a:sym typeface="Arial"/>
              </a:rPr>
              <a:t>MEAN is comprised of four different technologies:</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MongoDB express is a </a:t>
            </a:r>
            <a:r>
              <a:rPr lang="en-IN" sz="1100" b="0" i="0" u="none" strike="noStrike" cap="none" err="1">
                <a:solidFill>
                  <a:srgbClr val="000000"/>
                </a:solidFill>
                <a:latin typeface="Arial"/>
                <a:cs typeface="Arial"/>
                <a:sym typeface="Arial"/>
              </a:rPr>
              <a:t>schemaless</a:t>
            </a:r>
            <a:r>
              <a:rPr lang="en-IN" sz="1100" b="0" i="0" u="none" strike="noStrike" cap="none">
                <a:solidFill>
                  <a:srgbClr val="000000"/>
                </a:solidFill>
                <a:latin typeface="Arial"/>
                <a:cs typeface="Arial"/>
                <a:sym typeface="Arial"/>
              </a:rPr>
              <a:t> NoSQL database system</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Express JS is a framework used to build web applications in Node</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AngularJS is a JavaScript framework developed by Google</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Node.js is a server-side JavaScript execution environment</a:t>
            </a:r>
          </a:p>
          <a:p>
            <a:pPr marL="0" lvl="0" indent="0" algn="l" rtl="0">
              <a:spcBef>
                <a:spcPts val="0"/>
              </a:spcBef>
              <a:spcAft>
                <a:spcPts val="0"/>
              </a:spcAft>
              <a:buNone/>
            </a:pPr>
            <a:endParaRPr>
              <a:latin typeface="+mn-lt"/>
            </a:endParaRPr>
          </a:p>
          <a:p>
            <a:pPr marL="0" lvl="0" indent="0" algn="l" rtl="0">
              <a:spcBef>
                <a:spcPts val="0"/>
              </a:spcBef>
              <a:spcAft>
                <a:spcPts val="0"/>
              </a:spcAft>
              <a:buNone/>
            </a:pPr>
            <a:r>
              <a:rPr lang="en"/>
              <a:t>Reference: </a:t>
            </a:r>
            <a:endParaRPr/>
          </a:p>
          <a:p>
            <a:pPr marL="0" lvl="0" indent="0" algn="l" rtl="0">
              <a:spcBef>
                <a:spcPts val="0"/>
              </a:spcBef>
              <a:spcAft>
                <a:spcPts val="1600"/>
              </a:spcAft>
              <a:buNone/>
            </a:pPr>
            <a:r>
              <a:rPr lang="en-IN">
                <a:hlinkClick r:id="rId3"/>
              </a:rPr>
              <a:t>https://www.thirdrocktechkno.com/blog/what-is-mean-stack-mean-stack-components-and-benefits/</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This slide talks about the case if we have to divide a subtopic further.</a:t>
            </a:r>
          </a:p>
          <a:p>
            <a:pPr marL="0" lvl="0" indent="0" algn="l" rtl="0">
              <a:spcBef>
                <a:spcPts val="0"/>
              </a:spcBef>
              <a:spcAft>
                <a:spcPts val="0"/>
              </a:spcAft>
              <a:buNone/>
            </a:pPr>
            <a:endParaRPr lang="en"/>
          </a:p>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AngularJS is a client-side language written in JavaScript. So, firstly the client request is processed by it.</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After that, the request enters the server (Node.js), i.e., phase 2. Node.js is a server-side language written in JavaScript.</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After that, </a:t>
            </a:r>
            <a:r>
              <a:rPr lang="en-IN" sz="1100" b="0" i="0" u="none" strike="noStrike" cap="none" err="1">
                <a:solidFill>
                  <a:srgbClr val="000000"/>
                </a:solidFill>
                <a:latin typeface="Arial"/>
                <a:cs typeface="Arial"/>
                <a:sym typeface="Arial"/>
              </a:rPr>
              <a:t>ExpressJS</a:t>
            </a:r>
            <a:r>
              <a:rPr lang="en-IN" sz="1100" b="0" i="0" u="none" strike="noStrike" cap="none">
                <a:solidFill>
                  <a:srgbClr val="000000"/>
                </a:solidFill>
                <a:latin typeface="Arial"/>
                <a:cs typeface="Arial"/>
                <a:sym typeface="Arial"/>
              </a:rPr>
              <a:t> makes the request to the database, and it is treated as phase 3.</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After getting a request, MongoDB retrieves the data &amp; returns the response back to the </a:t>
            </a:r>
            <a:r>
              <a:rPr lang="en-IN" sz="1100" b="0" i="0" u="none" strike="noStrike" cap="none" err="1">
                <a:solidFill>
                  <a:srgbClr val="000000"/>
                </a:solidFill>
                <a:latin typeface="Arial"/>
                <a:cs typeface="Arial"/>
                <a:sym typeface="Arial"/>
              </a:rPr>
              <a:t>ExpressJS</a:t>
            </a:r>
            <a:r>
              <a:rPr lang="en-IN" sz="1100" b="0" i="0" u="none" strike="noStrike" cap="none">
                <a:solidFill>
                  <a:srgbClr val="000000"/>
                </a:solidFill>
                <a:latin typeface="Arial"/>
                <a:cs typeface="Arial"/>
                <a:sym typeface="Arial"/>
              </a:rPr>
              <a:t>.</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 response is sent back to the Node.js from Express.js, and then it is forwarded to the AngularJS by Node.js for displaying the result.</a:t>
            </a:r>
          </a:p>
          <a:p>
            <a:pPr marL="0" marR="0" lvl="0" indent="0" algn="l" rtl="0">
              <a:lnSpc>
                <a:spcPct val="100000"/>
              </a:lnSpc>
              <a:spcBef>
                <a:spcPts val="0"/>
              </a:spcBef>
              <a:spcAft>
                <a:spcPts val="0"/>
              </a:spcAft>
              <a:buClr>
                <a:srgbClr val="000000"/>
              </a:buClr>
              <a:buSzPts val="1100"/>
              <a:buNone/>
            </a:pPr>
            <a:endParaRPr sz="1100" b="0" i="0" u="none" strike="noStrike" cap="none">
              <a:solidFill>
                <a:srgbClr val="000000"/>
              </a:solidFill>
              <a:latin typeface="Arial"/>
              <a:cs typeface="Arial"/>
              <a:sym typeface="Arial"/>
            </a:endParaRPr>
          </a:p>
          <a:p>
            <a:pPr marL="0" lvl="0" indent="0" algn="l" rtl="0">
              <a:spcBef>
                <a:spcPts val="0"/>
              </a:spcBef>
              <a:spcAft>
                <a:spcPts val="0"/>
              </a:spcAft>
              <a:buNone/>
            </a:pPr>
            <a:r>
              <a:rPr lang="en"/>
              <a:t>Reference: </a:t>
            </a:r>
            <a:endParaRPr/>
          </a:p>
          <a:p>
            <a:pPr marL="0" indent="0">
              <a:spcAft>
                <a:spcPts val="1600"/>
              </a:spcAft>
              <a:buNone/>
            </a:pPr>
            <a:r>
              <a:rPr lang="en-IN">
                <a:hlinkClick r:id="rId3"/>
              </a:rPr>
              <a:t>https://www.thirdrocktechkno.com/blog/what-is-mean-stack-mean-stack-components-and-benefits/</a:t>
            </a:r>
            <a:endParaRPr lang="en-IN"/>
          </a:p>
        </p:txBody>
      </p:sp>
    </p:spTree>
    <p:extLst>
      <p:ext uri="{BB962C8B-B14F-4D97-AF65-F5344CB8AC3E}">
        <p14:creationId xmlns:p14="http://schemas.microsoft.com/office/powerpoint/2010/main" val="343013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Angular.js Front End</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At the very top of the MEAN stack is Angular.js, the self-styled “A JavaScript MVW Framework” (MVW stands for “Model View and Whatever”).</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Angular.js allows you to extend your HTML tags with metadata in order to create dynamic, interactive web experiences much more powerfully than, say, building them yourself with static HTML and JavaScript (or jQuery).</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Angular has all of the bells and whistles you’d expect from a front-end JavaScript framework, including form validation, localization, and communication with your back-end service.</a:t>
            </a: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Express.js and Node.js Server Tier</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The next level down is Express.js, running on a Node.js server. Express.js calls itself a “fast, unopinionated, minimalist web framework for Node.js,” and that is indeed exactly what it is.</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Express.js has powerful models for URL routing (matching an incoming URL with a server function), and handling HTTP requests and responses. By making XML HTTP requests (XHRs),r GETs, or POSTs from your Angular.js front end, you can connect to Express.js functions that power your application.</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Those functions in turn use MongoDB’s Node.js drivers, either via </a:t>
            </a:r>
            <a:r>
              <a:rPr lang="en-IN" sz="1100" b="0" i="0" u="none" strike="noStrike" cap="none" err="1">
                <a:solidFill>
                  <a:srgbClr val="000000"/>
                </a:solidFill>
                <a:latin typeface="Arial"/>
                <a:cs typeface="Arial"/>
                <a:sym typeface="Arial"/>
              </a:rPr>
              <a:t>callbacks</a:t>
            </a:r>
            <a:r>
              <a:rPr lang="en-IN" sz="1100" b="0" i="0" u="none" strike="noStrike" cap="none">
                <a:solidFill>
                  <a:srgbClr val="000000"/>
                </a:solidFill>
                <a:latin typeface="Arial"/>
                <a:cs typeface="Arial"/>
                <a:sym typeface="Arial"/>
              </a:rPr>
              <a:t> or using Promises, to access and update data in your MongoDB database.</a:t>
            </a: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MongoDB Database Tier</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MongoDB is a NoSQL database system. It is a cross-platform, documented oriented database which works on the concepts and the documents. It saves data in a binary format generally using JSON format which makes it easier to pass data between the client and the server.</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If your application stores any data (user profiles, content, comments, uploads, events, etc.), then you’re going to want a database that’s just as easy to work with as Angular, Express, and Node.</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That’s where MongoDB comes in: JSON documents created in your Angular.js front end can be sent to the Express.js server, where they can be processed and (assuming they’re valid) stored directly in MongoDB for later retrieval.</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Again, if you want to easily get the best of MongoDB, you’ll want to look at MongoDB Atlas.</a:t>
            </a:r>
          </a:p>
          <a:p>
            <a:pPr marL="171450" marR="0" lvl="0" indent="-171450" algn="l" rtl="0">
              <a:lnSpc>
                <a:spcPct val="100000"/>
              </a:lnSpc>
              <a:spcBef>
                <a:spcPts val="0"/>
              </a:spcBef>
              <a:spcAft>
                <a:spcPts val="0"/>
              </a:spcAft>
              <a:buClr>
                <a:srgbClr val="000000"/>
              </a:buClr>
              <a:buSzPts val="1100"/>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https://www.educative.io/edpresso/what-is-mean-stack</a:t>
            </a:r>
            <a:endParaRPr lang="en-IN"/>
          </a:p>
        </p:txBody>
      </p:sp>
    </p:spTree>
    <p:extLst>
      <p:ext uri="{BB962C8B-B14F-4D97-AF65-F5344CB8AC3E}">
        <p14:creationId xmlns:p14="http://schemas.microsoft.com/office/powerpoint/2010/main" val="269652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0" lvl="0" indent="0" algn="l" rtl="0">
              <a:spcBef>
                <a:spcPts val="0"/>
              </a:spcBef>
              <a:spcAft>
                <a:spcPts val="0"/>
              </a:spcAft>
              <a:buNone/>
            </a:pPr>
            <a:r>
              <a:rPr lang="en" b="1"/>
              <a:t>Benefits</a:t>
            </a:r>
            <a:endParaRPr b="1"/>
          </a:p>
          <a:p>
            <a:pPr marL="0" lvl="0" indent="0" algn="l" rtl="0">
              <a:spcBef>
                <a:spcPts val="0"/>
              </a:spcBef>
              <a:spcAft>
                <a:spcPts val="0"/>
              </a:spcAft>
              <a:buNone/>
            </a:pPr>
            <a:endParaRP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Allows creating a simple open source solution and build robust and maintainable solutions..</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Helps in development of applications on rapid base.</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MEAN is full stack JavaScript which is 100% free.</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Only single uniform language throughout your stack development.</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Uses very low memory footprint/overhead.</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Helps you to avoid unnecessary groundwork.</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Application is kept organized.</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MongoDB is built for the cloud.</a:t>
            </a:r>
          </a:p>
          <a:p>
            <a:pPr marL="171450" marR="0" lvl="0" indent="-171450" algn="l" rtl="0">
              <a:lnSpc>
                <a:spcPct val="100000"/>
              </a:lnSpc>
              <a:spcBef>
                <a:spcPts val="0"/>
              </a:spcBef>
              <a:spcAft>
                <a:spcPts val="0"/>
              </a:spcAft>
              <a:buClr>
                <a:srgbClr val="000000"/>
              </a:buClr>
              <a:buSzPts val="1100"/>
            </a:pPr>
            <a:r>
              <a:rPr lang="en-IN" sz="1100" b="0" i="0" u="none" strike="noStrike" cap="none" err="1">
                <a:solidFill>
                  <a:srgbClr val="000000"/>
                </a:solidFill>
                <a:latin typeface="Arial"/>
                <a:cs typeface="Arial"/>
                <a:sym typeface="Arial"/>
              </a:rPr>
              <a:t>js</a:t>
            </a:r>
            <a:r>
              <a:rPr lang="en-IN" sz="1100" b="0" i="0" u="none" strike="noStrike" cap="none">
                <a:solidFill>
                  <a:srgbClr val="000000"/>
                </a:solidFill>
                <a:latin typeface="Arial"/>
                <a:cs typeface="Arial"/>
                <a:sym typeface="Arial"/>
              </a:rPr>
              <a:t> simplifies the server layer.</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MEAN makes code isomorphic.</a:t>
            </a:r>
          </a:p>
          <a:p>
            <a:pPr marL="171450" marR="0" lvl="0" indent="-171450" algn="l" rtl="0">
              <a:lnSpc>
                <a:spcPct val="100000"/>
              </a:lnSpc>
              <a:spcBef>
                <a:spcPts val="0"/>
              </a:spcBef>
              <a:spcAft>
                <a:spcPts val="0"/>
              </a:spcAft>
              <a:buClr>
                <a:srgbClr val="000000"/>
              </a:buClr>
              <a:buSzPts val="1100"/>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https://www.amarinfotech.com/wp-content/uploads/2018/05/Mean-Stack-App-Development-Advantages.png</a:t>
            </a:r>
            <a:endParaRPr lang="en-IN"/>
          </a:p>
        </p:txBody>
      </p:sp>
    </p:spTree>
    <p:extLst>
      <p:ext uri="{BB962C8B-B14F-4D97-AF65-F5344CB8AC3E}">
        <p14:creationId xmlns:p14="http://schemas.microsoft.com/office/powerpoint/2010/main" val="223319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r>
              <a:rPr lang="en" b="1"/>
              <a:t> </a:t>
            </a:r>
            <a:r>
              <a:rPr lang="en-IN" b="1"/>
              <a:t>Disadvantages</a:t>
            </a:r>
            <a:endParaRP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You could potentially lose records</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The claim is that MongoDB is strongly consistent, but sometimes, this could change. When network partitioning occurs, especially in heavy load scenarios, there is a chance that you could lose records that has been successfully written by MongoDB.</a:t>
            </a:r>
          </a:p>
          <a:p>
            <a:pPr marL="171450" marR="0" lvl="0" indent="-171450" algn="l" rtl="0">
              <a:lnSpc>
                <a:spcPct val="100000"/>
              </a:lnSpc>
              <a:spcBef>
                <a:spcPts val="0"/>
              </a:spcBef>
              <a:spcAft>
                <a:spcPts val="0"/>
              </a:spcAft>
              <a:buClr>
                <a:srgbClr val="000000"/>
              </a:buClr>
              <a:buSzPts val="1100"/>
            </a:pPr>
            <a:endParaRPr lang="en-IN" sz="1100" b="0" i="0" u="none" strike="noStrike" cap="none">
              <a:solidFill>
                <a:srgbClr val="000000"/>
              </a:solidFill>
              <a:latin typeface="Arial"/>
              <a:cs typeface="Arial"/>
              <a:sym typeface="Arial"/>
            </a:endParaRP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This doesn’t have to happen all the time, but chances are present.</a:t>
            </a:r>
          </a:p>
          <a:p>
            <a:pPr marL="171450" marR="0" lvl="0" indent="-171450" algn="l" rtl="0">
              <a:lnSpc>
                <a:spcPct val="100000"/>
              </a:lnSpc>
              <a:spcBef>
                <a:spcPts val="0"/>
              </a:spcBef>
              <a:spcAft>
                <a:spcPts val="0"/>
              </a:spcAft>
              <a:buClr>
                <a:srgbClr val="000000"/>
              </a:buClr>
              <a:buSzPts val="1100"/>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Poor isolation of server from business logic</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Express.js has poor isolation of server from business logic and this prevents the reuse of certain services like batching operations. You have to go through the Express middle chain for internal jobs, and this could be bothersome.</a:t>
            </a:r>
          </a:p>
          <a:p>
            <a:pPr marL="171450" marR="0" lvl="0" indent="-171450" algn="l" rtl="0">
              <a:lnSpc>
                <a:spcPct val="100000"/>
              </a:lnSpc>
              <a:spcBef>
                <a:spcPts val="0"/>
              </a:spcBef>
              <a:spcAft>
                <a:spcPts val="0"/>
              </a:spcAft>
              <a:buClr>
                <a:srgbClr val="000000"/>
              </a:buClr>
              <a:buSzPts val="1100"/>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None/>
            </a:pPr>
            <a:r>
              <a:rPr lang="en-IN" sz="1100" b="1" i="0" u="none" strike="noStrike" cap="none">
                <a:solidFill>
                  <a:srgbClr val="000000"/>
                </a:solidFill>
                <a:latin typeface="Arial"/>
                <a:cs typeface="Arial"/>
                <a:sym typeface="Arial"/>
              </a:rPr>
              <a:t>Can’t beat the power of relational databases yet</a:t>
            </a:r>
          </a:p>
          <a:p>
            <a:pPr marL="171450" marR="0" lvl="0" indent="-171450" algn="l" rtl="0">
              <a:lnSpc>
                <a:spcPct val="100000"/>
              </a:lnSpc>
              <a:spcBef>
                <a:spcPts val="0"/>
              </a:spcBef>
              <a:spcAft>
                <a:spcPts val="0"/>
              </a:spcAft>
              <a:buClr>
                <a:srgbClr val="000000"/>
              </a:buClr>
              <a:buSzPts val="1100"/>
            </a:pPr>
            <a:r>
              <a:rPr lang="en-IN" sz="1100" b="0" i="0" u="none" strike="noStrike" cap="none">
                <a:solidFill>
                  <a:srgbClr val="000000"/>
                </a:solidFill>
                <a:latin typeface="Arial"/>
                <a:cs typeface="Arial"/>
                <a:sym typeface="Arial"/>
              </a:rPr>
              <a:t>MEAN stack, when compared to relational databases doesn’t provide the same level of functionality. Relational databases is till the first choice for many big names like Google and Facebook, as it is more reliable and stable.</a:t>
            </a:r>
          </a:p>
          <a:p>
            <a:pPr marL="0" marR="0" lvl="0" indent="0" algn="l" rtl="0">
              <a:lnSpc>
                <a:spcPct val="100000"/>
              </a:lnSpc>
              <a:spcBef>
                <a:spcPts val="0"/>
              </a:spcBef>
              <a:spcAft>
                <a:spcPts val="0"/>
              </a:spcAft>
              <a:buClr>
                <a:srgbClr val="000000"/>
              </a:buClr>
              <a:buSzPts val="1100"/>
              <a:buNone/>
            </a:pPr>
            <a:endParaRPr lang="en-IN" sz="1100" b="0" i="0" u="none" strike="noStrike" cap="none">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https://brainleaf.com/blog/development/javascript-mean-stack-development/</a:t>
            </a:r>
            <a:endParaRPr lang="en-IN"/>
          </a:p>
        </p:txBody>
      </p:sp>
    </p:spTree>
    <p:extLst>
      <p:ext uri="{BB962C8B-B14F-4D97-AF65-F5344CB8AC3E}">
        <p14:creationId xmlns:p14="http://schemas.microsoft.com/office/powerpoint/2010/main" val="120446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158750" indent="0" algn="just">
              <a:lnSpc>
                <a:spcPct val="115000"/>
              </a:lnSpc>
              <a:spcBef>
                <a:spcPts val="1000"/>
              </a:spcBef>
              <a:spcAft>
                <a:spcPts val="1000"/>
              </a:spcAft>
              <a:buNone/>
            </a:pPr>
            <a:r>
              <a:rPr lang="en-IN" sz="1800">
                <a:effectLst/>
                <a:latin typeface="Times New Roman" panose="02020603050405020304" pitchFamily="18" charset="0"/>
                <a:ea typeface="Times New Roman" panose="02020603050405020304" pitchFamily="18" charset="0"/>
              </a:rPr>
              <a:t>We have a team of developers who highly recommend using Mean Stack with MongoDB Atlas. As Atlas comes with built-in credentials and end-to-end encryptions, it's the best foundation for securing MongoDB. Additionally, Mean Stack comes with concrete three-tier separation using best practices and correct network isolation. There are times when it prevents end-users from accessing the business logic and database layer. The application designed using this tool is the default to avoid malicious user interaction from putting your application at risk.</a:t>
            </a:r>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https://miro.medium.com/max/1264/1*XywIcbNgkWiedwsXBKsDQA.pn</a:t>
            </a:r>
            <a:endParaRPr lang="en-IN"/>
          </a:p>
        </p:txBody>
      </p:sp>
    </p:spTree>
    <p:extLst>
      <p:ext uri="{BB962C8B-B14F-4D97-AF65-F5344CB8AC3E}">
        <p14:creationId xmlns:p14="http://schemas.microsoft.com/office/powerpoint/2010/main" val="54058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p>
          <a:p>
            <a:pPr marL="0" lvl="0" indent="0" algn="l" rtl="0">
              <a:spcBef>
                <a:spcPts val="0"/>
              </a:spcBef>
              <a:spcAft>
                <a:spcPts val="0"/>
              </a:spcAft>
              <a:buNone/>
            </a:pPr>
            <a:endParaRPr lang="en"/>
          </a:p>
          <a:p>
            <a:pPr marL="158750" indent="0" algn="just">
              <a:lnSpc>
                <a:spcPct val="115000"/>
              </a:lnSpc>
              <a:spcBef>
                <a:spcPts val="1000"/>
              </a:spcBef>
              <a:spcAft>
                <a:spcPts val="1000"/>
              </a:spcAft>
              <a:buNone/>
            </a:pPr>
            <a:endParaRPr lang="en-IN" sz="180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None/>
            </a:pPr>
            <a:r>
              <a:rPr lang="en"/>
              <a:t>Reference: </a:t>
            </a:r>
            <a:endParaRPr/>
          </a:p>
          <a:p>
            <a:pPr marL="0" indent="0">
              <a:spcAft>
                <a:spcPts val="1600"/>
              </a:spcAft>
              <a:buNone/>
            </a:pPr>
            <a:r>
              <a:rPr lang="en-IN">
                <a:hlinkClick r:id="rId3"/>
              </a:rPr>
              <a:t>https://karmicksolutions.com/blog/why-choose-mean-stack-for-developing-your-mobile-web-application/</a:t>
            </a:r>
            <a:endParaRPr lang="en-IN"/>
          </a:p>
        </p:txBody>
      </p:sp>
    </p:spTree>
    <p:extLst>
      <p:ext uri="{BB962C8B-B14F-4D97-AF65-F5344CB8AC3E}">
        <p14:creationId xmlns:p14="http://schemas.microsoft.com/office/powerpoint/2010/main" val="2577689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tatvasoft.com/blog/angular-js-the-superheroic-javascript-framework/"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hyperlink" Target="https://www.c-sharpcorner.com/article/angular-version-change-frequency/"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intellipaat.com/blog/tutorial/angularjs-tutorial/mvc-angularjs/"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guide/concepts"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www.matridtech.net/5-key-features-of-angularjs-that-make-it-the-best-for-web-developme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hyperlink" Target="https://www.v2web.in/blog/5-advantages-of-angular-js-for-web-developmen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https://data-flair.training/blogs/wp-content/uploads/sites/2/2019/01/Angular-Advanatges-Disadvanatges-01.jpg"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www.educative.io/edpresso/what-is-mean-stack"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hyperlink" Target="https://www.chapter247.com/blog/top-features-and-benefits-of-angularj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docs.angularjs.org/guide/bootstra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hyperlink" Target="https://www.guru99.com/images/AngularJS/010416_0549_AngularJSIn1.png"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harpcorner.com/article/what-is-angular-and-features-release-in-angular-13/"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hyperlink" Target="https://www.mobileappdaily.com/angular-framework-best-use-casess"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hyperlink" Target="https://www.angularminds.com/blog/article/top-features-of-angular-11.html"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hyperlink" Target="https://www.angularminds.com/blog/article/top-features-of-angular-11.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hirdrocktechkno.com/blog/what-is-mean-stack-mean-stack-components-and-benefit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thirdrocktechkno.com/blog/what-is-mean-stack-mean-stack-components-and-benefit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educative.io/edpresso/what-is-mean-stack"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hyperlink" Target="https://www.amarinfotech.com/wp-content/uploads/2018/05/Mean-Stack-App-Development-Advantages.png"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brainleaf.com/blog/development/javascript-mean-stack-developme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miro.medium.com/max/1264/1*XywIcbNgkWiedwsXBKsDQA.pn"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karmicksolutions.com/blog/why-choose-mean-stack-for-developing-your-mobile-web-application/"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br>
              <a:rPr lang="en"/>
            </a:br>
            <a:br>
              <a:rPr lang="en"/>
            </a:br>
            <a:br>
              <a:rPr lang="en"/>
            </a:br>
            <a:br>
              <a:rPr lang="en"/>
            </a:br>
            <a:br>
              <a:rPr lang="en"/>
            </a:br>
            <a:br>
              <a:rPr lang="en-IN"/>
            </a:br>
            <a:r>
              <a:rPr lang="en-IN"/>
              <a:t>Able to develop the real </a:t>
            </a:r>
            <a:br>
              <a:rPr lang="en-IN"/>
            </a:br>
            <a:r>
              <a:rPr lang="en-IN"/>
              <a:t>time scenarios based on NodeJS applications. </a:t>
            </a:r>
            <a:endParaRPr/>
          </a:p>
        </p:txBody>
      </p:sp>
      <p:sp>
        <p:nvSpPr>
          <p:cNvPr id="62" name="Google Shape;62;p13"/>
          <p:cNvSpPr txBox="1">
            <a:spLocks noGrp="1"/>
          </p:cNvSpPr>
          <p:nvPr>
            <p:ph type="subTitle" idx="1"/>
          </p:nvPr>
        </p:nvSpPr>
        <p:spPr>
          <a:xfrm>
            <a:off x="623400" y="3880727"/>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843452"/>
          </a:xfrm>
          <a:prstGeom prst="rect">
            <a:avLst/>
          </a:prstGeom>
        </p:spPr>
        <p:txBody>
          <a:bodyPr spcFirstLastPara="1" wrap="square" lIns="91425" tIns="91425" rIns="91425" bIns="91425" anchor="ctr" anchorCtr="0">
            <a:noAutofit/>
          </a:bodyPr>
          <a:lstStyle/>
          <a:p>
            <a:br>
              <a:rPr lang="en-IN"/>
            </a:br>
            <a:r>
              <a:rPr lang="en-IN"/>
              <a:t>Introduction to AngularJS and UI benefits in Angular JS </a:t>
            </a:r>
          </a:p>
        </p:txBody>
      </p:sp>
      <p:sp>
        <p:nvSpPr>
          <p:cNvPr id="74" name="Google Shape;74;p15"/>
          <p:cNvSpPr txBox="1">
            <a:spLocks noGrp="1"/>
          </p:cNvSpPr>
          <p:nvPr>
            <p:ph type="subTitle" idx="1"/>
          </p:nvPr>
        </p:nvSpPr>
        <p:spPr>
          <a:xfrm>
            <a:off x="254075" y="1742204"/>
            <a:ext cx="4045200" cy="641400"/>
          </a:xfrm>
          <a:prstGeom prst="rect">
            <a:avLst/>
          </a:prstGeom>
        </p:spPr>
        <p:txBody>
          <a:bodyPr spcFirstLastPara="1" wrap="square" lIns="91425" tIns="91425" rIns="91425" bIns="91425" anchor="ctr" anchorCtr="0">
            <a:noAutofit/>
          </a:bodyPr>
          <a:lstStyle/>
          <a:p>
            <a:pPr marL="0" indent="0"/>
            <a:r>
              <a:rPr lang="en-IN"/>
              <a:t>Introduction to Angular JS</a:t>
            </a:r>
          </a:p>
        </p:txBody>
      </p:sp>
      <p:sp>
        <p:nvSpPr>
          <p:cNvPr id="75" name="Google Shape;75;p15"/>
          <p:cNvSpPr txBox="1">
            <a:spLocks noGrp="1"/>
          </p:cNvSpPr>
          <p:nvPr>
            <p:ph type="body" idx="2"/>
          </p:nvPr>
        </p:nvSpPr>
        <p:spPr>
          <a:xfrm>
            <a:off x="462275" y="2759897"/>
            <a:ext cx="3837000" cy="1812104"/>
          </a:xfrm>
          <a:prstGeom prst="rect">
            <a:avLst/>
          </a:prstGeom>
        </p:spPr>
        <p:txBody>
          <a:bodyPr spcFirstLastPara="1" wrap="square" lIns="91425" tIns="91425" rIns="91425" bIns="91425" anchor="ctr" anchorCtr="0">
            <a:noAutofit/>
          </a:bodyPr>
          <a:lstStyle/>
          <a:p>
            <a:pPr marL="139700" indent="0">
              <a:buNone/>
            </a:pPr>
            <a:endParaRPr lang="en-IN"/>
          </a:p>
          <a:p>
            <a:pPr lvl="0"/>
            <a:r>
              <a:rPr lang="en-IN"/>
              <a:t>AngularJS is an open-source web application framework. </a:t>
            </a:r>
          </a:p>
          <a:p>
            <a:pPr lvl="0"/>
            <a:r>
              <a:rPr lang="en-IN"/>
              <a:t>It was originally developed in 2009 by </a:t>
            </a:r>
            <a:r>
              <a:rPr lang="en-IN" err="1"/>
              <a:t>Misko</a:t>
            </a:r>
            <a:r>
              <a:rPr lang="en-IN"/>
              <a:t> </a:t>
            </a:r>
            <a:r>
              <a:rPr lang="en-IN" err="1"/>
              <a:t>Hevery</a:t>
            </a:r>
            <a:r>
              <a:rPr lang="en-IN"/>
              <a:t> and Adam </a:t>
            </a:r>
            <a:r>
              <a:rPr lang="en-IN" err="1"/>
              <a:t>Abrons</a:t>
            </a:r>
            <a:r>
              <a:rPr lang="en-IN"/>
              <a:t>. It is now maintained by Google.</a:t>
            </a:r>
          </a:p>
          <a:p>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https://www.etatvasoft.com/blog/angular-js-the-superheroic-javascript-framework/</a:t>
            </a:r>
            <a:endParaRPr lang="en-IN"/>
          </a:p>
          <a:p>
            <a:pPr marL="0" indent="0">
              <a:spcAft>
                <a:spcPts val="1600"/>
              </a:spcAft>
              <a:buNone/>
            </a:pPr>
            <a:endParaRPr lang="en-IN"/>
          </a:p>
          <a:p>
            <a:pPr marL="0" indent="0">
              <a:spcAft>
                <a:spcPts val="1600"/>
              </a:spcAft>
              <a:buNone/>
            </a:pPr>
            <a:endParaRPr/>
          </a:p>
        </p:txBody>
      </p:sp>
      <p:pic>
        <p:nvPicPr>
          <p:cNvPr id="6146" name="Picture 2" descr="blog-details-post">
            <a:extLst>
              <a:ext uri="{FF2B5EF4-FFF2-40B4-BE49-F238E27FC236}">
                <a16:creationId xmlns:a16="http://schemas.microsoft.com/office/drawing/2014/main" id="{E8D3A1ED-FFAB-326E-4C18-7DDA9EACF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35226"/>
            <a:ext cx="4572000" cy="282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02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843452"/>
          </a:xfrm>
          <a:prstGeom prst="rect">
            <a:avLst/>
          </a:prstGeom>
        </p:spPr>
        <p:txBody>
          <a:bodyPr spcFirstLastPara="1" wrap="square" lIns="91425" tIns="91425" rIns="91425" bIns="91425" anchor="ctr" anchorCtr="0">
            <a:noAutofit/>
          </a:bodyPr>
          <a:lstStyle/>
          <a:p>
            <a:br>
              <a:rPr lang="en-IN"/>
            </a:br>
            <a:r>
              <a:rPr lang="en-IN"/>
              <a:t>Introduction to AngularJS and UI benefits in Angular JS </a:t>
            </a:r>
          </a:p>
        </p:txBody>
      </p:sp>
      <p:sp>
        <p:nvSpPr>
          <p:cNvPr id="74" name="Google Shape;74;p15"/>
          <p:cNvSpPr txBox="1">
            <a:spLocks noGrp="1"/>
          </p:cNvSpPr>
          <p:nvPr>
            <p:ph type="subTitle" idx="1"/>
          </p:nvPr>
        </p:nvSpPr>
        <p:spPr>
          <a:xfrm>
            <a:off x="254075" y="1742204"/>
            <a:ext cx="4045200" cy="641400"/>
          </a:xfrm>
          <a:prstGeom prst="rect">
            <a:avLst/>
          </a:prstGeom>
        </p:spPr>
        <p:txBody>
          <a:bodyPr spcFirstLastPara="1" wrap="square" lIns="91425" tIns="91425" rIns="91425" bIns="91425" anchor="ctr" anchorCtr="0">
            <a:noAutofit/>
          </a:bodyPr>
          <a:lstStyle/>
          <a:p>
            <a:pPr marL="0" indent="0"/>
            <a:r>
              <a:rPr lang="en-IN"/>
              <a:t>Angular Version History</a:t>
            </a:r>
          </a:p>
        </p:txBody>
      </p:sp>
      <p:sp>
        <p:nvSpPr>
          <p:cNvPr id="75" name="Google Shape;75;p15"/>
          <p:cNvSpPr txBox="1">
            <a:spLocks noGrp="1"/>
          </p:cNvSpPr>
          <p:nvPr>
            <p:ph type="body" idx="2"/>
          </p:nvPr>
        </p:nvSpPr>
        <p:spPr>
          <a:xfrm>
            <a:off x="462275" y="2759897"/>
            <a:ext cx="3837000" cy="1812104"/>
          </a:xfrm>
          <a:prstGeom prst="rect">
            <a:avLst/>
          </a:prstGeom>
        </p:spPr>
        <p:txBody>
          <a:bodyPr spcFirstLastPara="1" wrap="square" lIns="91425" tIns="91425" rIns="91425" bIns="91425" anchor="ctr" anchorCtr="0">
            <a:noAutofit/>
          </a:bodyPr>
          <a:lstStyle/>
          <a:p>
            <a:pPr marL="139700" indent="0">
              <a:buNone/>
            </a:pPr>
            <a:endParaRPr lang="en-IN"/>
          </a:p>
          <a:p>
            <a:pPr lvl="0"/>
            <a:endParaRPr lang="en-IN"/>
          </a:p>
          <a:p>
            <a:pPr lvl="0"/>
            <a:endParaRPr lang="en-IN"/>
          </a:p>
          <a:p>
            <a:pPr lvl="0"/>
            <a:r>
              <a:rPr lang="en-IN"/>
              <a:t>Angular is a well known powerful web application framework in use today.</a:t>
            </a:r>
          </a:p>
          <a:p>
            <a:pPr lvl="0"/>
            <a:r>
              <a:rPr lang="en-IN"/>
              <a:t> To provide better stability and highly optimized web application, Angular has released multiple versions from time to time. </a:t>
            </a:r>
          </a:p>
          <a:p>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https://www.c-sharpcorner.com/article/angular-version-change-frequency/</a:t>
            </a:r>
            <a:endParaRPr lang="en-IN"/>
          </a:p>
          <a:p>
            <a:pPr marL="0" indent="0">
              <a:spcAft>
                <a:spcPts val="1600"/>
              </a:spcAft>
              <a:buNone/>
            </a:pPr>
            <a:endParaRPr lang="en-IN"/>
          </a:p>
          <a:p>
            <a:pPr marL="0" indent="0">
              <a:spcAft>
                <a:spcPts val="1600"/>
              </a:spcAft>
              <a:buNone/>
            </a:pPr>
            <a:endParaRPr/>
          </a:p>
        </p:txBody>
      </p:sp>
      <p:pic>
        <p:nvPicPr>
          <p:cNvPr id="7170" name="Picture 2">
            <a:extLst>
              <a:ext uri="{FF2B5EF4-FFF2-40B4-BE49-F238E27FC236}">
                <a16:creationId xmlns:a16="http://schemas.microsoft.com/office/drawing/2014/main" id="{3B564702-3FD8-2B31-D73E-664150AAF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13500"/>
            <a:ext cx="457200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5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843452"/>
          </a:xfrm>
          <a:prstGeom prst="rect">
            <a:avLst/>
          </a:prstGeom>
        </p:spPr>
        <p:txBody>
          <a:bodyPr spcFirstLastPara="1" wrap="square" lIns="91425" tIns="91425" rIns="91425" bIns="91425" anchor="ctr" anchorCtr="0">
            <a:noAutofit/>
          </a:bodyPr>
          <a:lstStyle/>
          <a:p>
            <a:br>
              <a:rPr lang="en-IN"/>
            </a:br>
            <a:r>
              <a:rPr lang="en-IN"/>
              <a:t>Introduction to AngularJS and UI benefits in Angular JS </a:t>
            </a:r>
          </a:p>
        </p:txBody>
      </p:sp>
      <p:sp>
        <p:nvSpPr>
          <p:cNvPr id="74" name="Google Shape;74;p15"/>
          <p:cNvSpPr txBox="1">
            <a:spLocks noGrp="1"/>
          </p:cNvSpPr>
          <p:nvPr>
            <p:ph type="subTitle" idx="1"/>
          </p:nvPr>
        </p:nvSpPr>
        <p:spPr>
          <a:xfrm>
            <a:off x="254075" y="1742204"/>
            <a:ext cx="4045200" cy="641400"/>
          </a:xfrm>
          <a:prstGeom prst="rect">
            <a:avLst/>
          </a:prstGeom>
        </p:spPr>
        <p:txBody>
          <a:bodyPr spcFirstLastPara="1" wrap="square" lIns="91425" tIns="91425" rIns="91425" bIns="91425" anchor="ctr" anchorCtr="0">
            <a:noAutofit/>
          </a:bodyPr>
          <a:lstStyle/>
          <a:p>
            <a:pPr marL="0" indent="0"/>
            <a:r>
              <a:rPr lang="en-IN"/>
              <a:t>AngularJS Architecture</a:t>
            </a:r>
          </a:p>
        </p:txBody>
      </p:sp>
      <p:sp>
        <p:nvSpPr>
          <p:cNvPr id="75" name="Google Shape;75;p15"/>
          <p:cNvSpPr txBox="1">
            <a:spLocks noGrp="1"/>
          </p:cNvSpPr>
          <p:nvPr>
            <p:ph type="body" idx="2"/>
          </p:nvPr>
        </p:nvSpPr>
        <p:spPr>
          <a:xfrm>
            <a:off x="462275" y="2759897"/>
            <a:ext cx="3837000" cy="1812104"/>
          </a:xfrm>
          <a:prstGeom prst="rect">
            <a:avLst/>
          </a:prstGeom>
        </p:spPr>
        <p:txBody>
          <a:bodyPr spcFirstLastPara="1" wrap="square" lIns="91425" tIns="91425" rIns="91425" bIns="91425" anchor="ctr" anchorCtr="0">
            <a:noAutofit/>
          </a:bodyPr>
          <a:lstStyle/>
          <a:p>
            <a:pPr marL="139700" indent="0">
              <a:buNone/>
            </a:pPr>
            <a:endParaRPr lang="en-IN"/>
          </a:p>
          <a:p>
            <a:pPr lvl="0"/>
            <a:endParaRPr lang="en-IN"/>
          </a:p>
          <a:p>
            <a:pPr lvl="0"/>
            <a:endParaRPr lang="en-IN"/>
          </a:p>
          <a:p>
            <a:pPr lvl="0"/>
            <a:r>
              <a:rPr lang="en-IN"/>
              <a:t>MVC stands for Model View Controller. </a:t>
            </a:r>
          </a:p>
          <a:p>
            <a:pPr lvl="0"/>
            <a:r>
              <a:rPr lang="en-IN"/>
              <a:t>It is a software design pattern for developing web applications.</a:t>
            </a:r>
          </a:p>
          <a:p>
            <a:pPr lvl="0"/>
            <a:endParaRPr lang="en-IN"/>
          </a:p>
          <a:p>
            <a:pPr lvl="0"/>
            <a:endParaRPr lang="en-IN"/>
          </a:p>
          <a:p>
            <a:pPr marL="139700" lvl="0" indent="0">
              <a:buNone/>
            </a:pPr>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https://intellipaat.com/blog/tutorial/angularjs-tutorial/mvc-angularjs/</a:t>
            </a:r>
            <a:endParaRPr lang="en-IN"/>
          </a:p>
          <a:p>
            <a:pPr marL="0" indent="0">
              <a:spcAft>
                <a:spcPts val="1600"/>
              </a:spcAft>
              <a:buNone/>
            </a:pPr>
            <a:endParaRPr lang="en-IN"/>
          </a:p>
          <a:p>
            <a:pPr marL="0" indent="0">
              <a:spcAft>
                <a:spcPts val="1600"/>
              </a:spcAft>
              <a:buNone/>
            </a:pPr>
            <a:endParaRPr/>
          </a:p>
        </p:txBody>
      </p:sp>
      <p:pic>
        <p:nvPicPr>
          <p:cNvPr id="4100" name="Picture 4" descr="mvc">
            <a:extLst>
              <a:ext uri="{FF2B5EF4-FFF2-40B4-BE49-F238E27FC236}">
                <a16:creationId xmlns:a16="http://schemas.microsoft.com/office/drawing/2014/main" id="{B34DEB9F-8585-2ADE-BF82-CE1C0528E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424" y="1004887"/>
            <a:ext cx="46355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9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843452"/>
          </a:xfrm>
          <a:prstGeom prst="rect">
            <a:avLst/>
          </a:prstGeom>
        </p:spPr>
        <p:txBody>
          <a:bodyPr spcFirstLastPara="1" wrap="square" lIns="91425" tIns="91425" rIns="91425" bIns="91425" anchor="ctr" anchorCtr="0">
            <a:noAutofit/>
          </a:bodyPr>
          <a:lstStyle/>
          <a:p>
            <a:br>
              <a:rPr lang="en-IN"/>
            </a:br>
            <a:r>
              <a:rPr lang="en-IN"/>
              <a:t>Introduction to AngularJS and UI benefits in Angular JS </a:t>
            </a:r>
          </a:p>
        </p:txBody>
      </p:sp>
      <p:sp>
        <p:nvSpPr>
          <p:cNvPr id="74" name="Google Shape;74;p15"/>
          <p:cNvSpPr txBox="1">
            <a:spLocks noGrp="1"/>
          </p:cNvSpPr>
          <p:nvPr>
            <p:ph type="subTitle" idx="1"/>
          </p:nvPr>
        </p:nvSpPr>
        <p:spPr>
          <a:xfrm>
            <a:off x="254075" y="1742204"/>
            <a:ext cx="4045200" cy="641400"/>
          </a:xfrm>
          <a:prstGeom prst="rect">
            <a:avLst/>
          </a:prstGeom>
        </p:spPr>
        <p:txBody>
          <a:bodyPr spcFirstLastPara="1" wrap="square" lIns="91425" tIns="91425" rIns="91425" bIns="91425" anchor="ctr" anchorCtr="0">
            <a:noAutofit/>
          </a:bodyPr>
          <a:lstStyle/>
          <a:p>
            <a:pPr marL="0" indent="0"/>
            <a:r>
              <a:rPr lang="en-IN"/>
              <a:t>Concepts of AngularJS</a:t>
            </a:r>
          </a:p>
        </p:txBody>
      </p:sp>
      <p:sp>
        <p:nvSpPr>
          <p:cNvPr id="75" name="Google Shape;75;p15"/>
          <p:cNvSpPr txBox="1">
            <a:spLocks noGrp="1"/>
          </p:cNvSpPr>
          <p:nvPr>
            <p:ph type="body" idx="2"/>
          </p:nvPr>
        </p:nvSpPr>
        <p:spPr>
          <a:xfrm>
            <a:off x="462275" y="2759897"/>
            <a:ext cx="3837000" cy="1812104"/>
          </a:xfrm>
          <a:prstGeom prst="rect">
            <a:avLst/>
          </a:prstGeom>
        </p:spPr>
        <p:txBody>
          <a:bodyPr spcFirstLastPara="1" wrap="square" lIns="91425" tIns="91425" rIns="91425" bIns="91425" anchor="ctr" anchorCtr="0">
            <a:noAutofit/>
          </a:bodyPr>
          <a:lstStyle/>
          <a:p>
            <a:pPr marL="139700" lvl="0" indent="0">
              <a:buNone/>
            </a:pPr>
            <a:endParaRPr lang="en-IN"/>
          </a:p>
          <a:p>
            <a:pPr lvl="0"/>
            <a:endParaRPr lang="en-IN"/>
          </a:p>
          <a:p>
            <a:pPr lvl="0"/>
            <a:endParaRPr lang="en-IN"/>
          </a:p>
          <a:p>
            <a:pPr lvl="0"/>
            <a:r>
              <a:rPr lang="en-IN"/>
              <a:t>Modules </a:t>
            </a:r>
          </a:p>
          <a:p>
            <a:pPr lvl="0"/>
            <a:r>
              <a:rPr lang="en-IN"/>
              <a:t>Directives </a:t>
            </a:r>
          </a:p>
          <a:p>
            <a:pPr lvl="0"/>
            <a:r>
              <a:rPr lang="en-IN"/>
              <a:t>Expressions</a:t>
            </a:r>
          </a:p>
          <a:p>
            <a:pPr lvl="0"/>
            <a:r>
              <a:rPr lang="en-IN"/>
              <a:t>Controller</a:t>
            </a:r>
          </a:p>
          <a:p>
            <a:pPr lvl="0"/>
            <a:r>
              <a:rPr lang="en-IN"/>
              <a:t>Scope</a:t>
            </a:r>
          </a:p>
          <a:p>
            <a:pPr lvl="0"/>
            <a:r>
              <a:rPr lang="en-IN"/>
              <a:t>Data Binding</a:t>
            </a:r>
          </a:p>
          <a:p>
            <a:pPr marL="139700" lvl="0" indent="0">
              <a:buNone/>
            </a:pPr>
            <a:endParaRPr lang="en-IN"/>
          </a:p>
          <a:p>
            <a:pPr marL="139700" lvl="0" indent="0">
              <a:buNone/>
            </a:pPr>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https://docs.angularjs.org/guide/concepts</a:t>
            </a:r>
            <a:endParaRPr lang="en-IN"/>
          </a:p>
          <a:p>
            <a:pPr marL="0" indent="0">
              <a:spcAft>
                <a:spcPts val="1600"/>
              </a:spcAft>
              <a:buNone/>
            </a:pPr>
            <a:endParaRPr lang="en-IN"/>
          </a:p>
          <a:p>
            <a:pPr marL="0" indent="0">
              <a:spcAft>
                <a:spcPts val="1600"/>
              </a:spcAft>
              <a:buNone/>
            </a:pPr>
            <a:endParaRPr lang="en-IN"/>
          </a:p>
          <a:p>
            <a:pPr marL="0" indent="0">
              <a:spcAft>
                <a:spcPts val="1600"/>
              </a:spcAft>
              <a:buNone/>
            </a:pPr>
            <a:endParaRPr/>
          </a:p>
        </p:txBody>
      </p:sp>
      <p:pic>
        <p:nvPicPr>
          <p:cNvPr id="2" name="Picture 1">
            <a:extLst>
              <a:ext uri="{FF2B5EF4-FFF2-40B4-BE49-F238E27FC236}">
                <a16:creationId xmlns:a16="http://schemas.microsoft.com/office/drawing/2014/main" id="{38DF1C24-400D-5EDE-15C4-984E04D3860B}"/>
              </a:ext>
            </a:extLst>
          </p:cNvPr>
          <p:cNvPicPr>
            <a:picLocks noChangeAspect="1"/>
          </p:cNvPicPr>
          <p:nvPr/>
        </p:nvPicPr>
        <p:blipFill>
          <a:blip r:embed="rId4"/>
          <a:stretch>
            <a:fillRect/>
          </a:stretch>
        </p:blipFill>
        <p:spPr>
          <a:xfrm>
            <a:off x="4572000" y="1556952"/>
            <a:ext cx="4572000" cy="2646748"/>
          </a:xfrm>
          <a:prstGeom prst="rect">
            <a:avLst/>
          </a:prstGeom>
        </p:spPr>
      </p:pic>
    </p:spTree>
    <p:extLst>
      <p:ext uri="{BB962C8B-B14F-4D97-AF65-F5344CB8AC3E}">
        <p14:creationId xmlns:p14="http://schemas.microsoft.com/office/powerpoint/2010/main" val="124954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499"/>
            <a:ext cx="4045200" cy="1033413"/>
          </a:xfrm>
          <a:prstGeom prst="rect">
            <a:avLst/>
          </a:prstGeom>
        </p:spPr>
        <p:txBody>
          <a:bodyPr spcFirstLastPara="1" wrap="square" lIns="91425" tIns="91425" rIns="91425" bIns="91425" anchor="ctr" anchorCtr="0">
            <a:noAutofit/>
          </a:bodyPr>
          <a:lstStyle/>
          <a:p>
            <a:r>
              <a:rPr lang="en-IN"/>
              <a:t>Introduction to AngularJS and UI benefits in Angular JS </a:t>
            </a:r>
          </a:p>
        </p:txBody>
      </p:sp>
      <p:sp>
        <p:nvSpPr>
          <p:cNvPr id="74" name="Google Shape;74;p15"/>
          <p:cNvSpPr txBox="1">
            <a:spLocks noGrp="1"/>
          </p:cNvSpPr>
          <p:nvPr>
            <p:ph type="subTitle" idx="1"/>
          </p:nvPr>
        </p:nvSpPr>
        <p:spPr>
          <a:xfrm>
            <a:off x="358175" y="1802507"/>
            <a:ext cx="4045200" cy="641400"/>
          </a:xfrm>
          <a:prstGeom prst="rect">
            <a:avLst/>
          </a:prstGeom>
        </p:spPr>
        <p:txBody>
          <a:bodyPr spcFirstLastPara="1" wrap="square" lIns="91425" tIns="91425" rIns="91425" bIns="91425" anchor="ctr" anchorCtr="0">
            <a:noAutofit/>
          </a:bodyPr>
          <a:lstStyle/>
          <a:p>
            <a:pPr marL="0" indent="0"/>
            <a:r>
              <a:rPr lang="en-IN"/>
              <a:t>Concepts of AngularJS</a:t>
            </a:r>
          </a:p>
        </p:txBody>
      </p:sp>
      <p:sp>
        <p:nvSpPr>
          <p:cNvPr id="75" name="Google Shape;75;p15"/>
          <p:cNvSpPr txBox="1">
            <a:spLocks noGrp="1"/>
          </p:cNvSpPr>
          <p:nvPr>
            <p:ph type="body" idx="2"/>
          </p:nvPr>
        </p:nvSpPr>
        <p:spPr>
          <a:xfrm>
            <a:off x="462275" y="3020293"/>
            <a:ext cx="3837000" cy="1551707"/>
          </a:xfrm>
          <a:prstGeom prst="rect">
            <a:avLst/>
          </a:prstGeom>
        </p:spPr>
        <p:txBody>
          <a:bodyPr spcFirstLastPara="1" wrap="square" lIns="91425" tIns="91425" rIns="91425" bIns="91425" anchor="ctr" anchorCtr="0">
            <a:noAutofit/>
          </a:bodyPr>
          <a:lstStyle/>
          <a:p>
            <a:pPr marL="139700" lvl="0" indent="0">
              <a:buNone/>
            </a:pPr>
            <a:endParaRPr lang="en-IN"/>
          </a:p>
          <a:p>
            <a:pPr marL="139700" lvl="0" indent="0">
              <a:buNone/>
            </a:pPr>
            <a:endParaRPr lang="en-IN"/>
          </a:p>
          <a:p>
            <a:pPr marL="139700" lvl="0" indent="0">
              <a:buNone/>
            </a:pPr>
            <a:endParaRPr lang="en-IN"/>
          </a:p>
          <a:p>
            <a:pPr lvl="0"/>
            <a:r>
              <a:rPr lang="en-IN"/>
              <a:t>Validations</a:t>
            </a:r>
          </a:p>
          <a:p>
            <a:pPr lvl="0"/>
            <a:r>
              <a:rPr lang="en-IN"/>
              <a:t>Filters</a:t>
            </a:r>
          </a:p>
          <a:p>
            <a:pPr lvl="0"/>
            <a:r>
              <a:rPr lang="en-IN"/>
              <a:t>Services</a:t>
            </a:r>
          </a:p>
          <a:p>
            <a:pPr lvl="0"/>
            <a:r>
              <a:rPr lang="en-IN"/>
              <a:t>Routing</a:t>
            </a:r>
          </a:p>
          <a:p>
            <a:pPr lvl="0"/>
            <a:r>
              <a:rPr lang="en-IN"/>
              <a:t>Dependency Injection</a:t>
            </a:r>
          </a:p>
          <a:p>
            <a:pPr lvl="0"/>
            <a:r>
              <a:rPr lang="en-IN"/>
              <a:t>Testing</a:t>
            </a:r>
          </a:p>
          <a:p>
            <a:pPr marL="139700" lvl="0" indent="0">
              <a:buNone/>
            </a:pPr>
            <a:endParaRPr lang="en-IN"/>
          </a:p>
          <a:p>
            <a:pPr marL="139700" lvl="0" indent="0">
              <a:buNone/>
            </a:pPr>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a:t>
            </a:r>
            <a:r>
              <a:rPr lang="en-IN"/>
              <a:t> </a:t>
            </a:r>
            <a:r>
              <a:rPr lang="en-IN">
                <a:hlinkClick r:id="rId3"/>
              </a:rPr>
              <a:t>https://www.matridtech.net/5-key-features-of-angularjs-that-make-it-the-best-for-web-development</a:t>
            </a:r>
            <a:endParaRPr lang="en-IN"/>
          </a:p>
          <a:p>
            <a:pPr marL="0" indent="0">
              <a:spcAft>
                <a:spcPts val="1600"/>
              </a:spcAft>
              <a:buNone/>
            </a:pPr>
            <a:endParaRPr lang="en-IN"/>
          </a:p>
          <a:p>
            <a:pPr marL="0" indent="0">
              <a:spcAft>
                <a:spcPts val="1600"/>
              </a:spcAft>
              <a:buNone/>
            </a:pPr>
            <a:endParaRPr/>
          </a:p>
        </p:txBody>
      </p:sp>
      <p:pic>
        <p:nvPicPr>
          <p:cNvPr id="8196" name="Picture 4" descr="MVC-Architecture-is-Perfect">
            <a:extLst>
              <a:ext uri="{FF2B5EF4-FFF2-40B4-BE49-F238E27FC236}">
                <a16:creationId xmlns:a16="http://schemas.microsoft.com/office/drawing/2014/main" id="{9C997C65-1273-5377-E94D-A18881EF1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06954"/>
            <a:ext cx="4572000" cy="307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99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499"/>
            <a:ext cx="4045200" cy="1033413"/>
          </a:xfrm>
          <a:prstGeom prst="rect">
            <a:avLst/>
          </a:prstGeom>
        </p:spPr>
        <p:txBody>
          <a:bodyPr spcFirstLastPara="1" wrap="square" lIns="91425" tIns="91425" rIns="91425" bIns="91425" anchor="ctr" anchorCtr="0">
            <a:noAutofit/>
          </a:bodyPr>
          <a:lstStyle/>
          <a:p>
            <a:r>
              <a:rPr lang="en-IN"/>
              <a:t>Introduction to AngularJS and UI benefits in Angular JS </a:t>
            </a:r>
          </a:p>
        </p:txBody>
      </p:sp>
      <p:sp>
        <p:nvSpPr>
          <p:cNvPr id="74" name="Google Shape;74;p15"/>
          <p:cNvSpPr txBox="1">
            <a:spLocks noGrp="1"/>
          </p:cNvSpPr>
          <p:nvPr>
            <p:ph type="subTitle" idx="1"/>
          </p:nvPr>
        </p:nvSpPr>
        <p:spPr>
          <a:xfrm>
            <a:off x="358175" y="1802507"/>
            <a:ext cx="4045200" cy="641400"/>
          </a:xfrm>
          <a:prstGeom prst="rect">
            <a:avLst/>
          </a:prstGeom>
        </p:spPr>
        <p:txBody>
          <a:bodyPr spcFirstLastPara="1" wrap="square" lIns="91425" tIns="91425" rIns="91425" bIns="91425" anchor="ctr" anchorCtr="0">
            <a:noAutofit/>
          </a:bodyPr>
          <a:lstStyle/>
          <a:p>
            <a:pPr marL="0" indent="0"/>
            <a:r>
              <a:rPr lang="en-IN"/>
              <a:t>Advantages of AngularJS</a:t>
            </a:r>
          </a:p>
        </p:txBody>
      </p:sp>
      <p:sp>
        <p:nvSpPr>
          <p:cNvPr id="75" name="Google Shape;75;p15"/>
          <p:cNvSpPr txBox="1">
            <a:spLocks noGrp="1"/>
          </p:cNvSpPr>
          <p:nvPr>
            <p:ph type="body" idx="2"/>
          </p:nvPr>
        </p:nvSpPr>
        <p:spPr>
          <a:xfrm>
            <a:off x="462275" y="2499503"/>
            <a:ext cx="3837000" cy="2272772"/>
          </a:xfrm>
          <a:prstGeom prst="rect">
            <a:avLst/>
          </a:prstGeom>
        </p:spPr>
        <p:txBody>
          <a:bodyPr spcFirstLastPara="1" wrap="square" lIns="91425" tIns="91425" rIns="91425" bIns="91425" anchor="ctr" anchorCtr="0">
            <a:noAutofit/>
          </a:bodyPr>
          <a:lstStyle/>
          <a:p>
            <a:pPr marL="139700" lvl="0" indent="0">
              <a:buNone/>
            </a:pPr>
            <a:endParaRPr lang="en-IN"/>
          </a:p>
          <a:p>
            <a:pPr marL="139700" lvl="0" indent="0">
              <a:buNone/>
            </a:pPr>
            <a:endParaRPr lang="en-IN"/>
          </a:p>
          <a:p>
            <a:pPr marL="139700" lvl="0" indent="0">
              <a:buNone/>
            </a:pPr>
            <a:endParaRPr lang="en-IN"/>
          </a:p>
          <a:p>
            <a:pPr lvl="0"/>
            <a:r>
              <a:rPr lang="en-IN"/>
              <a:t>Easy to Learn</a:t>
            </a:r>
          </a:p>
          <a:p>
            <a:pPr lvl="0"/>
            <a:r>
              <a:rPr lang="en-IN"/>
              <a:t>It has a Two-Way Binding Feature</a:t>
            </a:r>
          </a:p>
          <a:p>
            <a:pPr lvl="0"/>
            <a:r>
              <a:rPr lang="en-IN"/>
              <a:t>Supports SPA features</a:t>
            </a:r>
          </a:p>
          <a:p>
            <a:pPr lvl="0"/>
            <a:r>
              <a:rPr lang="en-IN"/>
              <a:t>Has a Declarative UI</a:t>
            </a:r>
          </a:p>
          <a:p>
            <a:pPr lvl="0"/>
            <a:r>
              <a:rPr lang="en-IN"/>
              <a:t>Supported by Google</a:t>
            </a:r>
          </a:p>
          <a:p>
            <a:pPr lvl="0"/>
            <a:r>
              <a:rPr lang="en-IN"/>
              <a:t>Allows for Optimal Web Application Management</a:t>
            </a:r>
          </a:p>
          <a:p>
            <a:pPr lvl="0"/>
            <a:r>
              <a:rPr lang="en-IN"/>
              <a:t>It is a Powerful Framework</a:t>
            </a:r>
          </a:p>
          <a:p>
            <a:pPr lvl="0"/>
            <a:r>
              <a:rPr lang="en-IN"/>
              <a:t>Real-Time Testing</a:t>
            </a:r>
          </a:p>
          <a:p>
            <a:pPr marL="139700" lvl="0" indent="0">
              <a:buNone/>
            </a:pPr>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https://www.v2web.in/blog/5-advantages-of-angular-js-for-web-development/</a:t>
            </a:r>
            <a:endParaRPr lang="en-IN"/>
          </a:p>
          <a:p>
            <a:pPr marL="0" indent="0">
              <a:spcAft>
                <a:spcPts val="1600"/>
              </a:spcAft>
              <a:buNone/>
            </a:pPr>
            <a:endParaRPr lang="en-IN"/>
          </a:p>
          <a:p>
            <a:pPr marL="0" indent="0">
              <a:spcAft>
                <a:spcPts val="1600"/>
              </a:spcAft>
              <a:buNone/>
            </a:pPr>
            <a:endParaRPr/>
          </a:p>
        </p:txBody>
      </p:sp>
      <p:pic>
        <p:nvPicPr>
          <p:cNvPr id="9218" name="Picture 2">
            <a:extLst>
              <a:ext uri="{FF2B5EF4-FFF2-40B4-BE49-F238E27FC236}">
                <a16:creationId xmlns:a16="http://schemas.microsoft.com/office/drawing/2014/main" id="{B06695BA-CD6F-D86F-DED6-CBA883EF4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33248"/>
            <a:ext cx="4572000" cy="305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1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499"/>
            <a:ext cx="4045200" cy="1033413"/>
          </a:xfrm>
          <a:prstGeom prst="rect">
            <a:avLst/>
          </a:prstGeom>
        </p:spPr>
        <p:txBody>
          <a:bodyPr spcFirstLastPara="1" wrap="square" lIns="91425" tIns="91425" rIns="91425" bIns="91425" anchor="ctr" anchorCtr="0">
            <a:noAutofit/>
          </a:bodyPr>
          <a:lstStyle/>
          <a:p>
            <a:r>
              <a:rPr lang="en-IN"/>
              <a:t>Introduction to AngularJS and UI benefits in Angular JS </a:t>
            </a:r>
          </a:p>
        </p:txBody>
      </p:sp>
      <p:sp>
        <p:nvSpPr>
          <p:cNvPr id="74" name="Google Shape;74;p15"/>
          <p:cNvSpPr txBox="1">
            <a:spLocks noGrp="1"/>
          </p:cNvSpPr>
          <p:nvPr>
            <p:ph type="subTitle" idx="1"/>
          </p:nvPr>
        </p:nvSpPr>
        <p:spPr>
          <a:xfrm>
            <a:off x="358175" y="1802507"/>
            <a:ext cx="4045200" cy="641400"/>
          </a:xfrm>
          <a:prstGeom prst="rect">
            <a:avLst/>
          </a:prstGeom>
        </p:spPr>
        <p:txBody>
          <a:bodyPr spcFirstLastPara="1" wrap="square" lIns="91425" tIns="91425" rIns="91425" bIns="91425" anchor="ctr" anchorCtr="0">
            <a:noAutofit/>
          </a:bodyPr>
          <a:lstStyle/>
          <a:p>
            <a:pPr marL="0" indent="0"/>
            <a:r>
              <a:rPr lang="en-IN"/>
              <a:t>Disadvantages of AngularJS</a:t>
            </a:r>
          </a:p>
        </p:txBody>
      </p:sp>
      <p:sp>
        <p:nvSpPr>
          <p:cNvPr id="75" name="Google Shape;75;p15"/>
          <p:cNvSpPr txBox="1">
            <a:spLocks noGrp="1"/>
          </p:cNvSpPr>
          <p:nvPr>
            <p:ph type="body" idx="2"/>
          </p:nvPr>
        </p:nvSpPr>
        <p:spPr>
          <a:xfrm>
            <a:off x="462275" y="3068825"/>
            <a:ext cx="3837000" cy="1703450"/>
          </a:xfrm>
          <a:prstGeom prst="rect">
            <a:avLst/>
          </a:prstGeom>
        </p:spPr>
        <p:txBody>
          <a:bodyPr spcFirstLastPara="1" wrap="square" lIns="91425" tIns="91425" rIns="91425" bIns="91425" anchor="ctr" anchorCtr="0">
            <a:noAutofit/>
          </a:bodyPr>
          <a:lstStyle/>
          <a:p>
            <a:pPr marL="139700" lvl="0" indent="0">
              <a:buNone/>
            </a:pPr>
            <a:endParaRPr lang="en-IN"/>
          </a:p>
          <a:p>
            <a:pPr lvl="0"/>
            <a:r>
              <a:rPr lang="en-IN"/>
              <a:t>Not Secure</a:t>
            </a:r>
          </a:p>
          <a:p>
            <a:pPr lvl="0"/>
            <a:r>
              <a:rPr lang="en-IN"/>
              <a:t>Not degradable</a:t>
            </a:r>
          </a:p>
          <a:p>
            <a:pPr lvl="0"/>
            <a:r>
              <a:rPr lang="en-IN"/>
              <a:t>Complex at times</a:t>
            </a:r>
          </a:p>
          <a:p>
            <a:pPr lvl="0"/>
            <a:endParaRPr lang="en-IN"/>
          </a:p>
          <a:p>
            <a:pPr marL="139700" lvl="0" indent="0">
              <a:buNone/>
            </a:pPr>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https://data-flair.training/blogs/wp-content/uploads/sites/2/2019/01/Angular-Advanatges-Disadvanatges-01.jpg</a:t>
            </a:r>
            <a:endParaRPr lang="en-IN"/>
          </a:p>
          <a:p>
            <a:pPr marL="0" indent="0">
              <a:spcAft>
                <a:spcPts val="1600"/>
              </a:spcAft>
              <a:buNone/>
            </a:pPr>
            <a:endParaRPr lang="en-IN"/>
          </a:p>
          <a:p>
            <a:pPr marL="0" indent="0">
              <a:spcAft>
                <a:spcPts val="1600"/>
              </a:spcAft>
              <a:buNone/>
            </a:pPr>
            <a:endParaRPr/>
          </a:p>
        </p:txBody>
      </p:sp>
      <p:pic>
        <p:nvPicPr>
          <p:cNvPr id="10242" name="Picture 2">
            <a:extLst>
              <a:ext uri="{FF2B5EF4-FFF2-40B4-BE49-F238E27FC236}">
                <a16:creationId xmlns:a16="http://schemas.microsoft.com/office/drawing/2014/main" id="{06F9F498-7428-FAE3-5E16-5FAD5B3463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445" t="36519" r="5316" b="24387"/>
          <a:stretch/>
        </p:blipFill>
        <p:spPr bwMode="auto">
          <a:xfrm>
            <a:off x="4572000" y="1802507"/>
            <a:ext cx="4572000" cy="18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24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499"/>
            <a:ext cx="4045200" cy="1033413"/>
          </a:xfrm>
          <a:prstGeom prst="rect">
            <a:avLst/>
          </a:prstGeom>
        </p:spPr>
        <p:txBody>
          <a:bodyPr spcFirstLastPara="1" wrap="square" lIns="91425" tIns="91425" rIns="91425" bIns="91425" anchor="ctr" anchorCtr="0">
            <a:noAutofit/>
          </a:bodyPr>
          <a:lstStyle/>
          <a:p>
            <a:r>
              <a:rPr lang="en-IN"/>
              <a:t>Introduction to AngularJS and UI benefits in Angular JS </a:t>
            </a:r>
          </a:p>
        </p:txBody>
      </p:sp>
      <p:sp>
        <p:nvSpPr>
          <p:cNvPr id="74" name="Google Shape;74;p15"/>
          <p:cNvSpPr txBox="1">
            <a:spLocks noGrp="1"/>
          </p:cNvSpPr>
          <p:nvPr>
            <p:ph type="subTitle" idx="1"/>
          </p:nvPr>
        </p:nvSpPr>
        <p:spPr>
          <a:xfrm>
            <a:off x="358175" y="1802507"/>
            <a:ext cx="4045200" cy="641400"/>
          </a:xfrm>
          <a:prstGeom prst="rect">
            <a:avLst/>
          </a:prstGeom>
        </p:spPr>
        <p:txBody>
          <a:bodyPr spcFirstLastPara="1" wrap="square" lIns="91425" tIns="91425" rIns="91425" bIns="91425" anchor="ctr" anchorCtr="0">
            <a:noAutofit/>
          </a:bodyPr>
          <a:lstStyle/>
          <a:p>
            <a:pPr marL="0" indent="0"/>
            <a:r>
              <a:rPr lang="en-IN"/>
              <a:t>General features</a:t>
            </a:r>
          </a:p>
        </p:txBody>
      </p:sp>
      <p:sp>
        <p:nvSpPr>
          <p:cNvPr id="75" name="Google Shape;75;p15"/>
          <p:cNvSpPr txBox="1">
            <a:spLocks noGrp="1"/>
          </p:cNvSpPr>
          <p:nvPr>
            <p:ph type="body" idx="2"/>
          </p:nvPr>
        </p:nvSpPr>
        <p:spPr>
          <a:xfrm>
            <a:off x="462275" y="2443907"/>
            <a:ext cx="3837000" cy="2328368"/>
          </a:xfrm>
          <a:prstGeom prst="rect">
            <a:avLst/>
          </a:prstGeom>
        </p:spPr>
        <p:txBody>
          <a:bodyPr spcFirstLastPara="1" wrap="square" lIns="91425" tIns="91425" rIns="91425" bIns="91425" anchor="ctr" anchorCtr="0">
            <a:noAutofit/>
          </a:bodyPr>
          <a:lstStyle/>
          <a:p>
            <a:pPr marL="139700" lvl="0" indent="0">
              <a:buNone/>
            </a:pPr>
            <a:endParaRPr lang="en-IN"/>
          </a:p>
          <a:p>
            <a:pPr lvl="0"/>
            <a:r>
              <a:rPr lang="en-IN"/>
              <a:t>Data Binding.</a:t>
            </a:r>
          </a:p>
          <a:p>
            <a:pPr lvl="0"/>
            <a:r>
              <a:rPr lang="en-IN"/>
              <a:t>Architecture.</a:t>
            </a:r>
          </a:p>
          <a:p>
            <a:pPr lvl="0"/>
            <a:r>
              <a:rPr lang="en-IN"/>
              <a:t>Directives.</a:t>
            </a:r>
          </a:p>
          <a:p>
            <a:pPr lvl="0"/>
            <a:r>
              <a:rPr lang="en-IN"/>
              <a:t>Not Browser Specific.</a:t>
            </a:r>
          </a:p>
          <a:p>
            <a:pPr lvl="0"/>
            <a:r>
              <a:rPr lang="en-IN"/>
              <a:t>Codeless.</a:t>
            </a:r>
          </a:p>
          <a:p>
            <a:pPr lvl="0"/>
            <a:r>
              <a:rPr lang="en-IN"/>
              <a:t>Speed and Performance.</a:t>
            </a:r>
          </a:p>
          <a:p>
            <a:pPr lvl="0"/>
            <a:r>
              <a:rPr lang="en-IN"/>
              <a:t>Dependency Injection.</a:t>
            </a:r>
          </a:p>
          <a:p>
            <a:pPr lvl="0"/>
            <a:r>
              <a:rPr lang="en-IN"/>
              <a:t>Deep Linking.</a:t>
            </a:r>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https://www.educative.io/edpresso/what-is-mean-stack</a:t>
            </a:r>
            <a:endParaRPr lang="en-IN"/>
          </a:p>
          <a:p>
            <a:pPr marL="0" indent="0">
              <a:spcAft>
                <a:spcPts val="1600"/>
              </a:spcAft>
              <a:buNone/>
            </a:pPr>
            <a:endParaRPr/>
          </a:p>
        </p:txBody>
      </p:sp>
      <p:pic>
        <p:nvPicPr>
          <p:cNvPr id="3" name="Picture 2">
            <a:extLst>
              <a:ext uri="{FF2B5EF4-FFF2-40B4-BE49-F238E27FC236}">
                <a16:creationId xmlns:a16="http://schemas.microsoft.com/office/drawing/2014/main" id="{B4811922-4F45-B57B-7B1E-F39AB3A0348D}"/>
              </a:ext>
            </a:extLst>
          </p:cNvPr>
          <p:cNvPicPr>
            <a:picLocks noChangeAspect="1"/>
          </p:cNvPicPr>
          <p:nvPr/>
        </p:nvPicPr>
        <p:blipFill>
          <a:blip r:embed="rId4"/>
          <a:stretch>
            <a:fillRect/>
          </a:stretch>
        </p:blipFill>
        <p:spPr>
          <a:xfrm>
            <a:off x="4572000" y="1409700"/>
            <a:ext cx="4572000" cy="2946399"/>
          </a:xfrm>
          <a:prstGeom prst="rect">
            <a:avLst/>
          </a:prstGeom>
        </p:spPr>
      </p:pic>
    </p:spTree>
    <p:extLst>
      <p:ext uri="{BB962C8B-B14F-4D97-AF65-F5344CB8AC3E}">
        <p14:creationId xmlns:p14="http://schemas.microsoft.com/office/powerpoint/2010/main" val="100874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499"/>
            <a:ext cx="4045200" cy="1033413"/>
          </a:xfrm>
          <a:prstGeom prst="rect">
            <a:avLst/>
          </a:prstGeom>
        </p:spPr>
        <p:txBody>
          <a:bodyPr spcFirstLastPara="1" wrap="square" lIns="91425" tIns="91425" rIns="91425" bIns="91425" anchor="ctr" anchorCtr="0">
            <a:noAutofit/>
          </a:bodyPr>
          <a:lstStyle/>
          <a:p>
            <a:r>
              <a:rPr lang="en-IN"/>
              <a:t>Introduction to AngularJS and UI benefits in Angular JS </a:t>
            </a:r>
          </a:p>
        </p:txBody>
      </p:sp>
      <p:sp>
        <p:nvSpPr>
          <p:cNvPr id="74" name="Google Shape;74;p15"/>
          <p:cNvSpPr txBox="1">
            <a:spLocks noGrp="1"/>
          </p:cNvSpPr>
          <p:nvPr>
            <p:ph type="subTitle" idx="1"/>
          </p:nvPr>
        </p:nvSpPr>
        <p:spPr>
          <a:xfrm>
            <a:off x="358175" y="1802507"/>
            <a:ext cx="4045200" cy="641400"/>
          </a:xfrm>
          <a:prstGeom prst="rect">
            <a:avLst/>
          </a:prstGeom>
        </p:spPr>
        <p:txBody>
          <a:bodyPr spcFirstLastPara="1" wrap="square" lIns="91425" tIns="91425" rIns="91425" bIns="91425" anchor="ctr" anchorCtr="0">
            <a:noAutofit/>
          </a:bodyPr>
          <a:lstStyle/>
          <a:p>
            <a:pPr marL="0" indent="0"/>
            <a:r>
              <a:rPr lang="en-IN"/>
              <a:t>UI benefits in Angular JS </a:t>
            </a:r>
          </a:p>
        </p:txBody>
      </p:sp>
      <p:sp>
        <p:nvSpPr>
          <p:cNvPr id="75" name="Google Shape;75;p15"/>
          <p:cNvSpPr txBox="1">
            <a:spLocks noGrp="1"/>
          </p:cNvSpPr>
          <p:nvPr>
            <p:ph type="body" idx="2"/>
          </p:nvPr>
        </p:nvSpPr>
        <p:spPr>
          <a:xfrm>
            <a:off x="462275" y="2443907"/>
            <a:ext cx="3837000" cy="2328368"/>
          </a:xfrm>
          <a:prstGeom prst="rect">
            <a:avLst/>
          </a:prstGeom>
        </p:spPr>
        <p:txBody>
          <a:bodyPr spcFirstLastPara="1" wrap="square" lIns="91425" tIns="91425" rIns="91425" bIns="91425" anchor="ctr" anchorCtr="0">
            <a:noAutofit/>
          </a:bodyPr>
          <a:lstStyle/>
          <a:p>
            <a:pPr marL="139700" lvl="0" indent="0">
              <a:buNone/>
            </a:pPr>
            <a:endParaRPr lang="en-IN"/>
          </a:p>
          <a:p>
            <a:pPr lvl="0"/>
            <a:r>
              <a:rPr lang="en-IN"/>
              <a:t>Provides immense support to XAML </a:t>
            </a:r>
          </a:p>
          <a:p>
            <a:pPr lvl="0"/>
            <a:r>
              <a:rPr lang="en-IN"/>
              <a:t>Provides a simplistic approach to data binding</a:t>
            </a:r>
          </a:p>
          <a:p>
            <a:pPr lvl="0"/>
            <a:r>
              <a:rPr lang="en-IN"/>
              <a:t>Reduces application side-effects by allowing developers to express Declarative UI</a:t>
            </a:r>
          </a:p>
          <a:p>
            <a:pPr lvl="0"/>
            <a:r>
              <a:rPr lang="en-IN"/>
              <a:t>Simplifies testing</a:t>
            </a:r>
          </a:p>
          <a:p>
            <a:pPr lvl="0"/>
            <a:r>
              <a:rPr lang="en-IN"/>
              <a:t>Gives Design development workflow a </a:t>
            </a:r>
          </a:p>
          <a:p>
            <a:pPr lvl="0"/>
            <a:r>
              <a:rPr lang="en-IN"/>
              <a:t>Makes Single Page Applications easy</a:t>
            </a:r>
          </a:p>
          <a:p>
            <a:endParaRPr/>
          </a:p>
        </p:txBody>
      </p:sp>
      <p:sp>
        <p:nvSpPr>
          <p:cNvPr id="77" name="Google Shape;77;p15"/>
          <p:cNvSpPr txBox="1">
            <a:spLocks noGrp="1"/>
          </p:cNvSpPr>
          <p:nvPr>
            <p:ph type="body" idx="3"/>
          </p:nvPr>
        </p:nvSpPr>
        <p:spPr>
          <a:xfrm>
            <a:off x="51130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https://www.chapter247.com/blog/top-features-and-benefits-of-angularjs/</a:t>
            </a:r>
            <a:endParaRPr lang="en-IN"/>
          </a:p>
          <a:p>
            <a:pPr marL="0" indent="0">
              <a:spcAft>
                <a:spcPts val="1600"/>
              </a:spcAft>
              <a:buNone/>
            </a:pPr>
            <a:endParaRPr lang="en-IN"/>
          </a:p>
          <a:p>
            <a:pPr marL="0" indent="0">
              <a:spcAft>
                <a:spcPts val="1600"/>
              </a:spcAft>
              <a:buNone/>
            </a:pPr>
            <a:endParaRPr/>
          </a:p>
        </p:txBody>
      </p:sp>
      <p:pic>
        <p:nvPicPr>
          <p:cNvPr id="11266" name="Picture 2" descr="Features and Benefits Of Angular.Js in Web Application Development |  Chapter247">
            <a:extLst>
              <a:ext uri="{FF2B5EF4-FFF2-40B4-BE49-F238E27FC236}">
                <a16:creationId xmlns:a16="http://schemas.microsoft.com/office/drawing/2014/main" id="{600C4490-17A8-860A-8FBF-BD20A191CE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379" b="8894"/>
          <a:stretch/>
        </p:blipFill>
        <p:spPr bwMode="auto">
          <a:xfrm>
            <a:off x="4572000" y="1955799"/>
            <a:ext cx="4572000" cy="189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0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Usage of Angular JS with HTML </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AngularJS with HTML</a:t>
            </a:r>
            <a:endParaRP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Char char="●"/>
            </a:pPr>
            <a:r>
              <a:rPr lang="en-IN"/>
              <a:t>AngularJS is a JavaScript framework. It can be added to an HTML page with a &lt;script&gt; tag. AngularJS extends HTML attributes with Directives, and binds data to HTML with Expressions.</a:t>
            </a:r>
            <a:endParaRP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Image Source: </a:t>
            </a:r>
            <a:r>
              <a:rPr lang="en-IN">
                <a:hlinkClick r:id="rId3"/>
              </a:rPr>
              <a:t>https://docs.angularjs.org/guide/bootstrap</a:t>
            </a:r>
            <a:endParaRPr lang="en-IN"/>
          </a:p>
          <a:p>
            <a:pPr marL="0" lvl="0" indent="0" algn="l" rtl="0">
              <a:spcBef>
                <a:spcPts val="0"/>
              </a:spcBef>
              <a:spcAft>
                <a:spcPts val="1600"/>
              </a:spcAft>
              <a:buNone/>
            </a:pPr>
            <a:endParaRPr/>
          </a:p>
        </p:txBody>
      </p:sp>
      <p:pic>
        <p:nvPicPr>
          <p:cNvPr id="12290" name="Picture 2">
            <a:extLst>
              <a:ext uri="{FF2B5EF4-FFF2-40B4-BE49-F238E27FC236}">
                <a16:creationId xmlns:a16="http://schemas.microsoft.com/office/drawing/2014/main" id="{558545EA-522F-6566-6FCE-97D3DBC52A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4900"/>
            <a:ext cx="4572000" cy="276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a:t>Introduction to mean stack </a:t>
            </a:r>
          </a:p>
          <a:p>
            <a:pPr marL="457200" lvl="0" indent="-342900" algn="l" rtl="0">
              <a:spcBef>
                <a:spcPts val="0"/>
              </a:spcBef>
              <a:spcAft>
                <a:spcPts val="0"/>
              </a:spcAft>
              <a:buSzPts val="1800"/>
              <a:buChar char="●"/>
            </a:pPr>
            <a:r>
              <a:rPr lang="en-IN"/>
              <a:t>Introduction to Angular JS and UI benefits in Angular JS </a:t>
            </a:r>
          </a:p>
          <a:p>
            <a:pPr marL="457200" lvl="0" indent="-342900" algn="l" rtl="0">
              <a:spcBef>
                <a:spcPts val="0"/>
              </a:spcBef>
              <a:spcAft>
                <a:spcPts val="0"/>
              </a:spcAft>
              <a:buSzPts val="1800"/>
              <a:buChar char="●"/>
            </a:pPr>
            <a:r>
              <a:rPr lang="en-IN"/>
              <a:t>Usage of Angular JS with HTML </a:t>
            </a:r>
          </a:p>
          <a:p>
            <a:pPr marL="457200" lvl="0" indent="-342900" algn="l" rtl="0">
              <a:spcBef>
                <a:spcPts val="0"/>
              </a:spcBef>
              <a:spcAft>
                <a:spcPts val="0"/>
              </a:spcAft>
              <a:buSzPts val="1800"/>
              <a:buChar char="●"/>
            </a:pPr>
            <a:r>
              <a:rPr lang="en-IN"/>
              <a:t>Event Handling in Angular JS </a:t>
            </a:r>
          </a:p>
          <a:p>
            <a:r>
              <a:rPr lang="en-IN"/>
              <a:t>Introduction Angular  &amp; difference b/w angular-1 to angular-5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Usage of Angular JS with HTML </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AngularJS with HTML</a:t>
            </a:r>
            <a:endParaRP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Char char="●"/>
            </a:pPr>
            <a:r>
              <a:rPr lang="en-IN"/>
              <a:t>AngularJS is a JavaScript framework. It can be added to an HTML page with a &lt;script&gt; tag. AngularJS extends HTML attributes with Directives, and binds data to HTML with Expressions.</a:t>
            </a:r>
            <a:endParaRP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 name="Picture 5">
            <a:extLst>
              <a:ext uri="{FF2B5EF4-FFF2-40B4-BE49-F238E27FC236}">
                <a16:creationId xmlns:a16="http://schemas.microsoft.com/office/drawing/2014/main" id="{9A61495C-50D0-D85D-F0C5-D2BCE817F0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4900"/>
            <a:ext cx="4553585" cy="2403475"/>
          </a:xfrm>
          <a:prstGeom prst="rect">
            <a:avLst/>
          </a:prstGeom>
          <a:noFill/>
          <a:ln>
            <a:noFill/>
          </a:ln>
        </p:spPr>
      </p:pic>
    </p:spTree>
    <p:extLst>
      <p:ext uri="{BB962C8B-B14F-4D97-AF65-F5344CB8AC3E}">
        <p14:creationId xmlns:p14="http://schemas.microsoft.com/office/powerpoint/2010/main" val="386939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Usage of Angular JS with HTML </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AngularJS Directives &amp; Expressions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a:spcBef>
                <a:spcPts val="1600"/>
              </a:spcBef>
            </a:pPr>
            <a:r>
              <a:rPr lang="en-IN"/>
              <a:t>The ng-</a:t>
            </a:r>
            <a:r>
              <a:rPr lang="en-IN" err="1"/>
              <a:t>init</a:t>
            </a:r>
            <a:r>
              <a:rPr lang="en-IN"/>
              <a:t> directive initializes AngularJS application variables.</a:t>
            </a:r>
          </a:p>
          <a:p>
            <a:pPr>
              <a:spcBef>
                <a:spcPts val="1600"/>
              </a:spcBef>
            </a:pPr>
            <a:r>
              <a:rPr lang="en-IN"/>
              <a:t>AngularJS expressions are written inside double braces: {{ expression }}.</a:t>
            </a:r>
          </a:p>
          <a:p>
            <a:pPr marL="139700" indent="0">
              <a:spcBef>
                <a:spcPts val="1600"/>
              </a:spcBef>
              <a:buNone/>
            </a:pPr>
            <a:endParaRPr lang="en-IN"/>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 name="Picture 6">
            <a:extLst>
              <a:ext uri="{FF2B5EF4-FFF2-40B4-BE49-F238E27FC236}">
                <a16:creationId xmlns:a16="http://schemas.microsoft.com/office/drawing/2014/main" id="{28A4C37D-B3EF-C3F5-C293-B411C5A349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9067" y="684042"/>
            <a:ext cx="4544932" cy="1975154"/>
          </a:xfrm>
          <a:prstGeom prst="rect">
            <a:avLst/>
          </a:prstGeom>
          <a:noFill/>
          <a:ln>
            <a:noFill/>
          </a:ln>
        </p:spPr>
      </p:pic>
      <p:pic>
        <p:nvPicPr>
          <p:cNvPr id="8" name="Picture 7">
            <a:extLst>
              <a:ext uri="{FF2B5EF4-FFF2-40B4-BE49-F238E27FC236}">
                <a16:creationId xmlns:a16="http://schemas.microsoft.com/office/drawing/2014/main" id="{3BC3E3CC-0693-3FD3-8D5D-C900B3E834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9066" y="2571750"/>
            <a:ext cx="4544933" cy="1975154"/>
          </a:xfrm>
          <a:prstGeom prst="rect">
            <a:avLst/>
          </a:prstGeom>
          <a:noFill/>
          <a:ln>
            <a:noFill/>
          </a:ln>
        </p:spPr>
      </p:pic>
    </p:spTree>
    <p:extLst>
      <p:ext uri="{BB962C8B-B14F-4D97-AF65-F5344CB8AC3E}">
        <p14:creationId xmlns:p14="http://schemas.microsoft.com/office/powerpoint/2010/main" val="132669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Event Handling in Angular JS </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Event Handling</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pPr>
              <a:spcBef>
                <a:spcPts val="1600"/>
              </a:spcBef>
            </a:pPr>
            <a:r>
              <a:rPr lang="en-IN"/>
              <a:t>AngularJS includes certain directives which can be used to provide custom </a:t>
            </a:r>
            <a:r>
              <a:rPr lang="en-IN" err="1"/>
              <a:t>behavior</a:t>
            </a:r>
            <a:r>
              <a:rPr lang="en-IN"/>
              <a:t> on various DOM events, such as click, </a:t>
            </a:r>
            <a:r>
              <a:rPr lang="en-IN" err="1"/>
              <a:t>dblclick</a:t>
            </a:r>
            <a:r>
              <a:rPr lang="en-IN"/>
              <a:t>, </a:t>
            </a:r>
            <a:r>
              <a:rPr lang="en-IN" err="1"/>
              <a:t>mouseenter</a:t>
            </a:r>
            <a:r>
              <a:rPr lang="en-IN"/>
              <a:t> etc.</a:t>
            </a:r>
          </a:p>
          <a:p>
            <a:pPr marL="139700" indent="0">
              <a:spcBef>
                <a:spcPts val="1600"/>
              </a:spcBef>
              <a:buNone/>
            </a:pPr>
            <a:endParaRPr lang="en-IN"/>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https://www.guru99.com/images/AngularJS/010416_0549_AngularJSIn1.png</a:t>
            </a:r>
            <a:endParaRPr lang="en-IN"/>
          </a:p>
          <a:p>
            <a:pPr marL="0" indent="0">
              <a:spcAft>
                <a:spcPts val="1600"/>
              </a:spcAft>
              <a:buNone/>
            </a:pPr>
            <a:endParaRPr/>
          </a:p>
        </p:txBody>
      </p:sp>
      <p:pic>
        <p:nvPicPr>
          <p:cNvPr id="10" name="Picture 9">
            <a:extLst>
              <a:ext uri="{FF2B5EF4-FFF2-40B4-BE49-F238E27FC236}">
                <a16:creationId xmlns:a16="http://schemas.microsoft.com/office/drawing/2014/main" id="{C2814918-0917-52B6-4AE8-4B6DE3DAA1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930" y="869405"/>
            <a:ext cx="2497540" cy="3305645"/>
          </a:xfrm>
          <a:prstGeom prst="rect">
            <a:avLst/>
          </a:prstGeom>
          <a:noFill/>
          <a:ln>
            <a:noFill/>
          </a:ln>
        </p:spPr>
      </p:pic>
    </p:spTree>
    <p:extLst>
      <p:ext uri="{BB962C8B-B14F-4D97-AF65-F5344CB8AC3E}">
        <p14:creationId xmlns:p14="http://schemas.microsoft.com/office/powerpoint/2010/main" val="191589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Event Handling in Angular JS </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AngularJS Events</a:t>
            </a:r>
          </a:p>
        </p:txBody>
      </p:sp>
      <p:sp>
        <p:nvSpPr>
          <p:cNvPr id="84" name="Google Shape;84;p16"/>
          <p:cNvSpPr txBox="1">
            <a:spLocks noGrp="1"/>
          </p:cNvSpPr>
          <p:nvPr>
            <p:ph type="body" idx="2"/>
          </p:nvPr>
        </p:nvSpPr>
        <p:spPr>
          <a:xfrm>
            <a:off x="462275" y="2676200"/>
            <a:ext cx="3837000" cy="1753800"/>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r>
              <a:rPr lang="en-IN"/>
              <a:t>Mouse Events</a:t>
            </a:r>
          </a:p>
          <a:p>
            <a:r>
              <a:rPr lang="en-IN"/>
              <a:t>Click Events</a:t>
            </a:r>
          </a:p>
          <a:p>
            <a:r>
              <a:rPr lang="en-IN"/>
              <a:t>Keyboard Events</a:t>
            </a:r>
          </a:p>
          <a:p>
            <a:pPr marL="139700" indent="0">
              <a:spcBef>
                <a:spcPts val="1600"/>
              </a:spcBef>
              <a:buNone/>
            </a:pPr>
            <a:endParaRPr lang="en-IN"/>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 name="Picture 6">
            <a:extLst>
              <a:ext uri="{FF2B5EF4-FFF2-40B4-BE49-F238E27FC236}">
                <a16:creationId xmlns:a16="http://schemas.microsoft.com/office/drawing/2014/main" id="{4FB0EAA1-7C61-55C3-E7BA-FBD8E2293B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37895"/>
            <a:ext cx="4572000" cy="3267710"/>
          </a:xfrm>
          <a:prstGeom prst="rect">
            <a:avLst/>
          </a:prstGeom>
          <a:noFill/>
          <a:ln>
            <a:noFill/>
          </a:ln>
        </p:spPr>
      </p:pic>
    </p:spTree>
    <p:extLst>
      <p:ext uri="{BB962C8B-B14F-4D97-AF65-F5344CB8AC3E}">
        <p14:creationId xmlns:p14="http://schemas.microsoft.com/office/powerpoint/2010/main" val="99950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558800"/>
            <a:ext cx="4045200" cy="11303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Introduction Angular &amp; difference b/w angular-1 and angular-5 </a:t>
            </a:r>
          </a:p>
        </p:txBody>
      </p:sp>
      <p:sp>
        <p:nvSpPr>
          <p:cNvPr id="83" name="Google Shape;83;p16"/>
          <p:cNvSpPr txBox="1">
            <a:spLocks noGrp="1"/>
          </p:cNvSpPr>
          <p:nvPr>
            <p:ph type="subTitle" idx="1"/>
          </p:nvPr>
        </p:nvSpPr>
        <p:spPr>
          <a:xfrm>
            <a:off x="254075" y="1689100"/>
            <a:ext cx="4045200" cy="641400"/>
          </a:xfrm>
          <a:prstGeom prst="rect">
            <a:avLst/>
          </a:prstGeom>
        </p:spPr>
        <p:txBody>
          <a:bodyPr spcFirstLastPara="1" wrap="square" lIns="91425" tIns="91425" rIns="91425" bIns="91425" anchor="ctr" anchorCtr="0">
            <a:noAutofit/>
          </a:bodyPr>
          <a:lstStyle/>
          <a:p>
            <a:pPr marL="0" indent="0"/>
            <a:r>
              <a:rPr lang="en-IN"/>
              <a:t>Introduction Angular</a:t>
            </a:r>
          </a:p>
        </p:txBody>
      </p:sp>
      <p:sp>
        <p:nvSpPr>
          <p:cNvPr id="84" name="Google Shape;84;p16"/>
          <p:cNvSpPr txBox="1">
            <a:spLocks noGrp="1"/>
          </p:cNvSpPr>
          <p:nvPr>
            <p:ph type="body" idx="2"/>
          </p:nvPr>
        </p:nvSpPr>
        <p:spPr>
          <a:xfrm>
            <a:off x="462275" y="2222500"/>
            <a:ext cx="3837000" cy="2362200"/>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r>
              <a:rPr lang="en-IN"/>
              <a:t>Angular is a platform and framework for building single-page client applications using HTML and TypeScript</a:t>
            </a:r>
          </a:p>
          <a:p>
            <a:pPr marL="139700" indent="0">
              <a:buNone/>
            </a:pPr>
            <a:endParaRPr lang="en-IN"/>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Image Source: </a:t>
            </a:r>
            <a:r>
              <a:rPr lang="en-IN">
                <a:hlinkClick r:id="rId3"/>
              </a:rPr>
              <a:t>https://www.c-sharpcorner.com/article/what-is-angular-and-features-release-in-angular-13/</a:t>
            </a:r>
            <a:endParaRPr lang="en-IN"/>
          </a:p>
          <a:p>
            <a:pPr marL="0" lvl="0" indent="0" algn="l" rtl="0">
              <a:spcBef>
                <a:spcPts val="0"/>
              </a:spcBef>
              <a:spcAft>
                <a:spcPts val="1600"/>
              </a:spcAft>
              <a:buNone/>
            </a:pPr>
            <a:endParaRPr/>
          </a:p>
        </p:txBody>
      </p:sp>
      <p:pic>
        <p:nvPicPr>
          <p:cNvPr id="2" name="Picture 1">
            <a:extLst>
              <a:ext uri="{FF2B5EF4-FFF2-40B4-BE49-F238E27FC236}">
                <a16:creationId xmlns:a16="http://schemas.microsoft.com/office/drawing/2014/main" id="{33943D96-37DE-F26E-434A-CA0296782703}"/>
              </a:ext>
            </a:extLst>
          </p:cNvPr>
          <p:cNvPicPr>
            <a:picLocks noChangeAspect="1"/>
          </p:cNvPicPr>
          <p:nvPr/>
        </p:nvPicPr>
        <p:blipFill>
          <a:blip r:embed="rId4"/>
          <a:stretch>
            <a:fillRect/>
          </a:stretch>
        </p:blipFill>
        <p:spPr>
          <a:xfrm>
            <a:off x="4572000" y="2012058"/>
            <a:ext cx="4572000" cy="1937642"/>
          </a:xfrm>
          <a:prstGeom prst="rect">
            <a:avLst/>
          </a:prstGeom>
        </p:spPr>
      </p:pic>
    </p:spTree>
    <p:extLst>
      <p:ext uri="{BB962C8B-B14F-4D97-AF65-F5344CB8AC3E}">
        <p14:creationId xmlns:p14="http://schemas.microsoft.com/office/powerpoint/2010/main" val="210168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558800"/>
            <a:ext cx="4045200" cy="11303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Introduction Angular &amp; difference b/w angular-1 and angular-5 </a:t>
            </a:r>
          </a:p>
        </p:txBody>
      </p:sp>
      <p:sp>
        <p:nvSpPr>
          <p:cNvPr id="83" name="Google Shape;83;p16"/>
          <p:cNvSpPr txBox="1">
            <a:spLocks noGrp="1"/>
          </p:cNvSpPr>
          <p:nvPr>
            <p:ph type="subTitle" idx="1"/>
          </p:nvPr>
        </p:nvSpPr>
        <p:spPr>
          <a:xfrm>
            <a:off x="254075" y="1689100"/>
            <a:ext cx="4045200" cy="641400"/>
          </a:xfrm>
          <a:prstGeom prst="rect">
            <a:avLst/>
          </a:prstGeom>
        </p:spPr>
        <p:txBody>
          <a:bodyPr spcFirstLastPara="1" wrap="square" lIns="91425" tIns="91425" rIns="91425" bIns="91425" anchor="ctr" anchorCtr="0">
            <a:noAutofit/>
          </a:bodyPr>
          <a:lstStyle/>
          <a:p>
            <a:pPr marL="0" indent="0"/>
            <a:r>
              <a:rPr lang="en-IN"/>
              <a:t>Top 12 Angular Features</a:t>
            </a:r>
          </a:p>
        </p:txBody>
      </p:sp>
      <p:sp>
        <p:nvSpPr>
          <p:cNvPr id="84" name="Google Shape;84;p16"/>
          <p:cNvSpPr txBox="1">
            <a:spLocks noGrp="1"/>
          </p:cNvSpPr>
          <p:nvPr>
            <p:ph type="body" idx="2"/>
          </p:nvPr>
        </p:nvSpPr>
        <p:spPr>
          <a:xfrm>
            <a:off x="462275" y="2222500"/>
            <a:ext cx="3837000" cy="2362200"/>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r>
              <a:rPr lang="en-IN"/>
              <a:t>Cross-platform</a:t>
            </a:r>
          </a:p>
          <a:p>
            <a:r>
              <a:rPr lang="en-IN"/>
              <a:t>Efficient MVC architecture</a:t>
            </a:r>
          </a:p>
          <a:p>
            <a:r>
              <a:rPr lang="en-IN"/>
              <a:t>Sectional structure</a:t>
            </a:r>
          </a:p>
          <a:p>
            <a:r>
              <a:rPr lang="en-IN"/>
              <a:t>The eminence of Angular CLI</a:t>
            </a:r>
          </a:p>
          <a:p>
            <a:r>
              <a:rPr lang="en-IN"/>
              <a:t>Data binding</a:t>
            </a:r>
          </a:p>
          <a:p>
            <a:r>
              <a:rPr lang="en-IN"/>
              <a:t>Set of Directives</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Image Source: </a:t>
            </a:r>
            <a:r>
              <a:rPr lang="en-IN">
                <a:hlinkClick r:id="rId3"/>
              </a:rPr>
              <a:t>https://www.mobileappdaily.com/angular-framework-best-use-casess</a:t>
            </a:r>
            <a:endParaRPr lang="en-IN"/>
          </a:p>
          <a:p>
            <a:pPr marL="0" lvl="0" indent="0" algn="l" rtl="0">
              <a:spcBef>
                <a:spcPts val="0"/>
              </a:spcBef>
              <a:spcAft>
                <a:spcPts val="1600"/>
              </a:spcAft>
              <a:buNone/>
            </a:pPr>
            <a:endParaRPr/>
          </a:p>
        </p:txBody>
      </p:sp>
      <p:pic>
        <p:nvPicPr>
          <p:cNvPr id="13314" name="Picture 2" descr="Angular JS">
            <a:extLst>
              <a:ext uri="{FF2B5EF4-FFF2-40B4-BE49-F238E27FC236}">
                <a16:creationId xmlns:a16="http://schemas.microsoft.com/office/drawing/2014/main" id="{D3D56ED4-4334-034A-7918-BA9E9295F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23950"/>
            <a:ext cx="4572000" cy="335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288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558800"/>
            <a:ext cx="4045200" cy="11303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Introduction Angular &amp; difference b/w angular-1 and angular-5 </a:t>
            </a:r>
          </a:p>
        </p:txBody>
      </p:sp>
      <p:sp>
        <p:nvSpPr>
          <p:cNvPr id="83" name="Google Shape;83;p16"/>
          <p:cNvSpPr txBox="1">
            <a:spLocks noGrp="1"/>
          </p:cNvSpPr>
          <p:nvPr>
            <p:ph type="subTitle" idx="1"/>
          </p:nvPr>
        </p:nvSpPr>
        <p:spPr>
          <a:xfrm>
            <a:off x="254075" y="1689100"/>
            <a:ext cx="4045200" cy="641400"/>
          </a:xfrm>
          <a:prstGeom prst="rect">
            <a:avLst/>
          </a:prstGeom>
        </p:spPr>
        <p:txBody>
          <a:bodyPr spcFirstLastPara="1" wrap="square" lIns="91425" tIns="91425" rIns="91425" bIns="91425" anchor="ctr" anchorCtr="0">
            <a:noAutofit/>
          </a:bodyPr>
          <a:lstStyle/>
          <a:p>
            <a:pPr marL="0" indent="0"/>
            <a:r>
              <a:rPr lang="en-IN"/>
              <a:t>Top 12 Angular Features</a:t>
            </a:r>
          </a:p>
        </p:txBody>
      </p:sp>
      <p:sp>
        <p:nvSpPr>
          <p:cNvPr id="84" name="Google Shape;84;p16"/>
          <p:cNvSpPr txBox="1">
            <a:spLocks noGrp="1"/>
          </p:cNvSpPr>
          <p:nvPr>
            <p:ph type="body" idx="2"/>
          </p:nvPr>
        </p:nvSpPr>
        <p:spPr>
          <a:xfrm>
            <a:off x="462275" y="2222500"/>
            <a:ext cx="3837000" cy="2362200"/>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r>
              <a:rPr lang="en-IN"/>
              <a:t>Prominence of TypeScript</a:t>
            </a:r>
          </a:p>
          <a:p>
            <a:r>
              <a:rPr lang="en-IN"/>
              <a:t>Declarative UI</a:t>
            </a:r>
          </a:p>
          <a:p>
            <a:r>
              <a:rPr lang="en-IN"/>
              <a:t>Extensive documentation and support</a:t>
            </a:r>
          </a:p>
          <a:p>
            <a:r>
              <a:rPr lang="en-IN"/>
              <a:t>The prowess of Ivy Renderer</a:t>
            </a:r>
          </a:p>
          <a:p>
            <a:r>
              <a:rPr lang="en-IN"/>
              <a:t>Test-friendliness</a:t>
            </a:r>
          </a:p>
          <a:p>
            <a:r>
              <a:rPr lang="en-IN"/>
              <a:t>Timely upgradations</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https://www.angularminds.com/blog/article/top-features-of-angular-11.html</a:t>
            </a:r>
            <a:endParaRPr lang="en-IN"/>
          </a:p>
          <a:p>
            <a:pPr marL="0" indent="0">
              <a:spcAft>
                <a:spcPts val="1600"/>
              </a:spcAft>
              <a:buNone/>
            </a:pPr>
            <a:endParaRPr lang="en-IN"/>
          </a:p>
          <a:p>
            <a:pPr marL="0" lvl="0" indent="0" algn="l" rtl="0">
              <a:spcBef>
                <a:spcPts val="0"/>
              </a:spcBef>
              <a:spcAft>
                <a:spcPts val="1600"/>
              </a:spcAft>
              <a:buNone/>
            </a:pPr>
            <a:endParaRPr/>
          </a:p>
        </p:txBody>
      </p:sp>
      <p:pic>
        <p:nvPicPr>
          <p:cNvPr id="14338" name="Picture 2" descr="Angular 11 Features: Breaking Changes And New Deprecations">
            <a:extLst>
              <a:ext uri="{FF2B5EF4-FFF2-40B4-BE49-F238E27FC236}">
                <a16:creationId xmlns:a16="http://schemas.microsoft.com/office/drawing/2014/main" id="{516C2105-3692-5D7F-87C1-90EC4D3C3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43000"/>
            <a:ext cx="4572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8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558800"/>
            <a:ext cx="4045200" cy="11303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Introduction Angular &amp; difference b/w angular-1 to angular-5 </a:t>
            </a:r>
          </a:p>
        </p:txBody>
      </p:sp>
      <p:sp>
        <p:nvSpPr>
          <p:cNvPr id="83" name="Google Shape;83;p16"/>
          <p:cNvSpPr txBox="1">
            <a:spLocks noGrp="1"/>
          </p:cNvSpPr>
          <p:nvPr>
            <p:ph type="subTitle" idx="1"/>
          </p:nvPr>
        </p:nvSpPr>
        <p:spPr>
          <a:xfrm>
            <a:off x="254075" y="1901800"/>
            <a:ext cx="4045200" cy="641400"/>
          </a:xfrm>
          <a:prstGeom prst="rect">
            <a:avLst/>
          </a:prstGeom>
        </p:spPr>
        <p:txBody>
          <a:bodyPr spcFirstLastPara="1" wrap="square" lIns="91425" tIns="91425" rIns="91425" bIns="91425" anchor="ctr" anchorCtr="0">
            <a:noAutofit/>
          </a:bodyPr>
          <a:lstStyle/>
          <a:p>
            <a:pPr marL="0" indent="0"/>
            <a:r>
              <a:rPr lang="en-IN"/>
              <a:t>Difference b/wAngular-1 to Angular-5 </a:t>
            </a:r>
          </a:p>
        </p:txBody>
      </p:sp>
      <p:sp>
        <p:nvSpPr>
          <p:cNvPr id="84" name="Google Shape;84;p16"/>
          <p:cNvSpPr txBox="1">
            <a:spLocks noGrp="1"/>
          </p:cNvSpPr>
          <p:nvPr>
            <p:ph type="body" idx="2"/>
          </p:nvPr>
        </p:nvSpPr>
        <p:spPr>
          <a:xfrm>
            <a:off x="462275" y="2589122"/>
            <a:ext cx="3837000" cy="1995578"/>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r>
              <a:rPr lang="en-IN"/>
              <a:t>Prominence of TypeScript</a:t>
            </a:r>
          </a:p>
          <a:p>
            <a:r>
              <a:rPr lang="en-IN"/>
              <a:t>Declarative UI</a:t>
            </a:r>
          </a:p>
          <a:p>
            <a:r>
              <a:rPr lang="en-IN"/>
              <a:t>Extensive documentation and support</a:t>
            </a:r>
          </a:p>
          <a:p>
            <a:r>
              <a:rPr lang="en-IN"/>
              <a:t>The prowess of Ivy Renderer</a:t>
            </a:r>
          </a:p>
          <a:p>
            <a:r>
              <a:rPr lang="en-IN"/>
              <a:t>Test-friendliness</a:t>
            </a:r>
          </a:p>
          <a:p>
            <a:r>
              <a:rPr lang="en-IN"/>
              <a:t>Timely upgradations</a:t>
            </a:r>
          </a:p>
        </p:txBody>
      </p:sp>
      <p:graphicFrame>
        <p:nvGraphicFramePr>
          <p:cNvPr id="2" name="Table 1">
            <a:extLst>
              <a:ext uri="{FF2B5EF4-FFF2-40B4-BE49-F238E27FC236}">
                <a16:creationId xmlns:a16="http://schemas.microsoft.com/office/drawing/2014/main" id="{78F32107-8961-E2FA-EED2-2C381609F3F5}"/>
              </a:ext>
            </a:extLst>
          </p:cNvPr>
          <p:cNvGraphicFramePr>
            <a:graphicFrameLocks noGrp="1"/>
          </p:cNvGraphicFramePr>
          <p:nvPr>
            <p:extLst>
              <p:ext uri="{D42A27DB-BD31-4B8C-83A1-F6EECF244321}">
                <p14:modId xmlns:p14="http://schemas.microsoft.com/office/powerpoint/2010/main" val="2859220449"/>
              </p:ext>
            </p:extLst>
          </p:nvPr>
        </p:nvGraphicFramePr>
        <p:xfrm>
          <a:off x="4572000" y="859260"/>
          <a:ext cx="4572000" cy="3725440"/>
        </p:xfrm>
        <a:graphic>
          <a:graphicData uri="http://schemas.openxmlformats.org/drawingml/2006/table">
            <a:tbl>
              <a:tblPr firstRow="1" firstCol="1" bandRow="1">
                <a:tableStyleId>{5940675A-B579-460E-94D1-54222C63F5DA}</a:tableStyleId>
              </a:tblPr>
              <a:tblGrid>
                <a:gridCol w="2235708">
                  <a:extLst>
                    <a:ext uri="{9D8B030D-6E8A-4147-A177-3AD203B41FA5}">
                      <a16:colId xmlns:a16="http://schemas.microsoft.com/office/drawing/2014/main" val="244139092"/>
                    </a:ext>
                  </a:extLst>
                </a:gridCol>
                <a:gridCol w="2336292">
                  <a:extLst>
                    <a:ext uri="{9D8B030D-6E8A-4147-A177-3AD203B41FA5}">
                      <a16:colId xmlns:a16="http://schemas.microsoft.com/office/drawing/2014/main" val="4255430398"/>
                    </a:ext>
                  </a:extLst>
                </a:gridCol>
              </a:tblGrid>
              <a:tr h="383880">
                <a:tc>
                  <a:txBody>
                    <a:bodyPr/>
                    <a:lstStyle/>
                    <a:p>
                      <a:pPr>
                        <a:lnSpc>
                          <a:spcPct val="115000"/>
                        </a:lnSpc>
                        <a:spcBef>
                          <a:spcPts val="1000"/>
                        </a:spcBef>
                        <a:spcAft>
                          <a:spcPts val="1000"/>
                        </a:spcAft>
                      </a:pPr>
                      <a:r>
                        <a:rPr lang="en-IN" sz="1600" b="1">
                          <a:solidFill>
                            <a:schemeClr val="bg1"/>
                          </a:solidFill>
                          <a:effectLst/>
                        </a:rPr>
                        <a:t>Angular 1</a:t>
                      </a:r>
                      <a:endParaRPr lang="en-IN" sz="1600" b="1">
                        <a:solidFill>
                          <a:schemeClr val="bg1"/>
                        </a:solidFill>
                        <a:effectLst/>
                        <a:latin typeface="Times New Roman" panose="02020603050405020304" pitchFamily="18" charset="0"/>
                        <a:ea typeface="Times New Roman" panose="02020603050405020304" pitchFamily="18" charset="0"/>
                      </a:endParaRPr>
                    </a:p>
                  </a:txBody>
                  <a:tcPr marL="7693" marR="7693" marT="7693" marB="7693" anchor="ctr">
                    <a:solidFill>
                      <a:schemeClr val="tx1"/>
                    </a:solidFill>
                  </a:tcPr>
                </a:tc>
                <a:tc>
                  <a:txBody>
                    <a:bodyPr/>
                    <a:lstStyle/>
                    <a:p>
                      <a:pPr>
                        <a:lnSpc>
                          <a:spcPct val="115000"/>
                        </a:lnSpc>
                        <a:spcBef>
                          <a:spcPts val="1000"/>
                        </a:spcBef>
                        <a:spcAft>
                          <a:spcPts val="1000"/>
                        </a:spcAft>
                      </a:pPr>
                      <a:r>
                        <a:rPr lang="en-IN" sz="1600" b="1">
                          <a:solidFill>
                            <a:schemeClr val="bg1"/>
                          </a:solidFill>
                          <a:effectLst/>
                        </a:rPr>
                        <a:t>Angular 5</a:t>
                      </a:r>
                      <a:endParaRPr lang="en-IN" sz="1600" b="1">
                        <a:solidFill>
                          <a:schemeClr val="bg1"/>
                        </a:solidFill>
                        <a:effectLst/>
                        <a:latin typeface="Times New Roman" panose="02020603050405020304" pitchFamily="18" charset="0"/>
                        <a:ea typeface="Times New Roman" panose="02020603050405020304" pitchFamily="18" charset="0"/>
                      </a:endParaRPr>
                    </a:p>
                  </a:txBody>
                  <a:tcPr marL="7693" marR="7693" marT="7693" marB="7693" anchor="ctr">
                    <a:solidFill>
                      <a:schemeClr val="tx1"/>
                    </a:solidFill>
                  </a:tcPr>
                </a:tc>
                <a:extLst>
                  <a:ext uri="{0D108BD9-81ED-4DB2-BD59-A6C34878D82A}">
                    <a16:rowId xmlns:a16="http://schemas.microsoft.com/office/drawing/2014/main" val="2378231418"/>
                  </a:ext>
                </a:extLst>
              </a:tr>
              <a:tr h="171600">
                <a:tc>
                  <a:txBody>
                    <a:bodyPr/>
                    <a:lstStyle/>
                    <a:p>
                      <a:pPr>
                        <a:lnSpc>
                          <a:spcPct val="115000"/>
                        </a:lnSpc>
                        <a:spcBef>
                          <a:spcPts val="1000"/>
                        </a:spcBef>
                        <a:spcAft>
                          <a:spcPts val="1000"/>
                        </a:spcAft>
                      </a:pPr>
                      <a:r>
                        <a:rPr lang="en-IN" sz="1000" b="0">
                          <a:effectLst/>
                        </a:rPr>
                        <a:t>Released by Google in the year 2010.</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Released by Google in the year 2017.</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3920410060"/>
                  </a:ext>
                </a:extLst>
              </a:tr>
              <a:tr h="511312">
                <a:tc>
                  <a:txBody>
                    <a:bodyPr/>
                    <a:lstStyle/>
                    <a:p>
                      <a:pPr>
                        <a:lnSpc>
                          <a:spcPct val="115000"/>
                        </a:lnSpc>
                        <a:spcBef>
                          <a:spcPts val="1000"/>
                        </a:spcBef>
                        <a:spcAft>
                          <a:spcPts val="1000"/>
                        </a:spcAft>
                      </a:pPr>
                      <a:r>
                        <a:rPr lang="en-IN" sz="1000" b="0">
                          <a:effectLst/>
                        </a:rPr>
                        <a:t>JavaScript-based framework for creating SPA.</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Angular 5 comes with build optimizer which is a part of the platform’s command like a tool.</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675513324"/>
                  </a:ext>
                </a:extLst>
              </a:tr>
              <a:tr h="341456">
                <a:tc>
                  <a:txBody>
                    <a:bodyPr/>
                    <a:lstStyle/>
                    <a:p>
                      <a:pPr>
                        <a:lnSpc>
                          <a:spcPct val="115000"/>
                        </a:lnSpc>
                        <a:spcBef>
                          <a:spcPts val="1000"/>
                        </a:spcBef>
                        <a:spcAft>
                          <a:spcPts val="1000"/>
                        </a:spcAft>
                      </a:pPr>
                      <a:r>
                        <a:rPr lang="en-IN" sz="1000" b="0">
                          <a:effectLst/>
                        </a:rPr>
                        <a:t>Still supported but no longer will be developed.</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 </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2367301303"/>
                  </a:ext>
                </a:extLst>
              </a:tr>
              <a:tr h="341456">
                <a:tc>
                  <a:txBody>
                    <a:bodyPr/>
                    <a:lstStyle/>
                    <a:p>
                      <a:pPr>
                        <a:lnSpc>
                          <a:spcPct val="115000"/>
                        </a:lnSpc>
                        <a:spcBef>
                          <a:spcPts val="1000"/>
                        </a:spcBef>
                        <a:spcAft>
                          <a:spcPts val="1000"/>
                        </a:spcAft>
                      </a:pPr>
                      <a:r>
                        <a:rPr lang="en-IN" sz="1000" b="0">
                          <a:effectLst/>
                        </a:rPr>
                        <a:t>The architecture of AngularJS is based on MVC.</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 </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571894617"/>
                  </a:ext>
                </a:extLst>
              </a:tr>
              <a:tr h="341456">
                <a:tc>
                  <a:txBody>
                    <a:bodyPr/>
                    <a:lstStyle/>
                    <a:p>
                      <a:pPr>
                        <a:lnSpc>
                          <a:spcPct val="115000"/>
                        </a:lnSpc>
                        <a:spcBef>
                          <a:spcPts val="1000"/>
                        </a:spcBef>
                        <a:spcAft>
                          <a:spcPts val="1000"/>
                        </a:spcAft>
                      </a:pPr>
                      <a:r>
                        <a:rPr lang="en-IN" sz="1000" b="0">
                          <a:effectLst/>
                        </a:rPr>
                        <a:t>AngularJS was not developed with a mobile base in mind.</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 </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3018930180"/>
                  </a:ext>
                </a:extLst>
              </a:tr>
              <a:tr h="341456">
                <a:tc>
                  <a:txBody>
                    <a:bodyPr/>
                    <a:lstStyle/>
                    <a:p>
                      <a:pPr>
                        <a:lnSpc>
                          <a:spcPct val="115000"/>
                        </a:lnSpc>
                        <a:spcBef>
                          <a:spcPts val="1000"/>
                        </a:spcBef>
                        <a:spcAft>
                          <a:spcPts val="1000"/>
                        </a:spcAft>
                      </a:pPr>
                      <a:r>
                        <a:rPr lang="en-IN" sz="1000" b="0">
                          <a:effectLst/>
                        </a:rPr>
                        <a:t>AngularJS code can write by using only ES5, ES6, and Dart.</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Compiler Improvements</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2249369701"/>
                  </a:ext>
                </a:extLst>
              </a:tr>
              <a:tr h="341456">
                <a:tc>
                  <a:txBody>
                    <a:bodyPr/>
                    <a:lstStyle/>
                    <a:p>
                      <a:pPr>
                        <a:lnSpc>
                          <a:spcPct val="115000"/>
                        </a:lnSpc>
                        <a:spcBef>
                          <a:spcPts val="1000"/>
                        </a:spcBef>
                        <a:spcAft>
                          <a:spcPts val="1000"/>
                        </a:spcAft>
                      </a:pPr>
                      <a:r>
                        <a:rPr lang="en-IN" sz="1000" b="0">
                          <a:effectLst/>
                        </a:rPr>
                        <a:t>Based on controllers whose scope is now over.</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New Router Lifecycle Event</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2079679343"/>
                  </a:ext>
                </a:extLst>
              </a:tr>
              <a:tr h="341456">
                <a:tc>
                  <a:txBody>
                    <a:bodyPr/>
                    <a:lstStyle/>
                    <a:p>
                      <a:pPr>
                        <a:lnSpc>
                          <a:spcPct val="115000"/>
                        </a:lnSpc>
                        <a:spcBef>
                          <a:spcPts val="1000"/>
                        </a:spcBef>
                        <a:spcAft>
                          <a:spcPts val="1000"/>
                        </a:spcAft>
                      </a:pPr>
                      <a:r>
                        <a:rPr lang="en-IN" sz="1000" b="0">
                          <a:effectLst/>
                        </a:rPr>
                        <a:t>Factory, service, provider, value and constant are used for services</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Optimization with HTTP Client Feature Internationalized Date &amp; Currency</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4040102463"/>
                  </a:ext>
                </a:extLst>
              </a:tr>
              <a:tr h="171600">
                <a:tc>
                  <a:txBody>
                    <a:bodyPr/>
                    <a:lstStyle/>
                    <a:p>
                      <a:pPr>
                        <a:lnSpc>
                          <a:spcPct val="115000"/>
                        </a:lnSpc>
                        <a:spcBef>
                          <a:spcPts val="1000"/>
                        </a:spcBef>
                        <a:spcAft>
                          <a:spcPts val="1000"/>
                        </a:spcAft>
                      </a:pPr>
                      <a:r>
                        <a:rPr lang="en-IN" sz="1000" b="0">
                          <a:effectLst/>
                        </a:rPr>
                        <a:t>Run on only client-side</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 </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3710070601"/>
                  </a:ext>
                </a:extLst>
              </a:tr>
              <a:tr h="341456">
                <a:tc>
                  <a:txBody>
                    <a:bodyPr/>
                    <a:lstStyle/>
                    <a:p>
                      <a:pPr>
                        <a:lnSpc>
                          <a:spcPct val="115000"/>
                        </a:lnSpc>
                        <a:spcBef>
                          <a:spcPts val="1000"/>
                        </a:spcBef>
                        <a:spcAft>
                          <a:spcPts val="1000"/>
                        </a:spcAft>
                      </a:pPr>
                      <a:r>
                        <a:rPr lang="en-IN" sz="1000" b="0">
                          <a:effectLst/>
                        </a:rPr>
                        <a:t>ng-app and angular bootstrap function are used to initialize</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tc>
                  <a:txBody>
                    <a:bodyPr/>
                    <a:lstStyle/>
                    <a:p>
                      <a:pPr>
                        <a:lnSpc>
                          <a:spcPct val="115000"/>
                        </a:lnSpc>
                        <a:spcBef>
                          <a:spcPts val="1000"/>
                        </a:spcBef>
                        <a:spcAft>
                          <a:spcPts val="1000"/>
                        </a:spcAft>
                      </a:pPr>
                      <a:r>
                        <a:rPr lang="en-IN" sz="1000" b="0">
                          <a:effectLst/>
                        </a:rPr>
                        <a:t> </a:t>
                      </a:r>
                      <a:endParaRPr lang="en-IN" sz="1000" b="0">
                        <a:effectLst/>
                        <a:latin typeface="Times New Roman" panose="02020603050405020304" pitchFamily="18" charset="0"/>
                        <a:ea typeface="Times New Roman" panose="02020603050405020304" pitchFamily="18" charset="0"/>
                      </a:endParaRPr>
                    </a:p>
                  </a:txBody>
                  <a:tcPr marL="7693" marR="7693" marT="7693" marB="7693" anchor="ctr"/>
                </a:tc>
                <a:extLst>
                  <a:ext uri="{0D108BD9-81ED-4DB2-BD59-A6C34878D82A}">
                    <a16:rowId xmlns:a16="http://schemas.microsoft.com/office/drawing/2014/main" val="2101415693"/>
                  </a:ext>
                </a:extLst>
              </a:tr>
            </a:tbl>
          </a:graphicData>
        </a:graphic>
      </p:graphicFrame>
    </p:spTree>
    <p:extLst>
      <p:ext uri="{BB962C8B-B14F-4D97-AF65-F5344CB8AC3E}">
        <p14:creationId xmlns:p14="http://schemas.microsoft.com/office/powerpoint/2010/main" val="523509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558800"/>
            <a:ext cx="4045200" cy="11303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a:t>Introduction Angular &amp; difference b/w angular-1 to angular-5 </a:t>
            </a:r>
          </a:p>
        </p:txBody>
      </p:sp>
      <p:pic>
        <p:nvPicPr>
          <p:cNvPr id="7" name="Picture 7" descr="Table&#10;&#10;Description automatically generated">
            <a:extLst>
              <a:ext uri="{FF2B5EF4-FFF2-40B4-BE49-F238E27FC236}">
                <a16:creationId xmlns:a16="http://schemas.microsoft.com/office/drawing/2014/main" id="{B2F96D3D-EC1D-FD99-05E1-43DDA018B39A}"/>
              </a:ext>
            </a:extLst>
          </p:cNvPr>
          <p:cNvPicPr>
            <a:picLocks noChangeAspect="1"/>
          </p:cNvPicPr>
          <p:nvPr/>
        </p:nvPicPr>
        <p:blipFill>
          <a:blip r:embed="rId3"/>
          <a:stretch>
            <a:fillRect/>
          </a:stretch>
        </p:blipFill>
        <p:spPr>
          <a:xfrm>
            <a:off x="4569842" y="1125978"/>
            <a:ext cx="4576314" cy="3236601"/>
          </a:xfrm>
          <a:prstGeom prst="rect">
            <a:avLst/>
          </a:prstGeom>
        </p:spPr>
      </p:pic>
      <p:sp>
        <p:nvSpPr>
          <p:cNvPr id="10" name="Google Shape;84;p16">
            <a:extLst>
              <a:ext uri="{FF2B5EF4-FFF2-40B4-BE49-F238E27FC236}">
                <a16:creationId xmlns:a16="http://schemas.microsoft.com/office/drawing/2014/main" id="{A553576B-39D0-2A7C-BBE3-913E8EA1866D}"/>
              </a:ext>
            </a:extLst>
          </p:cNvPr>
          <p:cNvSpPr txBox="1">
            <a:spLocks noGrp="1"/>
          </p:cNvSpPr>
          <p:nvPr>
            <p:ph type="body" idx="2"/>
          </p:nvPr>
        </p:nvSpPr>
        <p:spPr>
          <a:xfrm>
            <a:off x="462275" y="2114669"/>
            <a:ext cx="3837000" cy="1995578"/>
          </a:xfrm>
          <a:prstGeom prst="rect">
            <a:avLst/>
          </a:prstGeom>
        </p:spPr>
        <p:txBody>
          <a:bodyPr spcFirstLastPara="1" wrap="square" lIns="91425" tIns="91425" rIns="91425" bIns="91425" anchor="ctr" anchorCtr="0">
            <a:noAutofit/>
          </a:bodyPr>
          <a:lstStyle/>
          <a:p>
            <a:pPr marL="139700" indent="0">
              <a:spcBef>
                <a:spcPts val="1600"/>
              </a:spcBef>
              <a:buNone/>
            </a:pPr>
            <a:endParaRPr lang="en-IN"/>
          </a:p>
          <a:p>
            <a:pPr>
              <a:lnSpc>
                <a:spcPct val="114999"/>
              </a:lnSpc>
            </a:pPr>
            <a:r>
              <a:rPr lang="en-IN" dirty="0"/>
              <a:t>It is a JavaScript Framework</a:t>
            </a:r>
          </a:p>
          <a:p>
            <a:pPr>
              <a:lnSpc>
                <a:spcPct val="114999"/>
              </a:lnSpc>
            </a:pPr>
            <a:r>
              <a:rPr lang="en-IN" dirty="0"/>
              <a:t>It provides HTML support.</a:t>
            </a:r>
          </a:p>
          <a:p>
            <a:pPr>
              <a:lnSpc>
                <a:spcPct val="114999"/>
              </a:lnSpc>
            </a:pPr>
            <a:r>
              <a:rPr lang="en-IN" dirty="0"/>
              <a:t>Allows event handling and data binding</a:t>
            </a:r>
          </a:p>
          <a:p>
            <a:pPr>
              <a:lnSpc>
                <a:spcPct val="114999"/>
              </a:lnSpc>
            </a:pPr>
            <a:r>
              <a:rPr lang="en-IN" dirty="0"/>
              <a:t>Animation and form package</a:t>
            </a:r>
          </a:p>
        </p:txBody>
      </p:sp>
      <p:sp>
        <p:nvSpPr>
          <p:cNvPr id="2" name="TextBox 1">
            <a:extLst>
              <a:ext uri="{FF2B5EF4-FFF2-40B4-BE49-F238E27FC236}">
                <a16:creationId xmlns:a16="http://schemas.microsoft.com/office/drawing/2014/main" id="{82A25B36-0E4F-9D09-9521-9E56B81B84B6}"/>
              </a:ext>
            </a:extLst>
          </p:cNvPr>
          <p:cNvSpPr txBox="1"/>
          <p:nvPr/>
        </p:nvSpPr>
        <p:spPr>
          <a:xfrm>
            <a:off x="4882551" y="4316442"/>
            <a:ext cx="3972464"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dirty="0">
                <a:solidFill>
                  <a:schemeClr val="dk2"/>
                </a:solidFill>
              </a:rPr>
              <a:t>Image Source: </a:t>
            </a:r>
            <a:r>
              <a:rPr lang="en-IN" sz="700" dirty="0">
                <a:solidFill>
                  <a:schemeClr val="dk2"/>
                </a:solidFill>
                <a:hlinkClick r:id="rId4">
                  <a:extLst>
                    <a:ext uri="{A12FA001-AC4F-418D-AE19-62706E023703}">
                      <ahyp:hlinkClr xmlns:ahyp="http://schemas.microsoft.com/office/drawing/2018/hyperlinkcolor" val="tx"/>
                    </a:ext>
                  </a:extLst>
                </a:hlinkClick>
              </a:rPr>
              <a:t>https://www.angularminds.com/blog/article/top-features-of-angular-11.html</a:t>
            </a:r>
            <a:r>
              <a:rPr lang="en-US" sz="700" dirty="0">
                <a:solidFill>
                  <a:schemeClr val="dk2"/>
                </a:solidFill>
              </a:rPr>
              <a:t>​</a:t>
            </a:r>
          </a:p>
        </p:txBody>
      </p:sp>
    </p:spTree>
    <p:extLst>
      <p:ext uri="{BB962C8B-B14F-4D97-AF65-F5344CB8AC3E}">
        <p14:creationId xmlns:p14="http://schemas.microsoft.com/office/powerpoint/2010/main" val="153858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MEAN Stack</a:t>
            </a:r>
            <a:endParaRPr/>
          </a:p>
        </p:txBody>
      </p:sp>
      <p:sp>
        <p:nvSpPr>
          <p:cNvPr id="75" name="Google Shape;75;p15"/>
          <p:cNvSpPr txBox="1">
            <a:spLocks noGrp="1"/>
          </p:cNvSpPr>
          <p:nvPr>
            <p:ph type="body" idx="2"/>
          </p:nvPr>
        </p:nvSpPr>
        <p:spPr>
          <a:xfrm>
            <a:off x="539393" y="2421250"/>
            <a:ext cx="3837000" cy="3197352"/>
          </a:xfrm>
          <a:prstGeom prst="rect">
            <a:avLst/>
          </a:prstGeom>
        </p:spPr>
        <p:txBody>
          <a:bodyPr spcFirstLastPara="1" wrap="square" lIns="91425" tIns="91425" rIns="91425" bIns="91425" anchor="ctr" anchorCtr="0">
            <a:noAutofit/>
          </a:bodyPr>
          <a:lstStyle/>
          <a:p>
            <a:r>
              <a:rPr lang="en-IN"/>
              <a:t>The MEAN stack is JavaScript-based framework for developing web applications</a:t>
            </a:r>
          </a:p>
          <a:p>
            <a:pPr marL="139700" indent="0" algn="l">
              <a:buNone/>
            </a:pPr>
            <a:r>
              <a:rPr lang="en-IN"/>
              <a:t>MEAN is comprised of four different technologies:</a:t>
            </a:r>
          </a:p>
          <a:p>
            <a:r>
              <a:rPr lang="en-IN" b="1"/>
              <a:t>M</a:t>
            </a:r>
            <a:r>
              <a:rPr lang="en-IN"/>
              <a:t>ongoDB </a:t>
            </a:r>
          </a:p>
          <a:p>
            <a:r>
              <a:rPr lang="en-IN" b="1"/>
              <a:t>E</a:t>
            </a:r>
            <a:r>
              <a:rPr lang="en-IN"/>
              <a:t>xpress JS</a:t>
            </a:r>
          </a:p>
          <a:p>
            <a:r>
              <a:rPr lang="en-IN" b="1"/>
              <a:t>A</a:t>
            </a:r>
            <a:r>
              <a:rPr lang="en-IN"/>
              <a:t>ngularJS</a:t>
            </a:r>
          </a:p>
          <a:p>
            <a:r>
              <a:rPr lang="en-IN" b="1"/>
              <a:t>N</a:t>
            </a:r>
            <a:r>
              <a:rPr lang="en-IN"/>
              <a:t>ode.js</a:t>
            </a:r>
          </a:p>
          <a:p>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Image Source: </a:t>
            </a:r>
            <a:r>
              <a:rPr lang="en-IN">
                <a:hlinkClick r:id="rId3"/>
              </a:rPr>
              <a:t>https://www.thirdrocktechkno.com/blog/what-is-mean-stack-mean-stack-components-and-benefits/</a:t>
            </a:r>
            <a:endParaRPr lang="en-IN"/>
          </a:p>
          <a:p>
            <a:pPr marL="0" lvl="0" indent="0" algn="l" rtl="0">
              <a:spcBef>
                <a:spcPts val="0"/>
              </a:spcBef>
              <a:spcAft>
                <a:spcPts val="1600"/>
              </a:spcAft>
              <a:buNone/>
            </a:pPr>
            <a:endParaRPr/>
          </a:p>
        </p:txBody>
      </p:sp>
      <p:pic>
        <p:nvPicPr>
          <p:cNvPr id="1026" name="Picture 2">
            <a:extLst>
              <a:ext uri="{FF2B5EF4-FFF2-40B4-BE49-F238E27FC236}">
                <a16:creationId xmlns:a16="http://schemas.microsoft.com/office/drawing/2014/main" id="{6F74524E-4790-8154-F571-7E4DA56B4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4900"/>
            <a:ext cx="4572000" cy="2950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How Does the MEAN Stack Work?</a:t>
            </a:r>
          </a:p>
        </p:txBody>
      </p:sp>
      <p:sp>
        <p:nvSpPr>
          <p:cNvPr id="75" name="Google Shape;75;p15"/>
          <p:cNvSpPr txBox="1">
            <a:spLocks noGrp="1"/>
          </p:cNvSpPr>
          <p:nvPr>
            <p:ph type="body" idx="2"/>
          </p:nvPr>
        </p:nvSpPr>
        <p:spPr>
          <a:xfrm>
            <a:off x="539393" y="2421250"/>
            <a:ext cx="3837000" cy="3197352"/>
          </a:xfrm>
          <a:prstGeom prst="rect">
            <a:avLst/>
          </a:prstGeom>
        </p:spPr>
        <p:txBody>
          <a:bodyPr spcFirstLastPara="1" wrap="square" lIns="91425" tIns="91425" rIns="91425" bIns="91425" anchor="ctr" anchorCtr="0">
            <a:noAutofit/>
          </a:bodyPr>
          <a:lstStyle/>
          <a:p>
            <a:r>
              <a:rPr lang="en-IN"/>
              <a:t>Angular JS: Accept requests and display results to end user</a:t>
            </a:r>
          </a:p>
          <a:p>
            <a:r>
              <a:rPr lang="en-IN"/>
              <a:t>NodeJS: Handle Client and Server Requests</a:t>
            </a:r>
          </a:p>
          <a:p>
            <a:r>
              <a:rPr lang="en-IN"/>
              <a:t>Express JS: Make requests to Database and return a response</a:t>
            </a:r>
          </a:p>
          <a:p>
            <a:r>
              <a:rPr lang="en-IN"/>
              <a:t>MongoDB: Store and retrieve data.</a:t>
            </a:r>
          </a:p>
          <a:p>
            <a:pPr marL="139700" indent="0">
              <a:buNone/>
            </a:pPr>
            <a:endParaRPr lang="en-IN"/>
          </a:p>
          <a:p>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https://www.thirdrocktechkno.com/blog/what-is-mean-stack-mean-stack-components-and-benefits/</a:t>
            </a:r>
            <a:endParaRPr lang="en-IN"/>
          </a:p>
          <a:p>
            <a:pPr marL="0" lvl="0" indent="0" algn="l" rtl="0">
              <a:spcBef>
                <a:spcPts val="0"/>
              </a:spcBef>
              <a:spcAft>
                <a:spcPts val="1600"/>
              </a:spcAft>
              <a:buNone/>
            </a:pPr>
            <a:endParaRPr/>
          </a:p>
        </p:txBody>
      </p:sp>
      <p:pic>
        <p:nvPicPr>
          <p:cNvPr id="2050" name="Picture 2" descr="MEAN Stack Components">
            <a:extLst>
              <a:ext uri="{FF2B5EF4-FFF2-40B4-BE49-F238E27FC236}">
                <a16:creationId xmlns:a16="http://schemas.microsoft.com/office/drawing/2014/main" id="{F0E10D97-32C2-B884-41FC-E5BD8AE12A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162" b="18529"/>
          <a:stretch/>
        </p:blipFill>
        <p:spPr bwMode="auto">
          <a:xfrm>
            <a:off x="4572000" y="1724628"/>
            <a:ext cx="4572000" cy="256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85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MEAN Stack Components</a:t>
            </a:r>
          </a:p>
        </p:txBody>
      </p:sp>
      <p:sp>
        <p:nvSpPr>
          <p:cNvPr id="75" name="Google Shape;75;p15"/>
          <p:cNvSpPr txBox="1">
            <a:spLocks noGrp="1"/>
          </p:cNvSpPr>
          <p:nvPr>
            <p:ph type="body" idx="2"/>
          </p:nvPr>
        </p:nvSpPr>
        <p:spPr>
          <a:xfrm>
            <a:off x="539393" y="2421250"/>
            <a:ext cx="3837000" cy="3197352"/>
          </a:xfrm>
          <a:prstGeom prst="rect">
            <a:avLst/>
          </a:prstGeom>
        </p:spPr>
        <p:txBody>
          <a:bodyPr spcFirstLastPara="1" wrap="square" lIns="91425" tIns="91425" rIns="91425" bIns="91425" anchor="ctr" anchorCtr="0">
            <a:noAutofit/>
          </a:bodyPr>
          <a:lstStyle/>
          <a:p>
            <a:r>
              <a:rPr lang="en-IN"/>
              <a:t>MEAN stack architecture supports the MVC.</a:t>
            </a:r>
          </a:p>
          <a:p>
            <a:r>
              <a:rPr lang="en-IN"/>
              <a:t>The MEAN components are free and open-source.</a:t>
            </a:r>
          </a:p>
          <a:p>
            <a:r>
              <a:rPr lang="en-IN"/>
              <a:t>It is flexible to understand and easy to use.</a:t>
            </a:r>
          </a:p>
          <a:p>
            <a:r>
              <a:rPr lang="en-IN"/>
              <a:t>It helps the developers to customize as per the requirement.</a:t>
            </a:r>
          </a:p>
          <a:p>
            <a:endParaRPr lang="en-IN"/>
          </a:p>
          <a:p>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https://www.educative.io/edpresso/what-is-mean-stack</a:t>
            </a:r>
            <a:endParaRPr lang="en-IN"/>
          </a:p>
          <a:p>
            <a:pPr marL="0" indent="0">
              <a:spcAft>
                <a:spcPts val="1600"/>
              </a:spcAft>
              <a:buNone/>
            </a:pPr>
            <a:endParaRPr/>
          </a:p>
        </p:txBody>
      </p:sp>
      <p:pic>
        <p:nvPicPr>
          <p:cNvPr id="3" name="Picture 2">
            <a:extLst>
              <a:ext uri="{FF2B5EF4-FFF2-40B4-BE49-F238E27FC236}">
                <a16:creationId xmlns:a16="http://schemas.microsoft.com/office/drawing/2014/main" id="{E3C7A53F-9189-231B-E2E9-1A3B2058DEF8}"/>
              </a:ext>
            </a:extLst>
          </p:cNvPr>
          <p:cNvPicPr>
            <a:picLocks noChangeAspect="1"/>
          </p:cNvPicPr>
          <p:nvPr/>
        </p:nvPicPr>
        <p:blipFill>
          <a:blip r:embed="rId4"/>
          <a:stretch>
            <a:fillRect/>
          </a:stretch>
        </p:blipFill>
        <p:spPr>
          <a:xfrm>
            <a:off x="4572000" y="2034022"/>
            <a:ext cx="4572000" cy="2253773"/>
          </a:xfrm>
          <a:prstGeom prst="rect">
            <a:avLst/>
          </a:prstGeom>
        </p:spPr>
      </p:pic>
    </p:spTree>
    <p:extLst>
      <p:ext uri="{BB962C8B-B14F-4D97-AF65-F5344CB8AC3E}">
        <p14:creationId xmlns:p14="http://schemas.microsoft.com/office/powerpoint/2010/main" val="382043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Benefits of using Mean Stack</a:t>
            </a:r>
          </a:p>
        </p:txBody>
      </p:sp>
      <p:sp>
        <p:nvSpPr>
          <p:cNvPr id="75" name="Google Shape;75;p15"/>
          <p:cNvSpPr txBox="1">
            <a:spLocks noGrp="1"/>
          </p:cNvSpPr>
          <p:nvPr>
            <p:ph type="body" idx="2"/>
          </p:nvPr>
        </p:nvSpPr>
        <p:spPr>
          <a:xfrm>
            <a:off x="547837" y="2208775"/>
            <a:ext cx="3837000" cy="3197352"/>
          </a:xfrm>
          <a:prstGeom prst="rect">
            <a:avLst/>
          </a:prstGeom>
        </p:spPr>
        <p:txBody>
          <a:bodyPr spcFirstLastPara="1" wrap="square" lIns="91425" tIns="91425" rIns="91425" bIns="91425" anchor="ctr" anchorCtr="0">
            <a:noAutofit/>
          </a:bodyPr>
          <a:lstStyle/>
          <a:p>
            <a:r>
              <a:rPr lang="en-IN"/>
              <a:t>MEAN makes the switching between client and server easier</a:t>
            </a:r>
          </a:p>
          <a:p>
            <a:r>
              <a:rPr lang="en-IN"/>
              <a:t>Isomorphic Coding is possible with MEAN</a:t>
            </a:r>
          </a:p>
          <a:p>
            <a:r>
              <a:rPr lang="en-IN"/>
              <a:t>Highly Flexible</a:t>
            </a:r>
          </a:p>
          <a:p>
            <a:r>
              <a:rPr lang="en-IN"/>
              <a:t>MEAN uses JSON</a:t>
            </a:r>
          </a:p>
          <a:p>
            <a:r>
              <a:rPr lang="en-IN"/>
              <a:t>Cost effective</a:t>
            </a:r>
          </a:p>
          <a:p>
            <a:r>
              <a:rPr lang="en-IN"/>
              <a:t>High Speed and Reusability</a:t>
            </a:r>
          </a:p>
          <a:p>
            <a:r>
              <a:rPr lang="en-IN"/>
              <a:t>Open Source and Cloud Compatible</a:t>
            </a:r>
          </a:p>
          <a:p>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 </a:t>
            </a:r>
            <a:r>
              <a:rPr lang="en-IN">
                <a:hlinkClick r:id="rId3"/>
              </a:rPr>
              <a:t>https://www.amarinfotech.com/wp-content/uploads/2018/05/Mean-Stack-App-Development-Advantages.png</a:t>
            </a:r>
            <a:endParaRPr lang="en-IN"/>
          </a:p>
          <a:p>
            <a:pPr marL="0" indent="0">
              <a:spcAft>
                <a:spcPts val="1600"/>
              </a:spcAft>
              <a:buNone/>
            </a:pPr>
            <a:endParaRPr/>
          </a:p>
        </p:txBody>
      </p:sp>
      <p:pic>
        <p:nvPicPr>
          <p:cNvPr id="2050" name="Picture 2">
            <a:extLst>
              <a:ext uri="{FF2B5EF4-FFF2-40B4-BE49-F238E27FC236}">
                <a16:creationId xmlns:a16="http://schemas.microsoft.com/office/drawing/2014/main" id="{18507FFF-D8F9-FD51-06A5-DB4CB54F7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399" y="1354900"/>
            <a:ext cx="4639737" cy="288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1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Disadvantages of Mean Stack</a:t>
            </a:r>
          </a:p>
        </p:txBody>
      </p:sp>
      <p:sp>
        <p:nvSpPr>
          <p:cNvPr id="75" name="Google Shape;75;p15"/>
          <p:cNvSpPr txBox="1">
            <a:spLocks noGrp="1"/>
          </p:cNvSpPr>
          <p:nvPr>
            <p:ph type="body" idx="2"/>
          </p:nvPr>
        </p:nvSpPr>
        <p:spPr>
          <a:xfrm>
            <a:off x="462275" y="2062904"/>
            <a:ext cx="3837000" cy="3197352"/>
          </a:xfrm>
          <a:prstGeom prst="rect">
            <a:avLst/>
          </a:prstGeom>
        </p:spPr>
        <p:txBody>
          <a:bodyPr spcFirstLastPara="1" wrap="square" lIns="91425" tIns="91425" rIns="91425" bIns="91425" anchor="ctr" anchorCtr="0">
            <a:noAutofit/>
          </a:bodyPr>
          <a:lstStyle/>
          <a:p>
            <a:r>
              <a:rPr lang="en-IN"/>
              <a:t>Not recommended for large-scale applications.</a:t>
            </a:r>
          </a:p>
          <a:p>
            <a:r>
              <a:rPr lang="en-IN"/>
              <a:t>No specific general JS coding guidelines.</a:t>
            </a:r>
          </a:p>
          <a:p>
            <a:r>
              <a:rPr lang="en-IN"/>
              <a:t>It offers poor isolation of server from business logic.</a:t>
            </a:r>
          </a:p>
          <a:p>
            <a:r>
              <a:rPr lang="en-IN"/>
              <a:t>You could lose records gradually.</a:t>
            </a:r>
          </a:p>
          <a:p>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a:t>
            </a:r>
            <a:r>
              <a:rPr lang="en-IN">
                <a:hlinkClick r:id="rId3"/>
              </a:rPr>
              <a:t>https://brainleaf.com/blog/development/javascript-mean-stack-development/</a:t>
            </a:r>
            <a:endParaRPr lang="en-IN"/>
          </a:p>
          <a:p>
            <a:pPr marL="0" indent="0">
              <a:spcAft>
                <a:spcPts val="1600"/>
              </a:spcAft>
              <a:buNone/>
            </a:pPr>
            <a:endParaRPr lang="en-IN"/>
          </a:p>
          <a:p>
            <a:pPr marL="0" indent="0">
              <a:spcAft>
                <a:spcPts val="1600"/>
              </a:spcAft>
              <a:buNone/>
            </a:pPr>
            <a:endParaRPr/>
          </a:p>
        </p:txBody>
      </p:sp>
      <p:pic>
        <p:nvPicPr>
          <p:cNvPr id="3074" name="Picture 2" descr="Advantages-and-Disadvantages-of-Using-Javascript MEAN Stack">
            <a:extLst>
              <a:ext uri="{FF2B5EF4-FFF2-40B4-BE49-F238E27FC236}">
                <a16:creationId xmlns:a16="http://schemas.microsoft.com/office/drawing/2014/main" id="{D653696A-3258-7A20-D459-AA788A99A0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10" t="13871" b="51852"/>
          <a:stretch/>
        </p:blipFill>
        <p:spPr bwMode="auto">
          <a:xfrm>
            <a:off x="4572000" y="1567375"/>
            <a:ext cx="4572000" cy="176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How secure is the MEAN stack?</a:t>
            </a:r>
          </a:p>
        </p:txBody>
      </p:sp>
      <p:sp>
        <p:nvSpPr>
          <p:cNvPr id="75" name="Google Shape;75;p15"/>
          <p:cNvSpPr txBox="1">
            <a:spLocks noGrp="1"/>
          </p:cNvSpPr>
          <p:nvPr>
            <p:ph type="body" idx="2"/>
          </p:nvPr>
        </p:nvSpPr>
        <p:spPr>
          <a:xfrm>
            <a:off x="462275" y="2062904"/>
            <a:ext cx="3837000" cy="3197352"/>
          </a:xfrm>
          <a:prstGeom prst="rect">
            <a:avLst/>
          </a:prstGeom>
        </p:spPr>
        <p:txBody>
          <a:bodyPr spcFirstLastPara="1" wrap="square" lIns="91425" tIns="91425" rIns="91425" bIns="91425" anchor="ctr" anchorCtr="0">
            <a:noAutofit/>
          </a:bodyPr>
          <a:lstStyle/>
          <a:p>
            <a:pPr marL="139700" indent="0">
              <a:buNone/>
            </a:pPr>
            <a:endParaRPr lang="en-IN"/>
          </a:p>
          <a:p>
            <a:endParaRPr lang="en-IN"/>
          </a:p>
          <a:p>
            <a:r>
              <a:rPr lang="en-IN"/>
              <a:t>Always use HTTPS</a:t>
            </a:r>
          </a:p>
          <a:p>
            <a:r>
              <a:rPr lang="en-IN"/>
              <a:t>Preventing XSS &amp; Request Forgery</a:t>
            </a:r>
          </a:p>
          <a:p>
            <a:r>
              <a:rPr lang="en-IN"/>
              <a:t>Preventing SQL Injections</a:t>
            </a:r>
          </a:p>
          <a:p>
            <a:r>
              <a:rPr lang="en-IN"/>
              <a:t>Security in Web API authentication</a:t>
            </a:r>
          </a:p>
          <a:p>
            <a:endParaRPr lang="en-IN"/>
          </a:p>
          <a:p>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https://miro.medium.com/max/1264/1*XywIcbNgkWiedwsXBKsDQA.pn</a:t>
            </a:r>
            <a:endParaRPr lang="en-IN"/>
          </a:p>
          <a:p>
            <a:pPr marL="0" indent="0">
              <a:spcAft>
                <a:spcPts val="1600"/>
              </a:spcAft>
              <a:buNone/>
            </a:pPr>
            <a:r>
              <a:rPr lang="en-IN"/>
              <a:t>g</a:t>
            </a:r>
          </a:p>
          <a:p>
            <a:pPr marL="0" indent="0">
              <a:spcAft>
                <a:spcPts val="1600"/>
              </a:spcAft>
              <a:buNone/>
            </a:pPr>
            <a:endParaRPr lang="en-IN"/>
          </a:p>
          <a:p>
            <a:pPr marL="0" indent="0">
              <a:spcAft>
                <a:spcPts val="1600"/>
              </a:spcAft>
              <a:buNone/>
            </a:pPr>
            <a:endParaRPr/>
          </a:p>
        </p:txBody>
      </p:sp>
      <p:pic>
        <p:nvPicPr>
          <p:cNvPr id="4098" name="Picture 2">
            <a:extLst>
              <a:ext uri="{FF2B5EF4-FFF2-40B4-BE49-F238E27FC236}">
                <a16:creationId xmlns:a16="http://schemas.microsoft.com/office/drawing/2014/main" id="{AE1A2BE1-5EE9-4080-6306-D60DC9352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71262"/>
            <a:ext cx="4572000" cy="245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6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mean stack</a:t>
            </a:r>
            <a:endParaRP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a:t>Why choose Mean Stack?</a:t>
            </a:r>
          </a:p>
        </p:txBody>
      </p:sp>
      <p:sp>
        <p:nvSpPr>
          <p:cNvPr id="75" name="Google Shape;75;p15"/>
          <p:cNvSpPr txBox="1">
            <a:spLocks noGrp="1"/>
          </p:cNvSpPr>
          <p:nvPr>
            <p:ph type="body" idx="2"/>
          </p:nvPr>
        </p:nvSpPr>
        <p:spPr>
          <a:xfrm>
            <a:off x="462275" y="2062904"/>
            <a:ext cx="3837000" cy="3197352"/>
          </a:xfrm>
          <a:prstGeom prst="rect">
            <a:avLst/>
          </a:prstGeom>
        </p:spPr>
        <p:txBody>
          <a:bodyPr spcFirstLastPara="1" wrap="square" lIns="91425" tIns="91425" rIns="91425" bIns="91425" anchor="ctr" anchorCtr="0">
            <a:noAutofit/>
          </a:bodyPr>
          <a:lstStyle/>
          <a:p>
            <a:pPr marL="139700" indent="0">
              <a:buNone/>
            </a:pPr>
            <a:endParaRPr lang="en-IN"/>
          </a:p>
          <a:p>
            <a:endParaRPr lang="en-IN"/>
          </a:p>
          <a:p>
            <a:pPr lvl="0"/>
            <a:r>
              <a:rPr lang="en-IN"/>
              <a:t>Scalable and Flexible</a:t>
            </a:r>
          </a:p>
          <a:p>
            <a:pPr lvl="0"/>
            <a:r>
              <a:rPr lang="en-IN"/>
              <a:t>Excellent Speed</a:t>
            </a:r>
          </a:p>
          <a:p>
            <a:pPr lvl="0"/>
            <a:r>
              <a:rPr lang="en-IN"/>
              <a:t>One Stack, one language</a:t>
            </a:r>
          </a:p>
          <a:p>
            <a:pPr lvl="0"/>
            <a:r>
              <a:rPr lang="en-IN"/>
              <a:t>Free of Cost</a:t>
            </a:r>
          </a:p>
          <a:p>
            <a:pPr lvl="0"/>
            <a:r>
              <a:rPr lang="en-IN"/>
              <a:t>User-Friendly</a:t>
            </a:r>
          </a:p>
          <a:p>
            <a:pPr lvl="0"/>
            <a:r>
              <a:rPr lang="en-IN"/>
              <a:t>Avoids Rewriting</a:t>
            </a:r>
          </a:p>
          <a:p>
            <a:endParaRPr lang="en-IN"/>
          </a:p>
          <a:p>
            <a:endParaRPr lang="en-IN"/>
          </a:p>
          <a:p>
            <a:pPr marL="139700" indent="0">
              <a:buNone/>
            </a:pPr>
            <a:endParaRPr lang="en-IN"/>
          </a:p>
          <a:p>
            <a:endParaRP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a:t>Image Source: </a:t>
            </a:r>
            <a:r>
              <a:rPr lang="en-IN">
                <a:hlinkClick r:id="rId3"/>
              </a:rPr>
              <a:t>https://karmicksolutions.com/blog/why-choose-mean-stack-for-developing-your-mobile-web-application/</a:t>
            </a:r>
            <a:endParaRPr lang="en-IN"/>
          </a:p>
          <a:p>
            <a:pPr marL="0" indent="0">
              <a:spcAft>
                <a:spcPts val="1600"/>
              </a:spcAft>
              <a:buNone/>
            </a:pPr>
            <a:endParaRPr lang="en-IN"/>
          </a:p>
          <a:p>
            <a:pPr marL="0" indent="0">
              <a:spcAft>
                <a:spcPts val="1600"/>
              </a:spcAft>
              <a:buNone/>
            </a:pPr>
            <a:endParaRPr/>
          </a:p>
        </p:txBody>
      </p:sp>
      <p:pic>
        <p:nvPicPr>
          <p:cNvPr id="5122" name="Picture 2" descr="Why Choose MEAN Stack">
            <a:extLst>
              <a:ext uri="{FF2B5EF4-FFF2-40B4-BE49-F238E27FC236}">
                <a16:creationId xmlns:a16="http://schemas.microsoft.com/office/drawing/2014/main" id="{47BDD665-A7F3-E5E5-5277-F329EABB95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99" b="8962"/>
          <a:stretch/>
        </p:blipFill>
        <p:spPr bwMode="auto">
          <a:xfrm>
            <a:off x="4572000" y="1354900"/>
            <a:ext cx="4572000" cy="260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451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 Light</vt:lpstr>
      <vt:lpstr>      Able to develop the real  time scenarios based on NodeJS applications. </vt:lpstr>
      <vt:lpstr>In this section, we will discuss:</vt:lpstr>
      <vt:lpstr>Introduction to mean stack</vt:lpstr>
      <vt:lpstr>Introduction to mean stack</vt:lpstr>
      <vt:lpstr>Introduction to mean stack</vt:lpstr>
      <vt:lpstr>Introduction to mean stack</vt:lpstr>
      <vt:lpstr>Introduction to mean stack</vt:lpstr>
      <vt:lpstr>Introduction to mean stack</vt:lpstr>
      <vt:lpstr>Introduction to mean stack</vt:lpstr>
      <vt:lpstr> Introduction to AngularJS and UI benefits in Angular JS </vt:lpstr>
      <vt:lpstr> Introduction to AngularJS and UI benefits in Angular JS </vt:lpstr>
      <vt:lpstr> Introduction to AngularJS and UI benefits in Angular JS </vt:lpstr>
      <vt:lpstr> Introduction to AngularJS and UI benefits in Angular JS </vt:lpstr>
      <vt:lpstr>Introduction to AngularJS and UI benefits in Angular JS </vt:lpstr>
      <vt:lpstr>Introduction to AngularJS and UI benefits in Angular JS </vt:lpstr>
      <vt:lpstr>Introduction to AngularJS and UI benefits in Angular JS </vt:lpstr>
      <vt:lpstr>Introduction to AngularJS and UI benefits in Angular JS </vt:lpstr>
      <vt:lpstr>Introduction to AngularJS and UI benefits in Angular JS </vt:lpstr>
      <vt:lpstr>Usage of Angular JS with HTML </vt:lpstr>
      <vt:lpstr>Usage of Angular JS with HTML </vt:lpstr>
      <vt:lpstr>Usage of Angular JS with HTML </vt:lpstr>
      <vt:lpstr>Event Handling in Angular JS </vt:lpstr>
      <vt:lpstr>Event Handling in Angular JS </vt:lpstr>
      <vt:lpstr>Introduction Angular &amp; difference b/w angular-1 and angular-5 </vt:lpstr>
      <vt:lpstr>Introduction Angular &amp; difference b/w angular-1 and angular-5 </vt:lpstr>
      <vt:lpstr>Introduction Angular &amp; difference b/w angular-1 and angular-5 </vt:lpstr>
      <vt:lpstr>Introduction Angular &amp; difference b/w angular-1 to angular-5 </vt:lpstr>
      <vt:lpstr>Introduction Angular &amp; difference b/w angular-1 to angular-5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Able to develop the real  time scenarios based on Node JS applications. </dc:title>
  <cp:revision>11</cp:revision>
  <dcterms:modified xsi:type="dcterms:W3CDTF">2022-06-07T10:34:57Z</dcterms:modified>
</cp:coreProperties>
</file>