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8"/>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912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8439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2285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9462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02352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22740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865332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3738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38920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19539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85237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017080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98825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688545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92464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79602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5611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175225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29717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02477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773957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63397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2263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39472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92515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1743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047920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468416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031030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87803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00918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79873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094372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372201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428367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5146587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07597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53220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839374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164597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977268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35257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4550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87336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16109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62085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hyperlink" Target="https://www.geeksforgeeks.org/JavaScript-tutorial/" TargetMode="External"/><Relationship Id="rId2" Type="http://schemas.openxmlformats.org/officeDocument/2006/relationships/notesSlide" Target="../notesSlides/notesSlide45.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node-js-http-module/" TargetMode="External"/><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hyperlink" Target="https://www.geeksforgeeks.org/working-of-express-js-middleware-and-its-benefit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IN" dirty="0"/>
              <a:t>Elective Module 3 – </a:t>
            </a:r>
            <a:br>
              <a:rPr lang="en-IN" dirty="0"/>
            </a:br>
            <a:r>
              <a:rPr lang="en-IN" dirty="0"/>
              <a:t>Node JS</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(17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pPr fontAlgn="base"/>
            <a:r>
              <a:rPr lang="en-IN" b="1" dirty="0"/>
              <a:t>Exporting a Module:</a:t>
            </a:r>
            <a:r>
              <a:rPr lang="en-IN" dirty="0"/>
              <a:t> </a:t>
            </a:r>
            <a:r>
              <a:rPr lang="en-IN" b="1" dirty="0"/>
              <a:t>Filename: </a:t>
            </a:r>
            <a:r>
              <a:rPr lang="en-IN" b="1" dirty="0" err="1"/>
              <a:t>func.js</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function add(x, y) {</a:t>
            </a:r>
          </a:p>
          <a:p>
            <a:pPr marL="139700" indent="0">
              <a:buNone/>
            </a:pPr>
            <a:r>
              <a:rPr lang="en-IN" dirty="0"/>
              <a:t>return x + y;</a:t>
            </a:r>
          </a:p>
          <a:p>
            <a:pPr marL="139700" indent="0">
              <a:buNone/>
            </a:pPr>
            <a:r>
              <a:rPr lang="en-IN" dirty="0"/>
              <a:t>}</a:t>
            </a:r>
          </a:p>
          <a:p>
            <a:pPr marL="139700" indent="0">
              <a:buNone/>
            </a:pPr>
            <a:endParaRPr lang="en-IN" dirty="0"/>
          </a:p>
          <a:p>
            <a:pPr marL="139700" indent="0">
              <a:buNone/>
            </a:pPr>
            <a:r>
              <a:rPr lang="en-IN" dirty="0"/>
              <a:t>function subtract(x, y) {</a:t>
            </a:r>
          </a:p>
          <a:p>
            <a:pPr marL="139700" indent="0">
              <a:buNone/>
            </a:pPr>
            <a:r>
              <a:rPr lang="en-IN" dirty="0"/>
              <a:t>return x - y;</a:t>
            </a:r>
          </a:p>
          <a:p>
            <a:pPr marL="139700" indent="0">
              <a:buNone/>
            </a:pPr>
            <a:r>
              <a:rPr lang="en-IN" dirty="0"/>
              <a:t>}</a:t>
            </a:r>
          </a:p>
          <a:p>
            <a:pPr marL="139700" indent="0">
              <a:buNone/>
            </a:pPr>
            <a:endParaRPr lang="en-IN" dirty="0"/>
          </a:p>
          <a:p>
            <a:pPr marL="139700" indent="0">
              <a:buNone/>
            </a:pPr>
            <a:r>
              <a:rPr lang="en-IN" dirty="0"/>
              <a:t>// Adding the code below to allow importing</a:t>
            </a:r>
          </a:p>
          <a:p>
            <a:pPr marL="139700" indent="0">
              <a:buNone/>
            </a:pPr>
            <a:r>
              <a:rPr lang="en-IN" dirty="0"/>
              <a:t>// the functions in other files</a:t>
            </a:r>
          </a:p>
          <a:p>
            <a:pPr marL="139700" indent="0">
              <a:buNone/>
            </a:pPr>
            <a:r>
              <a:rPr lang="en-IN" dirty="0" err="1"/>
              <a:t>module.exports</a:t>
            </a:r>
            <a:r>
              <a:rPr lang="en-IN" dirty="0"/>
              <a:t> = { add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cdn.hashnode.com</a:t>
            </a:r>
            <a:r>
              <a:rPr lang="en-US" altLang="en-US" dirty="0">
                <a:solidFill>
                  <a:srgbClr val="565656"/>
                </a:solidFill>
                <a:latin typeface="ArialMT"/>
              </a:rPr>
              <a:t>/res/</a:t>
            </a:r>
            <a:r>
              <a:rPr lang="en-US" altLang="en-US" dirty="0" err="1">
                <a:solidFill>
                  <a:srgbClr val="565656"/>
                </a:solidFill>
                <a:latin typeface="ArialMT"/>
              </a:rPr>
              <a:t>hashnode</a:t>
            </a:r>
            <a:r>
              <a:rPr lang="en-US" altLang="en-US" dirty="0">
                <a:solidFill>
                  <a:srgbClr val="565656"/>
                </a:solidFill>
                <a:latin typeface="ArialMT"/>
              </a:rPr>
              <a:t>/image/upload/v1603082860893/xGgR903x4.png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ow Modular Programming Works in Node.js">
            <a:extLst>
              <a:ext uri="{FF2B5EF4-FFF2-40B4-BE49-F238E27FC236}">
                <a16:creationId xmlns:a16="http://schemas.microsoft.com/office/drawing/2014/main" id="{36DF8FBA-CB4A-1D4B-B5C8-05351F289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37747"/>
            <a:ext cx="4572000" cy="261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Importing a Module</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We need to import the module to use the functions defined in the imported module in another file. The result returned by require() is stored in a variable which is used to invoke the functions using the dot notation.</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DE6C7-ECCE-B04C-9A0A-EC0100321519}"/>
              </a:ext>
            </a:extLst>
          </p:cNvPr>
          <p:cNvSpPr txBox="1"/>
          <p:nvPr/>
        </p:nvSpPr>
        <p:spPr>
          <a:xfrm>
            <a:off x="4913906" y="509399"/>
            <a:ext cx="3179075" cy="4401205"/>
          </a:xfrm>
          <a:prstGeom prst="rect">
            <a:avLst/>
          </a:prstGeom>
          <a:noFill/>
        </p:spPr>
        <p:txBody>
          <a:bodyPr wrap="none" rtlCol="0">
            <a:spAutoFit/>
          </a:bodyPr>
          <a:lstStyle/>
          <a:p>
            <a:r>
              <a:rPr lang="en-IN" b="1" dirty="0"/>
              <a:t>Filename: </a:t>
            </a:r>
            <a:r>
              <a:rPr lang="en-IN" b="1" dirty="0" err="1"/>
              <a:t>main.js</a:t>
            </a:r>
            <a:endParaRPr lang="en-IN" b="1" dirty="0"/>
          </a:p>
          <a:p>
            <a:endParaRPr lang="en-IN" b="1" dirty="0"/>
          </a:p>
          <a:p>
            <a:r>
              <a:rPr lang="en-US" dirty="0"/>
              <a:t>// Importing the </a:t>
            </a:r>
            <a:r>
              <a:rPr lang="en-US" dirty="0" err="1"/>
              <a:t>func.js</a:t>
            </a:r>
            <a:r>
              <a:rPr lang="en-US" dirty="0"/>
              <a:t> module</a:t>
            </a:r>
          </a:p>
          <a:p>
            <a:endParaRPr lang="en-US" dirty="0"/>
          </a:p>
          <a:p>
            <a:r>
              <a:rPr lang="en-US" dirty="0"/>
              <a:t>// The ./ says that the </a:t>
            </a:r>
            <a:r>
              <a:rPr lang="en-US" dirty="0" err="1"/>
              <a:t>func</a:t>
            </a:r>
            <a:r>
              <a:rPr lang="en-US" dirty="0"/>
              <a:t> module</a:t>
            </a:r>
          </a:p>
          <a:p>
            <a:r>
              <a:rPr lang="en-US" dirty="0"/>
              <a:t>// is in the same directory as</a:t>
            </a:r>
          </a:p>
          <a:p>
            <a:r>
              <a:rPr lang="en-US" dirty="0"/>
              <a:t>// the </a:t>
            </a:r>
            <a:r>
              <a:rPr lang="en-US" dirty="0" err="1"/>
              <a:t>main.js</a:t>
            </a:r>
            <a:r>
              <a:rPr lang="en-US" dirty="0"/>
              <a:t> file</a:t>
            </a:r>
          </a:p>
          <a:p>
            <a:r>
              <a:rPr lang="en-US" dirty="0"/>
              <a:t>const f = require('./</a:t>
            </a:r>
            <a:r>
              <a:rPr lang="en-US" dirty="0" err="1"/>
              <a:t>func</a:t>
            </a:r>
            <a:r>
              <a:rPr lang="en-US" dirty="0"/>
              <a:t>');</a:t>
            </a:r>
          </a:p>
          <a:p>
            <a:endParaRPr lang="en-US" dirty="0"/>
          </a:p>
          <a:p>
            <a:r>
              <a:rPr lang="en-US" dirty="0"/>
              <a:t>// Require returns an object with add()</a:t>
            </a:r>
          </a:p>
          <a:p>
            <a:r>
              <a:rPr lang="en-US" dirty="0"/>
              <a:t>// and stores it in the f variable</a:t>
            </a:r>
          </a:p>
          <a:p>
            <a:r>
              <a:rPr lang="en-US" dirty="0"/>
              <a:t>// which is used to invoke the required</a:t>
            </a:r>
          </a:p>
          <a:p>
            <a:endParaRPr lang="en-US" dirty="0"/>
          </a:p>
          <a:p>
            <a:r>
              <a:rPr lang="en-US" dirty="0"/>
              <a:t>const result = </a:t>
            </a:r>
            <a:r>
              <a:rPr lang="en-US" dirty="0" err="1"/>
              <a:t>f.add</a:t>
            </a:r>
            <a:r>
              <a:rPr lang="en-US" dirty="0"/>
              <a:t>(10, 5);</a:t>
            </a:r>
          </a:p>
          <a:p>
            <a:endParaRPr lang="en-US" dirty="0"/>
          </a:p>
          <a:p>
            <a:r>
              <a:rPr lang="en-US" dirty="0" err="1"/>
              <a:t>console.log</a:t>
            </a:r>
            <a:r>
              <a:rPr lang="en-US" dirty="0"/>
              <a:t>('The result is:', result);</a:t>
            </a:r>
          </a:p>
          <a:p>
            <a:endParaRPr lang="en-US" dirty="0"/>
          </a:p>
          <a:p>
            <a:pPr fontAlgn="base"/>
            <a:r>
              <a:rPr lang="en-IN" b="1" dirty="0"/>
              <a:t>Output:</a:t>
            </a:r>
            <a:endParaRPr lang="en-IN" dirty="0"/>
          </a:p>
          <a:p>
            <a:r>
              <a:rPr lang="en-IN" dirty="0"/>
              <a:t>The result is: 15</a:t>
            </a:r>
            <a:endParaRPr lang="en-US" dirty="0"/>
          </a:p>
          <a:p>
            <a:endParaRPr lang="en-US" dirty="0"/>
          </a:p>
        </p:txBody>
      </p:sp>
    </p:spTree>
    <p:extLst>
      <p:ext uri="{BB962C8B-B14F-4D97-AF65-F5344CB8AC3E}">
        <p14:creationId xmlns:p14="http://schemas.microsoft.com/office/powerpoint/2010/main" val="134580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Importing multiple functions from local file:</a:t>
            </a:r>
            <a:r>
              <a:rPr lang="en-IN" dirty="0"/>
              <a:t> </a:t>
            </a:r>
            <a:r>
              <a:rPr lang="en-IN" b="1" dirty="0"/>
              <a:t>Filename: </a:t>
            </a:r>
            <a:r>
              <a:rPr lang="en-IN" b="1" dirty="0" err="1"/>
              <a:t>func.js</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function add(x, y) {</a:t>
            </a:r>
          </a:p>
          <a:p>
            <a:pPr marL="139700" indent="0">
              <a:buNone/>
            </a:pPr>
            <a:r>
              <a:rPr lang="en-IN" dirty="0"/>
              <a:t>return x + y;</a:t>
            </a:r>
          </a:p>
          <a:p>
            <a:pPr marL="139700" indent="0">
              <a:buNone/>
            </a:pPr>
            <a:r>
              <a:rPr lang="en-IN" dirty="0"/>
              <a:t>}</a:t>
            </a:r>
          </a:p>
          <a:p>
            <a:pPr marL="139700" indent="0">
              <a:buNone/>
            </a:pPr>
            <a:endParaRPr lang="en-IN" dirty="0"/>
          </a:p>
          <a:p>
            <a:pPr marL="139700" indent="0">
              <a:buNone/>
            </a:pPr>
            <a:r>
              <a:rPr lang="en-IN" dirty="0"/>
              <a:t>function subtract(x, y) {</a:t>
            </a:r>
          </a:p>
          <a:p>
            <a:pPr marL="139700" indent="0">
              <a:buNone/>
            </a:pPr>
            <a:r>
              <a:rPr lang="en-IN" dirty="0"/>
              <a:t>return x - y;</a:t>
            </a:r>
          </a:p>
          <a:p>
            <a:pPr marL="139700" indent="0">
              <a:buNone/>
            </a:pPr>
            <a:r>
              <a:rPr lang="en-IN" dirty="0"/>
              <a:t>}</a:t>
            </a:r>
          </a:p>
          <a:p>
            <a:pPr marL="139700" indent="0">
              <a:buNone/>
            </a:pPr>
            <a:endParaRPr lang="en-IN" dirty="0"/>
          </a:p>
          <a:p>
            <a:pPr marL="139700" indent="0">
              <a:buNone/>
            </a:pPr>
            <a:r>
              <a:rPr lang="en-IN" dirty="0" err="1"/>
              <a:t>module.exports</a:t>
            </a:r>
            <a:r>
              <a:rPr lang="en-IN" dirty="0"/>
              <a:t> = { add, subtract};</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DE6C7-ECCE-B04C-9A0A-EC0100321519}"/>
              </a:ext>
            </a:extLst>
          </p:cNvPr>
          <p:cNvSpPr txBox="1"/>
          <p:nvPr/>
        </p:nvSpPr>
        <p:spPr>
          <a:xfrm>
            <a:off x="4913906" y="509399"/>
            <a:ext cx="2411238" cy="2246769"/>
          </a:xfrm>
          <a:prstGeom prst="rect">
            <a:avLst/>
          </a:prstGeom>
          <a:noFill/>
        </p:spPr>
        <p:txBody>
          <a:bodyPr wrap="none" rtlCol="0">
            <a:spAutoFit/>
          </a:bodyPr>
          <a:lstStyle/>
          <a:p>
            <a:r>
              <a:rPr lang="en-IN" b="1" dirty="0"/>
              <a:t>Filename: </a:t>
            </a:r>
            <a:r>
              <a:rPr lang="en-IN" b="1" dirty="0" err="1"/>
              <a:t>main.js</a:t>
            </a:r>
            <a:endParaRPr lang="en-IN" b="1" dirty="0"/>
          </a:p>
          <a:p>
            <a:endParaRPr lang="en-IN" b="1" dirty="0"/>
          </a:p>
          <a:p>
            <a:r>
              <a:rPr lang="en-IN" dirty="0" err="1"/>
              <a:t>const</a:t>
            </a:r>
            <a:r>
              <a:rPr lang="en-IN" dirty="0"/>
              <a:t> f = require('./</a:t>
            </a:r>
            <a:r>
              <a:rPr lang="en-IN" dirty="0" err="1"/>
              <a:t>func</a:t>
            </a:r>
            <a:r>
              <a:rPr lang="en-IN" dirty="0"/>
              <a:t>');</a:t>
            </a:r>
          </a:p>
          <a:p>
            <a:endParaRPr lang="en-IN" dirty="0"/>
          </a:p>
          <a:p>
            <a:r>
              <a:rPr lang="en-IN" dirty="0" err="1"/>
              <a:t>console.log</a:t>
            </a:r>
            <a:r>
              <a:rPr lang="en-IN" dirty="0"/>
              <a:t>(</a:t>
            </a:r>
            <a:r>
              <a:rPr lang="en-IN" dirty="0" err="1"/>
              <a:t>f.add</a:t>
            </a:r>
            <a:r>
              <a:rPr lang="en-IN" dirty="0"/>
              <a:t>(4, 4));</a:t>
            </a:r>
          </a:p>
          <a:p>
            <a:r>
              <a:rPr lang="en-IN" dirty="0" err="1"/>
              <a:t>console.log</a:t>
            </a:r>
            <a:r>
              <a:rPr lang="en-IN" dirty="0"/>
              <a:t>(</a:t>
            </a:r>
            <a:r>
              <a:rPr lang="en-IN" dirty="0" err="1"/>
              <a:t>f.subtract</a:t>
            </a:r>
            <a:r>
              <a:rPr lang="en-IN" dirty="0"/>
              <a:t>(8, 4));</a:t>
            </a:r>
          </a:p>
          <a:p>
            <a:endParaRPr lang="en-IN" b="1" dirty="0"/>
          </a:p>
          <a:p>
            <a:pPr fontAlgn="base"/>
            <a:r>
              <a:rPr lang="en-IN" b="1" dirty="0"/>
              <a:t>Output:</a:t>
            </a:r>
            <a:endParaRPr lang="en-IN" dirty="0"/>
          </a:p>
          <a:p>
            <a:r>
              <a:rPr lang="en-IN" dirty="0"/>
              <a:t>8 </a:t>
            </a:r>
          </a:p>
          <a:p>
            <a:r>
              <a:rPr lang="en-IN" dirty="0"/>
              <a:t>4</a:t>
            </a:r>
            <a:endParaRPr lang="en-IN" b="1" dirty="0"/>
          </a:p>
        </p:txBody>
      </p:sp>
    </p:spTree>
    <p:extLst>
      <p:ext uri="{BB962C8B-B14F-4D97-AF65-F5344CB8AC3E}">
        <p14:creationId xmlns:p14="http://schemas.microsoft.com/office/powerpoint/2010/main" val="336955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Other ways to export a module</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Defining the functions inside </a:t>
            </a:r>
            <a:r>
              <a:rPr lang="en-IN" dirty="0" err="1"/>
              <a:t>module.exports</a:t>
            </a:r>
            <a:r>
              <a:rPr lang="en-IN" dirty="0"/>
              <a:t> object.</a:t>
            </a:r>
          </a:p>
          <a:p>
            <a:pPr marL="139700" indent="0">
              <a:buNone/>
            </a:pPr>
            <a:endParaRPr lang="en-IN" dirty="0"/>
          </a:p>
          <a:p>
            <a:pPr marL="139700" indent="0">
              <a:buNone/>
            </a:pP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DE6C7-ECCE-B04C-9A0A-EC0100321519}"/>
              </a:ext>
            </a:extLst>
          </p:cNvPr>
          <p:cNvSpPr txBox="1"/>
          <p:nvPr/>
        </p:nvSpPr>
        <p:spPr>
          <a:xfrm>
            <a:off x="5033175" y="1630533"/>
            <a:ext cx="2910177" cy="2031325"/>
          </a:xfrm>
          <a:prstGeom prst="rect">
            <a:avLst/>
          </a:prstGeom>
          <a:noFill/>
        </p:spPr>
        <p:txBody>
          <a:bodyPr wrap="square" rtlCol="0">
            <a:spAutoFit/>
          </a:bodyPr>
          <a:lstStyle/>
          <a:p>
            <a:r>
              <a:rPr lang="en-IN" dirty="0" err="1"/>
              <a:t>module.exports</a:t>
            </a:r>
            <a:r>
              <a:rPr lang="en-IN" dirty="0"/>
              <a:t> = {</a:t>
            </a:r>
          </a:p>
          <a:p>
            <a:r>
              <a:rPr lang="en-IN" dirty="0"/>
              <a:t>      add: function (x, y) {</a:t>
            </a:r>
          </a:p>
          <a:p>
            <a:r>
              <a:rPr lang="en-IN" dirty="0"/>
              <a:t>	     return x + y;</a:t>
            </a:r>
          </a:p>
          <a:p>
            <a:r>
              <a:rPr lang="en-IN" dirty="0"/>
              <a:t>   },</a:t>
            </a:r>
          </a:p>
          <a:p>
            <a:endParaRPr lang="en-IN" dirty="0"/>
          </a:p>
          <a:p>
            <a:r>
              <a:rPr lang="en-IN" dirty="0"/>
              <a:t>subtract: function (x, y) {</a:t>
            </a:r>
          </a:p>
          <a:p>
            <a:r>
              <a:rPr lang="en-IN" dirty="0"/>
              <a:t>	      return x - y;</a:t>
            </a:r>
          </a:p>
          <a:p>
            <a:r>
              <a:rPr lang="en-IN" dirty="0"/>
              <a:t>   },</a:t>
            </a:r>
          </a:p>
          <a:p>
            <a:r>
              <a:rPr lang="en-IN" dirty="0"/>
              <a:t>};</a:t>
            </a:r>
          </a:p>
        </p:txBody>
      </p:sp>
    </p:spTree>
    <p:extLst>
      <p:ext uri="{BB962C8B-B14F-4D97-AF65-F5344CB8AC3E}">
        <p14:creationId xmlns:p14="http://schemas.microsoft.com/office/powerpoint/2010/main" val="390687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Other ways to export a module</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Defining each function independently as a method of </a:t>
            </a:r>
            <a:r>
              <a:rPr lang="en-IN" dirty="0" err="1"/>
              <a:t>module.exports</a:t>
            </a: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DE6C7-ECCE-B04C-9A0A-EC0100321519}"/>
              </a:ext>
            </a:extLst>
          </p:cNvPr>
          <p:cNvSpPr txBox="1"/>
          <p:nvPr/>
        </p:nvSpPr>
        <p:spPr>
          <a:xfrm>
            <a:off x="5033175" y="1630533"/>
            <a:ext cx="2910177" cy="2031325"/>
          </a:xfrm>
          <a:prstGeom prst="rect">
            <a:avLst/>
          </a:prstGeom>
          <a:noFill/>
        </p:spPr>
        <p:txBody>
          <a:bodyPr wrap="square" rtlCol="0">
            <a:spAutoFit/>
          </a:bodyPr>
          <a:lstStyle/>
          <a:p>
            <a:r>
              <a:rPr lang="en-IN" dirty="0" err="1"/>
              <a:t>module.exports.add</a:t>
            </a:r>
            <a:r>
              <a:rPr lang="en-IN" dirty="0"/>
              <a:t> = function (x, y) {</a:t>
            </a:r>
          </a:p>
          <a:p>
            <a:r>
              <a:rPr lang="en-IN" dirty="0"/>
              <a:t>return x + y;</a:t>
            </a:r>
          </a:p>
          <a:p>
            <a:r>
              <a:rPr lang="en-IN" dirty="0"/>
              <a:t>};</a:t>
            </a:r>
          </a:p>
          <a:p>
            <a:endParaRPr lang="en-IN" dirty="0"/>
          </a:p>
          <a:p>
            <a:r>
              <a:rPr lang="en-IN" dirty="0" err="1"/>
              <a:t>module.exports.subtract</a:t>
            </a:r>
            <a:r>
              <a:rPr lang="en-IN" dirty="0"/>
              <a:t> = function (x, y) {</a:t>
            </a:r>
          </a:p>
          <a:p>
            <a:r>
              <a:rPr lang="en-IN" dirty="0"/>
              <a:t>return x - y;</a:t>
            </a:r>
          </a:p>
          <a:p>
            <a:r>
              <a:rPr lang="en-IN" dirty="0"/>
              <a:t>};</a:t>
            </a:r>
          </a:p>
        </p:txBody>
      </p:sp>
    </p:spTree>
    <p:extLst>
      <p:ext uri="{BB962C8B-B14F-4D97-AF65-F5344CB8AC3E}">
        <p14:creationId xmlns:p14="http://schemas.microsoft.com/office/powerpoint/2010/main" val="93596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Other ways to export a module</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b="1" dirty="0"/>
              <a:t>Importing a module from a directory:</a:t>
            </a:r>
          </a:p>
          <a:p>
            <a:pPr marL="139700" indent="0">
              <a:buNone/>
            </a:pPr>
            <a:endParaRPr lang="en-IN" b="1" dirty="0"/>
          </a:p>
          <a:p>
            <a:pPr marL="139700" indent="0">
              <a:buNone/>
            </a:pPr>
            <a:r>
              <a:rPr lang="en-IN" dirty="0"/>
              <a:t>Importing </a:t>
            </a:r>
            <a:r>
              <a:rPr lang="en-IN" dirty="0" err="1"/>
              <a:t>lib.js</a:t>
            </a:r>
            <a:r>
              <a:rPr lang="en-IN" dirty="0"/>
              <a:t> file inside the directory, by prefixing </a:t>
            </a:r>
            <a:r>
              <a:rPr lang="en-IN" dirty="0" err="1"/>
              <a:t>lib.js</a:t>
            </a:r>
            <a:r>
              <a:rPr lang="en-IN" dirty="0"/>
              <a:t> with the directory name.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DE6C7-ECCE-B04C-9A0A-EC0100321519}"/>
              </a:ext>
            </a:extLst>
          </p:cNvPr>
          <p:cNvSpPr txBox="1"/>
          <p:nvPr/>
        </p:nvSpPr>
        <p:spPr>
          <a:xfrm>
            <a:off x="5033175" y="1630533"/>
            <a:ext cx="2910177" cy="954107"/>
          </a:xfrm>
          <a:prstGeom prst="rect">
            <a:avLst/>
          </a:prstGeom>
          <a:noFill/>
        </p:spPr>
        <p:txBody>
          <a:bodyPr wrap="square" rtlCol="0">
            <a:spAutoFit/>
          </a:bodyPr>
          <a:lstStyle/>
          <a:p>
            <a:r>
              <a:rPr lang="en-IN" dirty="0" err="1"/>
              <a:t>const</a:t>
            </a:r>
            <a:r>
              <a:rPr lang="en-IN" dirty="0"/>
              <a:t> lib = require('./mod/lib');</a:t>
            </a:r>
          </a:p>
          <a:p>
            <a:endParaRPr lang="en-IN" dirty="0"/>
          </a:p>
          <a:p>
            <a:r>
              <a:rPr lang="en-IN" dirty="0" err="1"/>
              <a:t>console.log</a:t>
            </a:r>
            <a:r>
              <a:rPr lang="en-IN" dirty="0"/>
              <a:t>(</a:t>
            </a:r>
            <a:r>
              <a:rPr lang="en-IN" dirty="0" err="1"/>
              <a:t>lib.add</a:t>
            </a:r>
            <a:r>
              <a:rPr lang="en-IN" dirty="0"/>
              <a:t>(6, 4));</a:t>
            </a:r>
          </a:p>
          <a:p>
            <a:r>
              <a:rPr lang="en-IN" dirty="0" err="1"/>
              <a:t>console.log</a:t>
            </a:r>
            <a:r>
              <a:rPr lang="en-IN" dirty="0"/>
              <a:t>(</a:t>
            </a:r>
            <a:r>
              <a:rPr lang="en-IN" dirty="0" err="1"/>
              <a:t>lib.subtract</a:t>
            </a:r>
            <a:r>
              <a:rPr lang="en-IN" dirty="0"/>
              <a:t>(12, 4));</a:t>
            </a:r>
          </a:p>
        </p:txBody>
      </p:sp>
    </p:spTree>
    <p:extLst>
      <p:ext uri="{BB962C8B-B14F-4D97-AF65-F5344CB8AC3E}">
        <p14:creationId xmlns:p14="http://schemas.microsoft.com/office/powerpoint/2010/main" val="118890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There are three types of modules in Node.js</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482600" indent="-342900">
              <a:buFont typeface="+mj-lt"/>
              <a:buAutoNum type="arabicPeriod"/>
            </a:pPr>
            <a:r>
              <a:rPr lang="en-IN" dirty="0"/>
              <a:t>Importing from local module:</a:t>
            </a:r>
          </a:p>
          <a:p>
            <a:pPr marL="482600" indent="-342900">
              <a:buFont typeface="+mj-lt"/>
              <a:buAutoNum type="arabicPeriod"/>
            </a:pPr>
            <a:r>
              <a:rPr lang="en-IN" dirty="0"/>
              <a:t>Importing from core modules:</a:t>
            </a:r>
          </a:p>
          <a:p>
            <a:pPr marL="482600" indent="-342900">
              <a:buFont typeface="+mj-lt"/>
              <a:buAutoNum type="arabicPeriod"/>
            </a:pPr>
            <a:r>
              <a:rPr lang="en-IN" dirty="0"/>
              <a:t>Importing from third party modules: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ree Ways to Share Node.js Modules Across Multiple Projects – ReverentGeek">
            <a:extLst>
              <a:ext uri="{FF2B5EF4-FFF2-40B4-BE49-F238E27FC236}">
                <a16:creationId xmlns:a16="http://schemas.microsoft.com/office/drawing/2014/main" id="{E2987DFC-0DDA-D947-884B-47AC3C2BC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574" y="1490509"/>
            <a:ext cx="4992426" cy="249621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reverentgeek.com</a:t>
            </a:r>
            <a:r>
              <a:rPr lang="en-US" altLang="en-US" dirty="0">
                <a:solidFill>
                  <a:srgbClr val="565656"/>
                </a:solidFill>
                <a:latin typeface="ArialMT"/>
              </a:rPr>
              <a:t>/content/images/3-ways-to-share-nodejs-modules-across-multiple-projects/3-ways-to-share-nodejs-modules-across-multiple-projects.jpg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41097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There are three types of modules in Node.js</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b="1" dirty="0"/>
              <a:t>Importing from local module:</a:t>
            </a:r>
            <a:r>
              <a:rPr lang="en-IN" dirty="0"/>
              <a:t> These modules are created by the user and can be imported as:</a:t>
            </a:r>
          </a:p>
          <a:p>
            <a:pPr marL="139700" indent="0">
              <a:buNone/>
            </a:pPr>
            <a:endParaRPr lang="en-IN" dirty="0"/>
          </a:p>
          <a:p>
            <a:pPr marL="139700" indent="0">
              <a:buNone/>
            </a:pPr>
            <a:r>
              <a:rPr lang="en-IN" dirty="0" err="1"/>
              <a:t>const</a:t>
            </a:r>
            <a:r>
              <a:rPr lang="en-IN" dirty="0"/>
              <a:t> var = require('./</a:t>
            </a:r>
            <a:r>
              <a:rPr lang="en-IN" dirty="0" err="1"/>
              <a:t>filename.js</a:t>
            </a:r>
            <a:r>
              <a:rPr lang="en-IN" dirty="0"/>
              <a:t>'); // OR </a:t>
            </a:r>
            <a:r>
              <a:rPr lang="en-IN" dirty="0" err="1"/>
              <a:t>const</a:t>
            </a:r>
            <a:r>
              <a:rPr lang="en-IN" dirty="0"/>
              <a:t> var = require('./path/</a:t>
            </a:r>
            <a:r>
              <a:rPr lang="en-IN" dirty="0" err="1"/>
              <a:t>filename.js</a:t>
            </a:r>
            <a:r>
              <a:rPr lang="en-IN" dirty="0"/>
              <a:t>');</a:t>
            </a:r>
          </a:p>
          <a:p>
            <a:pPr marL="482600" indent="-342900">
              <a:buFont typeface="+mj-lt"/>
              <a:buAutoNum type="arabicPeriod"/>
            </a:pPr>
            <a:endParaRPr lang="en-IN" dirty="0"/>
          </a:p>
          <a:p>
            <a:pPr marL="482600" indent="-342900">
              <a:buFont typeface="+mj-lt"/>
              <a:buAutoNum type="arabicPeriod"/>
            </a:pP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ree Ways to Share Node.js Modules Across Multiple Projects – ReverentGeek">
            <a:extLst>
              <a:ext uri="{FF2B5EF4-FFF2-40B4-BE49-F238E27FC236}">
                <a16:creationId xmlns:a16="http://schemas.microsoft.com/office/drawing/2014/main" id="{E2987DFC-0DDA-D947-884B-47AC3C2BC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574" y="1490509"/>
            <a:ext cx="4992426" cy="249621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reverentgeek.com</a:t>
            </a:r>
            <a:r>
              <a:rPr lang="en-US" altLang="en-US" dirty="0">
                <a:solidFill>
                  <a:srgbClr val="565656"/>
                </a:solidFill>
                <a:latin typeface="ArialMT"/>
              </a:rPr>
              <a:t>/content/images/3-ways-to-share-nodejs-modules-across-multiple-projects/3-ways-to-share-nodejs-modules-across-multiple-projects.jpg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9445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There are three types of modules in Node.js</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Importing from core modules:</a:t>
            </a:r>
            <a:r>
              <a:rPr lang="en-IN" dirty="0"/>
              <a:t> These modules are inbuilt in Node.js and can be imported as:</a:t>
            </a:r>
          </a:p>
          <a:p>
            <a:pPr marL="139700" indent="0" fontAlgn="base">
              <a:buNone/>
            </a:pPr>
            <a:endParaRPr lang="en-IN" dirty="0"/>
          </a:p>
          <a:p>
            <a:pPr marL="139700" indent="0" fontAlgn="base">
              <a:buNone/>
            </a:pPr>
            <a:r>
              <a:rPr lang="en-IN" dirty="0" err="1"/>
              <a:t>const</a:t>
            </a:r>
            <a:r>
              <a:rPr lang="en-IN" dirty="0"/>
              <a:t> var = require('fs');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ree Ways to Share Node.js Modules Across Multiple Projects – ReverentGeek">
            <a:extLst>
              <a:ext uri="{FF2B5EF4-FFF2-40B4-BE49-F238E27FC236}">
                <a16:creationId xmlns:a16="http://schemas.microsoft.com/office/drawing/2014/main" id="{E2987DFC-0DDA-D947-884B-47AC3C2BC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574" y="1490509"/>
            <a:ext cx="4992426" cy="249621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reverentgeek.com</a:t>
            </a:r>
            <a:r>
              <a:rPr lang="en-US" altLang="en-US" dirty="0">
                <a:solidFill>
                  <a:srgbClr val="565656"/>
                </a:solidFill>
                <a:latin typeface="ArialMT"/>
              </a:rPr>
              <a:t>/content/images/3-ways-to-share-nodejs-modules-across-multiple-projects/3-ways-to-share-nodejs-modules-across-multiple-projects.jpg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61341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There are three types of modules in Node.js</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Importing from third party modules:</a:t>
            </a:r>
            <a:r>
              <a:rPr lang="en-IN" dirty="0"/>
              <a:t> These modules are installed using a package manager such as </a:t>
            </a:r>
            <a:r>
              <a:rPr lang="en-IN" dirty="0" err="1"/>
              <a:t>npm</a:t>
            </a:r>
            <a:r>
              <a:rPr lang="en-IN" dirty="0"/>
              <a:t>. Examples of third party modules are express, mongoose, </a:t>
            </a:r>
            <a:r>
              <a:rPr lang="en-IN" dirty="0" err="1"/>
              <a:t>nodemon</a:t>
            </a:r>
            <a:r>
              <a:rPr lang="en-IN" dirty="0"/>
              <a:t>, etc. These are imported as:</a:t>
            </a:r>
          </a:p>
          <a:p>
            <a:pPr marL="139700" indent="0" fontAlgn="base">
              <a:buNone/>
            </a:pPr>
            <a:endParaRPr lang="en-IN" dirty="0"/>
          </a:p>
          <a:p>
            <a:pPr marL="139700" indent="0" fontAlgn="base">
              <a:buNone/>
            </a:pPr>
            <a:r>
              <a:rPr lang="en-IN" dirty="0" err="1"/>
              <a:t>const</a:t>
            </a:r>
            <a:r>
              <a:rPr lang="en-IN" dirty="0"/>
              <a:t> express = require('express');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ree Ways to Share Node.js Modules Across Multiple Projects – ReverentGeek">
            <a:extLst>
              <a:ext uri="{FF2B5EF4-FFF2-40B4-BE49-F238E27FC236}">
                <a16:creationId xmlns:a16="http://schemas.microsoft.com/office/drawing/2014/main" id="{E2987DFC-0DDA-D947-884B-47AC3C2BC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574" y="1490509"/>
            <a:ext cx="4992426" cy="249621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reverentgeek.com</a:t>
            </a:r>
            <a:r>
              <a:rPr lang="en-US" altLang="en-US" dirty="0">
                <a:solidFill>
                  <a:srgbClr val="565656"/>
                </a:solidFill>
                <a:latin typeface="ArialMT"/>
              </a:rPr>
              <a:t>/content/images/3-ways-to-share-nodejs-modules-across-multiple-projects/3-ways-to-share-nodejs-modules-across-multiple-projects.jpg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9706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I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lvl="0"/>
            <a:r>
              <a:rPr lang="en-IN" dirty="0"/>
              <a:t>Create Module &amp; export, import </a:t>
            </a:r>
          </a:p>
          <a:p>
            <a:pPr lvl="0"/>
            <a:r>
              <a:rPr lang="en-IN" dirty="0"/>
              <a:t>Introduction </a:t>
            </a:r>
            <a:r>
              <a:rPr lang="en-IN" dirty="0" err="1"/>
              <a:t>package.json</a:t>
            </a:r>
            <a:r>
              <a:rPr lang="en-IN" dirty="0"/>
              <a:t> file </a:t>
            </a:r>
          </a:p>
          <a:p>
            <a:pPr lvl="0"/>
            <a:r>
              <a:rPr lang="en-IN" dirty="0"/>
              <a:t>File Handling  </a:t>
            </a:r>
          </a:p>
          <a:p>
            <a:pPr lvl="0"/>
            <a:r>
              <a:rPr lang="en-IN" dirty="0"/>
              <a:t>Create Event Driven Programming  </a:t>
            </a:r>
          </a:p>
          <a:p>
            <a:pPr lvl="0"/>
            <a:r>
              <a:rPr lang="en-IN" dirty="0"/>
              <a:t>Socket Programming  </a:t>
            </a:r>
          </a:p>
          <a:p>
            <a:r>
              <a:rPr lang="en-IN" dirty="0"/>
              <a:t>Create Own web server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Introduction </a:t>
            </a:r>
            <a:r>
              <a:rPr lang="en-IN" b="1" dirty="0" err="1"/>
              <a:t>package.json</a:t>
            </a:r>
            <a:r>
              <a:rPr lang="en-IN" b="1" dirty="0"/>
              <a:t> file</a:t>
            </a:r>
            <a:endParaRPr lang="en-IN"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The </a:t>
            </a:r>
            <a:r>
              <a:rPr lang="en-IN" b="1" dirty="0" err="1"/>
              <a:t>package.json</a:t>
            </a:r>
            <a:r>
              <a:rPr lang="en-IN" dirty="0"/>
              <a:t> file is the heart of Node.js system. It is the manifest file of any Node.js project and contains the metadata of the project. The </a:t>
            </a:r>
            <a:r>
              <a:rPr lang="en-IN" dirty="0" err="1"/>
              <a:t>package.json</a:t>
            </a:r>
            <a:r>
              <a:rPr lang="en-IN" dirty="0"/>
              <a:t> file is the essential part to understand, learn and work with the Node.js. It is the first step to learn about development in Node.js.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https://media-exp1.licdn.com/</a:t>
            </a:r>
            <a:r>
              <a:rPr lang="en-US" altLang="en-US" dirty="0" err="1">
                <a:solidFill>
                  <a:srgbClr val="565656"/>
                </a:solidFill>
                <a:latin typeface="ArialMT"/>
              </a:rPr>
              <a:t>dms</a:t>
            </a:r>
            <a:r>
              <a:rPr lang="en-US" altLang="en-US" dirty="0">
                <a:solidFill>
                  <a:srgbClr val="565656"/>
                </a:solidFill>
                <a:latin typeface="ArialMT"/>
              </a:rPr>
              <a:t>/image/C4E0DAQEkv_Z0B0NsDQ/learning-public-crop_288_512/0/1568669708190?e=2147483647&amp;v=</a:t>
            </a:r>
            <a:r>
              <a:rPr lang="en-US" altLang="en-US" dirty="0" err="1">
                <a:solidFill>
                  <a:srgbClr val="565656"/>
                </a:solidFill>
                <a:latin typeface="ArialMT"/>
              </a:rPr>
              <a:t>beta&amp;t</a:t>
            </a:r>
            <a:r>
              <a:rPr lang="en-US" altLang="en-US" dirty="0">
                <a:solidFill>
                  <a:srgbClr val="565656"/>
                </a:solidFill>
                <a:latin typeface="ArialMT"/>
              </a:rPr>
              <a:t>=HBztHgW9LhTcwsskwRwnevmN3WS0Q-FQFXTPspKe8Wg</a:t>
            </a:r>
            <a:endParaRPr lang="en-US" altLang="en-US" sz="1800" dirty="0">
              <a:solidFill>
                <a:schemeClr val="tx1"/>
              </a:solidFill>
              <a:latin typeface="Arial" panose="020B0604020202020204" pitchFamily="34" charset="0"/>
            </a:endParaRPr>
          </a:p>
        </p:txBody>
      </p:sp>
      <p:pic>
        <p:nvPicPr>
          <p:cNvPr id="11266" name="Picture 2" descr="What is the package.json file? - Node.js Video Tutorial | LinkedIn  Learning, formerly Lynda.com">
            <a:extLst>
              <a:ext uri="{FF2B5EF4-FFF2-40B4-BE49-F238E27FC236}">
                <a16:creationId xmlns:a16="http://schemas.microsoft.com/office/drawing/2014/main" id="{614C95BA-E800-D341-A71D-F1D84C9FE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9059"/>
            <a:ext cx="4597089" cy="258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7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What does </a:t>
            </a:r>
            <a:r>
              <a:rPr lang="en-IN" b="1" dirty="0" err="1"/>
              <a:t>package.json</a:t>
            </a:r>
            <a:r>
              <a:rPr lang="en-IN" b="1" dirty="0"/>
              <a:t> file consist of?</a:t>
            </a:r>
            <a:r>
              <a:rPr lang="en-IN" dirty="0"/>
              <a:t>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The metadata information in </a:t>
            </a:r>
            <a:r>
              <a:rPr lang="en-IN" b="1" dirty="0" err="1"/>
              <a:t>package.json</a:t>
            </a:r>
            <a:r>
              <a:rPr lang="en-IN" dirty="0"/>
              <a:t> file can be categorized into below categories: </a:t>
            </a:r>
          </a:p>
          <a:p>
            <a:pPr marL="139700" indent="0" fontAlgn="base">
              <a:buNone/>
            </a:pPr>
            <a:br>
              <a:rPr lang="en-IN" dirty="0"/>
            </a:br>
            <a:r>
              <a:rPr lang="en-IN" b="1" dirty="0"/>
              <a:t>1. Identifying metadata properties:</a:t>
            </a:r>
            <a:r>
              <a:rPr lang="en-IN" dirty="0"/>
              <a:t> It basically consist of the properties to identify the module/project such as the name of the project, current version of the module, license, author of the project, description about the project etc.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https://media-exp1.licdn.com/</a:t>
            </a:r>
            <a:r>
              <a:rPr lang="en-US" altLang="en-US" dirty="0" err="1">
                <a:solidFill>
                  <a:srgbClr val="565656"/>
                </a:solidFill>
                <a:latin typeface="ArialMT"/>
              </a:rPr>
              <a:t>dms</a:t>
            </a:r>
            <a:r>
              <a:rPr lang="en-US" altLang="en-US" dirty="0">
                <a:solidFill>
                  <a:srgbClr val="565656"/>
                </a:solidFill>
                <a:latin typeface="ArialMT"/>
              </a:rPr>
              <a:t>/image/C4E0DAQEkv_Z0B0NsDQ/learning-public-crop_288_512/0/1568669708190?e=2147483647&amp;v=</a:t>
            </a:r>
            <a:r>
              <a:rPr lang="en-US" altLang="en-US" dirty="0" err="1">
                <a:solidFill>
                  <a:srgbClr val="565656"/>
                </a:solidFill>
                <a:latin typeface="ArialMT"/>
              </a:rPr>
              <a:t>beta&amp;t</a:t>
            </a:r>
            <a:r>
              <a:rPr lang="en-US" altLang="en-US" dirty="0">
                <a:solidFill>
                  <a:srgbClr val="565656"/>
                </a:solidFill>
                <a:latin typeface="ArialMT"/>
              </a:rPr>
              <a:t>=HBztHgW9LhTcwsskwRwnevmN3WS0Q-FQFXTPspKe8Wg</a:t>
            </a:r>
            <a:endParaRPr lang="en-US" altLang="en-US" sz="1800" dirty="0">
              <a:solidFill>
                <a:schemeClr val="tx1"/>
              </a:solidFill>
              <a:latin typeface="Arial" panose="020B0604020202020204" pitchFamily="34" charset="0"/>
            </a:endParaRPr>
          </a:p>
        </p:txBody>
      </p:sp>
      <p:pic>
        <p:nvPicPr>
          <p:cNvPr id="11266" name="Picture 2" descr="What is the package.json file? - Node.js Video Tutorial | LinkedIn  Learning, formerly Lynda.com">
            <a:extLst>
              <a:ext uri="{FF2B5EF4-FFF2-40B4-BE49-F238E27FC236}">
                <a16:creationId xmlns:a16="http://schemas.microsoft.com/office/drawing/2014/main" id="{614C95BA-E800-D341-A71D-F1D84C9FE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9059"/>
            <a:ext cx="4597089" cy="258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22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What does </a:t>
            </a:r>
            <a:r>
              <a:rPr lang="en-IN" b="1" dirty="0" err="1"/>
              <a:t>package.json</a:t>
            </a:r>
            <a:r>
              <a:rPr lang="en-IN" b="1" dirty="0"/>
              <a:t> file consist of?</a:t>
            </a:r>
            <a:r>
              <a:rPr lang="en-IN" dirty="0"/>
              <a:t>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2. Functional metadata properties:</a:t>
            </a:r>
            <a:r>
              <a:rPr lang="en-IN" dirty="0"/>
              <a:t> As the name suggests, it consists of the functional values/properties of the project/module such as the entry/starting point of the module, dependencies in project, scripts being used, repository links of Node project etc. </a:t>
            </a:r>
          </a:p>
          <a:p>
            <a:pPr marL="139700" indent="0">
              <a:buNone/>
            </a:pP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https://media-exp1.licdn.com/</a:t>
            </a:r>
            <a:r>
              <a:rPr lang="en-US" altLang="en-US" dirty="0" err="1">
                <a:solidFill>
                  <a:srgbClr val="565656"/>
                </a:solidFill>
                <a:latin typeface="ArialMT"/>
              </a:rPr>
              <a:t>dms</a:t>
            </a:r>
            <a:r>
              <a:rPr lang="en-US" altLang="en-US" dirty="0">
                <a:solidFill>
                  <a:srgbClr val="565656"/>
                </a:solidFill>
                <a:latin typeface="ArialMT"/>
              </a:rPr>
              <a:t>/image/C4E0DAQEkv_Z0B0NsDQ/learning-public-crop_288_512/0/1568669708190?e=2147483647&amp;v=</a:t>
            </a:r>
            <a:r>
              <a:rPr lang="en-US" altLang="en-US" dirty="0" err="1">
                <a:solidFill>
                  <a:srgbClr val="565656"/>
                </a:solidFill>
                <a:latin typeface="ArialMT"/>
              </a:rPr>
              <a:t>beta&amp;t</a:t>
            </a:r>
            <a:r>
              <a:rPr lang="en-US" altLang="en-US" dirty="0">
                <a:solidFill>
                  <a:srgbClr val="565656"/>
                </a:solidFill>
                <a:latin typeface="ArialMT"/>
              </a:rPr>
              <a:t>=HBztHgW9LhTcwsskwRwnevmN3WS0Q-FQFXTPspKe8Wg</a:t>
            </a:r>
            <a:endParaRPr lang="en-US" altLang="en-US" sz="1800" dirty="0">
              <a:solidFill>
                <a:schemeClr val="tx1"/>
              </a:solidFill>
              <a:latin typeface="Arial" panose="020B0604020202020204" pitchFamily="34" charset="0"/>
            </a:endParaRPr>
          </a:p>
        </p:txBody>
      </p:sp>
      <p:pic>
        <p:nvPicPr>
          <p:cNvPr id="11266" name="Picture 2" descr="What is the package.json file? - Node.js Video Tutorial | LinkedIn  Learning, formerly Lynda.com">
            <a:extLst>
              <a:ext uri="{FF2B5EF4-FFF2-40B4-BE49-F238E27FC236}">
                <a16:creationId xmlns:a16="http://schemas.microsoft.com/office/drawing/2014/main" id="{614C95BA-E800-D341-A71D-F1D84C9FE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9059"/>
            <a:ext cx="4597089" cy="258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1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Creating a </a:t>
            </a:r>
            <a:r>
              <a:rPr lang="en-IN" b="1" dirty="0" err="1"/>
              <a:t>package.json</a:t>
            </a:r>
            <a:r>
              <a:rPr lang="en-IN" b="1" dirty="0"/>
              <a:t> file:</a:t>
            </a:r>
            <a:r>
              <a:rPr lang="en-IN" dirty="0"/>
              <a:t>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A </a:t>
            </a:r>
            <a:r>
              <a:rPr lang="en-IN" b="1" dirty="0" err="1"/>
              <a:t>package.json</a:t>
            </a:r>
            <a:r>
              <a:rPr lang="en-IN" dirty="0"/>
              <a:t> file can be created in two ways: </a:t>
            </a:r>
          </a:p>
          <a:p>
            <a:pPr marL="139700" indent="0" fontAlgn="base">
              <a:buNone/>
            </a:pPr>
            <a:endParaRPr lang="en-IN" dirty="0"/>
          </a:p>
          <a:p>
            <a:pPr marL="482600" indent="-342900" fontAlgn="base">
              <a:buAutoNum type="arabicPeriod"/>
            </a:pPr>
            <a:r>
              <a:rPr lang="en-IN" dirty="0"/>
              <a:t>Using </a:t>
            </a:r>
            <a:r>
              <a:rPr lang="en-IN" dirty="0" err="1"/>
              <a:t>npm</a:t>
            </a:r>
            <a:r>
              <a:rPr lang="en-IN" dirty="0"/>
              <a:t> </a:t>
            </a:r>
            <a:r>
              <a:rPr lang="en-IN" dirty="0" err="1"/>
              <a:t>init</a:t>
            </a:r>
            <a:r>
              <a:rPr lang="en-IN" dirty="0"/>
              <a:t> </a:t>
            </a:r>
          </a:p>
          <a:p>
            <a:pPr marL="482600" indent="-342900" fontAlgn="base">
              <a:buAutoNum type="arabicPeriod"/>
            </a:pPr>
            <a:r>
              <a:rPr lang="en-IN" dirty="0"/>
              <a:t>Writing directly to file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https://media-exp1.licdn.com/</a:t>
            </a:r>
            <a:r>
              <a:rPr lang="en-US" altLang="en-US" dirty="0" err="1">
                <a:solidFill>
                  <a:srgbClr val="565656"/>
                </a:solidFill>
                <a:latin typeface="ArialMT"/>
              </a:rPr>
              <a:t>dms</a:t>
            </a:r>
            <a:r>
              <a:rPr lang="en-US" altLang="en-US" dirty="0">
                <a:solidFill>
                  <a:srgbClr val="565656"/>
                </a:solidFill>
                <a:latin typeface="ArialMT"/>
              </a:rPr>
              <a:t>/image/C4E0DAQEkv_Z0B0NsDQ/learning-public-crop_288_512/0/1568669708190?e=2147483647&amp;v=</a:t>
            </a:r>
            <a:r>
              <a:rPr lang="en-US" altLang="en-US" dirty="0" err="1">
                <a:solidFill>
                  <a:srgbClr val="565656"/>
                </a:solidFill>
                <a:latin typeface="ArialMT"/>
              </a:rPr>
              <a:t>beta&amp;t</a:t>
            </a:r>
            <a:r>
              <a:rPr lang="en-US" altLang="en-US" dirty="0">
                <a:solidFill>
                  <a:srgbClr val="565656"/>
                </a:solidFill>
                <a:latin typeface="ArialMT"/>
              </a:rPr>
              <a:t>=HBztHgW9LhTcwsskwRwnevmN3WS0Q-FQFXTPspKe8Wg</a:t>
            </a:r>
            <a:endParaRPr lang="en-US" altLang="en-US" sz="1800" dirty="0">
              <a:solidFill>
                <a:schemeClr val="tx1"/>
              </a:solidFill>
              <a:latin typeface="Arial" panose="020B0604020202020204" pitchFamily="34" charset="0"/>
            </a:endParaRPr>
          </a:p>
        </p:txBody>
      </p:sp>
      <p:pic>
        <p:nvPicPr>
          <p:cNvPr id="11266" name="Picture 2" descr="What is the package.json file? - Node.js Video Tutorial | LinkedIn  Learning, formerly Lynda.com">
            <a:extLst>
              <a:ext uri="{FF2B5EF4-FFF2-40B4-BE49-F238E27FC236}">
                <a16:creationId xmlns:a16="http://schemas.microsoft.com/office/drawing/2014/main" id="{614C95BA-E800-D341-A71D-F1D84C9FE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9059"/>
            <a:ext cx="4597089" cy="258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74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Creating a </a:t>
            </a:r>
            <a:r>
              <a:rPr lang="en-IN" b="1" dirty="0" err="1"/>
              <a:t>package.json</a:t>
            </a:r>
            <a:r>
              <a:rPr lang="en-IN" b="1" dirty="0"/>
              <a:t> file:</a:t>
            </a:r>
            <a:r>
              <a:rPr lang="en-IN" dirty="0"/>
              <a:t>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482600" indent="-342900" fontAlgn="base">
              <a:buAutoNum type="arabicPeriod"/>
            </a:pPr>
            <a:r>
              <a:rPr lang="en-IN" b="1" dirty="0"/>
              <a:t>Using </a:t>
            </a:r>
            <a:r>
              <a:rPr lang="en-IN" b="1" dirty="0" err="1"/>
              <a:t>npm</a:t>
            </a:r>
            <a:r>
              <a:rPr lang="en-IN" b="1" dirty="0"/>
              <a:t> </a:t>
            </a:r>
            <a:r>
              <a:rPr lang="en-IN" b="1" dirty="0" err="1"/>
              <a:t>init</a:t>
            </a:r>
            <a:r>
              <a:rPr lang="en-IN" b="1" dirty="0"/>
              <a:t> : </a:t>
            </a:r>
            <a:r>
              <a:rPr lang="en-IN" dirty="0"/>
              <a:t>Running this command, system expects user to fill the vital information required as discussed above. It provides users with default values which are editable by the user. </a:t>
            </a:r>
          </a:p>
          <a:p>
            <a:pPr marL="139700" indent="0" fontAlgn="base">
              <a:buNone/>
            </a:pPr>
            <a:br>
              <a:rPr lang="en-IN" dirty="0"/>
            </a:br>
            <a:r>
              <a:rPr lang="en-IN" dirty="0"/>
              <a:t>	</a:t>
            </a:r>
            <a:r>
              <a:rPr lang="en-IN" b="1" dirty="0"/>
              <a:t>Syntax:</a:t>
            </a:r>
            <a:r>
              <a:rPr lang="en-IN" dirty="0"/>
              <a:t> </a:t>
            </a:r>
            <a:br>
              <a:rPr lang="en-IN" dirty="0"/>
            </a:br>
            <a:r>
              <a:rPr lang="en-IN" dirty="0"/>
              <a:t> </a:t>
            </a:r>
          </a:p>
          <a:p>
            <a:pPr marL="139700" indent="0">
              <a:buNone/>
            </a:pPr>
            <a:r>
              <a:rPr lang="en-IN" dirty="0"/>
              <a:t>	</a:t>
            </a:r>
            <a:r>
              <a:rPr lang="en-IN" dirty="0" err="1"/>
              <a:t>npm</a:t>
            </a:r>
            <a:r>
              <a:rPr lang="en-IN" dirty="0"/>
              <a:t> </a:t>
            </a:r>
            <a:r>
              <a:rPr lang="en-IN" dirty="0" err="1"/>
              <a:t>init</a:t>
            </a: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https://media-exp1.licdn.com/</a:t>
            </a:r>
            <a:r>
              <a:rPr lang="en-US" altLang="en-US" dirty="0" err="1">
                <a:solidFill>
                  <a:srgbClr val="565656"/>
                </a:solidFill>
                <a:latin typeface="ArialMT"/>
              </a:rPr>
              <a:t>dms</a:t>
            </a:r>
            <a:r>
              <a:rPr lang="en-US" altLang="en-US" dirty="0">
                <a:solidFill>
                  <a:srgbClr val="565656"/>
                </a:solidFill>
                <a:latin typeface="ArialMT"/>
              </a:rPr>
              <a:t>/image/C4E0DAQEkv_Z0B0NsDQ/learning-public-crop_288_512/0/1568669708190?e=2147483647&amp;v=</a:t>
            </a:r>
            <a:r>
              <a:rPr lang="en-US" altLang="en-US" dirty="0" err="1">
                <a:solidFill>
                  <a:srgbClr val="565656"/>
                </a:solidFill>
                <a:latin typeface="ArialMT"/>
              </a:rPr>
              <a:t>beta&amp;t</a:t>
            </a:r>
            <a:r>
              <a:rPr lang="en-US" altLang="en-US" dirty="0">
                <a:solidFill>
                  <a:srgbClr val="565656"/>
                </a:solidFill>
                <a:latin typeface="ArialMT"/>
              </a:rPr>
              <a:t>=HBztHgW9LhTcwsskwRwnevmN3WS0Q-FQFXTPspKe8Wg</a:t>
            </a:r>
            <a:endParaRPr lang="en-US" altLang="en-US" sz="1800" dirty="0">
              <a:solidFill>
                <a:schemeClr val="tx1"/>
              </a:solidFill>
              <a:latin typeface="Arial" panose="020B0604020202020204" pitchFamily="34" charset="0"/>
            </a:endParaRPr>
          </a:p>
        </p:txBody>
      </p:sp>
      <p:pic>
        <p:nvPicPr>
          <p:cNvPr id="11266" name="Picture 2" descr="What is the package.json file? - Node.js Video Tutorial | LinkedIn  Learning, formerly Lynda.com">
            <a:extLst>
              <a:ext uri="{FF2B5EF4-FFF2-40B4-BE49-F238E27FC236}">
                <a16:creationId xmlns:a16="http://schemas.microsoft.com/office/drawing/2014/main" id="{614C95BA-E800-D341-A71D-F1D84C9FE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9059"/>
            <a:ext cx="4597089" cy="258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11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Creating a </a:t>
            </a:r>
            <a:r>
              <a:rPr lang="en-IN" b="1" dirty="0" err="1"/>
              <a:t>package.json</a:t>
            </a:r>
            <a:r>
              <a:rPr lang="en-IN" b="1" dirty="0"/>
              <a:t> file:</a:t>
            </a:r>
            <a:r>
              <a:rPr lang="en-IN" dirty="0"/>
              <a:t>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fontAlgn="base"/>
            <a:r>
              <a:rPr lang="en-IN" b="1" dirty="0"/>
              <a:t>Writing directly to file :</a:t>
            </a:r>
            <a:r>
              <a:rPr lang="en-IN" dirty="0"/>
              <a:t> One can directly write into file with all the required information and can include it in the Node project. </a:t>
            </a:r>
          </a:p>
          <a:p>
            <a:pPr fontAlgn="base"/>
            <a:endParaRPr lang="en-IN" dirty="0"/>
          </a:p>
          <a:p>
            <a:pPr fontAlgn="base"/>
            <a:r>
              <a:rPr lang="en-IN" b="1" dirty="0"/>
              <a:t>Example:</a:t>
            </a:r>
            <a:r>
              <a:rPr lang="en-IN" dirty="0"/>
              <a:t> A demo </a:t>
            </a:r>
            <a:r>
              <a:rPr lang="en-IN" b="1" dirty="0" err="1"/>
              <a:t>package.json</a:t>
            </a:r>
            <a:r>
              <a:rPr lang="en-IN" dirty="0"/>
              <a:t> file with the required information. </a:t>
            </a:r>
          </a:p>
          <a:p>
            <a:pPr fontAlgn="base"/>
            <a:endParaRPr lang="en-IN" dirty="0"/>
          </a:p>
          <a:p>
            <a:pPr fontAlgn="base"/>
            <a:r>
              <a:rPr lang="en-IN" dirty="0"/>
              <a:t>Ref : https://</a:t>
            </a:r>
            <a:r>
              <a:rPr lang="en-IN" dirty="0" err="1"/>
              <a:t>www.geeksforgeeks.org</a:t>
            </a:r>
            <a:r>
              <a:rPr lang="en-IN" dirty="0"/>
              <a:t>/node-</a:t>
            </a:r>
            <a:r>
              <a:rPr lang="en-IN" dirty="0" err="1"/>
              <a:t>js</a:t>
            </a:r>
            <a:r>
              <a:rPr lang="en-IN" dirty="0"/>
              <a:t>-package-json/</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https://media-exp1.licdn.com/</a:t>
            </a:r>
            <a:r>
              <a:rPr lang="en-US" altLang="en-US" dirty="0" err="1">
                <a:solidFill>
                  <a:srgbClr val="565656"/>
                </a:solidFill>
                <a:latin typeface="ArialMT"/>
              </a:rPr>
              <a:t>dms</a:t>
            </a:r>
            <a:r>
              <a:rPr lang="en-US" altLang="en-US" dirty="0">
                <a:solidFill>
                  <a:srgbClr val="565656"/>
                </a:solidFill>
                <a:latin typeface="ArialMT"/>
              </a:rPr>
              <a:t>/image/C4E0DAQEkv_Z0B0NsDQ/learning-public-crop_288_512/0/1568669708190?e=2147483647&amp;v=</a:t>
            </a:r>
            <a:r>
              <a:rPr lang="en-US" altLang="en-US" dirty="0" err="1">
                <a:solidFill>
                  <a:srgbClr val="565656"/>
                </a:solidFill>
                <a:latin typeface="ArialMT"/>
              </a:rPr>
              <a:t>beta&amp;t</a:t>
            </a:r>
            <a:r>
              <a:rPr lang="en-US" altLang="en-US" dirty="0">
                <a:solidFill>
                  <a:srgbClr val="565656"/>
                </a:solidFill>
                <a:latin typeface="ArialMT"/>
              </a:rPr>
              <a:t>=HBztHgW9LhTcwsskwRwnevmN3WS0Q-FQFXTPspKe8Wg</a:t>
            </a:r>
            <a:endParaRPr lang="en-US" altLang="en-US" sz="1800" dirty="0">
              <a:solidFill>
                <a:schemeClr val="tx1"/>
              </a:solidFill>
              <a:latin typeface="Arial" panose="020B0604020202020204" pitchFamily="34" charset="0"/>
            </a:endParaRPr>
          </a:p>
        </p:txBody>
      </p:sp>
      <p:sp>
        <p:nvSpPr>
          <p:cNvPr id="2" name="TextBox 1">
            <a:extLst>
              <a:ext uri="{FF2B5EF4-FFF2-40B4-BE49-F238E27FC236}">
                <a16:creationId xmlns:a16="http://schemas.microsoft.com/office/drawing/2014/main" id="{A40D1677-7BD1-3E4C-9FC6-4BA30A1876F2}"/>
              </a:ext>
            </a:extLst>
          </p:cNvPr>
          <p:cNvSpPr txBox="1"/>
          <p:nvPr/>
        </p:nvSpPr>
        <p:spPr>
          <a:xfrm>
            <a:off x="4866198" y="522668"/>
            <a:ext cx="3366627" cy="3785652"/>
          </a:xfrm>
          <a:prstGeom prst="rect">
            <a:avLst/>
          </a:prstGeom>
          <a:noFill/>
        </p:spPr>
        <p:txBody>
          <a:bodyPr wrap="none" rtlCol="0">
            <a:spAutoFit/>
          </a:bodyPr>
          <a:lstStyle/>
          <a:p>
            <a:r>
              <a:rPr lang="en-IN" sz="1000" dirty="0"/>
              <a:t>{ "name": " ADIT IBM ", </a:t>
            </a:r>
          </a:p>
          <a:p>
            <a:r>
              <a:rPr lang="en-IN" sz="1000" dirty="0"/>
              <a:t>"version": "1.0.0", </a:t>
            </a:r>
          </a:p>
          <a:p>
            <a:r>
              <a:rPr lang="en-IN" sz="1000" dirty="0"/>
              <a:t>"description": ”ADIT IBM", </a:t>
            </a:r>
          </a:p>
          <a:p>
            <a:r>
              <a:rPr lang="en-IN" sz="1000" dirty="0"/>
              <a:t>"main": "</a:t>
            </a:r>
            <a:r>
              <a:rPr lang="en-IN" sz="1000" dirty="0" err="1"/>
              <a:t>index.js</a:t>
            </a:r>
            <a:r>
              <a:rPr lang="en-IN" sz="1000" dirty="0"/>
              <a:t>", </a:t>
            </a:r>
          </a:p>
          <a:p>
            <a:r>
              <a:rPr lang="en-IN" sz="1000" dirty="0"/>
              <a:t>"scripts": { </a:t>
            </a:r>
          </a:p>
          <a:p>
            <a:r>
              <a:rPr lang="en-IN" sz="1000" dirty="0"/>
              <a:t>"test": "echo \"Error: no test specified\" &amp;&amp; exit 1",</a:t>
            </a:r>
          </a:p>
          <a:p>
            <a:r>
              <a:rPr lang="en-IN" sz="1000" dirty="0"/>
              <a:t> "start": "node </a:t>
            </a:r>
            <a:r>
              <a:rPr lang="en-IN" sz="1000" dirty="0" err="1"/>
              <a:t>start.js</a:t>
            </a:r>
            <a:r>
              <a:rPr lang="en-IN" sz="1000" dirty="0"/>
              <a:t>", </a:t>
            </a:r>
          </a:p>
          <a:p>
            <a:r>
              <a:rPr lang="en-IN" sz="1000" dirty="0"/>
              <a:t>},</a:t>
            </a:r>
          </a:p>
          <a:p>
            <a:r>
              <a:rPr lang="en-IN" sz="1000" dirty="0"/>
              <a:t>"engines": { "node": "&gt;=7.6.0", "</a:t>
            </a:r>
            <a:r>
              <a:rPr lang="en-IN" sz="1000" dirty="0" err="1"/>
              <a:t>npm</a:t>
            </a:r>
            <a:r>
              <a:rPr lang="en-IN" sz="1000" dirty="0"/>
              <a:t>": "&gt;=4.1.2" },</a:t>
            </a:r>
          </a:p>
          <a:p>
            <a:r>
              <a:rPr lang="en-IN" sz="1000" dirty="0"/>
              <a:t>"author": " ADIT IBM ", </a:t>
            </a:r>
          </a:p>
          <a:p>
            <a:r>
              <a:rPr lang="en-IN" sz="1000" dirty="0"/>
              <a:t>"license": "ISC", </a:t>
            </a:r>
          </a:p>
          <a:p>
            <a:r>
              <a:rPr lang="en-IN" sz="1000" dirty="0"/>
              <a:t>"dependencies": { </a:t>
            </a:r>
          </a:p>
          <a:p>
            <a:r>
              <a:rPr lang="en-IN" sz="1000" dirty="0"/>
              <a:t>"body-parser": "^1.17.1", </a:t>
            </a:r>
          </a:p>
          <a:p>
            <a:r>
              <a:rPr lang="en-IN" sz="1000" dirty="0"/>
              <a:t>"express": "^4.15.2", </a:t>
            </a:r>
          </a:p>
          <a:p>
            <a:r>
              <a:rPr lang="en-IN" sz="1000" dirty="0"/>
              <a:t>"express-validator": "^3.1.2", </a:t>
            </a:r>
          </a:p>
          <a:p>
            <a:r>
              <a:rPr lang="en-IN" sz="1000" dirty="0"/>
              <a:t>"mongoose": "^4.8.7", </a:t>
            </a:r>
          </a:p>
          <a:p>
            <a:r>
              <a:rPr lang="en-IN" sz="1000" dirty="0"/>
              <a:t>"</a:t>
            </a:r>
            <a:r>
              <a:rPr lang="en-IN" sz="1000" dirty="0" err="1"/>
              <a:t>nodemon</a:t>
            </a:r>
            <a:r>
              <a:rPr lang="en-IN" sz="1000" dirty="0"/>
              <a:t>": "^1.14.12", },</a:t>
            </a:r>
          </a:p>
          <a:p>
            <a:r>
              <a:rPr lang="en-IN" sz="1000" dirty="0"/>
              <a:t>"</a:t>
            </a:r>
            <a:r>
              <a:rPr lang="en-IN" sz="1000" dirty="0" err="1"/>
              <a:t>devDependencies</a:t>
            </a:r>
            <a:r>
              <a:rPr lang="en-IN" sz="1000" dirty="0"/>
              <a:t>": {}, </a:t>
            </a:r>
          </a:p>
          <a:p>
            <a:r>
              <a:rPr lang="en-IN" sz="1000" dirty="0"/>
              <a:t>"repository": { </a:t>
            </a:r>
          </a:p>
          <a:p>
            <a:r>
              <a:rPr lang="en-IN" sz="1000" dirty="0"/>
              <a:t>"type": "git", </a:t>
            </a:r>
          </a:p>
          <a:p>
            <a:r>
              <a:rPr lang="en-IN" sz="1000" dirty="0"/>
              <a:t>"</a:t>
            </a:r>
            <a:r>
              <a:rPr lang="en-IN" sz="1000" dirty="0" err="1"/>
              <a:t>url</a:t>
            </a:r>
            <a:r>
              <a:rPr lang="en-IN" sz="1000" dirty="0"/>
              <a:t>": "https://</a:t>
            </a:r>
            <a:r>
              <a:rPr lang="en-IN" sz="1000" dirty="0" err="1"/>
              <a:t>github.com</a:t>
            </a:r>
            <a:r>
              <a:rPr lang="en-IN" sz="1000" dirty="0"/>
              <a:t>/</a:t>
            </a:r>
            <a:r>
              <a:rPr lang="en-IN" sz="1000" dirty="0" err="1"/>
              <a:t>gfg</a:t>
            </a:r>
            <a:r>
              <a:rPr lang="en-IN" sz="1000" dirty="0"/>
              <a:t>/</a:t>
            </a:r>
            <a:r>
              <a:rPr lang="en-IN" sz="1000" dirty="0" err="1"/>
              <a:t>gfg.git</a:t>
            </a:r>
            <a:r>
              <a:rPr lang="en-IN" sz="1000" dirty="0"/>
              <a:t>" //sample git repo </a:t>
            </a:r>
            <a:r>
              <a:rPr lang="en-IN" sz="1000" dirty="0" err="1"/>
              <a:t>url</a:t>
            </a:r>
            <a:r>
              <a:rPr lang="en-IN" sz="1000" dirty="0"/>
              <a:t> </a:t>
            </a:r>
          </a:p>
          <a:p>
            <a:r>
              <a:rPr lang="en-IN" sz="1000" dirty="0"/>
              <a:t>},</a:t>
            </a:r>
          </a:p>
          <a:p>
            <a:r>
              <a:rPr lang="en-IN" sz="1000" dirty="0"/>
              <a:t>"bugs": { "</a:t>
            </a:r>
            <a:r>
              <a:rPr lang="en-IN" sz="1000" dirty="0" err="1"/>
              <a:t>url</a:t>
            </a:r>
            <a:r>
              <a:rPr lang="en-IN" sz="1000" dirty="0"/>
              <a:t>": "https://</a:t>
            </a:r>
            <a:r>
              <a:rPr lang="en-IN" sz="1000" dirty="0" err="1"/>
              <a:t>github.com</a:t>
            </a:r>
            <a:r>
              <a:rPr lang="en-IN" sz="1000" dirty="0"/>
              <a:t>/</a:t>
            </a:r>
            <a:r>
              <a:rPr lang="en-IN" sz="1000" dirty="0" err="1"/>
              <a:t>gfg</a:t>
            </a:r>
            <a:r>
              <a:rPr lang="en-IN" sz="1000" dirty="0"/>
              <a:t>/</a:t>
            </a:r>
            <a:r>
              <a:rPr lang="en-IN" sz="1000" dirty="0" err="1"/>
              <a:t>gfg</a:t>
            </a:r>
            <a:r>
              <a:rPr lang="en-IN" sz="1000" dirty="0"/>
              <a:t>/issues" }, </a:t>
            </a:r>
          </a:p>
          <a:p>
            <a:r>
              <a:rPr lang="en-IN" sz="1000" dirty="0"/>
              <a:t>"homepage": "https://</a:t>
            </a:r>
            <a:r>
              <a:rPr lang="en-IN" sz="1000" dirty="0" err="1"/>
              <a:t>github.com</a:t>
            </a:r>
            <a:r>
              <a:rPr lang="en-IN" sz="1000" dirty="0"/>
              <a:t>/</a:t>
            </a:r>
            <a:r>
              <a:rPr lang="en-IN" sz="1000" dirty="0" err="1"/>
              <a:t>gfg</a:t>
            </a:r>
            <a:r>
              <a:rPr lang="en-IN" sz="1000" dirty="0"/>
              <a:t>/</a:t>
            </a:r>
            <a:r>
              <a:rPr lang="en-IN" sz="1000" dirty="0" err="1"/>
              <a:t>gfg#readme</a:t>
            </a:r>
            <a:r>
              <a:rPr lang="en-IN" sz="1000" dirty="0"/>
              <a:t>" }</a:t>
            </a:r>
            <a:endParaRPr lang="en-US" sz="1000" dirty="0"/>
          </a:p>
        </p:txBody>
      </p:sp>
    </p:spTree>
    <p:extLst>
      <p:ext uri="{BB962C8B-B14F-4D97-AF65-F5344CB8AC3E}">
        <p14:creationId xmlns:p14="http://schemas.microsoft.com/office/powerpoint/2010/main" val="61937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File handling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The most important functionalities provided by programming languages are Reading and Writing files from the computers. Node.js provides the functionality to read and write files from the computer. Reading and Writing the file in Node.js is done by using one of the coolest Node.js modules called </a:t>
            </a:r>
            <a:r>
              <a:rPr lang="en-IN" b="1" dirty="0"/>
              <a:t>fs module, </a:t>
            </a:r>
            <a:r>
              <a:rPr lang="en-IN" dirty="0"/>
              <a:t>it is one of the most well-known built-in Node.js modules out there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425B3DD-6E19-3241-9FFA-84A3EFDED38A}"/>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www.sohamkamani.com</a:t>
            </a:r>
            <a:r>
              <a:rPr lang="en-US" altLang="en-US" dirty="0">
                <a:solidFill>
                  <a:srgbClr val="565656"/>
                </a:solidFill>
                <a:latin typeface="ArialMT"/>
              </a:rPr>
              <a:t>/static/138a5d433cd2c4de04c25012fa45bae2/</a:t>
            </a:r>
            <a:r>
              <a:rPr lang="en-US" altLang="en-US" dirty="0" err="1">
                <a:solidFill>
                  <a:srgbClr val="565656"/>
                </a:solidFill>
                <a:latin typeface="ArialMT"/>
              </a:rPr>
              <a:t>banner.png</a:t>
            </a:r>
            <a:endParaRPr lang="en-US" altLang="en-US" sz="1800" dirty="0">
              <a:solidFill>
                <a:schemeClr val="tx1"/>
              </a:solidFill>
              <a:latin typeface="Arial" panose="020B0604020202020204" pitchFamily="34" charset="0"/>
            </a:endParaRPr>
          </a:p>
        </p:txBody>
      </p:sp>
      <p:pic>
        <p:nvPicPr>
          <p:cNvPr id="13314" name="Picture 2" descr="Using the File System Module in Node.js (With Examples)">
            <a:extLst>
              <a:ext uri="{FF2B5EF4-FFF2-40B4-BE49-F238E27FC236}">
                <a16:creationId xmlns:a16="http://schemas.microsoft.com/office/drawing/2014/main" id="{BB50313D-E548-C446-8831-7A059C962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5" y="1117234"/>
            <a:ext cx="4842744" cy="267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47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Synchronous method to read the file:</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To read the file in synchronous mode we use a method in fs module which is </a:t>
            </a:r>
            <a:r>
              <a:rPr lang="en-IN" dirty="0" err="1"/>
              <a:t>readFileSync</a:t>
            </a:r>
            <a:r>
              <a:rPr lang="en-IN" dirty="0"/>
              <a:t>(). It takes two parameters first is the file name with complete path and the second parameter is the character encoding which is generally ‘utf-8’.</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10464C-E3D9-634D-B200-CEAB40DB25DF}"/>
              </a:ext>
            </a:extLst>
          </p:cNvPr>
          <p:cNvSpPr txBox="1"/>
          <p:nvPr/>
        </p:nvSpPr>
        <p:spPr>
          <a:xfrm>
            <a:off x="4758666" y="890546"/>
            <a:ext cx="4131259" cy="3539430"/>
          </a:xfrm>
          <a:prstGeom prst="rect">
            <a:avLst/>
          </a:prstGeom>
          <a:noFill/>
        </p:spPr>
        <p:txBody>
          <a:bodyPr wrap="none" rtlCol="0">
            <a:spAutoFit/>
          </a:bodyPr>
          <a:lstStyle/>
          <a:p>
            <a:r>
              <a:rPr lang="en-US" dirty="0"/>
              <a:t>// Require the given module</a:t>
            </a:r>
          </a:p>
          <a:p>
            <a:r>
              <a:rPr lang="en-US" dirty="0"/>
              <a:t>var fs = require('fs');</a:t>
            </a:r>
          </a:p>
          <a:p>
            <a:endParaRPr lang="en-US" dirty="0"/>
          </a:p>
          <a:p>
            <a:r>
              <a:rPr lang="en-US" dirty="0"/>
              <a:t>// Use </a:t>
            </a:r>
            <a:r>
              <a:rPr lang="en-US" dirty="0" err="1"/>
              <a:t>readFileSync</a:t>
            </a:r>
            <a:r>
              <a:rPr lang="en-US" dirty="0"/>
              <a:t>() method</a:t>
            </a:r>
          </a:p>
          <a:p>
            <a:endParaRPr lang="en-US" dirty="0"/>
          </a:p>
          <a:p>
            <a:r>
              <a:rPr lang="en-US" dirty="0"/>
              <a:t>// Store the result (return value) of this</a:t>
            </a:r>
          </a:p>
          <a:p>
            <a:r>
              <a:rPr lang="en-US" dirty="0"/>
              <a:t>// method in a variable named </a:t>
            </a:r>
            <a:r>
              <a:rPr lang="en-US" dirty="0" err="1"/>
              <a:t>readMe</a:t>
            </a:r>
            <a:endParaRPr lang="en-US" dirty="0"/>
          </a:p>
          <a:p>
            <a:endParaRPr lang="en-US" dirty="0"/>
          </a:p>
          <a:p>
            <a:r>
              <a:rPr lang="en-US" dirty="0"/>
              <a:t>// Keep the file in the same folder so</a:t>
            </a:r>
          </a:p>
          <a:p>
            <a:r>
              <a:rPr lang="en-US" dirty="0"/>
              <a:t>// </a:t>
            </a:r>
            <a:r>
              <a:rPr lang="en-US" dirty="0" err="1"/>
              <a:t>donot</a:t>
            </a:r>
            <a:r>
              <a:rPr lang="en-US" dirty="0"/>
              <a:t> need to specify the complete path</a:t>
            </a:r>
          </a:p>
          <a:p>
            <a:r>
              <a:rPr lang="en-US" dirty="0"/>
              <a:t>var </a:t>
            </a:r>
            <a:r>
              <a:rPr lang="en-US" dirty="0" err="1"/>
              <a:t>readMe</a:t>
            </a:r>
            <a:r>
              <a:rPr lang="en-US" dirty="0"/>
              <a:t> = </a:t>
            </a:r>
            <a:r>
              <a:rPr lang="en-US" dirty="0" err="1"/>
              <a:t>fs.readFileSync</a:t>
            </a:r>
            <a:r>
              <a:rPr lang="en-US" dirty="0"/>
              <a:t>('</a:t>
            </a:r>
            <a:r>
              <a:rPr lang="en-US" dirty="0" err="1"/>
              <a:t>readMe.txt</a:t>
            </a:r>
            <a:r>
              <a:rPr lang="en-US" dirty="0"/>
              <a:t>', 'utf-8');</a:t>
            </a:r>
          </a:p>
          <a:p>
            <a:endParaRPr lang="en-US" dirty="0"/>
          </a:p>
          <a:p>
            <a:r>
              <a:rPr lang="en-US" dirty="0"/>
              <a:t>// log the content of file stored in</a:t>
            </a:r>
          </a:p>
          <a:p>
            <a:r>
              <a:rPr lang="en-US" dirty="0"/>
              <a:t>// a variable to screen</a:t>
            </a:r>
          </a:p>
          <a:p>
            <a:r>
              <a:rPr lang="en-US" dirty="0" err="1"/>
              <a:t>console.log</a:t>
            </a:r>
            <a:r>
              <a:rPr lang="en-US" dirty="0"/>
              <a:t>(</a:t>
            </a:r>
            <a:r>
              <a:rPr lang="en-US" dirty="0" err="1"/>
              <a:t>readMe</a:t>
            </a:r>
            <a:r>
              <a:rPr lang="en-US" dirty="0"/>
              <a:t>);</a:t>
            </a:r>
          </a:p>
          <a:p>
            <a:endParaRPr lang="en-US" dirty="0"/>
          </a:p>
        </p:txBody>
      </p:sp>
    </p:spTree>
    <p:extLst>
      <p:ext uri="{BB962C8B-B14F-4D97-AF65-F5344CB8AC3E}">
        <p14:creationId xmlns:p14="http://schemas.microsoft.com/office/powerpoint/2010/main" val="3389203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Synchronous method to read the file:</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o read the file in synchronous mode we use a method in fs module which is </a:t>
            </a:r>
            <a:r>
              <a:rPr lang="en-IN" dirty="0" err="1"/>
              <a:t>readFileSync</a:t>
            </a:r>
            <a:r>
              <a:rPr lang="en-IN" dirty="0"/>
              <a:t>(). It takes two parameters first is the file name with complete path and the second parameter is the character encoding which is generally ‘utf-8’.</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Lightbox">
            <a:extLst>
              <a:ext uri="{FF2B5EF4-FFF2-40B4-BE49-F238E27FC236}">
                <a16:creationId xmlns:a16="http://schemas.microsoft.com/office/drawing/2014/main" id="{DBB3B075-FDA5-8243-8D03-B90773281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12298"/>
            <a:ext cx="4518007" cy="27249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C756B-7FC3-084B-9489-5C9672787D4D}"/>
              </a:ext>
            </a:extLst>
          </p:cNvPr>
          <p:cNvSpPr txBox="1"/>
          <p:nvPr/>
        </p:nvSpPr>
        <p:spPr>
          <a:xfrm>
            <a:off x="4844727" y="1113183"/>
            <a:ext cx="821059" cy="307777"/>
          </a:xfrm>
          <a:prstGeom prst="rect">
            <a:avLst/>
          </a:prstGeom>
          <a:noFill/>
        </p:spPr>
        <p:txBody>
          <a:bodyPr wrap="none" rtlCol="0">
            <a:spAutoFit/>
          </a:bodyPr>
          <a:lstStyle/>
          <a:p>
            <a:r>
              <a:rPr lang="en-US" dirty="0"/>
              <a:t>Output :</a:t>
            </a:r>
          </a:p>
        </p:txBody>
      </p:sp>
    </p:spTree>
    <p:extLst>
      <p:ext uri="{BB962C8B-B14F-4D97-AF65-F5344CB8AC3E}">
        <p14:creationId xmlns:p14="http://schemas.microsoft.com/office/powerpoint/2010/main" val="218632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Synchronous method to writing into a file:</a:t>
            </a:r>
            <a:r>
              <a:rPr lang="en-IN" dirty="0"/>
              <a:t> </a:t>
            </a:r>
            <a:endParaRPr lang="en-IN" b="1"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To write the file in a synchronous mode we use a method in fs module which is </a:t>
            </a:r>
            <a:r>
              <a:rPr lang="en-IN" dirty="0" err="1"/>
              <a:t>writeFileSync</a:t>
            </a:r>
            <a:r>
              <a:rPr lang="en-IN" dirty="0"/>
              <a:t>(). It takes two parameters first is the file name with the complete path in which content is to be written and the second parameter is the data to be written in the file.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10464C-E3D9-634D-B200-CEAB40DB25DF}"/>
              </a:ext>
            </a:extLst>
          </p:cNvPr>
          <p:cNvSpPr txBox="1"/>
          <p:nvPr/>
        </p:nvSpPr>
        <p:spPr>
          <a:xfrm>
            <a:off x="4758666" y="890546"/>
            <a:ext cx="4131259" cy="2893100"/>
          </a:xfrm>
          <a:prstGeom prst="rect">
            <a:avLst/>
          </a:prstGeom>
          <a:noFill/>
        </p:spPr>
        <p:txBody>
          <a:bodyPr wrap="none" rtlCol="0">
            <a:spAutoFit/>
          </a:bodyPr>
          <a:lstStyle/>
          <a:p>
            <a:r>
              <a:rPr lang="en-US" dirty="0"/>
              <a:t>// Require the given module</a:t>
            </a:r>
          </a:p>
          <a:p>
            <a:r>
              <a:rPr lang="en-US" dirty="0"/>
              <a:t>var fs = require('fs');</a:t>
            </a:r>
          </a:p>
          <a:p>
            <a:endParaRPr lang="en-US" dirty="0"/>
          </a:p>
          <a:p>
            <a:r>
              <a:rPr lang="en-US" dirty="0"/>
              <a:t>// Use </a:t>
            </a:r>
            <a:r>
              <a:rPr lang="en-US" dirty="0" err="1"/>
              <a:t>readFileSync</a:t>
            </a:r>
            <a:r>
              <a:rPr lang="en-US" dirty="0"/>
              <a:t>() method</a:t>
            </a:r>
          </a:p>
          <a:p>
            <a:endParaRPr lang="en-US" dirty="0"/>
          </a:p>
          <a:p>
            <a:r>
              <a:rPr lang="en-US" dirty="0"/>
              <a:t>// Store the result (return value) of this</a:t>
            </a:r>
          </a:p>
          <a:p>
            <a:r>
              <a:rPr lang="en-US" dirty="0"/>
              <a:t>// method in a variable named </a:t>
            </a:r>
            <a:r>
              <a:rPr lang="en-US" dirty="0" err="1"/>
              <a:t>readMe</a:t>
            </a:r>
            <a:endParaRPr lang="en-US" dirty="0"/>
          </a:p>
          <a:p>
            <a:r>
              <a:rPr lang="en-US" dirty="0"/>
              <a:t>var </a:t>
            </a:r>
            <a:r>
              <a:rPr lang="en-US" dirty="0" err="1"/>
              <a:t>readMe</a:t>
            </a:r>
            <a:r>
              <a:rPr lang="en-US" dirty="0"/>
              <a:t> = </a:t>
            </a:r>
            <a:r>
              <a:rPr lang="en-US" dirty="0" err="1"/>
              <a:t>fs.readFileSync</a:t>
            </a:r>
            <a:r>
              <a:rPr lang="en-US" dirty="0"/>
              <a:t>('</a:t>
            </a:r>
            <a:r>
              <a:rPr lang="en-US" dirty="0" err="1"/>
              <a:t>readMe.txt</a:t>
            </a:r>
            <a:r>
              <a:rPr lang="en-US" dirty="0"/>
              <a:t>', 'utf-8');</a:t>
            </a:r>
          </a:p>
          <a:p>
            <a:endParaRPr lang="en-US" dirty="0"/>
          </a:p>
          <a:p>
            <a:r>
              <a:rPr lang="en-US" dirty="0"/>
              <a:t>// Store the content and read from</a:t>
            </a:r>
          </a:p>
          <a:p>
            <a:r>
              <a:rPr lang="en-US" dirty="0"/>
              <a:t>// </a:t>
            </a:r>
            <a:r>
              <a:rPr lang="en-US" dirty="0" err="1"/>
              <a:t>readMe.txt</a:t>
            </a:r>
            <a:r>
              <a:rPr lang="en-US" dirty="0"/>
              <a:t> to a file </a:t>
            </a:r>
            <a:r>
              <a:rPr lang="en-US" dirty="0" err="1"/>
              <a:t>WriteMe.txt</a:t>
            </a:r>
            <a:endParaRPr lang="en-US" dirty="0"/>
          </a:p>
          <a:p>
            <a:endParaRPr lang="en-US" dirty="0"/>
          </a:p>
          <a:p>
            <a:r>
              <a:rPr lang="en-US" dirty="0" err="1"/>
              <a:t>fs.writeFileSync</a:t>
            </a:r>
            <a:r>
              <a:rPr lang="en-US" dirty="0"/>
              <a:t>('</a:t>
            </a:r>
            <a:r>
              <a:rPr lang="en-US" dirty="0" err="1"/>
              <a:t>writeMe.txt</a:t>
            </a:r>
            <a:r>
              <a:rPr lang="en-US" dirty="0"/>
              <a:t>', </a:t>
            </a:r>
            <a:r>
              <a:rPr lang="en-US" dirty="0" err="1"/>
              <a:t>readMe</a:t>
            </a:r>
            <a:r>
              <a:rPr lang="en-US" dirty="0"/>
              <a:t>);</a:t>
            </a:r>
          </a:p>
        </p:txBody>
      </p:sp>
    </p:spTree>
    <p:extLst>
      <p:ext uri="{BB962C8B-B14F-4D97-AF65-F5344CB8AC3E}">
        <p14:creationId xmlns:p14="http://schemas.microsoft.com/office/powerpoint/2010/main" val="273727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r>
              <a:rPr lang="en-IN" b="1" dirty="0"/>
              <a:t>What is the Node 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r>
              <a:rPr lang="en-IN" dirty="0"/>
              <a:t>Node.js is an open source server environment</a:t>
            </a:r>
          </a:p>
          <a:p>
            <a:r>
              <a:rPr lang="en-IN" dirty="0"/>
              <a:t>Node.js is free</a:t>
            </a:r>
          </a:p>
          <a:p>
            <a:r>
              <a:rPr lang="en-IN" dirty="0"/>
              <a:t>Node.js runs on various platforms (Windows, Linux, Unix, Mac OS X, etc.)</a:t>
            </a:r>
          </a:p>
          <a:p>
            <a:r>
              <a:rPr lang="en-IN" dirty="0"/>
              <a:t>Node.js uses JavaScript on the server</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/wp-content/uploads/20211025202251/UntitledDiagramdrawio2.png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are the key features of Node.js ? - GeeksforGeeks">
            <a:extLst>
              <a:ext uri="{FF2B5EF4-FFF2-40B4-BE49-F238E27FC236}">
                <a16:creationId xmlns:a16="http://schemas.microsoft.com/office/drawing/2014/main" id="{1F8C2FB6-88C2-E841-95B7-B6147BD41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37980"/>
            <a:ext cx="4529522" cy="285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475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Synchronous method to writing into a file:</a:t>
            </a:r>
            <a:r>
              <a:rPr lang="en-IN" dirty="0"/>
              <a:t> </a:t>
            </a:r>
            <a:endParaRPr lang="en-IN" b="1"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To write the file in a synchronous mode we use a method in fs module which is </a:t>
            </a:r>
            <a:r>
              <a:rPr lang="en-IN" dirty="0" err="1"/>
              <a:t>writeFileSync</a:t>
            </a:r>
            <a:r>
              <a:rPr lang="en-IN" dirty="0"/>
              <a:t>(). It takes two parameters first is the file name with the complete path in which content is to be written and the second parameter is the data to be written in the file.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Lightbox">
            <a:extLst>
              <a:ext uri="{FF2B5EF4-FFF2-40B4-BE49-F238E27FC236}">
                <a16:creationId xmlns:a16="http://schemas.microsoft.com/office/drawing/2014/main" id="{DBB3B075-FDA5-8243-8D03-B90773281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12298"/>
            <a:ext cx="4518007" cy="27249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C756B-7FC3-084B-9489-5C9672787D4D}"/>
              </a:ext>
            </a:extLst>
          </p:cNvPr>
          <p:cNvSpPr txBox="1"/>
          <p:nvPr/>
        </p:nvSpPr>
        <p:spPr>
          <a:xfrm>
            <a:off x="4844727" y="1113183"/>
            <a:ext cx="821059" cy="307777"/>
          </a:xfrm>
          <a:prstGeom prst="rect">
            <a:avLst/>
          </a:prstGeom>
          <a:noFill/>
        </p:spPr>
        <p:txBody>
          <a:bodyPr wrap="none" rtlCol="0">
            <a:spAutoFit/>
          </a:bodyPr>
          <a:lstStyle/>
          <a:p>
            <a:r>
              <a:rPr lang="en-US" dirty="0"/>
              <a:t>Output :</a:t>
            </a:r>
          </a:p>
        </p:txBody>
      </p:sp>
    </p:spTree>
    <p:extLst>
      <p:ext uri="{BB962C8B-B14F-4D97-AF65-F5344CB8AC3E}">
        <p14:creationId xmlns:p14="http://schemas.microsoft.com/office/powerpoint/2010/main" val="356891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Asynchronous method to read and write from/into a file:</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to read/write the file in an asynchronous mode in fs module we use </a:t>
            </a:r>
            <a:r>
              <a:rPr lang="en-IN" dirty="0" err="1"/>
              <a:t>readFile</a:t>
            </a:r>
            <a:r>
              <a:rPr lang="en-IN" dirty="0"/>
              <a:t>() and </a:t>
            </a:r>
            <a:r>
              <a:rPr lang="en-IN" dirty="0" err="1"/>
              <a:t>writeFile</a:t>
            </a:r>
            <a:r>
              <a:rPr lang="en-IN" dirty="0"/>
              <a:t>() methods.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10464C-E3D9-634D-B200-CEAB40DB25DF}"/>
              </a:ext>
            </a:extLst>
          </p:cNvPr>
          <p:cNvSpPr txBox="1"/>
          <p:nvPr/>
        </p:nvSpPr>
        <p:spPr>
          <a:xfrm>
            <a:off x="4758666" y="890546"/>
            <a:ext cx="4134465" cy="3754874"/>
          </a:xfrm>
          <a:prstGeom prst="rect">
            <a:avLst/>
          </a:prstGeom>
          <a:noFill/>
        </p:spPr>
        <p:txBody>
          <a:bodyPr wrap="none" rtlCol="0">
            <a:spAutoFit/>
          </a:bodyPr>
          <a:lstStyle/>
          <a:p>
            <a:r>
              <a:rPr lang="en-US" dirty="0"/>
              <a:t>// Require the given module</a:t>
            </a:r>
          </a:p>
          <a:p>
            <a:r>
              <a:rPr lang="en-US" dirty="0"/>
              <a:t>var fs = require('fs');</a:t>
            </a:r>
          </a:p>
          <a:p>
            <a:endParaRPr lang="en-US" dirty="0"/>
          </a:p>
          <a:p>
            <a:r>
              <a:rPr lang="en-US" dirty="0"/>
              <a:t>// Use </a:t>
            </a:r>
            <a:r>
              <a:rPr lang="en-US" dirty="0" err="1"/>
              <a:t>readFile</a:t>
            </a:r>
            <a:r>
              <a:rPr lang="en-US" dirty="0"/>
              <a:t>() method</a:t>
            </a:r>
          </a:p>
          <a:p>
            <a:r>
              <a:rPr lang="en-US" dirty="0" err="1"/>
              <a:t>fs.readFile</a:t>
            </a:r>
            <a:r>
              <a:rPr lang="en-US" dirty="0"/>
              <a:t>('</a:t>
            </a:r>
            <a:r>
              <a:rPr lang="en-US" dirty="0" err="1"/>
              <a:t>readMe.txt</a:t>
            </a:r>
            <a:r>
              <a:rPr lang="en-US" dirty="0"/>
              <a:t>', 'utf-8', function(err, data) {</a:t>
            </a:r>
          </a:p>
          <a:p>
            <a:endParaRPr lang="en-US" dirty="0"/>
          </a:p>
          <a:p>
            <a:r>
              <a:rPr lang="en-US" dirty="0"/>
              <a:t>// Write the data read from </a:t>
            </a:r>
            <a:r>
              <a:rPr lang="en-US" dirty="0" err="1"/>
              <a:t>readeMe.txt</a:t>
            </a:r>
            <a:endParaRPr lang="en-US" dirty="0"/>
          </a:p>
          <a:p>
            <a:r>
              <a:rPr lang="en-US" dirty="0"/>
              <a:t>// to a file </a:t>
            </a:r>
            <a:r>
              <a:rPr lang="en-US" dirty="0" err="1"/>
              <a:t>writeMe.txt</a:t>
            </a:r>
            <a:endParaRPr lang="en-US" dirty="0"/>
          </a:p>
          <a:p>
            <a:r>
              <a:rPr lang="en-US" dirty="0"/>
              <a:t>   if( !err )</a:t>
            </a:r>
          </a:p>
          <a:p>
            <a:r>
              <a:rPr lang="en-US" dirty="0"/>
              <a:t>	</a:t>
            </a:r>
            <a:r>
              <a:rPr lang="en-US" dirty="0" err="1"/>
              <a:t>fs.writeFile</a:t>
            </a:r>
            <a:r>
              <a:rPr lang="en-US" dirty="0"/>
              <a:t>('</a:t>
            </a:r>
            <a:r>
              <a:rPr lang="en-US" dirty="0" err="1"/>
              <a:t>writeMe.txt</a:t>
            </a:r>
            <a:r>
              <a:rPr lang="en-US" dirty="0"/>
              <a:t>', data, (err)=&gt;{</a:t>
            </a:r>
          </a:p>
          <a:p>
            <a:r>
              <a:rPr lang="en-US" dirty="0"/>
              <a:t>		if( err ) {</a:t>
            </a:r>
          </a:p>
          <a:p>
            <a:r>
              <a:rPr lang="en-US" dirty="0"/>
              <a:t>			throw err;</a:t>
            </a:r>
          </a:p>
          <a:p>
            <a:r>
              <a:rPr lang="en-US" dirty="0"/>
              <a:t>			}</a:t>
            </a:r>
          </a:p>
          <a:p>
            <a:r>
              <a:rPr lang="en-US" dirty="0"/>
              <a:t>		});</a:t>
            </a:r>
          </a:p>
          <a:p>
            <a:r>
              <a:rPr lang="en-US" dirty="0"/>
              <a:t>	else</a:t>
            </a:r>
          </a:p>
          <a:p>
            <a:r>
              <a:rPr lang="en-US" dirty="0"/>
              <a:t>		throw err;</a:t>
            </a:r>
          </a:p>
          <a:p>
            <a:r>
              <a:rPr lang="en-US" dirty="0"/>
              <a:t>});</a:t>
            </a:r>
          </a:p>
        </p:txBody>
      </p:sp>
    </p:spTree>
    <p:extLst>
      <p:ext uri="{BB962C8B-B14F-4D97-AF65-F5344CB8AC3E}">
        <p14:creationId xmlns:p14="http://schemas.microsoft.com/office/powerpoint/2010/main" val="3759825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Asynchronous method to read and write from/into a file: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CBEF1271-A81B-E842-BF2D-9D0898F05A90}"/>
              </a:ext>
            </a:extLst>
          </p:cNvPr>
          <p:cNvSpPr>
            <a:spLocks noGrp="1"/>
          </p:cNvSpPr>
          <p:nvPr>
            <p:ph type="body" idx="2"/>
          </p:nvPr>
        </p:nvSpPr>
        <p:spPr/>
        <p:txBody>
          <a:bodyPr/>
          <a:lstStyle/>
          <a:p>
            <a:pPr marL="139700" indent="0">
              <a:buNone/>
            </a:pPr>
            <a:r>
              <a:rPr lang="en-US" dirty="0"/>
              <a:t>Output</a:t>
            </a:r>
          </a:p>
        </p:txBody>
      </p:sp>
      <p:pic>
        <p:nvPicPr>
          <p:cNvPr id="17410" name="Picture 2" descr="Lightbox">
            <a:extLst>
              <a:ext uri="{FF2B5EF4-FFF2-40B4-BE49-F238E27FC236}">
                <a16:creationId xmlns:a16="http://schemas.microsoft.com/office/drawing/2014/main" id="{5E7A189A-3690-B245-94FE-A48BE3AFF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908" y="1447137"/>
            <a:ext cx="4577092" cy="257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574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567374"/>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Node.js makes extensive use of events which is one of the reasons behind its speed when compared to other similar technologies. Once we start a Node.js server, it initializes the variables and functions and then listens for the occurrence of an event.</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014269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Event-driven programming is used to synchronize the occurrence of multiple events and to make the program as simple as possible. The basic components of an Event-Driven Program are:</a:t>
            </a:r>
          </a:p>
          <a:p>
            <a:pPr fontAlgn="base"/>
            <a:r>
              <a:rPr lang="en-IN" dirty="0"/>
              <a:t>A </a:t>
            </a:r>
            <a:r>
              <a:rPr lang="en-IN" dirty="0" err="1"/>
              <a:t>callback</a:t>
            </a:r>
            <a:r>
              <a:rPr lang="en-IN" dirty="0"/>
              <a:t> function ( called an event handler) is called when an event is triggered.</a:t>
            </a:r>
          </a:p>
          <a:p>
            <a:pPr fontAlgn="base"/>
            <a:r>
              <a:rPr lang="en-IN" dirty="0"/>
              <a:t>An event loop that listens for event triggers and calls the corresponding event handler for that event.</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643834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Event-Driven Programming Principles:</a:t>
            </a:r>
          </a:p>
          <a:p>
            <a:pPr marL="139700" indent="0" fontAlgn="base">
              <a:buNone/>
            </a:pPr>
            <a:endParaRPr lang="en-IN" dirty="0"/>
          </a:p>
          <a:p>
            <a:pPr fontAlgn="base"/>
            <a:r>
              <a:rPr lang="en-IN" dirty="0"/>
              <a:t>A suite of functions for handling the events. These can be either blocking or non-blocking, depending on the implementation.</a:t>
            </a:r>
          </a:p>
          <a:p>
            <a:pPr fontAlgn="base"/>
            <a:r>
              <a:rPr lang="en-IN" dirty="0"/>
              <a:t>Binding registered functions to events.</a:t>
            </a:r>
          </a:p>
          <a:p>
            <a:pPr fontAlgn="base"/>
            <a:r>
              <a:rPr lang="en-IN" dirty="0"/>
              <a:t>When a registered event is received, an event loop polls for new events and calls the matching event handler(s).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87019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Advantages of Event-Driven Programming:</a:t>
            </a:r>
          </a:p>
          <a:p>
            <a:pPr marL="139700" indent="0" fontAlgn="base">
              <a:buNone/>
            </a:pPr>
            <a:endParaRPr lang="en-IN" dirty="0"/>
          </a:p>
          <a:p>
            <a:pPr fontAlgn="base"/>
            <a:r>
              <a:rPr lang="en-IN" b="1" dirty="0"/>
              <a:t>Flexibility:</a:t>
            </a:r>
            <a:r>
              <a:rPr lang="en-IN" dirty="0"/>
              <a:t> It is easier to alter sections of code as and when required.</a:t>
            </a:r>
          </a:p>
          <a:p>
            <a:pPr fontAlgn="base"/>
            <a:r>
              <a:rPr lang="en-IN" b="1" dirty="0"/>
              <a:t>Suitability for graphical interfaces:</a:t>
            </a:r>
            <a:r>
              <a:rPr lang="en-IN" dirty="0"/>
              <a:t> It allows the user to select tools (like radio buttons etc.) directly from the toolbar</a:t>
            </a:r>
          </a:p>
          <a:p>
            <a:pPr fontAlgn="base"/>
            <a:r>
              <a:rPr lang="en-IN" b="1" dirty="0"/>
              <a:t>Programming simplicity:</a:t>
            </a:r>
            <a:r>
              <a:rPr lang="en-IN" dirty="0"/>
              <a:t> It supports predictive coding, which improves the programmer’s coding experience.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4039548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Advantages of Event-Driven Programming:</a:t>
            </a:r>
          </a:p>
          <a:p>
            <a:pPr marL="139700" indent="0" fontAlgn="base">
              <a:buNone/>
            </a:pPr>
            <a:endParaRPr lang="en-IN" dirty="0"/>
          </a:p>
          <a:p>
            <a:pPr fontAlgn="base"/>
            <a:r>
              <a:rPr lang="en-IN" b="1" dirty="0"/>
              <a:t>Easy to find natural dividing lines: </a:t>
            </a:r>
            <a:r>
              <a:rPr lang="en-IN" dirty="0"/>
              <a:t>Natural dividing lines for unit testing infrastructure are easy to come by.</a:t>
            </a:r>
          </a:p>
          <a:p>
            <a:pPr fontAlgn="base"/>
            <a:r>
              <a:rPr lang="en-IN" b="1" dirty="0"/>
              <a:t>A good way to model systems: </a:t>
            </a:r>
            <a:r>
              <a:rPr lang="en-IN" dirty="0"/>
              <a:t>Useful method for </a:t>
            </a:r>
            <a:r>
              <a:rPr lang="en-IN" dirty="0" err="1"/>
              <a:t>modeling</a:t>
            </a:r>
            <a:r>
              <a:rPr lang="en-IN" dirty="0"/>
              <a:t> systems that must be asynchronous and reactive.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167272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Advantages of Event-Driven Programming:</a:t>
            </a:r>
          </a:p>
          <a:p>
            <a:pPr marL="139700" indent="0" fontAlgn="base">
              <a:buNone/>
            </a:pPr>
            <a:endParaRPr lang="en-IN" dirty="0"/>
          </a:p>
          <a:p>
            <a:pPr fontAlgn="base"/>
            <a:r>
              <a:rPr lang="en-IN" b="1" dirty="0"/>
              <a:t>Allows for more interactive programs: </a:t>
            </a:r>
            <a:r>
              <a:rPr lang="en-IN" dirty="0"/>
              <a:t>It enables more interactive programming. Event-driven programming is used in almost all recent GUI apps.</a:t>
            </a:r>
          </a:p>
          <a:p>
            <a:pPr fontAlgn="base"/>
            <a:r>
              <a:rPr lang="en-IN" b="1" dirty="0"/>
              <a:t>Using hardware interrupts: </a:t>
            </a:r>
            <a:r>
              <a:rPr lang="en-IN" dirty="0"/>
              <a:t>It can be accomplished via hardware interrupts, lowering the computer’s power consumption.</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585906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Advantages of Event-Driven Programming:</a:t>
            </a:r>
          </a:p>
          <a:p>
            <a:pPr marL="139700" indent="0" fontAlgn="base">
              <a:buNone/>
            </a:pPr>
            <a:endParaRPr lang="en-IN" dirty="0"/>
          </a:p>
          <a:p>
            <a:pPr fontAlgn="base"/>
            <a:r>
              <a:rPr lang="en-IN" b="1" dirty="0"/>
              <a:t>Allows sensors and other hardware: </a:t>
            </a:r>
            <a:r>
              <a:rPr lang="en-IN" dirty="0"/>
              <a:t>It makes it simple for sensors and other hardware to communicate with software.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34805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r>
              <a:rPr lang="en-IN" dirty="0"/>
              <a:t>What Can Node.js Do?</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r>
              <a:rPr lang="en-IN" dirty="0"/>
              <a:t>Node.js can generate dynamic page content</a:t>
            </a:r>
          </a:p>
          <a:p>
            <a:r>
              <a:rPr lang="en-IN" dirty="0"/>
              <a:t>Node.js can create, open, read, write, delete, and close files on the server</a:t>
            </a:r>
          </a:p>
          <a:p>
            <a:r>
              <a:rPr lang="en-IN" dirty="0"/>
              <a:t>Node.js can collect form data</a:t>
            </a:r>
          </a:p>
          <a:p>
            <a:r>
              <a:rPr lang="en-IN" dirty="0"/>
              <a:t>Node.js can add, delete, modify data in your database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/wp-content/uploads/20211025202251/UntitledDiagramdrawio2.png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are the key features of Node.js ? - GeeksforGeeks">
            <a:extLst>
              <a:ext uri="{FF2B5EF4-FFF2-40B4-BE49-F238E27FC236}">
                <a16:creationId xmlns:a16="http://schemas.microsoft.com/office/drawing/2014/main" id="{1F8C2FB6-88C2-E841-95B7-B6147BD41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37980"/>
            <a:ext cx="4529522" cy="285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336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Disadvantages of Event-Driven Programming:</a:t>
            </a:r>
          </a:p>
          <a:p>
            <a:pPr marL="139700" indent="0" fontAlgn="base">
              <a:buNone/>
            </a:pPr>
            <a:endParaRPr lang="en-IN" dirty="0"/>
          </a:p>
          <a:p>
            <a:pPr fontAlgn="base"/>
            <a:r>
              <a:rPr lang="en-IN" b="1" dirty="0"/>
              <a:t>Complex:</a:t>
            </a:r>
            <a:r>
              <a:rPr lang="en-IN" dirty="0"/>
              <a:t> Simple programs become unnecessarily complex.</a:t>
            </a:r>
          </a:p>
          <a:p>
            <a:pPr fontAlgn="base"/>
            <a:r>
              <a:rPr lang="en-IN" b="1" dirty="0"/>
              <a:t>Less logical and obvious: </a:t>
            </a:r>
            <a:r>
              <a:rPr lang="en-IN" dirty="0"/>
              <a:t>The flow of the program is usually less logical and more obvious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730421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Disadvantages of Event-Driven Programming:</a:t>
            </a:r>
          </a:p>
          <a:p>
            <a:pPr marL="139700" indent="0" fontAlgn="base">
              <a:buNone/>
            </a:pPr>
            <a:endParaRPr lang="en-IN" dirty="0"/>
          </a:p>
          <a:p>
            <a:pPr fontAlgn="base"/>
            <a:r>
              <a:rPr lang="en-IN" b="1" dirty="0"/>
              <a:t>Difficult to find error: </a:t>
            </a:r>
            <a:r>
              <a:rPr lang="en-IN" dirty="0"/>
              <a:t>Debugging an event-driven program is difficult</a:t>
            </a:r>
          </a:p>
          <a:p>
            <a:pPr fontAlgn="base"/>
            <a:r>
              <a:rPr lang="en-IN" b="1" dirty="0"/>
              <a:t>Confusing:</a:t>
            </a:r>
            <a:r>
              <a:rPr lang="en-IN" dirty="0"/>
              <a:t> Too many forms in a program might be confusing and/or frustrating for the programmer.</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554637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Explain Event-Driven Programming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Disadvantages of Event-Driven Programming:</a:t>
            </a:r>
          </a:p>
          <a:p>
            <a:pPr marL="139700" indent="0" fontAlgn="base">
              <a:buNone/>
            </a:pPr>
            <a:endParaRPr lang="en-IN" dirty="0"/>
          </a:p>
          <a:p>
            <a:pPr fontAlgn="base"/>
            <a:r>
              <a:rPr lang="en-IN" b="1" dirty="0"/>
              <a:t>Tight coupling:</a:t>
            </a:r>
            <a:r>
              <a:rPr lang="en-IN" dirty="0"/>
              <a:t> The event schema will be tightly coupled with the consumers of the schema.</a:t>
            </a:r>
          </a:p>
          <a:p>
            <a:pPr fontAlgn="base"/>
            <a:r>
              <a:rPr lang="en-IN" b="1" dirty="0"/>
              <a:t>Blocking: </a:t>
            </a:r>
            <a:r>
              <a:rPr lang="en-IN" dirty="0"/>
              <a:t>Complex blocking of operations.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Lightbox">
            <a:extLst>
              <a:ext uri="{FF2B5EF4-FFF2-40B4-BE49-F238E27FC236}">
                <a16:creationId xmlns:a16="http://schemas.microsoft.com/office/drawing/2014/main" id="{58675085-4C0B-6649-89DE-A1F1083E0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74" y="1631856"/>
            <a:ext cx="4844725" cy="22388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/wp-content/uploads/20211017211104/EDP1drawio-660x305.png</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859373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What is a Web Socket?</a:t>
            </a:r>
            <a:r>
              <a:rPr lang="en-IN" dirty="0"/>
              <a:t> </a:t>
            </a:r>
            <a:endParaRPr lang="en-IN" b="1"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Web Socket is a protocol that provides full-duplex(multiway) communication </a:t>
            </a:r>
            <a:r>
              <a:rPr lang="en-IN" dirty="0" err="1"/>
              <a:t>i.e</a:t>
            </a:r>
            <a:r>
              <a:rPr lang="en-IN" dirty="0"/>
              <a:t> allows communication in both directions simultaneously. It is a modern web technology in which there is a continuous connection between the user’s browser(client) and the server. In this type of communication, between the web server and the web browser, both of them can send messages to each other at any point in time.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i.stack.imgur.com</a:t>
            </a:r>
            <a:r>
              <a:rPr lang="en-US" altLang="en-US" dirty="0">
                <a:solidFill>
                  <a:srgbClr val="565656"/>
                </a:solidFill>
                <a:latin typeface="ArialMT"/>
              </a:rPr>
              <a:t>/</a:t>
            </a:r>
            <a:r>
              <a:rPr lang="en-US" altLang="en-US" dirty="0" err="1">
                <a:solidFill>
                  <a:srgbClr val="565656"/>
                </a:solidFill>
                <a:latin typeface="ArialMT"/>
              </a:rPr>
              <a:t>Ydwdx.png</a:t>
            </a:r>
            <a:endParaRPr lang="en-US" altLang="en-US" sz="1800" dirty="0">
              <a:solidFill>
                <a:schemeClr val="tx1"/>
              </a:solidFill>
              <a:latin typeface="Arial" panose="020B0604020202020204" pitchFamily="34" charset="0"/>
            </a:endParaRPr>
          </a:p>
        </p:txBody>
      </p:sp>
      <p:pic>
        <p:nvPicPr>
          <p:cNvPr id="20484" name="Picture 4" descr="node.js - Using socket.io with net socket in nodejs - Stack Overflow">
            <a:extLst>
              <a:ext uri="{FF2B5EF4-FFF2-40B4-BE49-F238E27FC236}">
                <a16:creationId xmlns:a16="http://schemas.microsoft.com/office/drawing/2014/main" id="{FC72BD47-0302-B047-A478-15E3509B5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119" y="1609776"/>
            <a:ext cx="4704881" cy="239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25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289076"/>
            <a:ext cx="4045200" cy="641400"/>
          </a:xfrm>
          <a:prstGeom prst="rect">
            <a:avLst/>
          </a:prstGeom>
        </p:spPr>
        <p:txBody>
          <a:bodyPr spcFirstLastPara="1" wrap="square" lIns="91425" tIns="91425" rIns="91425" bIns="91425" anchor="ctr" anchorCtr="0">
            <a:noAutofit/>
          </a:bodyPr>
          <a:lstStyle/>
          <a:p>
            <a:pPr fontAlgn="base"/>
            <a:r>
              <a:rPr lang="en-IN" b="1" dirty="0"/>
              <a:t>What is a Web Socket?</a:t>
            </a:r>
            <a:r>
              <a:rPr lang="en-IN" dirty="0"/>
              <a:t> </a:t>
            </a:r>
            <a:endParaRPr lang="en-IN" b="1" dirty="0"/>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dirty="0"/>
              <a:t>We can simply install it by running the below command in </a:t>
            </a:r>
            <a:r>
              <a:rPr lang="en-IN" dirty="0" err="1"/>
              <a:t>cmd</a:t>
            </a:r>
            <a:r>
              <a:rPr lang="en-IN" dirty="0"/>
              <a:t> and then add this dependency to your server-side </a:t>
            </a:r>
            <a:r>
              <a:rPr lang="en-IN" dirty="0" err="1"/>
              <a:t>javascript</a:t>
            </a:r>
            <a:r>
              <a:rPr lang="en-IN" dirty="0"/>
              <a:t> file also install an express module which is basically required for server-side application</a:t>
            </a:r>
          </a:p>
          <a:p>
            <a:pPr marL="139700" indent="0" fontAlgn="base">
              <a:buNone/>
            </a:pPr>
            <a:endParaRPr lang="en-IN" dirty="0"/>
          </a:p>
          <a:p>
            <a:pPr marL="139700" indent="0" fontAlgn="base">
              <a:buNone/>
            </a:pPr>
            <a:r>
              <a:rPr lang="en-IN" dirty="0" err="1"/>
              <a:t>npm</a:t>
            </a:r>
            <a:r>
              <a:rPr lang="en-IN" dirty="0"/>
              <a:t> install </a:t>
            </a:r>
            <a:r>
              <a:rPr lang="en-IN" dirty="0" err="1"/>
              <a:t>socket.io</a:t>
            </a:r>
            <a:r>
              <a:rPr lang="en-IN" dirty="0"/>
              <a:t> --save </a:t>
            </a:r>
          </a:p>
          <a:p>
            <a:pPr marL="139700" indent="0" fontAlgn="base">
              <a:buNone/>
            </a:pPr>
            <a:r>
              <a:rPr lang="en-IN" dirty="0" err="1"/>
              <a:t>npm</a:t>
            </a:r>
            <a:r>
              <a:rPr lang="en-IN" dirty="0"/>
              <a:t> install express --save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i.stack.imgur.com</a:t>
            </a:r>
            <a:r>
              <a:rPr lang="en-US" altLang="en-US" dirty="0">
                <a:solidFill>
                  <a:srgbClr val="565656"/>
                </a:solidFill>
                <a:latin typeface="ArialMT"/>
              </a:rPr>
              <a:t>/</a:t>
            </a:r>
            <a:r>
              <a:rPr lang="en-US" altLang="en-US" dirty="0" err="1">
                <a:solidFill>
                  <a:srgbClr val="565656"/>
                </a:solidFill>
                <a:latin typeface="ArialMT"/>
              </a:rPr>
              <a:t>Ydwdx.png</a:t>
            </a:r>
            <a:endParaRPr lang="en-US" altLang="en-US" sz="1800" dirty="0">
              <a:solidFill>
                <a:schemeClr val="tx1"/>
              </a:solidFill>
              <a:latin typeface="Arial" panose="020B0604020202020204" pitchFamily="34" charset="0"/>
            </a:endParaRPr>
          </a:p>
        </p:txBody>
      </p:sp>
      <p:pic>
        <p:nvPicPr>
          <p:cNvPr id="20484" name="Picture 4" descr="node.js - Using socket.io with net socket in nodejs - Stack Overflow">
            <a:extLst>
              <a:ext uri="{FF2B5EF4-FFF2-40B4-BE49-F238E27FC236}">
                <a16:creationId xmlns:a16="http://schemas.microsoft.com/office/drawing/2014/main" id="{FC72BD47-0302-B047-A478-15E3509B5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119" y="1609776"/>
            <a:ext cx="4704881" cy="239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700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368589"/>
            <a:ext cx="4045200" cy="641400"/>
          </a:xfrm>
          <a:prstGeom prst="rect">
            <a:avLst/>
          </a:prstGeom>
        </p:spPr>
        <p:txBody>
          <a:bodyPr spcFirstLastPara="1" wrap="square" lIns="91425" tIns="91425" rIns="91425" bIns="91425" anchor="ctr" anchorCtr="0">
            <a:noAutofit/>
          </a:bodyPr>
          <a:lstStyle/>
          <a:p>
            <a:pPr fontAlgn="base"/>
            <a:r>
              <a:rPr lang="en-IN" b="1" dirty="0"/>
              <a:t>How to Build a Simple Web Server with Node.js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Introduction:</a:t>
            </a:r>
            <a:r>
              <a:rPr lang="en-IN" dirty="0"/>
              <a:t> Node.js is an open-source and cross-platform runtime environment for executing </a:t>
            </a:r>
            <a:r>
              <a:rPr lang="en-IN" u="sng" dirty="0">
                <a:hlinkClick r:id="rId3"/>
              </a:rPr>
              <a:t>JavaScript</a:t>
            </a:r>
            <a:r>
              <a:rPr lang="en-IN" dirty="0"/>
              <a:t> code outside a browser. You need to remember that </a:t>
            </a:r>
            <a:r>
              <a:rPr lang="en-IN" b="1" dirty="0"/>
              <a:t>NodeJS is not a framework, and it’s not a programming language. </a:t>
            </a:r>
            <a:r>
              <a:rPr lang="en-IN" dirty="0"/>
              <a:t>Node.js is mostly used in server-side programming. In this article, we will discuss how to make a web server using </a:t>
            </a:r>
            <a:r>
              <a:rPr lang="en-IN" dirty="0" err="1"/>
              <a:t>node.js</a:t>
            </a:r>
            <a:r>
              <a:rPr lang="en-IN" dirty="0"/>
              <a:t>.</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https://www.guru99.com/images/NodeJS/010716_0600_NodejsHttpT2.png</a:t>
            </a:r>
            <a:endParaRPr lang="en-US" altLang="en-US" sz="1800" dirty="0">
              <a:solidFill>
                <a:schemeClr val="tx1"/>
              </a:solidFill>
              <a:latin typeface="Arial" panose="020B0604020202020204" pitchFamily="34" charset="0"/>
            </a:endParaRPr>
          </a:p>
        </p:txBody>
      </p:sp>
      <p:pic>
        <p:nvPicPr>
          <p:cNvPr id="22530" name="Picture 2">
            <a:extLst>
              <a:ext uri="{FF2B5EF4-FFF2-40B4-BE49-F238E27FC236}">
                <a16:creationId xmlns:a16="http://schemas.microsoft.com/office/drawing/2014/main" id="{4CF29EC6-7480-DF47-B731-44C3415497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562" y="1007087"/>
            <a:ext cx="4500438" cy="333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083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368589"/>
            <a:ext cx="4045200" cy="641400"/>
          </a:xfrm>
          <a:prstGeom prst="rect">
            <a:avLst/>
          </a:prstGeom>
        </p:spPr>
        <p:txBody>
          <a:bodyPr spcFirstLastPara="1" wrap="square" lIns="91425" tIns="91425" rIns="91425" bIns="91425" anchor="ctr" anchorCtr="0">
            <a:noAutofit/>
          </a:bodyPr>
          <a:lstStyle/>
          <a:p>
            <a:pPr fontAlgn="base"/>
            <a:r>
              <a:rPr lang="en-IN" b="1" dirty="0"/>
              <a:t>How to Build a Simple Web Server with Node.js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Creating Web Servers Using NodeJS:</a:t>
            </a:r>
            <a:r>
              <a:rPr lang="en-IN" dirty="0"/>
              <a:t> </a:t>
            </a:r>
            <a:br>
              <a:rPr lang="en-IN" dirty="0"/>
            </a:br>
            <a:r>
              <a:rPr lang="en-IN" dirty="0"/>
              <a:t>There are mainly two ways as follows.</a:t>
            </a:r>
          </a:p>
          <a:p>
            <a:pPr marL="139700" indent="0" fontAlgn="base">
              <a:buNone/>
            </a:pPr>
            <a:endParaRPr lang="en-IN" dirty="0"/>
          </a:p>
          <a:p>
            <a:pPr fontAlgn="base"/>
            <a:r>
              <a:rPr lang="en-IN" dirty="0"/>
              <a:t>Using </a:t>
            </a:r>
            <a:r>
              <a:rPr lang="en-IN" u="sng" dirty="0">
                <a:hlinkClick r:id="rId3"/>
              </a:rPr>
              <a:t>http i</a:t>
            </a:r>
            <a:r>
              <a:rPr lang="en-IN" dirty="0"/>
              <a:t>nbuilt module</a:t>
            </a:r>
          </a:p>
          <a:p>
            <a:pPr fontAlgn="base"/>
            <a:r>
              <a:rPr lang="en-IN" dirty="0"/>
              <a:t>Using </a:t>
            </a:r>
            <a:r>
              <a:rPr lang="en-IN" u="sng" dirty="0">
                <a:hlinkClick r:id="rId4"/>
              </a:rPr>
              <a:t>express</a:t>
            </a:r>
            <a:r>
              <a:rPr lang="en-IN" dirty="0"/>
              <a:t> third party module</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https://www.guru99.com/images/NodeJS/010716_0600_NodejsHttpT2.png</a:t>
            </a:r>
            <a:endParaRPr lang="en-US" altLang="en-US" sz="1800" dirty="0">
              <a:solidFill>
                <a:schemeClr val="tx1"/>
              </a:solidFill>
              <a:latin typeface="Arial" panose="020B0604020202020204" pitchFamily="34" charset="0"/>
            </a:endParaRPr>
          </a:p>
        </p:txBody>
      </p:sp>
      <p:pic>
        <p:nvPicPr>
          <p:cNvPr id="22530" name="Picture 2">
            <a:extLst>
              <a:ext uri="{FF2B5EF4-FFF2-40B4-BE49-F238E27FC236}">
                <a16:creationId xmlns:a16="http://schemas.microsoft.com/office/drawing/2014/main" id="{4CF29EC6-7480-DF47-B731-44C3415497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562" y="1007087"/>
            <a:ext cx="4500438" cy="333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432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368589"/>
            <a:ext cx="4045200" cy="641400"/>
          </a:xfrm>
          <a:prstGeom prst="rect">
            <a:avLst/>
          </a:prstGeom>
        </p:spPr>
        <p:txBody>
          <a:bodyPr spcFirstLastPara="1" wrap="square" lIns="91425" tIns="91425" rIns="91425" bIns="91425" anchor="ctr" anchorCtr="0">
            <a:noAutofit/>
          </a:bodyPr>
          <a:lstStyle/>
          <a:p>
            <a:pPr fontAlgn="base"/>
            <a:r>
              <a:rPr lang="en-IN" b="1" dirty="0"/>
              <a:t>How to Build a Simple Web Server with Node.js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Using http module: </a:t>
            </a:r>
            <a:r>
              <a:rPr lang="en-IN" dirty="0"/>
              <a:t>HTTP and HTTPS, these two inbuilt modules are used to create a simple server. The HTTPS module provides the feature of the encryption of communication with the help of the secure layer feature of this module. Whereas the HTTP module doesn’t provide the encryption of the data.</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https://www.guru99.com/images/NodeJS/010716_0600_NodejsHttpT2.png</a:t>
            </a:r>
            <a:endParaRPr lang="en-US" altLang="en-US" sz="1800" dirty="0">
              <a:solidFill>
                <a:schemeClr val="tx1"/>
              </a:solidFill>
              <a:latin typeface="Arial" panose="020B0604020202020204" pitchFamily="34" charset="0"/>
            </a:endParaRPr>
          </a:p>
        </p:txBody>
      </p:sp>
      <p:pic>
        <p:nvPicPr>
          <p:cNvPr id="22530" name="Picture 2">
            <a:extLst>
              <a:ext uri="{FF2B5EF4-FFF2-40B4-BE49-F238E27FC236}">
                <a16:creationId xmlns:a16="http://schemas.microsoft.com/office/drawing/2014/main" id="{4CF29EC6-7480-DF47-B731-44C3415497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562" y="1007087"/>
            <a:ext cx="4500438" cy="333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734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368589"/>
            <a:ext cx="4045200" cy="641400"/>
          </a:xfrm>
          <a:prstGeom prst="rect">
            <a:avLst/>
          </a:prstGeom>
        </p:spPr>
        <p:txBody>
          <a:bodyPr spcFirstLastPara="1" wrap="square" lIns="91425" tIns="91425" rIns="91425" bIns="91425" anchor="ctr" anchorCtr="0">
            <a:noAutofit/>
          </a:bodyPr>
          <a:lstStyle/>
          <a:p>
            <a:pPr fontAlgn="base"/>
            <a:r>
              <a:rPr lang="en-IN" b="1" dirty="0"/>
              <a:t>How to Build a Simple Web Server with Node.js ?</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fontAlgn="base">
              <a:buNone/>
            </a:pPr>
            <a:r>
              <a:rPr lang="en-IN" b="1" dirty="0"/>
              <a:t>Using express module</a:t>
            </a:r>
            <a:r>
              <a:rPr lang="en-IN" dirty="0"/>
              <a:t>: The </a:t>
            </a:r>
            <a:r>
              <a:rPr lang="en-IN" i="1" dirty="0" err="1"/>
              <a:t>express.js</a:t>
            </a:r>
            <a:r>
              <a:rPr lang="en-IN" dirty="0"/>
              <a:t> is one of the most powerful frameworks of the </a:t>
            </a:r>
            <a:r>
              <a:rPr lang="en-IN" dirty="0" err="1"/>
              <a:t>node.js</a:t>
            </a:r>
            <a:r>
              <a:rPr lang="en-IN" dirty="0"/>
              <a:t> that works on the upper layer of the http module. The main advantage of using </a:t>
            </a:r>
            <a:r>
              <a:rPr lang="en-IN" i="1" dirty="0" err="1"/>
              <a:t>express.js</a:t>
            </a:r>
            <a:r>
              <a:rPr lang="en-IN" dirty="0"/>
              <a:t> server is filtering the incoming requests by clients.</a:t>
            </a:r>
          </a:p>
          <a:p>
            <a:pPr marL="139700" indent="0" fontAlgn="base">
              <a:buNone/>
            </a:pPr>
            <a:endParaRPr lang="en-IN" b="1" dirty="0"/>
          </a:p>
          <a:p>
            <a:pPr marL="139700" indent="0" fontAlgn="base">
              <a:buNone/>
            </a:pPr>
            <a:r>
              <a:rPr lang="en-IN" b="1" dirty="0"/>
              <a:t>Installing module: </a:t>
            </a:r>
            <a:r>
              <a:rPr lang="en-IN" dirty="0"/>
              <a:t>Install the required module using the following command.</a:t>
            </a:r>
          </a:p>
          <a:p>
            <a:r>
              <a:rPr lang="en-IN" dirty="0" err="1"/>
              <a:t>npm</a:t>
            </a:r>
            <a:r>
              <a:rPr lang="en-IN" dirty="0"/>
              <a:t> install express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5">
            <a:extLst>
              <a:ext uri="{FF2B5EF4-FFF2-40B4-BE49-F238E27FC236}">
                <a16:creationId xmlns:a16="http://schemas.microsoft.com/office/drawing/2014/main" id="{A236ABF0-5963-6743-B297-684446339FDB}"/>
              </a:ext>
            </a:extLst>
          </p:cNvPr>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https://www.guru99.com/images/NodeJS/010716_0600_NodejsHttpT2.png</a:t>
            </a:r>
            <a:endParaRPr lang="en-US" altLang="en-US" sz="1800" dirty="0">
              <a:solidFill>
                <a:schemeClr val="tx1"/>
              </a:solidFill>
              <a:latin typeface="Arial" panose="020B0604020202020204" pitchFamily="34" charset="0"/>
            </a:endParaRPr>
          </a:p>
        </p:txBody>
      </p:sp>
      <p:pic>
        <p:nvPicPr>
          <p:cNvPr id="22530" name="Picture 2">
            <a:extLst>
              <a:ext uri="{FF2B5EF4-FFF2-40B4-BE49-F238E27FC236}">
                <a16:creationId xmlns:a16="http://schemas.microsoft.com/office/drawing/2014/main" id="{4CF29EC6-7480-DF47-B731-44C3415497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562" y="1007087"/>
            <a:ext cx="4500438" cy="333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81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r>
              <a:rPr lang="en-IN" dirty="0"/>
              <a:t>What is a Node.js File?</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r>
              <a:rPr lang="en-IN" dirty="0"/>
              <a:t>Node.js files contain tasks that will be executed on certain events</a:t>
            </a:r>
          </a:p>
          <a:p>
            <a:r>
              <a:rPr lang="en-IN" dirty="0"/>
              <a:t>A typical event is someone trying to access a port on the server</a:t>
            </a:r>
          </a:p>
          <a:p>
            <a:r>
              <a:rPr lang="en-IN" dirty="0"/>
              <a:t>Node.js files must be initiated on the server before having any effect</a:t>
            </a:r>
          </a:p>
          <a:p>
            <a:r>
              <a:rPr lang="en-IN" dirty="0"/>
              <a:t>Node.js files have extension ".</a:t>
            </a:r>
            <a:r>
              <a:rPr lang="en-IN" dirty="0" err="1"/>
              <a:t>js</a:t>
            </a:r>
            <a:r>
              <a:rPr lang="en-IN" dirty="0"/>
              <a: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media.geeksforgeeks.org</a:t>
            </a:r>
            <a:r>
              <a:rPr lang="en-US" altLang="en-US" dirty="0">
                <a:solidFill>
                  <a:srgbClr val="565656"/>
                </a:solidFill>
                <a:latin typeface="ArialMT"/>
              </a:rPr>
              <a:t>/wp-content/uploads/20211025202251/UntitledDiagramdrawio2.png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are the key features of Node.js ? - GeeksforGeeks">
            <a:extLst>
              <a:ext uri="{FF2B5EF4-FFF2-40B4-BE49-F238E27FC236}">
                <a16:creationId xmlns:a16="http://schemas.microsoft.com/office/drawing/2014/main" id="{1F8C2FB6-88C2-E841-95B7-B6147BD41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37980"/>
            <a:ext cx="4529522" cy="285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86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pPr fontAlgn="base"/>
            <a:r>
              <a:rPr lang="en-IN" b="1" dirty="0"/>
              <a:t>Import and Export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Importing and exporting files are important parts of any programming language. Importing functions or modules enhances the reusability of code. When the application grows in size, maintaining a single file with all the functions and logic becomes difficult. It also hinders the process of debugging. Therefore, it is good practice to create separate files for specific functions and later import them as per requirement.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miro.medium.com</a:t>
            </a:r>
            <a:r>
              <a:rPr lang="en-US" altLang="en-US" dirty="0">
                <a:solidFill>
                  <a:srgbClr val="565656"/>
                </a:solidFill>
                <a:latin typeface="ArialMT"/>
              </a:rPr>
              <a:t>/max/1400/1*weLWZQ7KkJUdXrJeRlTrKg.jpeg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three differences between require and import in Node.js | by Matt Lim |  Medium">
            <a:extLst>
              <a:ext uri="{FF2B5EF4-FFF2-40B4-BE49-F238E27FC236}">
                <a16:creationId xmlns:a16="http://schemas.microsoft.com/office/drawing/2014/main" id="{78F3A4B6-A160-844A-8EB6-AD92ACE28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16924"/>
            <a:ext cx="4572000" cy="169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23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pPr fontAlgn="base"/>
            <a:r>
              <a:rPr lang="en-IN" b="1" dirty="0"/>
              <a:t>Import and Export in Node.js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Node.js also allows importing and exporting functions and modules. Functions in one module can be imported and called in other modules saving the effort to copy function definitions into the other files. The module can be edited or debugged separately making it easier to add or remove features.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miro.medium.com</a:t>
            </a:r>
            <a:r>
              <a:rPr lang="en-US" altLang="en-US" dirty="0">
                <a:solidFill>
                  <a:srgbClr val="565656"/>
                </a:solidFill>
                <a:latin typeface="ArialMT"/>
              </a:rPr>
              <a:t>/max/1400/1*weLWZQ7KkJUdXrJeRlTrKg.jpeg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three differences between require and import in Node.js | by Matt Lim |  Medium">
            <a:extLst>
              <a:ext uri="{FF2B5EF4-FFF2-40B4-BE49-F238E27FC236}">
                <a16:creationId xmlns:a16="http://schemas.microsoft.com/office/drawing/2014/main" id="{78F3A4B6-A160-844A-8EB6-AD92ACE28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16924"/>
            <a:ext cx="4572000" cy="169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1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pPr fontAlgn="base"/>
            <a:r>
              <a:rPr lang="en-IN" b="1" dirty="0"/>
              <a:t>Steps to include functions from other files</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482600" indent="-342900">
              <a:buFont typeface="+mj-lt"/>
              <a:buAutoNum type="arabicPeriod"/>
            </a:pPr>
            <a:r>
              <a:rPr lang="en-IN" dirty="0"/>
              <a:t>Creating a Module</a:t>
            </a:r>
          </a:p>
          <a:p>
            <a:pPr marL="482600" indent="-342900">
              <a:buFont typeface="+mj-lt"/>
              <a:buAutoNum type="arabicPeriod"/>
            </a:pPr>
            <a:r>
              <a:rPr lang="en-IN" dirty="0"/>
              <a:t>Exporting a Module: Filename: </a:t>
            </a:r>
            <a:r>
              <a:rPr lang="en-IN" dirty="0" err="1"/>
              <a:t>func.js</a:t>
            </a:r>
            <a:endParaRPr lang="en-IN" dirty="0"/>
          </a:p>
          <a:p>
            <a:pPr marL="482600" indent="-342900">
              <a:buFont typeface="+mj-lt"/>
              <a:buAutoNum type="arabicPeriod"/>
            </a:pPr>
            <a:r>
              <a:rPr lang="en-IN" dirty="0"/>
              <a:t>Importing a Module: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miro.medium.com</a:t>
            </a:r>
            <a:r>
              <a:rPr lang="en-US" altLang="en-US" dirty="0">
                <a:solidFill>
                  <a:srgbClr val="565656"/>
                </a:solidFill>
                <a:latin typeface="ArialMT"/>
              </a:rPr>
              <a:t>/max/1400/1*weLWZQ7KkJUdXrJeRlTrKg.jpeg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three differences between require and import in Node.js | by Matt Lim |  Medium">
            <a:extLst>
              <a:ext uri="{FF2B5EF4-FFF2-40B4-BE49-F238E27FC236}">
                <a16:creationId xmlns:a16="http://schemas.microsoft.com/office/drawing/2014/main" id="{78F3A4B6-A160-844A-8EB6-AD92ACE28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16924"/>
            <a:ext cx="4572000" cy="169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8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Node JS</a:t>
            </a:r>
          </a:p>
        </p:txBody>
      </p:sp>
      <p:sp>
        <p:nvSpPr>
          <p:cNvPr id="74" name="Google Shape;74;p15"/>
          <p:cNvSpPr txBox="1">
            <a:spLocks noGrp="1"/>
          </p:cNvSpPr>
          <p:nvPr>
            <p:ph type="subTitle" idx="1"/>
          </p:nvPr>
        </p:nvSpPr>
        <p:spPr>
          <a:xfrm>
            <a:off x="254075" y="1487861"/>
            <a:ext cx="4045200" cy="641400"/>
          </a:xfrm>
          <a:prstGeom prst="rect">
            <a:avLst/>
          </a:prstGeom>
        </p:spPr>
        <p:txBody>
          <a:bodyPr spcFirstLastPara="1" wrap="square" lIns="91425" tIns="91425" rIns="91425" bIns="91425" anchor="ctr" anchorCtr="0">
            <a:noAutofit/>
          </a:bodyPr>
          <a:lstStyle/>
          <a:p>
            <a:pPr marL="139700" indent="0"/>
            <a:r>
              <a:rPr lang="en-IN" dirty="0"/>
              <a:t>Creating a Module</a:t>
            </a:r>
          </a:p>
        </p:txBody>
      </p:sp>
      <p:sp>
        <p:nvSpPr>
          <p:cNvPr id="75" name="Google Shape;75;p15"/>
          <p:cNvSpPr txBox="1">
            <a:spLocks noGrp="1"/>
          </p:cNvSpPr>
          <p:nvPr>
            <p:ph type="body" idx="2"/>
          </p:nvPr>
        </p:nvSpPr>
        <p:spPr>
          <a:xfrm>
            <a:off x="462275" y="2583421"/>
            <a:ext cx="3837000" cy="1753800"/>
          </a:xfrm>
          <a:prstGeom prst="rect">
            <a:avLst/>
          </a:prstGeom>
        </p:spPr>
        <p:txBody>
          <a:bodyPr spcFirstLastPara="1" wrap="square" lIns="91425" tIns="91425" rIns="91425" bIns="91425" anchor="ctr" anchorCtr="0">
            <a:noAutofit/>
          </a:bodyPr>
          <a:lstStyle/>
          <a:p>
            <a:pPr marL="139700" indent="0">
              <a:buNone/>
            </a:pPr>
            <a:r>
              <a:rPr lang="en-IN" dirty="0"/>
              <a:t>Modules are created in Node.js are JavaScript files. Every time a new file with </a:t>
            </a:r>
            <a:r>
              <a:rPr lang="en-IN" b="1" dirty="0"/>
              <a:t>.</a:t>
            </a:r>
            <a:r>
              <a:rPr lang="en-IN" b="1" dirty="0" err="1"/>
              <a:t>js</a:t>
            </a:r>
            <a:r>
              <a:rPr lang="en-IN" dirty="0"/>
              <a:t> extension is created, it becomes a module.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miro.medium.com</a:t>
            </a:r>
            <a:r>
              <a:rPr lang="en-US" altLang="en-US" dirty="0">
                <a:solidFill>
                  <a:srgbClr val="565656"/>
                </a:solidFill>
                <a:latin typeface="ArialMT"/>
              </a:rPr>
              <a:t>/max/1400/1*weLWZQ7KkJUdXrJeRlTrKg.jpeg</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e three differences between require and import in Node.js | by Matt Lim |  Medium">
            <a:extLst>
              <a:ext uri="{FF2B5EF4-FFF2-40B4-BE49-F238E27FC236}">
                <a16:creationId xmlns:a16="http://schemas.microsoft.com/office/drawing/2014/main" id="{78F3A4B6-A160-844A-8EB6-AD92ACE28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16924"/>
            <a:ext cx="4572000" cy="169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56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TotalTime>
  <Words>6834</Words>
  <Application>Microsoft Macintosh PowerPoint</Application>
  <PresentationFormat>On-screen Show (16:9)</PresentationFormat>
  <Paragraphs>988</Paragraphs>
  <Slides>48</Slides>
  <Notes>48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ArialMT</vt:lpstr>
      <vt:lpstr>Simple Light</vt:lpstr>
      <vt:lpstr>Elective Module 3 –  Node JS</vt:lpstr>
      <vt:lpstr>In this section, we will discuss: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lpstr>Node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Mohd Sarwar Babu</cp:lastModifiedBy>
  <cp:revision>511</cp:revision>
  <dcterms:modified xsi:type="dcterms:W3CDTF">2022-06-06T06:06:57Z</dcterms:modified>
</cp:coreProperties>
</file>