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15.jpg" ContentType="image/unknown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8" r:id="rId23"/>
    <p:sldId id="299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59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857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08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71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980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21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73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85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418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325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4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parent topics one by one. This particular learning outcome has 4 parent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979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4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433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365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212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756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922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361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133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2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852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248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351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599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4400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8309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868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8525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32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6346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30092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033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41417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22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983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38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5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2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08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Able to develop the real time scenarios based on Node JS applications. 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Pipe Chaining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Pipe Channing?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chaining Pipe is used to perform the multiple operations within the single expression. This chaining operation will be chained using the pipe (I).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https://miro.medium.com/max/1400/1*JfjKPYK3qWE2bmVjQNIupg.png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9DCB0-BEF3-04D8-73F1-85D315DA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50" y="1950043"/>
            <a:ext cx="3685612" cy="12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Pipe Chaining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Parameterizing Pipe?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pipe can accept any number of optional parameters to achieve output. The parameter value can be any valid template expressions. To add optional parameters follow the pipe name with a colon (:). Its looks like- currency: 'INR'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https://miro.medium.com/max/1400/1*JfjKPYK3qWE2bmVjQNIupg.png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53255-3A0F-F067-8C55-A924A3326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597869"/>
            <a:ext cx="4144253" cy="17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3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Routing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Angular js Routing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Routing is a core feature in AngularJS. This feature is useful in building SPA (Single Page Application) with multiple views.</a:t>
            </a:r>
          </a:p>
          <a:p>
            <a:r>
              <a:rPr lang="en-US" dirty="0"/>
              <a:t>In SPA application, all views are different Html files and we use Routing to load different part of application and its help to divide application logically and make it manageable.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https://csharpcorner-mindcrackerinc.netdna-ssl.com/UploadFile/ff2f08/routing-in-angularjs/Images/Routing.jpg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3AD38-6CB8-7516-4EC4-D01961C7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02" y="1927143"/>
            <a:ext cx="4065540" cy="15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8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Routing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ngRoute Module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This module provides routing in AngularJS application and also provides deep linking services and directives. To achieve routing in AngularJS, we need to include the library file of ngRoute.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https://csharpcorner-mindcrackerinc.netdna-ssl.com/UploadFile/ff2f08/routing-in-angularjs/Images/Routing.jpg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3AD38-6CB8-7516-4EC4-D01961C7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02" y="1927143"/>
            <a:ext cx="4065540" cy="15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Routing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 of ngRoute Module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There are four main components of ngRoute module: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ngView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$routeProvider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$route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$routeParams</a:t>
            </a:r>
          </a:p>
          <a:p>
            <a:pPr marL="539750" indent="-4000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https://csharpcorner-mindcrackerinc.netdna-ssl.com/UploadFile/ff2f08/routing-in-angularjs/Images/Routing.jpg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3AD38-6CB8-7516-4EC4-D01961C7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02" y="1927143"/>
            <a:ext cx="4065540" cy="15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2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Routing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Example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Routing in AngularJS is used to load different templates at runtime. In the following example we will elaborate it more step by step.</a:t>
            </a:r>
          </a:p>
          <a:p>
            <a:pPr marL="139700" indent="0">
              <a:buNone/>
            </a:pPr>
            <a:r>
              <a:rPr lang="en-US" dirty="0"/>
              <a:t>Step 1: Create basic structure of application (SPA).</a:t>
            </a:r>
          </a:p>
          <a:p>
            <a:pPr marL="539750" indent="-400050">
              <a:buFont typeface="+mj-lt"/>
              <a:buAutoNum type="romanLcPeriod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https://csharpcorner-mindcrackerinc.netdna-ssl.com/UploadFile/ff2f08/routing-in-angularjs/Images/Project%20structure.jpg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09948-B49A-3B7D-9061-4536FEC90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64" y="1038129"/>
            <a:ext cx="2693036" cy="3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Routing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Example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Step 2: Add Routing</a:t>
            </a:r>
          </a:p>
          <a:p>
            <a:r>
              <a:rPr lang="en-US" dirty="0"/>
              <a:t>Step 3: Define HTML Template and controller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https://csharpcorner-mindcrackerinc.netdna-ssl.com/UploadFile/ff2f08/routing-in-angularjs/Images/Project%20structure.jpg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09948-B49A-3B7D-9061-4536FEC90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64" y="1038129"/>
            <a:ext cx="2693036" cy="3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Services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AngularJS Services?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AngularJs service is a function, which can use for the business layer of an application. It is like a constructor function that will invoke only once at runtime with new. </a:t>
            </a:r>
          </a:p>
          <a:p>
            <a:r>
              <a:rPr lang="en-US" dirty="0"/>
              <a:t>Services in AngularJS are stateless and singleton objects 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https://cdn.educba.com/academy/wp-content/uploads/2020/01/angular-js-service.jpg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A594B-77F0-CF95-0AEC-6472C1EC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57"/>
          <a:stretch/>
        </p:blipFill>
        <p:spPr>
          <a:xfrm>
            <a:off x="4700587" y="1407319"/>
            <a:ext cx="4356017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Services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to use Services in AngularJS?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We can use AngularJS services when we want to create things that act as an application interface. It can be used for all those purposes for which constructor is used.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https://cdn.educba.com/academy/wp-content/uploads/2020/01/angular-js-service.jpg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A594B-77F0-CF95-0AEC-6472C1EC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57"/>
          <a:stretch/>
        </p:blipFill>
        <p:spPr>
          <a:xfrm>
            <a:off x="4700587" y="1407319"/>
            <a:ext cx="4356017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Services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AngularJS Services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There are two types of services in angular:</a:t>
            </a:r>
          </a:p>
          <a:p>
            <a:r>
              <a:rPr lang="en-US" dirty="0"/>
              <a:t>Built-in services</a:t>
            </a:r>
          </a:p>
          <a:p>
            <a:r>
              <a:rPr lang="en-US" dirty="0"/>
              <a:t>Custom services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https://cdn.educba.com/academy/wp-content/uploads/2020/01/angular-js-service.jpg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A594B-77F0-CF95-0AEC-6472C1EC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57"/>
          <a:stretch/>
        </p:blipFill>
        <p:spPr>
          <a:xfrm>
            <a:off x="4700587" y="1407319"/>
            <a:ext cx="4356017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Angular JS Pipe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Angular js Routing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Angular js Services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Angular js Http Request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Node Introduction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Blocking &amp; Nonblocking code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Services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Built-in Services in AngularJS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They are pre-built services in AngularJS. These services get registered automatically at runtime with the dependency injector.</a:t>
            </a:r>
          </a:p>
          <a:p>
            <a:r>
              <a:rPr lang="en-US" dirty="0"/>
              <a:t>$http</a:t>
            </a:r>
          </a:p>
          <a:p>
            <a:r>
              <a:rPr lang="en-US" dirty="0"/>
              <a:t>$interval</a:t>
            </a:r>
          </a:p>
          <a:p>
            <a:r>
              <a:rPr lang="en-US" dirty="0"/>
              <a:t>$timeout</a:t>
            </a:r>
          </a:p>
          <a:p>
            <a:r>
              <a:rPr lang="en-US" dirty="0"/>
              <a:t>$anchorscroll</a:t>
            </a:r>
          </a:p>
          <a:p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https://encrypted-tbn0.gstatic.com/images?q=tbn:ANd9GcQZi-_-a-7v-_r6WA-Ly23zsC8XW51Rww4fLFMnd2w2E8cZdxJ6iUtoxHKHPsdWwVCTXnY&amp;usqp=CAU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60E4-8197-D9D3-A032-D8DA11BD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068" y="1443037"/>
            <a:ext cx="4202906" cy="25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Services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Built-in Services in AngularJS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$animate</a:t>
            </a:r>
          </a:p>
          <a:p>
            <a:r>
              <a:rPr lang="en-US" dirty="0"/>
              <a:t>$animateCss</a:t>
            </a:r>
          </a:p>
          <a:p>
            <a:r>
              <a:rPr lang="en-US" dirty="0"/>
              <a:t>$cacheFactory</a:t>
            </a:r>
          </a:p>
          <a:p>
            <a:r>
              <a:rPr lang="en-US" dirty="0"/>
              <a:t>$templateCache</a:t>
            </a:r>
          </a:p>
          <a:p>
            <a:r>
              <a:rPr lang="en-US" dirty="0"/>
              <a:t>$compile</a:t>
            </a:r>
          </a:p>
          <a:p>
            <a:r>
              <a:rPr lang="en-US" dirty="0"/>
              <a:t>$controller </a:t>
            </a:r>
          </a:p>
          <a:p>
            <a:r>
              <a:rPr lang="en-US" dirty="0"/>
              <a:t>$document: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/>
              <a:t>https://encrypted-tbn0.gstatic.com/images?q=tbn:ANd9GcQZi-_-a-7v-_r6WA-Ly23zsC8XW51Rww4fLFMnd2w2E8cZdxJ6iUtoxHKHPsdWwVCTXnY&amp;usqp=CAU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60E4-8197-D9D3-A032-D8DA11BD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068" y="1443037"/>
            <a:ext cx="4202906" cy="25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Services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Built-in Services in AngularJS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$exceptionHandler</a:t>
            </a:r>
          </a:p>
          <a:p>
            <a:r>
              <a:rPr lang="en-US" dirty="0"/>
              <a:t>$filter</a:t>
            </a:r>
          </a:p>
          <a:p>
            <a:r>
              <a:rPr lang="en-US" dirty="0"/>
              <a:t>$</a:t>
            </a:r>
            <a:r>
              <a:rPr lang="en-US" dirty="0" err="1"/>
              <a:t>httpParamSerializer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httpParamSerializerJQLike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xhrFactory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httpBackendx</a:t>
            </a: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/>
              <a:t>https://encrypted-tbn0.gstatic.com/images?q=tbn:ANd9GcQZi-_-a-7v-_r6WA-Ly23zsC8XW51Rww4fLFMnd2w2E8cZdxJ6iUtoxHKHPsdWwVCTXnY&amp;usqp=CAU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60E4-8197-D9D3-A032-D8DA11BD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068" y="1443037"/>
            <a:ext cx="4202906" cy="25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6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Services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Built-in Services in AngularJS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$interpolate</a:t>
            </a:r>
          </a:p>
          <a:p>
            <a:r>
              <a:rPr lang="en-US" dirty="0"/>
              <a:t>$locale </a:t>
            </a:r>
          </a:p>
          <a:p>
            <a:r>
              <a:rPr lang="en-US" dirty="0"/>
              <a:t>$location</a:t>
            </a:r>
          </a:p>
          <a:p>
            <a:r>
              <a:rPr lang="en-US" dirty="0"/>
              <a:t>$</a:t>
            </a:r>
            <a:r>
              <a:rPr lang="en-US" dirty="0" err="1"/>
              <a:t>logiv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rootElement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sceDelegate</a:t>
            </a:r>
            <a:endParaRPr lang="en-US" dirty="0"/>
          </a:p>
          <a:p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/>
              <a:t>https://encrypted-tbn0.gstatic.com/images?q=tbn:ANd9GcQZi-_-a-7v-_r6WA-Ly23zsC8XW51Rww4fLFMnd2w2E8cZdxJ6iUtoxHKHPsdWwVCTXnY&amp;usqp=CAU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60E4-8197-D9D3-A032-D8DA11BD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068" y="1443037"/>
            <a:ext cx="4202906" cy="25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Services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Customs Services in AngularJS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We can create our own service by connecting it with a module in AngularJS. And to use it add it as a dependency while defining controller.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https://www.valuebound.com/sites/default/files/styles/homepage_slider/public/AngularJS%20Series_Custom%20services_Cover%20image.jpg?itok=f7fAw20c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56503-B6D8-00D7-9F9A-84600670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948308"/>
            <a:ext cx="4095750" cy="18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Http Request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Customs Services in AngularJS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AngularJS provides $http control which works as a service to read data from the server. </a:t>
            </a:r>
          </a:p>
          <a:p>
            <a:r>
              <a:rPr lang="en-US" dirty="0"/>
              <a:t>$http is an AngularJS service for reading data from remote servers.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https://www.valuebound.com/sites/default/files/styles/homepage_slider/public/AngularJS%20Series_Custom%20services_Cover%20image.jpg?itok=f7fAw20c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56503-B6D8-00D7-9F9A-84600670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948308"/>
            <a:ext cx="4095750" cy="18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0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Http Request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Customs Services in AngularJS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$http is a core AngularJS service that is used to communicate with the remote HTTP service via browser’s XMLHttpRequest object or via JSONP.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E352C-CC0A-3433-11BE-30CB33AE9CF1}"/>
              </a:ext>
            </a:extLst>
          </p:cNvPr>
          <p:cNvSpPr txBox="1"/>
          <p:nvPr/>
        </p:nvSpPr>
        <p:spPr>
          <a:xfrm>
            <a:off x="4844727" y="491877"/>
            <a:ext cx="3714750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$http({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method: '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Method_Name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url: '/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someUrl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}).then(function 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successCallback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(response) {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//when the response is available, this 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callback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called asynchronously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}, function 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errorCallback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(response) {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// this method will called when server returns response with an error status.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Http Request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 the above example we used the .get shortcut method for $ajax service . There are also other shortcut methods.</a:t>
            </a:r>
          </a:p>
          <a:p>
            <a:r>
              <a:rPr lang="en-US" dirty="0"/>
              <a:t>$</a:t>
            </a:r>
            <a:r>
              <a:rPr lang="en-US" dirty="0" err="1"/>
              <a:t>http.get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http.post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http.head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E352C-CC0A-3433-11BE-30CB33AE9CF1}"/>
              </a:ext>
            </a:extLst>
          </p:cNvPr>
          <p:cNvSpPr txBox="1"/>
          <p:nvPr/>
        </p:nvSpPr>
        <p:spPr>
          <a:xfrm>
            <a:off x="4844727" y="491877"/>
            <a:ext cx="3714750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$http({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method: '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Method_Name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url: '/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someUrl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}).then(function 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successCallback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(response) {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//when the response is available, this 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callback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called asynchronously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}, function </a:t>
            </a:r>
            <a:r>
              <a:rPr lang="en-IN" sz="12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errorCallback</a:t>
            </a: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(response) {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// this method will called when server returns response with an error status.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});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Http Request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$</a:t>
            </a:r>
            <a:r>
              <a:rPr lang="en-US" dirty="0" err="1"/>
              <a:t>http.put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http.delete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http.patch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http.jsonp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EBC02-E0E0-595E-7B8F-689753795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52"/>
          <a:stretch/>
        </p:blipFill>
        <p:spPr>
          <a:xfrm>
            <a:off x="4740275" y="1034200"/>
            <a:ext cx="4064000" cy="2473381"/>
          </a:xfrm>
          <a:prstGeom prst="rect">
            <a:avLst/>
          </a:prstGeom>
        </p:spPr>
      </p:pic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3C088FCD-A2C4-EE15-63B1-5E15AB8694E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https://image.slidesharecdn.com/02-httpresource-140216002719-phpapp01/85/angularjs-http-resource-services-6-320.jpg?cb=1392510554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642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Http Request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Property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response from the server is retrieved as an object and this object contains the following properties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20C1CE-94B1-EE4A-3BBC-54A62EB4A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23784"/>
              </p:ext>
            </p:extLst>
          </p:nvPr>
        </p:nvGraphicFramePr>
        <p:xfrm>
          <a:off x="4844727" y="1147174"/>
          <a:ext cx="4211638" cy="2639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951">
                  <a:extLst>
                    <a:ext uri="{9D8B030D-6E8A-4147-A177-3AD203B41FA5}">
                      <a16:colId xmlns:a16="http://schemas.microsoft.com/office/drawing/2014/main" val="3646129728"/>
                    </a:ext>
                  </a:extLst>
                </a:gridCol>
                <a:gridCol w="3447687">
                  <a:extLst>
                    <a:ext uri="{9D8B030D-6E8A-4147-A177-3AD203B41FA5}">
                      <a16:colId xmlns:a16="http://schemas.microsoft.com/office/drawing/2014/main" val="1787612960"/>
                    </a:ext>
                  </a:extLst>
                </a:gridCol>
              </a:tblGrid>
              <a:tr h="369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Property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788402"/>
                  </a:ext>
                </a:extLst>
              </a:tr>
              <a:tr h="5101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.config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The configuration object that was used to generate the request.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04124"/>
                  </a:ext>
                </a:extLst>
              </a:tr>
              <a:tr h="369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.status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Status number defining the HTTP status.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61457"/>
                  </a:ext>
                </a:extLst>
              </a:tr>
              <a:tr h="5101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.data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The response body transformed with the transform functions.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48705"/>
                  </a:ext>
                </a:extLst>
              </a:tr>
              <a:tr h="369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.headers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Function to use to get header information.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040941"/>
                  </a:ext>
                </a:extLst>
              </a:tr>
              <a:tr h="5101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.statusText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HTTP status text of the response.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85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00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Pipe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Pipe?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pipe symbol (|) is used for applying filters in AngularJS. A filter is a function that is invoked for handling model transformations.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Its basically just a global function that doesn't require registration of functions on a scope, and offers more convenient syntax to regular function calls.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-IN" dirty="0"/>
              <a:t>:https://cdn-images-1.medium.com/fit/t/1600/480/1*q8_BX2R8hPe8BpkvPOWgEQ.png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164AA-26C4-191B-4BE8-EF20E7F9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2" y="1835944"/>
            <a:ext cx="402196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Node.js?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Node.js is a server-side platform built on Google Chrome's JavaScript Engine (V8 Engine). </a:t>
            </a:r>
          </a:p>
          <a:p>
            <a:r>
              <a:rPr lang="en-US" dirty="0"/>
              <a:t>Node.js was developed by Ryan Dahl in 2009 and its latest version is v0.10.36.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A6C86-A40C-7C3F-E0EC-8014CBD8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06" y="1034200"/>
            <a:ext cx="3609975" cy="3009900"/>
          </a:xfrm>
          <a:prstGeom prst="rect">
            <a:avLst/>
          </a:prstGeom>
        </p:spPr>
      </p:pic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EAB49FD8-258E-B29D-CD45-F0C817F46E7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https://www.tutorialspoint.com/nodejs/images/nodejs_concepts.jpg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615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Node.js?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34726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Node.js is an open source, cross-platform runtime environment.</a:t>
            </a:r>
          </a:p>
          <a:p>
            <a:r>
              <a:rPr lang="en-US" dirty="0"/>
              <a:t>Node.js applications are written in JavaScript, and can be run within the Node.js runtime on OS X, Microsoft Windows, and Linux.</a:t>
            </a:r>
          </a:p>
          <a:p>
            <a:r>
              <a:rPr lang="en-US" dirty="0"/>
              <a:t>Node.js = Runtime Environment + JavaScript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A6C86-A40C-7C3F-E0EC-8014CBD8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50" y="1066800"/>
            <a:ext cx="3609975" cy="3009900"/>
          </a:xfrm>
          <a:prstGeom prst="rect">
            <a:avLst/>
          </a:prstGeom>
        </p:spPr>
      </p:pic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EAB49FD8-258E-B29D-CD45-F0C817F46E7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https://www.tutorialspoint.com/nodejs/images/nodejs_concepts.jpg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105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 Node.js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34726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Following are some of the important features that make Node.js the first choice of software architects.</a:t>
            </a:r>
          </a:p>
          <a:p>
            <a:r>
              <a:rPr lang="en-US" dirty="0"/>
              <a:t>Asynchronous and Event Driven</a:t>
            </a:r>
          </a:p>
          <a:p>
            <a:r>
              <a:rPr lang="en-US" dirty="0"/>
              <a:t>Very Fast </a:t>
            </a:r>
          </a:p>
          <a:p>
            <a:r>
              <a:rPr lang="en-US" dirty="0"/>
              <a:t>Single Threaded but Highly Scalable </a:t>
            </a:r>
          </a:p>
          <a:p>
            <a:r>
              <a:rPr lang="en-US" dirty="0"/>
              <a:t>No Buffering </a:t>
            </a:r>
          </a:p>
          <a:p>
            <a:r>
              <a:rPr lang="en-US" dirty="0"/>
              <a:t>License</a:t>
            </a:r>
          </a:p>
          <a:p>
            <a:endParaRPr lang="en-US" dirty="0"/>
          </a:p>
        </p:txBody>
      </p:sp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EAB49FD8-258E-B29D-CD45-F0C817F46E7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https://cdn.educba.com/academy/wp-content/uploads/2020/01/Features-of-Node.js-2.png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3C166-2C55-A327-37D8-EE76D1CB6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21"/>
          <a:stretch/>
        </p:blipFill>
        <p:spPr>
          <a:xfrm>
            <a:off x="4844727" y="1933782"/>
            <a:ext cx="3976696" cy="14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1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34726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following diagram depicts some important parts of Node.js which we will discuss in detail in the subsequent chapters.</a:t>
            </a:r>
          </a:p>
        </p:txBody>
      </p:sp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EAB49FD8-258E-B29D-CD45-F0C817F46E7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https://cdn.educba.com/academy/wp-content/uploads/2020/01/Features-of-Node.js-2.png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3C166-2C55-A327-37D8-EE76D1CB6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21"/>
          <a:stretch/>
        </p:blipFill>
        <p:spPr>
          <a:xfrm>
            <a:off x="4844727" y="1933782"/>
            <a:ext cx="3976696" cy="14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3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 and Attributes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The following diagram depicts some important parts of Node.js which we will discuss in detail in the subsequent chapters.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https://www.tutorialspoint.com/nodejs/images/nodejs_concepts.jpg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82D23-47A0-684A-4B07-FCB20B2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50" y="1066800"/>
            <a:ext cx="360997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Use Node.js?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Following are the areas where Node.js is proving itself as a perfect technology partner.</a:t>
            </a:r>
          </a:p>
          <a:p>
            <a:pPr marL="285750" indent="-285750"/>
            <a:r>
              <a:rPr lang="en-US" dirty="0"/>
              <a:t>I/O bound Applications</a:t>
            </a:r>
          </a:p>
          <a:p>
            <a:pPr marL="285750" indent="-285750"/>
            <a:r>
              <a:rPr lang="en-US" dirty="0"/>
              <a:t>Data Streaming Applications</a:t>
            </a:r>
          </a:p>
          <a:p>
            <a:pPr marL="285750" indent="-285750"/>
            <a:r>
              <a:rPr lang="en-US" dirty="0"/>
              <a:t>Data Intensive Real-time Applications (DIRT)</a:t>
            </a:r>
          </a:p>
          <a:p>
            <a:pPr marL="285750" indent="-285750"/>
            <a:r>
              <a:rPr lang="en-US" dirty="0"/>
              <a:t>JSON APIs based Applications</a:t>
            </a:r>
          </a:p>
          <a:p>
            <a:pPr marL="285750" indent="-285750"/>
            <a:r>
              <a:rPr lang="en-US" dirty="0"/>
              <a:t>Single Page Applications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https://www.tutorialspoint.com/nodejs/images/nodejs_concepts.jpg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82D23-47A0-684A-4B07-FCB20B2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50" y="1066800"/>
            <a:ext cx="3609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4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Not to Use Node.js?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It is not advisable to use Node.js for CPU intensive applications.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457700"/>
            <a:ext cx="3397500" cy="49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https://www.tutorialspoint.com/nodejs/images/nodejs_concepts.jpg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82D23-47A0-684A-4B07-FCB20B2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50" y="1066800"/>
            <a:ext cx="3609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50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NodeJS: 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Easy Scalability</a:t>
            </a:r>
          </a:p>
          <a:p>
            <a:pPr marL="285750" indent="-285750"/>
            <a:r>
              <a:rPr lang="en-US" dirty="0"/>
              <a:t>Real-time web apps</a:t>
            </a:r>
          </a:p>
          <a:p>
            <a:pPr marL="285750" indent="-285750"/>
            <a:r>
              <a:rPr lang="en-US" dirty="0"/>
              <a:t>Fast Suite</a:t>
            </a:r>
          </a:p>
          <a:p>
            <a:pPr marL="285750" indent="-285750"/>
            <a:r>
              <a:rPr lang="en-US" dirty="0"/>
              <a:t>Easy to learn and code</a:t>
            </a:r>
          </a:p>
          <a:p>
            <a:pPr marL="285750" indent="-285750"/>
            <a:r>
              <a:rPr lang="en-US" dirty="0"/>
              <a:t>Advantage of Caching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https://www.vervelogic.com/blog/wp-content/uploads/2020/03/Advantage-of-nodejs.png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97F5C-E312-1D10-F798-290A440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695448"/>
            <a:ext cx="4191381" cy="17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25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NodeJS: 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Data Streaming</a:t>
            </a:r>
          </a:p>
          <a:p>
            <a:pPr marL="285750" indent="-285750"/>
            <a:r>
              <a:rPr lang="en-US" dirty="0"/>
              <a:t>Hosting</a:t>
            </a:r>
          </a:p>
          <a:p>
            <a:pPr marL="285750" indent="-285750"/>
            <a:r>
              <a:rPr lang="en-US" dirty="0"/>
              <a:t>Corporate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</a:t>
            </a:r>
            <a:r>
              <a:rPr lang="en-IN"/>
              <a:t>: https://www.vervelogic.com/blog/wp-content/uploads/2020/03/Advantage-of-nodejs.png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97F5C-E312-1D10-F798-290A440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695448"/>
            <a:ext cx="4191381" cy="17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7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Introduction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of NodeJS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Real-Time Chats,</a:t>
            </a:r>
          </a:p>
          <a:p>
            <a:pPr marL="285750" indent="-285750"/>
            <a:r>
              <a:rPr lang="en-US" dirty="0"/>
              <a:t>Complex Single-Page applications,</a:t>
            </a:r>
          </a:p>
          <a:p>
            <a:pPr marL="285750" indent="-285750"/>
            <a:r>
              <a:rPr lang="en-US" dirty="0"/>
              <a:t>Real-time collaboration tools,</a:t>
            </a:r>
          </a:p>
          <a:p>
            <a:pPr marL="285750" indent="-285750"/>
            <a:r>
              <a:rPr lang="en-US" dirty="0"/>
              <a:t>Streaming apps</a:t>
            </a:r>
          </a:p>
          <a:p>
            <a:pPr marL="285750" indent="-285750"/>
            <a:r>
              <a:rPr lang="en-US" dirty="0"/>
              <a:t>JSON APIs based application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https://www.tutorialspoint.com/nodejs/images/nodejs_concepts.jpg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516B5-4C94-C104-AA9F-1CBD99CA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06" y="1034200"/>
            <a:ext cx="3609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Pipe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Pipe?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pipe class must implement the PipeTransform interface.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pipe must belong to an </a:t>
            </a:r>
            <a:r>
              <a:rPr lang="en-US" dirty="0" err="1"/>
              <a:t>NgModule</a:t>
            </a:r>
            <a:r>
              <a:rPr lang="en-US" dirty="0"/>
              <a:t> in order for it to be available to a template.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Angular Pipes are used to transform data on a template, without writing a boilerplate code in a component.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https://cdn-images-1.medium.com/fit/t/1600/480/1*q8_BX2R8hPe8BpkvPOWgEQ.png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73E7F-8528-2A39-613E-142F77F1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807368"/>
            <a:ext cx="4141667" cy="12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31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Blocking &amp; Nonblocking code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There are two types of execution of our code, synchronous and asynchronous. </a:t>
            </a:r>
          </a:p>
          <a:p>
            <a:pPr marL="285750" indent="-285750"/>
            <a:r>
              <a:rPr lang="en-US" dirty="0"/>
              <a:t>The code is executed in sequence synchronously, and execution is awaited when the function is called. </a:t>
            </a:r>
          </a:p>
          <a:p>
            <a:pPr marL="285750" indent="-285750"/>
            <a:r>
              <a:rPr lang="en-US" dirty="0"/>
              <a:t>In asynchronous execution, the line is not necessarily followed, and completion of the operation is not necessary. 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https://bytearcher.com/articles/blocking-vs-non-blocking-in-node.js/process_state_diagram01.gif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84246-60FF-75FE-5ACF-F7EA6DC3B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9"/>
          <a:stretch/>
        </p:blipFill>
        <p:spPr>
          <a:xfrm>
            <a:off x="4706155" y="1354900"/>
            <a:ext cx="4437845" cy="20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4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Blocking &amp; Nonblocking code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Blocking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It refers to the blocking of further operation until the current operation finishes.</a:t>
            </a:r>
          </a:p>
          <a:p>
            <a:pPr marL="285750" indent="-285750"/>
            <a:r>
              <a:rPr lang="en-US" dirty="0"/>
              <a:t> Blocking methods are executed synchronously.</a:t>
            </a:r>
          </a:p>
          <a:p>
            <a:pPr marL="285750" indent="-285750"/>
            <a:r>
              <a:rPr lang="en-US" dirty="0"/>
              <a:t>Synchronously means that the program is executed line by line. </a:t>
            </a:r>
          </a:p>
          <a:p>
            <a:pPr marL="285750" indent="-285750"/>
            <a:r>
              <a:rPr lang="en-US" dirty="0"/>
              <a:t>The program waits until the called function or the operation returns.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https://bytearcher.com/articles/blocking-vs-non-blocking-in-node.js/process_state_diagram01.gif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84246-60FF-75FE-5ACF-F7EA6DC3B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9"/>
          <a:stretch/>
        </p:blipFill>
        <p:spPr>
          <a:xfrm>
            <a:off x="4706155" y="1354900"/>
            <a:ext cx="4437845" cy="20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72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Blocking &amp; Nonblocking code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Non-Blocking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It refers to the program that does not block the execution of further operations. Non-Blocking methods are executed asynchronously. </a:t>
            </a:r>
          </a:p>
          <a:p>
            <a:pPr marL="285750" indent="-285750"/>
            <a:r>
              <a:rPr lang="en-US" dirty="0"/>
              <a:t>Asynchronously means that the program may not necessarily execute line by line.</a:t>
            </a:r>
          </a:p>
          <a:p>
            <a:pPr marL="285750" indent="-285750"/>
            <a:r>
              <a:rPr lang="en-US" dirty="0"/>
              <a:t> The program calls the function and move to the next operation and does not wait for it to return.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https://bytearcher.com/articles/blocking-vs-non-blocking-in-node.js/process_state_diagram01.gif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BD859-7020-50F7-427C-660025CB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27" y="1339093"/>
            <a:ext cx="3800123" cy="24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36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Blocking &amp; Nonblocking code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Blocking and Non-Blocking in Node.js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Non-blocking execution is usually faster if we compare blocking and non-blocking code in node.js, allowing concurrency.</a:t>
            </a:r>
          </a:p>
          <a:p>
            <a:pPr marL="285750" indent="-285750"/>
            <a:r>
              <a:rPr lang="en-US" dirty="0"/>
              <a:t> It will enable the event loop to execute JavaScript callback functions after completing other operations. 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Image Sources: https://bytearcher.com/articles/blocking-vs-non-blocking-in-node.js/process_state_diagram01.gif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ABDA1-6A99-66A4-28EB-2ABD0874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55" y="1354900"/>
            <a:ext cx="4349411" cy="27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0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Pipe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Pipe?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pipe takes in data as input and transforms it to the desired output. It is like a filter in Angular 1 (AngularJS).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We can use the pipe on a template using Pipe Operator | .As shown below,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{{today | date : ‘</a:t>
            </a:r>
            <a:r>
              <a:rPr lang="en-US" dirty="0" err="1"/>
              <a:t>fullDate</a:t>
            </a:r>
            <a:r>
              <a:rPr lang="en-US" dirty="0"/>
              <a:t>’}}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</a:t>
            </a:r>
            <a:r>
              <a:rPr lang="en-IN" dirty="0"/>
              <a:t>: https://cdn.educba.com/academy/wp-content/uploads/2020/03/JavaScript-References-lll.jpg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8E1B2-0213-B391-ACAF-28F610B1D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2"/>
          <a:stretch/>
        </p:blipFill>
        <p:spPr>
          <a:xfrm>
            <a:off x="4844727" y="1567375"/>
            <a:ext cx="4012397" cy="16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Pipe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Pipe?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here,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today is the component variable, which specifies the current date.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date represent DataPipe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fullDate is an optional parameter or argument which specifies the date format.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https://cdn.educba.com/academy/wp-content/uploads/2020/03/JavaScript-References-lll.jpg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5D5177-85D9-2113-F76A-C7B3D3D4E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2"/>
          <a:stretch/>
        </p:blipFill>
        <p:spPr>
          <a:xfrm>
            <a:off x="4844727" y="1567375"/>
            <a:ext cx="4012397" cy="16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Pipe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Pipe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There are two types of Pipe: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Build-In Pipe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Custom Pipe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https://miro.medium.com/max/580/1*znGD7VrQ6nlZkAOsuPmJDg.png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2DEA9-585D-DF5F-BD23-4D876A1F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106" y="1567375"/>
            <a:ext cx="3837000" cy="22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1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Pipe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Built-In Pipes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Angular comes with a collection of built-in pipes such as:</a:t>
            </a: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LcPeriod"/>
            </a:pPr>
            <a:r>
              <a:rPr lang="en-US" dirty="0"/>
              <a:t>DatePipe</a:t>
            </a: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LcPeriod"/>
            </a:pPr>
            <a:r>
              <a:rPr lang="en-US" dirty="0"/>
              <a:t>UpperCasePipe</a:t>
            </a: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LcPeriod"/>
            </a:pPr>
            <a:r>
              <a:rPr lang="en-US" dirty="0"/>
              <a:t>LowerCasePipe</a:t>
            </a: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LcPeriod"/>
            </a:pPr>
            <a:r>
              <a:rPr lang="en-US" dirty="0"/>
              <a:t>CurrencyPipe</a:t>
            </a: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LcPeriod"/>
            </a:pPr>
            <a:r>
              <a:rPr lang="en-US" dirty="0"/>
              <a:t>DecimalPipe</a:t>
            </a:r>
          </a:p>
          <a:p>
            <a:pPr marL="539750" lvl="0" indent="-40005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romanLcPeriod"/>
            </a:pPr>
            <a:r>
              <a:rPr lang="en-US" dirty="0"/>
              <a:t>PercentPipe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https://miro.medium.com/max/1400/1*lVD2Qe8zAD3qnXHRj-dI1w.png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5DCEE-8707-062A-32D5-B8AD578F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244" y="1888075"/>
            <a:ext cx="4439333" cy="23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Angular JS Pipe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Custom Pipe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 Pipes can be of two types. Pure and impure custom pipe. Pipe takes an input and returns an output based on the output of transform function evaluation.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514850"/>
            <a:ext cx="3397500" cy="4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https://miro.medium.com/max/1400/1*PVzEV4fnMji3JF-MpPhduA.jpeg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0E795-B5E6-1375-AAA5-C1D8ECCDD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81"/>
          <a:stretch/>
        </p:blipFill>
        <p:spPr>
          <a:xfrm>
            <a:off x="4844727" y="1949035"/>
            <a:ext cx="4165455" cy="18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2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4900</Words>
  <Application>Microsoft Office PowerPoint</Application>
  <PresentationFormat>On-screen Show (16:9)</PresentationFormat>
  <Paragraphs>738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Times New Roman</vt:lpstr>
      <vt:lpstr>Simple Light</vt:lpstr>
      <vt:lpstr>Able to develop the real time scenarios based on Node JS applications. </vt:lpstr>
      <vt:lpstr>In this section, we will discuss:</vt:lpstr>
      <vt:lpstr>Angular JS Pipe</vt:lpstr>
      <vt:lpstr>Angular JS Pipe</vt:lpstr>
      <vt:lpstr>Angular JS Pipe</vt:lpstr>
      <vt:lpstr>Angular JS Pipe</vt:lpstr>
      <vt:lpstr>Angular JS Pipe</vt:lpstr>
      <vt:lpstr>Angular JS Pipe</vt:lpstr>
      <vt:lpstr>Angular JS Pipe</vt:lpstr>
      <vt:lpstr>Pipe Chaining</vt:lpstr>
      <vt:lpstr>Pipe Chaining</vt:lpstr>
      <vt:lpstr>Angular js Routing </vt:lpstr>
      <vt:lpstr>Angular js Routing </vt:lpstr>
      <vt:lpstr>Angular js Routing </vt:lpstr>
      <vt:lpstr>Angular js Routing </vt:lpstr>
      <vt:lpstr>Angular js Routing </vt:lpstr>
      <vt:lpstr>Angular js Services </vt:lpstr>
      <vt:lpstr>Angular js Services </vt:lpstr>
      <vt:lpstr>Angular js Services </vt:lpstr>
      <vt:lpstr>Angular js Services </vt:lpstr>
      <vt:lpstr>Angular js Services </vt:lpstr>
      <vt:lpstr>Angular js Services </vt:lpstr>
      <vt:lpstr>Angular js Services </vt:lpstr>
      <vt:lpstr>Angular js Services </vt:lpstr>
      <vt:lpstr>Angular js Http Request</vt:lpstr>
      <vt:lpstr>Angular js Http Request</vt:lpstr>
      <vt:lpstr>Angular js Http Request</vt:lpstr>
      <vt:lpstr>Angular js Http Request</vt:lpstr>
      <vt:lpstr>Angular js Http Request</vt:lpstr>
      <vt:lpstr>Node Introduction </vt:lpstr>
      <vt:lpstr>Node Introduction </vt:lpstr>
      <vt:lpstr>Node Introduction </vt:lpstr>
      <vt:lpstr>Node Introduction </vt:lpstr>
      <vt:lpstr>Node Introduction </vt:lpstr>
      <vt:lpstr>Node Introduction </vt:lpstr>
      <vt:lpstr>Node Introduction </vt:lpstr>
      <vt:lpstr>Node Introduction </vt:lpstr>
      <vt:lpstr>Node Introduction </vt:lpstr>
      <vt:lpstr>Node Introduction </vt:lpstr>
      <vt:lpstr>Blocking &amp; Nonblocking code </vt:lpstr>
      <vt:lpstr>Blocking &amp; Nonblocking code </vt:lpstr>
      <vt:lpstr>Blocking &amp; Nonblocking code </vt:lpstr>
      <vt:lpstr>Blocking &amp; Nonblocking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develop the real time scenarios based on Node JS applications. </dc:title>
  <cp:lastModifiedBy>Mala Mishra</cp:lastModifiedBy>
  <cp:revision>125</cp:revision>
  <dcterms:modified xsi:type="dcterms:W3CDTF">2022-06-06T08:18:56Z</dcterms:modified>
</cp:coreProperties>
</file>