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jpg" ContentType="image/jpeg"/>
  <Default Extension="rels" ContentType="application/vnd.openxmlformats-package.relationships+xml"/>
  <Default Extension="vml" ContentType="application/vnd.openxmlformats-officedocument.vmlDrawing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73" r:id="rId2"/>
    <p:sldId id="274" r:id="rId3"/>
    <p:sldId id="275" r:id="rId4"/>
    <p:sldId id="276" r:id="rId5"/>
    <p:sldId id="277" r:id="rId6"/>
    <p:sldId id="278" r:id="rId7"/>
    <p:sldId id="279" r:id="rId8"/>
    <p:sldId id="280" r:id="rId9"/>
    <p:sldId id="281" r:id="rId10"/>
    <p:sldId id="282" r:id="rId11"/>
    <p:sldId id="283" r:id="rId12"/>
    <p:sldId id="284" r:id="rId13"/>
    <p:sldId id="285" r:id="rId14"/>
    <p:sldId id="286" r:id="rId15"/>
    <p:sldId id="287" r:id="rId16"/>
    <p:sldId id="288" r:id="rId17"/>
    <p:sldId id="289" r:id="rId18"/>
    <p:sldId id="290" r:id="rId19"/>
    <p:sldId id="291" r:id="rId20"/>
    <p:sldId id="292" r:id="rId21"/>
    <p:sldId id="295" r:id="rId22"/>
    <p:sldId id="293" r:id="rId23"/>
    <p:sldId id="294" r:id="rId24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928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harles Clancy" initials="tcc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BD7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3" autoAdjust="0"/>
    <p:restoredTop sz="90886" autoAdjust="0"/>
  </p:normalViewPr>
  <p:slideViewPr>
    <p:cSldViewPr>
      <p:cViewPr varScale="1">
        <p:scale>
          <a:sx n="98" d="100"/>
          <a:sy n="98" d="100"/>
        </p:scale>
        <p:origin x="-120" y="-22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7" d="100"/>
          <a:sy n="67" d="100"/>
        </p:scale>
        <p:origin x="-3154" y="-86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handoutMaster" Target="handoutMasters/handoutMaster1.xml"/><Relationship Id="rId27" Type="http://schemas.openxmlformats.org/officeDocument/2006/relationships/printerSettings" Target="printerSettings/printerSettings1.bin"/><Relationship Id="rId28" Type="http://schemas.openxmlformats.org/officeDocument/2006/relationships/commentAuthors" Target="commentAuthors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F84E96DF-2EF3-4A47-81A2-06E766F62ACA}" type="datetimeFigureOut">
              <a:rPr lang="en-US" smtClean="0"/>
              <a:t>10/16/15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1C345732-2A59-4ACD-9A7B-FCF2D5A63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3360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59FD9D0B-A2BA-4170-ACB9-66A3215BD9A9}" type="datetimeFigureOut">
              <a:rPr lang="en-US" smtClean="0"/>
              <a:pPr/>
              <a:t>10/16/15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B1A31D21-C234-4FFC-B1AB-5011E970C70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677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8.png"/><Relationship Id="rId12" Type="http://schemas.openxmlformats.org/officeDocument/2006/relationships/image" Target="../media/image9.png"/><Relationship Id="rId1" Type="http://schemas.openxmlformats.org/officeDocument/2006/relationships/vmlDrawing" Target="../drawings/vmlDrawing1.vml"/><Relationship Id="rId2" Type="http://schemas.openxmlformats.org/officeDocument/2006/relationships/slideMaster" Target="../slideMasters/slideMaster1.xml"/><Relationship Id="rId3" Type="http://schemas.openxmlformats.org/officeDocument/2006/relationships/oleObject" Target="../embeddings/oleObject1.bin"/><Relationship Id="rId4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6" Type="http://schemas.openxmlformats.org/officeDocument/2006/relationships/oleObject" Target="../embeddings/oleObject3.bin"/><Relationship Id="rId7" Type="http://schemas.openxmlformats.org/officeDocument/2006/relationships/image" Target="../media/image4.png"/><Relationship Id="rId8" Type="http://schemas.openxmlformats.org/officeDocument/2006/relationships/image" Target="../media/image5.png"/><Relationship Id="rId9" Type="http://schemas.openxmlformats.org/officeDocument/2006/relationships/image" Target="../media/image6.png"/><Relationship Id="rId10" Type="http://schemas.openxmlformats.org/officeDocument/2006/relationships/image" Target="../media/image7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/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4018970714"/>
              </p:ext>
            </p:extLst>
          </p:nvPr>
        </p:nvGraphicFramePr>
        <p:xfrm>
          <a:off x="-6110" y="-17016"/>
          <a:ext cx="5314951" cy="68750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4" name="Image" r:id="rId3" imgW="3987000" imgH="6514200" progId="Photoshop.Image.13">
                  <p:embed/>
                </p:oleObj>
              </mc:Choice>
              <mc:Fallback>
                <p:oleObj name="Image" r:id="rId3" imgW="3987000" imgH="651420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-6110" y="-17016"/>
                        <a:ext cx="5314951" cy="68750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/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3001754443"/>
              </p:ext>
            </p:extLst>
          </p:nvPr>
        </p:nvGraphicFramePr>
        <p:xfrm>
          <a:off x="5080000" y="-19686"/>
          <a:ext cx="5314951" cy="68776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5" name="Image" r:id="rId5" imgW="3987000" imgH="6514200" progId="Photoshop.Image.13">
                  <p:embed/>
                </p:oleObj>
              </mc:Choice>
              <mc:Fallback>
                <p:oleObj name="Image" r:id="rId5" imgW="3987000" imgH="651420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080000" y="-19686"/>
                        <a:ext cx="5314951" cy="687768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9"/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330938317"/>
              </p:ext>
            </p:extLst>
          </p:nvPr>
        </p:nvGraphicFramePr>
        <p:xfrm>
          <a:off x="6855536" y="-19687"/>
          <a:ext cx="5336465" cy="6877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6" name="Image" r:id="rId6" imgW="3987000" imgH="6514200" progId="Photoshop.Image.13">
                  <p:embed/>
                </p:oleObj>
              </mc:Choice>
              <mc:Fallback>
                <p:oleObj name="Image" r:id="rId6" imgW="3987000" imgH="651420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855536" y="-19687"/>
                        <a:ext cx="5336465" cy="68776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" name="Rectangle 48"/>
          <p:cNvSpPr/>
          <p:nvPr userDrawn="1"/>
        </p:nvSpPr>
        <p:spPr>
          <a:xfrm>
            <a:off x="0" y="5716062"/>
            <a:ext cx="12192000" cy="1141938"/>
          </a:xfrm>
          <a:prstGeom prst="rect">
            <a:avLst/>
          </a:prstGeom>
          <a:solidFill>
            <a:srgbClr val="DBD7BA"/>
          </a:solidFill>
          <a:ln w="603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21" name="Picture 4" descr="C:\Users\tcc\Documents\virginia tech\hume\logos\vt logo.png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7999" y="1275773"/>
            <a:ext cx="4214797" cy="705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 userDrawn="1"/>
        </p:nvSpPr>
        <p:spPr>
          <a:xfrm>
            <a:off x="5333954" y="1199573"/>
            <a:ext cx="49149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400"/>
              </a:lnSpc>
            </a:pPr>
            <a:r>
              <a:rPr lang="en-US" sz="1600" spc="300" dirty="0" smtClean="0">
                <a:latin typeface="Arial Narrow" panose="020B0606020202030204" pitchFamily="34" charset="0"/>
              </a:rPr>
              <a:t>Ted and </a:t>
            </a:r>
            <a:r>
              <a:rPr lang="en-US" sz="1600" spc="300" dirty="0" err="1" smtClean="0">
                <a:latin typeface="Arial Narrow" panose="020B0606020202030204" pitchFamily="34" charset="0"/>
              </a:rPr>
              <a:t>Karyn</a:t>
            </a:r>
            <a:endParaRPr lang="en-US" sz="1600" spc="300" dirty="0" smtClean="0">
              <a:latin typeface="Arial Narrow" panose="020B0606020202030204" pitchFamily="34" charset="0"/>
            </a:endParaRPr>
          </a:p>
          <a:p>
            <a:pPr>
              <a:lnSpc>
                <a:spcPts val="2400"/>
              </a:lnSpc>
            </a:pPr>
            <a:r>
              <a:rPr lang="en-US" sz="2400" b="1" dirty="0" smtClean="0">
                <a:latin typeface="Arial Narrow" panose="020B0606020202030204" pitchFamily="34" charset="0"/>
              </a:rPr>
              <a:t>Hume</a:t>
            </a:r>
            <a:r>
              <a:rPr lang="en-US" sz="2400" b="1" baseline="0" dirty="0" smtClean="0">
                <a:latin typeface="Arial Narrow" panose="020B0606020202030204" pitchFamily="34" charset="0"/>
              </a:rPr>
              <a:t> Center</a:t>
            </a:r>
            <a:r>
              <a:rPr lang="en-US" sz="2400" baseline="0" dirty="0" smtClean="0">
                <a:latin typeface="Arial Narrow" panose="020B0606020202030204" pitchFamily="34" charset="0"/>
              </a:rPr>
              <a:t> </a:t>
            </a:r>
            <a:r>
              <a:rPr lang="en-US" sz="1800" baseline="0" dirty="0" smtClean="0">
                <a:latin typeface="Arial Narrow" panose="020B0606020202030204" pitchFamily="34" charset="0"/>
              </a:rPr>
              <a:t>for National Security and Technology</a:t>
            </a:r>
            <a:endParaRPr lang="en-US" sz="2400" dirty="0">
              <a:latin typeface="Arial Narrow" panose="020B0606020202030204" pitchFamily="34" charset="0"/>
            </a:endParaRPr>
          </a:p>
        </p:txBody>
      </p:sp>
      <p:cxnSp>
        <p:nvCxnSpPr>
          <p:cNvPr id="23" name="Straight Connector 22"/>
          <p:cNvCxnSpPr/>
          <p:nvPr userDrawn="1"/>
        </p:nvCxnSpPr>
        <p:spPr>
          <a:xfrm>
            <a:off x="5076408" y="1272398"/>
            <a:ext cx="3592" cy="6120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8200" y="5902934"/>
            <a:ext cx="871791" cy="790583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71706" y="5902934"/>
            <a:ext cx="871791" cy="790583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 userDrawn="1"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2888" y="5902934"/>
            <a:ext cx="871790" cy="790582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41010" y="5891740"/>
            <a:ext cx="871791" cy="790583"/>
          </a:xfrm>
          <a:prstGeom prst="rect">
            <a:avLst/>
          </a:prstGeom>
        </p:spPr>
      </p:pic>
      <p:sp>
        <p:nvSpPr>
          <p:cNvPr id="27" name="TextBox 26"/>
          <p:cNvSpPr txBox="1"/>
          <p:nvPr userDrawn="1"/>
        </p:nvSpPr>
        <p:spPr>
          <a:xfrm>
            <a:off x="1709991" y="5968010"/>
            <a:ext cx="10099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STEM </a:t>
            </a:r>
          </a:p>
          <a:p>
            <a:r>
              <a:rPr lang="en-US" sz="1600" dirty="0" smtClean="0"/>
              <a:t>Education</a:t>
            </a:r>
            <a:endParaRPr lang="en-US" sz="1600" dirty="0"/>
          </a:p>
        </p:txBody>
      </p:sp>
      <p:sp>
        <p:nvSpPr>
          <p:cNvPr id="38" name="TextBox 37"/>
          <p:cNvSpPr txBox="1"/>
          <p:nvPr userDrawn="1"/>
        </p:nvSpPr>
        <p:spPr>
          <a:xfrm>
            <a:off x="3849650" y="5993667"/>
            <a:ext cx="11438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Signals</a:t>
            </a:r>
            <a:r>
              <a:rPr lang="en-US" sz="1600" baseline="0" dirty="0" smtClean="0"/>
              <a:t> </a:t>
            </a:r>
          </a:p>
          <a:p>
            <a:r>
              <a:rPr lang="en-US" sz="1600" baseline="0" dirty="0" smtClean="0"/>
              <a:t>Intelligence</a:t>
            </a:r>
            <a:endParaRPr lang="en-US" sz="1600" dirty="0"/>
          </a:p>
        </p:txBody>
      </p:sp>
      <p:sp>
        <p:nvSpPr>
          <p:cNvPr id="41" name="TextBox 40"/>
          <p:cNvSpPr txBox="1"/>
          <p:nvPr userDrawn="1"/>
        </p:nvSpPr>
        <p:spPr>
          <a:xfrm>
            <a:off x="5970668" y="5993667"/>
            <a:ext cx="10549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Electronic </a:t>
            </a:r>
          </a:p>
          <a:p>
            <a:r>
              <a:rPr lang="en-US" sz="1600" dirty="0" smtClean="0"/>
              <a:t>Warfare</a:t>
            </a:r>
            <a:endParaRPr lang="en-US" sz="1600" dirty="0"/>
          </a:p>
        </p:txBody>
      </p:sp>
      <p:sp>
        <p:nvSpPr>
          <p:cNvPr id="43" name="TextBox 42"/>
          <p:cNvSpPr txBox="1"/>
          <p:nvPr userDrawn="1"/>
        </p:nvSpPr>
        <p:spPr>
          <a:xfrm>
            <a:off x="10421936" y="5993667"/>
            <a:ext cx="10581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Aerospace</a:t>
            </a:r>
          </a:p>
          <a:p>
            <a:r>
              <a:rPr lang="en-US" sz="1600" dirty="0" smtClean="0"/>
              <a:t>Systems</a:t>
            </a:r>
            <a:endParaRPr lang="en-US" sz="1600" dirty="0"/>
          </a:p>
        </p:txBody>
      </p:sp>
      <p:sp>
        <p:nvSpPr>
          <p:cNvPr id="37" name="TextBox 36"/>
          <p:cNvSpPr txBox="1"/>
          <p:nvPr userDrawn="1"/>
        </p:nvSpPr>
        <p:spPr>
          <a:xfrm>
            <a:off x="10468963" y="-13477"/>
            <a:ext cx="17230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 smtClean="0"/>
              <a:t>www.hume.vt.edu</a:t>
            </a:r>
          </a:p>
          <a:p>
            <a:pPr algn="r"/>
            <a:r>
              <a:rPr lang="en-US" sz="1600" dirty="0" smtClean="0"/>
              <a:t>hume@vt.edu</a:t>
            </a:r>
            <a:endParaRPr lang="en-US" sz="1600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508000" y="2362200"/>
            <a:ext cx="11176001" cy="2209800"/>
          </a:xfrm>
        </p:spPr>
        <p:txBody>
          <a:bodyPr>
            <a:normAutofit/>
          </a:bodyPr>
          <a:lstStyle>
            <a:lvl1pPr algn="ctr">
              <a:defRPr sz="4400"/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 hasCustomPrompt="1"/>
          </p:nvPr>
        </p:nvSpPr>
        <p:spPr>
          <a:xfrm>
            <a:off x="1016000" y="4724400"/>
            <a:ext cx="10160000" cy="762000"/>
          </a:xfrm>
        </p:spPr>
        <p:txBody>
          <a:bodyPr>
            <a:normAutofit/>
          </a:bodyPr>
          <a:lstStyle>
            <a:lvl1pPr marL="0" indent="0" algn="ctr">
              <a:buNone/>
              <a:defRPr sz="2400" i="1"/>
            </a:lvl1pPr>
          </a:lstStyle>
          <a:p>
            <a:pPr lvl="0"/>
            <a:r>
              <a:rPr lang="en-US" dirty="0" smtClean="0"/>
              <a:t>Click to edit subtitle</a:t>
            </a:r>
          </a:p>
        </p:txBody>
      </p:sp>
      <p:pic>
        <p:nvPicPr>
          <p:cNvPr id="1108" name="Picture 84" descr="http://www.hume.vt.edu/research/sicon_aero.png"/>
          <p:cNvPicPr>
            <a:picLocks noChangeAspect="1" noChangeArrowheads="1"/>
          </p:cNvPicPr>
          <p:nvPr userDrawn="1"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533954" y="5902933"/>
            <a:ext cx="864501" cy="783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/>
          <p:cNvSpPr txBox="1"/>
          <p:nvPr userDrawn="1"/>
        </p:nvSpPr>
        <p:spPr>
          <a:xfrm>
            <a:off x="8130418" y="5993667"/>
            <a:ext cx="13224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Cybersecurity</a:t>
            </a:r>
          </a:p>
          <a:p>
            <a:r>
              <a:rPr lang="en-US" sz="1600" dirty="0" smtClean="0"/>
              <a:t>and Analytics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74968-F02C-4798-A401-DA034ED5DAA8}" type="datetime1">
              <a:rPr lang="en-US" smtClean="0"/>
              <a:t>10/16/15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B6B3E-D68D-4538-907F-91610F2C10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83397-A778-488E-9E73-7745CE99D2B0}" type="datetime1">
              <a:rPr lang="en-US" smtClean="0"/>
              <a:t>10/16/15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B6B3E-D68D-4538-907F-91610F2C10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0"/>
          </p:nvPr>
        </p:nvSpPr>
        <p:spPr>
          <a:xfrm>
            <a:off x="304800" y="685800"/>
            <a:ext cx="11887200" cy="5715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7721600" y="6498055"/>
            <a:ext cx="223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C1941BA-0A41-40CD-84FE-711F6A0EDC70}" type="datetime1">
              <a:rPr lang="en-US" smtClean="0"/>
              <a:t>10/16/15</a:t>
            </a:fld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80800" y="6492876"/>
            <a:ext cx="7238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35B6B3E-D68D-4538-907F-91610F2C101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B9500-3387-4BA8-A9A3-F781F1F88A44}" type="datetime1">
              <a:rPr lang="en-US" smtClean="0"/>
              <a:t>10/16/15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B6B3E-D68D-4538-907F-91610F2C10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F1556-1F28-45CA-97A3-2602281848DE}" type="datetime1">
              <a:rPr lang="en-US" smtClean="0"/>
              <a:t>10/16/15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B6B3E-D68D-4538-907F-91610F2C10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22829-9652-4D75-82D5-1CD188F76F35}" type="datetime1">
              <a:rPr lang="en-US" smtClean="0"/>
              <a:t>10/16/15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B6B3E-D68D-4538-907F-91610F2C10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B4BB6-A72E-4A38-B5D3-A4BA4325F5CD}" type="datetime1">
              <a:rPr lang="en-US" smtClean="0"/>
              <a:t>10/16/15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B6B3E-D68D-4538-907F-91610F2C10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A79D9-229A-42A7-A6D8-06963BF14C0A}" type="datetime1">
              <a:rPr lang="en-US" smtClean="0"/>
              <a:t>10/16/15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B6B3E-D68D-4538-907F-91610F2C10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B217C-1E10-4D11-89A7-5C3932288550}" type="datetime1">
              <a:rPr lang="en-US" smtClean="0"/>
              <a:t>10/16/15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B6B3E-D68D-4538-907F-91610F2C10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75009-1FC3-4291-BF34-9BE5CBFE0858}" type="datetime1">
              <a:rPr lang="en-US" smtClean="0"/>
              <a:t>10/16/15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B6B3E-D68D-4538-907F-91610F2C10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-4932" y="0"/>
            <a:ext cx="12192000" cy="609600"/>
          </a:xfrm>
          <a:prstGeom prst="rect">
            <a:avLst/>
          </a:prstGeom>
          <a:solidFill>
            <a:srgbClr val="DBD7BA"/>
          </a:solidFill>
          <a:ln w="6350">
            <a:solidFill>
              <a:schemeClr val="bg1">
                <a:lumMod val="65000"/>
              </a:schemeClr>
            </a:solidFill>
          </a:ln>
          <a:effectLst>
            <a:outerShdw blurRad="50800" dist="38100" dir="5400000" algn="t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" y="0"/>
            <a:ext cx="12187067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680021"/>
            <a:ext cx="11785600" cy="57772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0" name="Rectangle 39"/>
          <p:cNvSpPr/>
          <p:nvPr userDrawn="1"/>
        </p:nvSpPr>
        <p:spPr>
          <a:xfrm>
            <a:off x="0" y="6477001"/>
            <a:ext cx="12192000" cy="380999"/>
          </a:xfrm>
          <a:prstGeom prst="rect">
            <a:avLst/>
          </a:prstGeom>
          <a:solidFill>
            <a:srgbClr val="DBD7BA"/>
          </a:solidFill>
          <a:ln w="6350">
            <a:solidFill>
              <a:schemeClr val="bg1">
                <a:lumMod val="65000"/>
              </a:schemeClr>
            </a:solidFill>
          </a:ln>
          <a:effectLst>
            <a:outerShdw blurRad="50800" dist="38100" dir="16200000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21600" y="6498055"/>
            <a:ext cx="223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CB64761-FDE1-427B-930C-728B94228DC2}" type="datetime1">
              <a:rPr lang="en-US" smtClean="0"/>
              <a:t>10/16/15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80800" y="6492876"/>
            <a:ext cx="7238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35B6B3E-D68D-4538-907F-91610F2C101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052" name="Picture 4" descr="C:\Users\tcc\Documents\virginia tech\hume\logos\vt logo.png"/>
          <p:cNvPicPr>
            <a:picLocks noChangeAspect="1" noChangeArrowheads="1"/>
          </p:cNvPicPr>
          <p:nvPr userDrawn="1"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200" y="6553200"/>
            <a:ext cx="1632020" cy="259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 userDrawn="1"/>
        </p:nvCxnSpPr>
        <p:spPr>
          <a:xfrm>
            <a:off x="203200" y="685800"/>
            <a:ext cx="0" cy="5715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1803400" y="6527735"/>
            <a:ext cx="0" cy="2743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786755" y="6443932"/>
            <a:ext cx="3801245" cy="53649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xmlns:p14="http://schemas.microsoft.com/office/powerpoint/2010/main" id="1" dur="indefinite" restart="never" nodeType="tmRoot"/>
      </p:par>
    </p:tnLst>
  </p:timing>
  <p:hf hdr="0" ftr="0"/>
  <p:txStyles>
    <p:titleStyle>
      <a:lvl1pPr algn="l" defTabSz="914400" rtl="0" eaLnBrk="1" latinLnBrk="0" hangingPunct="1"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gi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gi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4" Type="http://schemas.openxmlformats.org/officeDocument/2006/relationships/image" Target="../media/image18.jpg"/><Relationship Id="rId5" Type="http://schemas.openxmlformats.org/officeDocument/2006/relationships/image" Target="../media/image19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4" Type="http://schemas.openxmlformats.org/officeDocument/2006/relationships/image" Target="../media/image22.jpg"/><Relationship Id="rId5" Type="http://schemas.openxmlformats.org/officeDocument/2006/relationships/image" Target="../media/image23.png"/><Relationship Id="rId6" Type="http://schemas.openxmlformats.org/officeDocument/2006/relationships/image" Target="../media/image24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jp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hume.vt.edu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2133600" y="4495800"/>
            <a:ext cx="8001000" cy="914400"/>
          </a:xfrm>
          <a:prstGeom prst="rect">
            <a:avLst/>
          </a:prstGeo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Virginia Tech, AMSAT-NA team up and using </a:t>
            </a:r>
            <a:r>
              <a:rPr lang="en-US" dirty="0" smtClean="0"/>
              <a:t>modern SDR</a:t>
            </a:r>
            <a:r>
              <a:rPr lang="en-US" dirty="0" smtClean="0"/>
              <a:t> </a:t>
            </a:r>
            <a:r>
              <a:rPr lang="en-US" dirty="0" smtClean="0"/>
              <a:t>builds a capability</a:t>
            </a:r>
          </a:p>
          <a:p>
            <a:endParaRPr lang="en-US" dirty="0" smtClean="0"/>
          </a:p>
          <a:p>
            <a:r>
              <a:rPr lang="en-US" dirty="0" err="1" smtClean="0"/>
              <a:t>Dr</a:t>
            </a:r>
            <a:r>
              <a:rPr lang="en-US" dirty="0" smtClean="0"/>
              <a:t> Bob McGwier, Director of Research for Hume center at V</a:t>
            </a:r>
            <a:r>
              <a:rPr lang="en-US" dirty="0"/>
              <a:t>T</a:t>
            </a:r>
            <a:r>
              <a:rPr lang="en-US" dirty="0" smtClean="0"/>
              <a:t> and N4HY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 GEO Opportunity for North America, AMSAT, and </a:t>
            </a:r>
            <a:r>
              <a:rPr lang="en-US" dirty="0" smtClean="0"/>
              <a:t>Virginia Tech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7128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FDMA Digital Uplink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294967295"/>
          </p:nvPr>
        </p:nvSpPr>
        <p:spPr>
          <a:xfrm>
            <a:off x="402336" y="1527048"/>
            <a:ext cx="1133856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 smtClean="0"/>
              <a:t>Number of uplink channels will be limited by the required SNR on the uplink and downlink and determined by a detailed analysis</a:t>
            </a:r>
          </a:p>
          <a:p>
            <a:r>
              <a:rPr lang="en-US" dirty="0" smtClean="0"/>
              <a:t>Assume for now narrow PSK uplink carrying data: vocoder,  picture, email, …</a:t>
            </a:r>
          </a:p>
          <a:p>
            <a:r>
              <a:rPr lang="en-US" dirty="0" smtClean="0"/>
              <a:t>The receiver structure for the FDMA signal is based on </a:t>
            </a:r>
            <a:r>
              <a:rPr lang="en-US" dirty="0" err="1" smtClean="0"/>
              <a:t>polyphase</a:t>
            </a:r>
            <a:r>
              <a:rPr lang="en-US" dirty="0" smtClean="0"/>
              <a:t> </a:t>
            </a:r>
            <a:r>
              <a:rPr lang="en-US" dirty="0" err="1" smtClean="0"/>
              <a:t>filterbank</a:t>
            </a:r>
            <a:r>
              <a:rPr lang="en-US" dirty="0" smtClean="0"/>
              <a:t> </a:t>
            </a:r>
            <a:r>
              <a:rPr lang="en-US" dirty="0" err="1" smtClean="0"/>
              <a:t>channelizer</a:t>
            </a:r>
            <a:r>
              <a:rPr lang="en-US" dirty="0" smtClean="0"/>
              <a:t> (perfect reconstruction)</a:t>
            </a:r>
          </a:p>
          <a:p>
            <a:r>
              <a:rPr lang="en-US" dirty="0" smtClean="0"/>
              <a:t>Basic tenets of trunk mobile radio with security, verification, and authorization to access when appropriate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1752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FDM Analog Transponder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294967295"/>
          </p:nvPr>
        </p:nvSpPr>
        <p:spPr>
          <a:xfrm>
            <a:off x="402336" y="1527048"/>
            <a:ext cx="1133856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 smtClean="0"/>
              <a:t>Bandwidth will be limited by the required SNR on the uplink and downlink and determined by a detailed analysis (shared power, antennas,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r>
              <a:rPr lang="en-US" dirty="0" smtClean="0"/>
              <a:t>Assume for now ~ten SSB signals</a:t>
            </a:r>
          </a:p>
          <a:p>
            <a:r>
              <a:rPr lang="en-US" dirty="0" smtClean="0"/>
              <a:t>The transceiver structure for the FDM signal is bent pipe linear but with super channelized Leila and other advanced effects implemented digitally</a:t>
            </a:r>
          </a:p>
          <a:p>
            <a:r>
              <a:rPr lang="en-US" dirty="0" smtClean="0"/>
              <a:t>Just exactly like AO-10, AO-13, AO-40 but better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44864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Channelized digital radio is FDMA</a:t>
            </a:r>
            <a:endParaRPr lang="en-US" dirty="0"/>
          </a:p>
        </p:txBody>
      </p:sp>
      <p:pic>
        <p:nvPicPr>
          <p:cNvPr id="4" name="Content Placeholder 3" descr="FDMA 0113_WebEE_frenzel_F1.gif"/>
          <p:cNvPicPr>
            <a:picLocks noGrp="1" noChangeAspect="1"/>
          </p:cNvPicPr>
          <p:nvPr>
            <p:ph sz="quarter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7883" b="-37883"/>
          <a:stretch>
            <a:fillRect/>
          </a:stretch>
        </p:blipFill>
        <p:spPr>
          <a:xfrm>
            <a:off x="402336" y="1527048"/>
            <a:ext cx="1133856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1285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Receiver Structure is Channelized Input</a:t>
            </a:r>
            <a:endParaRPr lang="en-US" dirty="0"/>
          </a:p>
        </p:txBody>
      </p:sp>
      <p:pic>
        <p:nvPicPr>
          <p:cNvPr id="7" name="Content Placeholder 6" descr="pfbex2.png"/>
          <p:cNvPicPr>
            <a:picLocks noGrp="1" noChangeAspect="1"/>
          </p:cNvPicPr>
          <p:nvPr>
            <p:ph sz="quarter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9759" r="-19759"/>
          <a:stretch>
            <a:fillRect/>
          </a:stretch>
        </p:blipFill>
        <p:spPr>
          <a:xfrm>
            <a:off x="203200" y="1600200"/>
            <a:ext cx="11785601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5662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TDMA DOWNLINK</a:t>
            </a:r>
            <a:endParaRPr lang="en-US" dirty="0"/>
          </a:p>
        </p:txBody>
      </p:sp>
      <p:pic>
        <p:nvPicPr>
          <p:cNvPr id="5" name="Content Placeholder 4" descr="TDMA chap9-24-638.jpg"/>
          <p:cNvPicPr>
            <a:picLocks noGrp="1" noChangeAspect="1"/>
          </p:cNvPicPr>
          <p:nvPr>
            <p:ph sz="quarter" idx="429496729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9" r="-598" b="4697"/>
          <a:stretch/>
        </p:blipFill>
        <p:spPr>
          <a:xfrm>
            <a:off x="1625600" y="1447800"/>
            <a:ext cx="9340227" cy="4910848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37063820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“Entire” Digital Transponder Notionally</a:t>
            </a:r>
            <a:endParaRPr lang="en-US" dirty="0"/>
          </a:p>
        </p:txBody>
      </p:sp>
      <p:pic>
        <p:nvPicPr>
          <p:cNvPr id="4" name="Content Placeholder 3" descr="synopsysfigure4_big.gif"/>
          <p:cNvPicPr>
            <a:picLocks noGrp="1" noChangeAspect="1"/>
          </p:cNvPicPr>
          <p:nvPr>
            <p:ph sz="quarter" idx="429496729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78" r="-422"/>
          <a:stretch/>
        </p:blipFill>
        <p:spPr>
          <a:xfrm>
            <a:off x="402336" y="1527048"/>
            <a:ext cx="1133856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52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Possible Satellite Footprint 74 W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828801"/>
            <a:ext cx="11684125" cy="3706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4717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USAF WFOV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402336" y="1527048"/>
            <a:ext cx="11338560" cy="45720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Colonel Fred Kennedy, USAF is Air Force lead on the Wide Field of View mission</a:t>
            </a:r>
          </a:p>
          <a:p>
            <a:r>
              <a:rPr lang="en-US" dirty="0" smtClean="0"/>
              <a:t>K8KA,  Jeff Ward formerly with UOSAT and SSTL, TAPR and AMSAT long time contributor is now VP Products at Millennium</a:t>
            </a:r>
          </a:p>
          <a:p>
            <a:r>
              <a:rPr lang="en-US" dirty="0" err="1" smtClean="0"/>
              <a:t>Millenium</a:t>
            </a:r>
            <a:r>
              <a:rPr lang="en-US" dirty="0" smtClean="0"/>
              <a:t> is integrator for WFOV</a:t>
            </a:r>
          </a:p>
          <a:p>
            <a:r>
              <a:rPr lang="en-US" dirty="0" smtClean="0"/>
              <a:t>Col Kennedy is not a ham but is a former student of Jeff Ward at </a:t>
            </a:r>
            <a:r>
              <a:rPr lang="en-US" dirty="0" err="1" smtClean="0"/>
              <a:t>Univ</a:t>
            </a:r>
            <a:r>
              <a:rPr lang="en-US" dirty="0" smtClean="0"/>
              <a:t> of Surrey.  </a:t>
            </a:r>
          </a:p>
        </p:txBody>
      </p:sp>
    </p:spTree>
    <p:extLst>
      <p:ext uri="{BB962C8B-B14F-4D97-AF65-F5344CB8AC3E}">
        <p14:creationId xmlns:p14="http://schemas.microsoft.com/office/powerpoint/2010/main" val="14103146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Millennium Space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402336" y="1527048"/>
            <a:ext cx="11338560" cy="45720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Small company (100-ish employees) in El Segundo with Stan </a:t>
            </a:r>
            <a:r>
              <a:rPr lang="en-US" dirty="0" err="1" smtClean="0"/>
              <a:t>Dubyn</a:t>
            </a:r>
            <a:r>
              <a:rPr lang="en-US" dirty="0" smtClean="0"/>
              <a:t> as Chairman and CEO</a:t>
            </a:r>
          </a:p>
          <a:p>
            <a:r>
              <a:rPr lang="en-US" dirty="0" smtClean="0"/>
              <a:t>Stan formerly ran </a:t>
            </a:r>
            <a:r>
              <a:rPr lang="en-US" dirty="0" err="1" smtClean="0"/>
              <a:t>SpaceDev</a:t>
            </a:r>
            <a:r>
              <a:rPr lang="en-US" dirty="0" smtClean="0"/>
              <a:t> which built </a:t>
            </a:r>
            <a:r>
              <a:rPr lang="en-US" dirty="0" err="1" smtClean="0"/>
              <a:t>ChipSat</a:t>
            </a:r>
            <a:endParaRPr lang="en-US" dirty="0" smtClean="0"/>
          </a:p>
          <a:p>
            <a:r>
              <a:rPr lang="en-US" dirty="0" smtClean="0"/>
              <a:t>Jan King, W3GEY former VP Engineering AMSAT worked for </a:t>
            </a:r>
            <a:r>
              <a:rPr lang="en-US" dirty="0" err="1" smtClean="0"/>
              <a:t>Dubyn</a:t>
            </a:r>
            <a:r>
              <a:rPr lang="en-US" dirty="0" smtClean="0"/>
              <a:t> at </a:t>
            </a:r>
            <a:r>
              <a:rPr lang="en-US" dirty="0" err="1" smtClean="0"/>
              <a:t>SpaceDev</a:t>
            </a:r>
            <a:endParaRPr lang="en-US" dirty="0" smtClean="0"/>
          </a:p>
          <a:p>
            <a:r>
              <a:rPr lang="en-US" dirty="0" smtClean="0"/>
              <a:t>Bob Davis, KF4KSS,former </a:t>
            </a:r>
            <a:r>
              <a:rPr lang="en-US" dirty="0" err="1" smtClean="0"/>
              <a:t>Asst</a:t>
            </a:r>
            <a:r>
              <a:rPr lang="en-US" dirty="0" smtClean="0"/>
              <a:t> VP Engineer AMSAT worked for </a:t>
            </a:r>
            <a:r>
              <a:rPr lang="en-US" dirty="0" err="1" smtClean="0"/>
              <a:t>Dubyn</a:t>
            </a:r>
            <a:r>
              <a:rPr lang="en-US" dirty="0" smtClean="0"/>
              <a:t> at </a:t>
            </a:r>
            <a:r>
              <a:rPr lang="en-US" dirty="0" err="1" smtClean="0"/>
              <a:t>SpaceDev</a:t>
            </a:r>
            <a:endParaRPr lang="en-US" dirty="0"/>
          </a:p>
          <a:p>
            <a:r>
              <a:rPr lang="en-US" dirty="0" smtClean="0"/>
              <a:t>Opening picture taken at MSS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638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RINCON Research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402336" y="1527048"/>
            <a:ext cx="11338560" cy="4572000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RINCON Research is a super corporation in Tucson, </a:t>
            </a:r>
            <a:r>
              <a:rPr lang="en-US" dirty="0" err="1" smtClean="0"/>
              <a:t>Az</a:t>
            </a:r>
            <a:r>
              <a:rPr lang="en-US" dirty="0" smtClean="0"/>
              <a:t> that does serious work for USG.</a:t>
            </a:r>
          </a:p>
          <a:p>
            <a:r>
              <a:rPr lang="en-US" dirty="0" smtClean="0"/>
              <a:t>They have a professional software defined radio they are going to donate that will run our mission on WFOV</a:t>
            </a:r>
          </a:p>
          <a:p>
            <a:r>
              <a:rPr lang="en-US" dirty="0" smtClean="0"/>
              <a:t>Mike Parker is founder and KT7D.  Early member of TAPR with Tom Clark, K3IO and me AND Mike got most of his top early folks from TAPR</a:t>
            </a:r>
          </a:p>
          <a:p>
            <a:r>
              <a:rPr lang="en-US" dirty="0" smtClean="0"/>
              <a:t>Rincon has donated their LPFE (similar to USRP E310)</a:t>
            </a:r>
          </a:p>
          <a:p>
            <a:pPr lvl="1"/>
            <a:r>
              <a:rPr lang="en-US" dirty="0" smtClean="0"/>
              <a:t>On the internet via VPN for VT and those we admit to program and learn to use</a:t>
            </a:r>
          </a:p>
          <a:p>
            <a:pPr lvl="1"/>
            <a:r>
              <a:rPr lang="en-US" dirty="0" smtClean="0"/>
              <a:t>Rincon will also donate SDR for Phase 3E</a:t>
            </a:r>
          </a:p>
        </p:txBody>
      </p:sp>
    </p:spTree>
    <p:extLst>
      <p:ext uri="{BB962C8B-B14F-4D97-AF65-F5344CB8AC3E}">
        <p14:creationId xmlns:p14="http://schemas.microsoft.com/office/powerpoint/2010/main" val="40907761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DIGITAL TRANSPONDER DESIGN MISSION CONCEPT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402336" y="1527048"/>
            <a:ext cx="11338560" cy="45720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Concepts for what follows were originally developed sitting in the basement of Eric Blossom’s basement in Reno by Matt </a:t>
            </a:r>
            <a:r>
              <a:rPr lang="en-US" dirty="0" err="1" smtClean="0"/>
              <a:t>Ettus</a:t>
            </a:r>
            <a:r>
              <a:rPr lang="en-US" dirty="0" smtClean="0"/>
              <a:t>(N2MJI), Frank </a:t>
            </a:r>
            <a:r>
              <a:rPr lang="en-US" dirty="0" err="1" smtClean="0"/>
              <a:t>Brickle</a:t>
            </a:r>
            <a:r>
              <a:rPr lang="en-US" dirty="0" smtClean="0"/>
              <a:t> (AB2KT),  Eric Blossom (K7GNU), and me (N4HY) when we were holding either the first or second “</a:t>
            </a:r>
            <a:r>
              <a:rPr lang="en-US" dirty="0" err="1" smtClean="0"/>
              <a:t>GnuRadio</a:t>
            </a:r>
            <a:r>
              <a:rPr lang="en-US" dirty="0" smtClean="0"/>
              <a:t> </a:t>
            </a:r>
            <a:r>
              <a:rPr lang="en-US" dirty="0" err="1" smtClean="0"/>
              <a:t>hackfest</a:t>
            </a:r>
            <a:r>
              <a:rPr lang="en-US" dirty="0" smtClean="0"/>
              <a:t>” which began very informally when I worked at IDA.</a:t>
            </a:r>
          </a:p>
          <a:p>
            <a:r>
              <a:rPr lang="en-US" dirty="0" smtClean="0"/>
              <a:t>Rideshare ideas were initially proposed by Tom Clark (K3IO) and were called CC Rider.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89153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Experiments under Way in SoCal</a:t>
            </a:r>
            <a:endParaRPr lang="en-US" dirty="0"/>
          </a:p>
        </p:txBody>
      </p:sp>
      <p:pic>
        <p:nvPicPr>
          <p:cNvPr id="4" name="Content Placeholder 3" descr="11855837_868070863246280_5621825672730428575_n.jpg"/>
          <p:cNvPicPr>
            <a:picLocks noGrp="1" noChangeAspect="1"/>
          </p:cNvPicPr>
          <p:nvPr>
            <p:ph sz="quarter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12" b="2212"/>
          <a:stretch>
            <a:fillRect/>
          </a:stretch>
        </p:blipFill>
        <p:spPr>
          <a:xfrm>
            <a:off x="304801" y="1600200"/>
            <a:ext cx="5454457" cy="2199378"/>
          </a:xfrm>
          <a:prstGeom prst="rect">
            <a:avLst/>
          </a:prstGeom>
        </p:spPr>
      </p:pic>
      <p:pic>
        <p:nvPicPr>
          <p:cNvPr id="5" name="Picture 4" descr="11924917_868071016579598_8506221277580220765_n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1524000"/>
            <a:ext cx="5283200" cy="2228850"/>
          </a:xfrm>
          <a:prstGeom prst="rect">
            <a:avLst/>
          </a:prstGeom>
        </p:spPr>
      </p:pic>
      <p:pic>
        <p:nvPicPr>
          <p:cNvPr id="6" name="Picture 5" descr="11933439_868070973246269_3989058164000149220_n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3886200"/>
            <a:ext cx="5486400" cy="2314576"/>
          </a:xfrm>
          <a:prstGeom prst="rect">
            <a:avLst/>
          </a:prstGeom>
        </p:spPr>
      </p:pic>
      <p:pic>
        <p:nvPicPr>
          <p:cNvPr id="7" name="Picture 6" descr="11880358_10153547653659441_9074992456414868486_n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3886200"/>
            <a:ext cx="5283200" cy="2286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010400" y="3352800"/>
            <a:ext cx="416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KA6OYD, N4HY, &amp; W5NYV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22400" y="3352800"/>
            <a:ext cx="345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Dixon Lake, Escondido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3657600" y="4343400"/>
            <a:ext cx="1016000" cy="304800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117600" y="4114800"/>
            <a:ext cx="25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Palomar Ridge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6084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 descr="Kathy Paul and Phil.jpg"/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934" b="13934"/>
          <a:stretch>
            <a:fillRect/>
          </a:stretch>
        </p:blipFill>
        <p:spPr>
          <a:xfrm>
            <a:off x="457200" y="914400"/>
            <a:ext cx="3645408" cy="1752600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C1941BA-0A41-40CD-84FE-711F6A0EDC70}" type="datetime1">
              <a:rPr lang="en-US" smtClean="0"/>
              <a:t>10/16/15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35B6B3E-D68D-4538-907F-91610F2C1015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9" name="Picture 8" descr="12068858_895510787168954_2494646983804537606_o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200" y="609600"/>
            <a:ext cx="3810000" cy="2539381"/>
          </a:xfrm>
          <a:prstGeom prst="rect">
            <a:avLst/>
          </a:prstGeom>
        </p:spPr>
      </p:pic>
      <p:pic>
        <p:nvPicPr>
          <p:cNvPr id="10" name="Picture 9" descr="12004078_887613851291981_1011637618340743601_n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914400"/>
            <a:ext cx="2882900" cy="5241636"/>
          </a:xfrm>
          <a:prstGeom prst="rect">
            <a:avLst/>
          </a:prstGeom>
        </p:spPr>
      </p:pic>
      <p:pic>
        <p:nvPicPr>
          <p:cNvPr id="11" name="Picture 10" descr="gigabyte_brix-100053860-large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971800"/>
            <a:ext cx="4080933" cy="3060700"/>
          </a:xfrm>
          <a:prstGeom prst="rect">
            <a:avLst/>
          </a:prstGeom>
        </p:spPr>
      </p:pic>
      <p:pic>
        <p:nvPicPr>
          <p:cNvPr id="12" name="Picture 11" descr="x300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3276600"/>
            <a:ext cx="3367314" cy="294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9513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Ettus</a:t>
            </a:r>
            <a:r>
              <a:rPr lang="en-US" dirty="0" smtClean="0"/>
              <a:t> Research and SoCal Experiments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402336" y="1527048"/>
            <a:ext cx="11338560" cy="4572000"/>
          </a:xfrm>
          <a:prstGeom prst="rect">
            <a:avLst/>
          </a:prstGeom>
        </p:spPr>
        <p:txBody>
          <a:bodyPr/>
          <a:lstStyle/>
          <a:p>
            <a:r>
              <a:rPr lang="en-US" dirty="0" err="1" smtClean="0"/>
              <a:t>Ettus</a:t>
            </a:r>
            <a:r>
              <a:rPr lang="en-US" dirty="0" smtClean="0"/>
              <a:t> Research is donating USRP equipment with GPSDO for the Dixon Lake &lt;-&gt; Palomar ARC </a:t>
            </a:r>
            <a:r>
              <a:rPr lang="en-US" dirty="0" smtClean="0"/>
              <a:t>experiments</a:t>
            </a:r>
          </a:p>
          <a:p>
            <a:r>
              <a:rPr lang="en-US" dirty="0" smtClean="0"/>
              <a:t>Hume Center students have built a </a:t>
            </a:r>
            <a:r>
              <a:rPr lang="en-US" dirty="0" err="1" smtClean="0"/>
              <a:t>GnuRadio</a:t>
            </a:r>
            <a:r>
              <a:rPr lang="en-US" dirty="0" smtClean="0"/>
              <a:t> demo of the transponder system and are giving talks tomorrow and doing a demo in McKinley Room (come on down see us y’all, </a:t>
            </a:r>
            <a:r>
              <a:rPr lang="en-US" dirty="0" err="1" smtClean="0"/>
              <a:t>ya</a:t>
            </a:r>
            <a:r>
              <a:rPr lang="en-US" dirty="0" smtClean="0"/>
              <a:t> </a:t>
            </a:r>
            <a:r>
              <a:rPr lang="en-US" dirty="0" err="1" smtClean="0"/>
              <a:t>heah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88853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402336" y="1527048"/>
            <a:ext cx="11338560" cy="4572000"/>
          </a:xfrm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USAF</a:t>
            </a:r>
          </a:p>
          <a:p>
            <a:r>
              <a:rPr lang="en-US" dirty="0" smtClean="0"/>
              <a:t>ARRL</a:t>
            </a:r>
          </a:p>
          <a:p>
            <a:r>
              <a:rPr lang="en-US" dirty="0" smtClean="0"/>
              <a:t>AMSAT</a:t>
            </a:r>
          </a:p>
          <a:p>
            <a:r>
              <a:rPr lang="en-US" dirty="0" smtClean="0"/>
              <a:t>Millennium</a:t>
            </a:r>
          </a:p>
          <a:p>
            <a:r>
              <a:rPr lang="en-US" dirty="0" smtClean="0"/>
              <a:t>Palomar Amateur Radio Club</a:t>
            </a:r>
          </a:p>
          <a:p>
            <a:r>
              <a:rPr lang="en-US" dirty="0" err="1" smtClean="0"/>
              <a:t>Ettus</a:t>
            </a:r>
            <a:r>
              <a:rPr lang="en-US" dirty="0" smtClean="0"/>
              <a:t> Research</a:t>
            </a:r>
          </a:p>
          <a:p>
            <a:r>
              <a:rPr lang="en-US" dirty="0" smtClean="0"/>
              <a:t>Escondido, CA Parks and Recreation</a:t>
            </a:r>
          </a:p>
          <a:p>
            <a:r>
              <a:rPr lang="en-US" dirty="0" smtClean="0">
                <a:hlinkClick r:id="rId2"/>
              </a:rPr>
              <a:t>Hume Center for National Security and Technology</a:t>
            </a:r>
            <a:endParaRPr lang="en-US" dirty="0"/>
          </a:p>
          <a:p>
            <a:pPr lvl="1"/>
            <a:r>
              <a:rPr lang="en-US" dirty="0" smtClean="0"/>
              <a:t>And all of Virginia Tech, for Giving me a place to thrive</a:t>
            </a:r>
          </a:p>
          <a:p>
            <a:r>
              <a:rPr lang="en-US" dirty="0" smtClean="0"/>
              <a:t>FEMA</a:t>
            </a:r>
          </a:p>
          <a:p>
            <a:pPr lvl="1"/>
            <a:r>
              <a:rPr lang="en-US" b="1" i="1" dirty="0" smtClean="0"/>
              <a:t>May be premature, but I don’t think so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93832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USAF WFOV can host a payload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4294967295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1447800"/>
            <a:ext cx="7919808" cy="394321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22400" y="5560231"/>
            <a:ext cx="92456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(L-R) Sonya Rowe, KK4NLO; Jerry Buxton, N0JY; Bob McGwier, N4HY; Franklin Antonio, N6NKF; Tom Clark, K3IO; Michelle Thompson, W5NYV; and Phil </a:t>
            </a:r>
            <a:r>
              <a:rPr lang="en-US" sz="1600" dirty="0" err="1"/>
              <a:t>Karn</a:t>
            </a:r>
            <a:r>
              <a:rPr lang="en-US" sz="1600" dirty="0" smtClean="0"/>
              <a:t>, KA9Q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1695466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 smtClean="0"/>
              <a:t>Characteristic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pPr algn="ctr"/>
            <a:r>
              <a:rPr lang="en-US" dirty="0" smtClean="0"/>
              <a:t>Value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US" dirty="0" smtClean="0"/>
              <a:t>Uplink</a:t>
            </a:r>
            <a:endParaRPr lang="en-US" dirty="0"/>
          </a:p>
          <a:p>
            <a:r>
              <a:rPr lang="en-US" dirty="0" smtClean="0"/>
              <a:t>Downlink</a:t>
            </a:r>
          </a:p>
          <a:p>
            <a:r>
              <a:rPr lang="en-US" dirty="0" smtClean="0"/>
              <a:t>Uplink Physical Layer</a:t>
            </a:r>
          </a:p>
          <a:p>
            <a:r>
              <a:rPr lang="en-US" dirty="0" smtClean="0"/>
              <a:t>Downlink </a:t>
            </a:r>
            <a:r>
              <a:rPr lang="en-US" dirty="0" err="1" smtClean="0"/>
              <a:t>Phy</a:t>
            </a:r>
            <a:r>
              <a:rPr lang="en-US" dirty="0" smtClean="0"/>
              <a:t>. Layer</a:t>
            </a:r>
          </a:p>
          <a:p>
            <a:r>
              <a:rPr lang="en-US" dirty="0" smtClean="0"/>
              <a:t>Access Method</a:t>
            </a:r>
          </a:p>
          <a:p>
            <a:r>
              <a:rPr lang="en-US" dirty="0" smtClean="0"/>
              <a:t>Downlink parameters</a:t>
            </a:r>
          </a:p>
          <a:p>
            <a:r>
              <a:rPr lang="en-US" dirty="0" smtClean="0"/>
              <a:t>Uplink parameters</a:t>
            </a:r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5.645-5.655 GHz</a:t>
            </a:r>
          </a:p>
          <a:p>
            <a:r>
              <a:rPr lang="en-US" dirty="0" smtClean="0"/>
              <a:t>10.45-10.46 GHz</a:t>
            </a:r>
          </a:p>
          <a:p>
            <a:r>
              <a:rPr lang="en-US" dirty="0" smtClean="0"/>
              <a:t>FDMA PSK</a:t>
            </a:r>
          </a:p>
          <a:p>
            <a:r>
              <a:rPr lang="en-US" dirty="0" smtClean="0"/>
              <a:t>TDMA PSK</a:t>
            </a:r>
          </a:p>
          <a:p>
            <a:r>
              <a:rPr lang="en-US" dirty="0" smtClean="0"/>
              <a:t>Trunk Mobile like</a:t>
            </a:r>
          </a:p>
          <a:p>
            <a:r>
              <a:rPr lang="en-US" dirty="0" smtClean="0"/>
              <a:t>30+w into phased horns</a:t>
            </a:r>
          </a:p>
          <a:p>
            <a:r>
              <a:rPr lang="en-US" dirty="0" smtClean="0"/>
              <a:t>LNA, phased array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Specs Digital Transponder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3022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2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2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2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2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2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2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2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2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2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2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2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2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2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2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 smtClean="0"/>
              <a:t>Characteristic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pPr algn="ctr"/>
            <a:r>
              <a:rPr lang="en-US" dirty="0" smtClean="0"/>
              <a:t>Value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Uplink</a:t>
            </a:r>
            <a:endParaRPr lang="en-US" dirty="0"/>
          </a:p>
          <a:p>
            <a:r>
              <a:rPr lang="en-US" dirty="0" smtClean="0"/>
              <a:t>Downlink</a:t>
            </a:r>
          </a:p>
          <a:p>
            <a:r>
              <a:rPr lang="en-US" dirty="0" smtClean="0"/>
              <a:t>Uplink Physical Layer</a:t>
            </a:r>
          </a:p>
          <a:p>
            <a:r>
              <a:rPr lang="en-US" dirty="0" smtClean="0"/>
              <a:t>Downlink </a:t>
            </a:r>
            <a:r>
              <a:rPr lang="en-US" dirty="0" err="1" smtClean="0"/>
              <a:t>Phy</a:t>
            </a:r>
            <a:r>
              <a:rPr lang="en-US" dirty="0" smtClean="0"/>
              <a:t>. Layer</a:t>
            </a:r>
          </a:p>
          <a:p>
            <a:r>
              <a:rPr lang="en-US" dirty="0" smtClean="0"/>
              <a:t>Access Method</a:t>
            </a:r>
          </a:p>
          <a:p>
            <a:r>
              <a:rPr lang="en-US" dirty="0" smtClean="0"/>
              <a:t>Downlink parameters</a:t>
            </a:r>
          </a:p>
          <a:p>
            <a:r>
              <a:rPr lang="en-US" dirty="0" smtClean="0"/>
              <a:t>Uplink parameters</a:t>
            </a:r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5.645+N kHz</a:t>
            </a:r>
          </a:p>
          <a:p>
            <a:r>
              <a:rPr lang="en-US" dirty="0" smtClean="0"/>
              <a:t>10.46 GHz-N kHz</a:t>
            </a:r>
          </a:p>
          <a:p>
            <a:r>
              <a:rPr lang="en-US" dirty="0" smtClean="0"/>
              <a:t>Linear uplink</a:t>
            </a:r>
          </a:p>
          <a:p>
            <a:r>
              <a:rPr lang="en-US" dirty="0" smtClean="0"/>
              <a:t>Linear downlink</a:t>
            </a:r>
          </a:p>
          <a:p>
            <a:r>
              <a:rPr lang="en-US" dirty="0" smtClean="0"/>
              <a:t>FDM</a:t>
            </a:r>
          </a:p>
          <a:p>
            <a:r>
              <a:rPr lang="en-US" dirty="0"/>
              <a:t> </a:t>
            </a:r>
            <a:r>
              <a:rPr lang="en-US" dirty="0" smtClean="0"/>
              <a:t>A few watts to a horn</a:t>
            </a:r>
          </a:p>
          <a:p>
            <a:r>
              <a:rPr lang="en-US" dirty="0" smtClean="0"/>
              <a:t>LNA, phased array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Specs Analog Transponder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6136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WFOV Mission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402336" y="1527048"/>
            <a:ext cx="11338560" cy="4572000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lang="en-US" dirty="0" smtClean="0"/>
              <a:t>Geosynchronous orbit with an inclination between 4 and 8 degrees</a:t>
            </a:r>
          </a:p>
          <a:p>
            <a:r>
              <a:rPr lang="en-US" dirty="0" err="1" smtClean="0"/>
              <a:t>Subsat</a:t>
            </a:r>
            <a:r>
              <a:rPr lang="en-US" dirty="0" smtClean="0"/>
              <a:t> longitude will vary as the test period and then mission period unfolds</a:t>
            </a:r>
          </a:p>
          <a:p>
            <a:pPr lvl="1"/>
            <a:r>
              <a:rPr lang="en-US" dirty="0" smtClean="0"/>
              <a:t>The spacecraft will spend most of its time in full view of all of CONUS</a:t>
            </a:r>
          </a:p>
          <a:p>
            <a:pPr lvl="1"/>
            <a:r>
              <a:rPr lang="en-US" dirty="0" smtClean="0"/>
              <a:t>There will be infrequent times when WFOV will have NO view of CONUS</a:t>
            </a:r>
          </a:p>
          <a:p>
            <a:r>
              <a:rPr lang="en-US" dirty="0" smtClean="0"/>
              <a:t>Mission is up to a decade long depends on actions but initial funded plan is three years</a:t>
            </a:r>
          </a:p>
          <a:p>
            <a:pPr lvl="1"/>
            <a:r>
              <a:rPr lang="en-US" dirty="0" smtClean="0"/>
              <a:t>This should be long enough to be a major player in EMCOM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0524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Tentative X-Band TX Downlink Plans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402336" y="1371600"/>
            <a:ext cx="11338560" cy="4953000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lang="en-US" dirty="0" smtClean="0"/>
              <a:t>X-Band power amplifier will probably be four </a:t>
            </a:r>
            <a:r>
              <a:rPr lang="en-US" dirty="0" err="1" smtClean="0"/>
              <a:t>GaN</a:t>
            </a:r>
            <a:r>
              <a:rPr lang="en-US" dirty="0" smtClean="0"/>
              <a:t> “bricks”, each producing 8-10 W @ ~50% efficiency.</a:t>
            </a:r>
          </a:p>
          <a:p>
            <a:r>
              <a:rPr lang="en-US" dirty="0" smtClean="0"/>
              <a:t>Probable </a:t>
            </a:r>
            <a:r>
              <a:rPr lang="en-US" dirty="0" err="1" smtClean="0"/>
              <a:t>GaN</a:t>
            </a:r>
            <a:r>
              <a:rPr lang="en-US" dirty="0" smtClean="0"/>
              <a:t> transistor suppliers Cree or </a:t>
            </a:r>
            <a:r>
              <a:rPr lang="en-US" dirty="0" err="1" smtClean="0"/>
              <a:t>Qurovo</a:t>
            </a:r>
            <a:r>
              <a:rPr lang="en-US" dirty="0" smtClean="0"/>
              <a:t>.</a:t>
            </a:r>
          </a:p>
          <a:p>
            <a:r>
              <a:rPr lang="en-US" dirty="0" smtClean="0"/>
              <a:t>Each “brick” will feed a horn with ~20⁰ beam. Each of the 4 horns will have some phase control to move the beam over ~20⁰.</a:t>
            </a:r>
          </a:p>
          <a:p>
            <a:r>
              <a:rPr lang="en-US" dirty="0" smtClean="0"/>
              <a:t>Multiple amplifiers will allow redundancy in case of a failure.</a:t>
            </a:r>
          </a:p>
          <a:p>
            <a:r>
              <a:rPr lang="en-US" dirty="0" smtClean="0"/>
              <a:t>Design work is in the capable hands of Marc Franco, N2UO.</a:t>
            </a:r>
          </a:p>
          <a:p>
            <a:r>
              <a:rPr lang="en-US" dirty="0" smtClean="0"/>
              <a:t>X-band “bricks” will also be used on other AMSAT missions, including Lunar </a:t>
            </a:r>
            <a:r>
              <a:rPr lang="en-US" dirty="0" err="1" smtClean="0"/>
              <a:t>CubeQuest</a:t>
            </a:r>
            <a:r>
              <a:rPr lang="en-US" dirty="0" smtClean="0"/>
              <a:t> . . . 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28197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 err="1" smtClean="0"/>
              <a:t>Charateristic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pPr algn="ctr"/>
            <a:r>
              <a:rPr lang="en-US" dirty="0" smtClean="0"/>
              <a:t>Value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Low size weight and power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Antenna gain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Looks like E310 on steroids with a real antenna and LNA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Operated by small battery when possible but generated power when required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Likely two small dishes 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dirty="0" smtClean="0"/>
              <a:t>Dual band feed is very hard to get isolation</a:t>
            </a:r>
          </a:p>
          <a:p>
            <a:pPr marL="788670" lvl="1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Gr0und Terminal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7199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Tentative X-Band Minimal RX Plans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304800" y="1527048"/>
            <a:ext cx="11582400" cy="4572000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Make heavy use of unmodified COTS TVRO hardware</a:t>
            </a:r>
          </a:p>
          <a:p>
            <a:pPr lvl="1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dirty="0" smtClean="0"/>
              <a:t>0.6 – 1.0 M “</a:t>
            </a:r>
            <a:r>
              <a:rPr lang="en-US" dirty="0" err="1" smtClean="0"/>
              <a:t>DirectTV</a:t>
            </a:r>
            <a:r>
              <a:rPr lang="en-US" dirty="0" smtClean="0"/>
              <a:t>” Dish</a:t>
            </a:r>
          </a:p>
          <a:p>
            <a:pPr lvl="1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dirty="0" smtClean="0"/>
              <a:t>“New Generation” TVRO LNB with </a:t>
            </a:r>
            <a:r>
              <a:rPr lang="en-US" dirty="0" err="1" smtClean="0"/>
              <a:t>with</a:t>
            </a:r>
            <a:r>
              <a:rPr lang="en-US" dirty="0" smtClean="0"/>
              <a:t> linear feeds and </a:t>
            </a:r>
            <a:r>
              <a:rPr lang="en-US" dirty="0" err="1" smtClean="0"/>
              <a:t>xtal</a:t>
            </a:r>
            <a:r>
              <a:rPr lang="en-US" dirty="0" smtClean="0"/>
              <a:t>-controlled LO @ 9750 MHz, producing RX IF around 700 </a:t>
            </a:r>
            <a:r>
              <a:rPr lang="en-US" dirty="0" err="1" smtClean="0"/>
              <a:t>MHz.</a:t>
            </a:r>
            <a:endParaRPr lang="en-US" dirty="0" smtClean="0"/>
          </a:p>
          <a:p>
            <a:r>
              <a:rPr lang="en-US" dirty="0" smtClean="0"/>
              <a:t>700 </a:t>
            </a:r>
            <a:r>
              <a:rPr lang="en-US" dirty="0"/>
              <a:t>MHz IF feeds SDR using GNU Radio </a:t>
            </a:r>
            <a:r>
              <a:rPr lang="en-US" dirty="0" smtClean="0"/>
              <a:t>software</a:t>
            </a:r>
            <a:endParaRPr lang="en-US" dirty="0"/>
          </a:p>
          <a:p>
            <a:pPr lvl="1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dirty="0" smtClean="0"/>
              <a:t>SDR prototypes use COTS </a:t>
            </a:r>
            <a:r>
              <a:rPr lang="en-US" dirty="0" err="1" smtClean="0"/>
              <a:t>Ettus</a:t>
            </a:r>
            <a:r>
              <a:rPr lang="en-US" dirty="0" smtClean="0"/>
              <a:t> and/or </a:t>
            </a:r>
            <a:r>
              <a:rPr lang="en-US" dirty="0" err="1" smtClean="0"/>
              <a:t>HackRF</a:t>
            </a:r>
            <a:r>
              <a:rPr lang="en-US" dirty="0" smtClean="0"/>
              <a:t> hardware.</a:t>
            </a:r>
          </a:p>
          <a:p>
            <a:pPr lvl="1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dirty="0" smtClean="0"/>
              <a:t>Major efforts in San Diego (Michele Thompson,W5NYV et al) and @VA Tech (Zach </a:t>
            </a:r>
            <a:r>
              <a:rPr lang="en-US" dirty="0" err="1" smtClean="0"/>
              <a:t>Leffke</a:t>
            </a:r>
            <a:r>
              <a:rPr lang="en-US" dirty="0" smtClean="0"/>
              <a:t>, KJ4QLP &amp; Tom Clark , K3IO).</a:t>
            </a:r>
          </a:p>
          <a:p>
            <a:pPr>
              <a:buSzPct val="120000"/>
              <a:buFont typeface="Arial" panose="020B0604020202020204" pitchFamily="34" charset="0"/>
              <a:buChar char="•"/>
            </a:pPr>
            <a:r>
              <a:rPr lang="en-US" dirty="0"/>
              <a:t>Hi-Accuracy Ref </a:t>
            </a:r>
            <a:r>
              <a:rPr lang="en-US" dirty="0" err="1"/>
              <a:t>Freq</a:t>
            </a:r>
            <a:r>
              <a:rPr lang="en-US" dirty="0"/>
              <a:t>: 10 MHz comb from </a:t>
            </a:r>
            <a:r>
              <a:rPr lang="en-US" dirty="0" smtClean="0"/>
              <a:t>GPSDO radiated into feed.</a:t>
            </a:r>
          </a:p>
          <a:p>
            <a:pPr>
              <a:buSzPct val="120000"/>
              <a:buFont typeface="Arial" panose="020B0604020202020204" pitchFamily="34" charset="0"/>
              <a:buChar char="•"/>
            </a:pPr>
            <a:r>
              <a:rPr lang="en-US" dirty="0" smtClean="0"/>
              <a:t>Same SDR will also generate 5.6 GHz uplink.</a:t>
            </a:r>
          </a:p>
          <a:p>
            <a:pPr lvl="1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lvl="1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en-US" dirty="0"/>
          </a:p>
          <a:p>
            <a:pPr marL="0" indent="0">
              <a:buClr>
                <a:schemeClr val="accent5">
                  <a:lumMod val="75000"/>
                </a:schemeClr>
              </a:buClr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50872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6939</TotalTime>
  <Words>1162</Words>
  <Application>Microsoft Macintosh PowerPoint</Application>
  <PresentationFormat>Custom</PresentationFormat>
  <Paragraphs>130</Paragraphs>
  <Slides>23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5" baseType="lpstr">
      <vt:lpstr>Office Theme</vt:lpstr>
      <vt:lpstr>Image</vt:lpstr>
      <vt:lpstr>A GEO Opportunity for North America, AMSAT, and Virginia Tech</vt:lpstr>
      <vt:lpstr>DIGITAL TRANSPONDER DESIGN MISSION CONCEPT</vt:lpstr>
      <vt:lpstr>USAF WFOV can host a payload</vt:lpstr>
      <vt:lpstr>Functional Specs Digital Transponder</vt:lpstr>
      <vt:lpstr>Functional Specs Analog Transponder</vt:lpstr>
      <vt:lpstr>WFOV Mission Overview</vt:lpstr>
      <vt:lpstr>Tentative X-Band TX Downlink Plans</vt:lpstr>
      <vt:lpstr>Gr0und Terminal</vt:lpstr>
      <vt:lpstr>Tentative X-Band Minimal RX Plans</vt:lpstr>
      <vt:lpstr>FDMA Digital Uplink</vt:lpstr>
      <vt:lpstr>FDM Analog Transponder</vt:lpstr>
      <vt:lpstr>Channelized digital radio is FDMA</vt:lpstr>
      <vt:lpstr>Receiver Structure is Channelized Input</vt:lpstr>
      <vt:lpstr>TDMA DOWNLINK</vt:lpstr>
      <vt:lpstr>“Entire” Digital Transponder Notionally</vt:lpstr>
      <vt:lpstr>Possible Satellite Footprint 74 W</vt:lpstr>
      <vt:lpstr>USAF WFOV</vt:lpstr>
      <vt:lpstr>Millennium Space Systems</vt:lpstr>
      <vt:lpstr>RINCON Research</vt:lpstr>
      <vt:lpstr>Experiments under Way in SoCal</vt:lpstr>
      <vt:lpstr>PowerPoint Presentation</vt:lpstr>
      <vt:lpstr>Ettus Research and SoCal Experiments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clancy</dc:creator>
  <cp:lastModifiedBy>Robert McGwier</cp:lastModifiedBy>
  <cp:revision>296</cp:revision>
  <cp:lastPrinted>2014-05-23T14:03:44Z</cp:lastPrinted>
  <dcterms:created xsi:type="dcterms:W3CDTF">2011-04-01T04:20:38Z</dcterms:created>
  <dcterms:modified xsi:type="dcterms:W3CDTF">2015-10-16T13:17:43Z</dcterms:modified>
</cp:coreProperties>
</file>