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Average"/>
      <p:regular r:id="rId30"/>
    </p:embeddedFont>
    <p:embeddedFont>
      <p:font typeface="Oswald"/>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swald-regular.fntdata"/><Relationship Id="rId30" Type="http://schemas.openxmlformats.org/officeDocument/2006/relationships/font" Target="fonts/Average-regular.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Oswald-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480662c89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80662c89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480662c897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80662c897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480662c897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80662c897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480662c897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480662c897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4714dabb2e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4714dabb2e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480662c897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480662c897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4714dabb2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4714dabb2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480662c897_4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480662c897_4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480662c897_4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480662c897_4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480662c897_4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480662c897_4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480662c89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480662c8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480662c897_2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480662c897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c6f980f91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c6f980f9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480662c897_4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480662c897_4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480662c897_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480662c897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480662c897_4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480662c897_4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c6f980f91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6f980f9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480662c89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480662c89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480662c897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480662c897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4714dabb2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4714dabb2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480662c89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480662c89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480662c897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480662c89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480662c89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80662c89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Accent Modification</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November 16, 2018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Prosody Features taken into consideration:</a:t>
            </a:r>
            <a:endParaRPr/>
          </a:p>
        </p:txBody>
      </p:sp>
      <p:sp>
        <p:nvSpPr>
          <p:cNvPr id="112" name="Google Shape;112;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2400"/>
          </a:p>
          <a:p>
            <a:pPr indent="-381000" lvl="0" marL="457200" rtl="0" algn="l">
              <a:spcBef>
                <a:spcPts val="1600"/>
              </a:spcBef>
              <a:spcAft>
                <a:spcPts val="0"/>
              </a:spcAft>
              <a:buSzPts val="2400"/>
              <a:buChar char="❏"/>
            </a:pPr>
            <a:r>
              <a:rPr lang="en" sz="2400"/>
              <a:t>Duration of each word in the sentence</a:t>
            </a:r>
            <a:endParaRPr sz="2400"/>
          </a:p>
          <a:p>
            <a:pPr indent="-381000" lvl="0" marL="457200" rtl="0" algn="l">
              <a:spcBef>
                <a:spcPts val="0"/>
              </a:spcBef>
              <a:spcAft>
                <a:spcPts val="0"/>
              </a:spcAft>
              <a:buSzPts val="2400"/>
              <a:buChar char="❏"/>
            </a:pPr>
            <a:r>
              <a:rPr lang="en" sz="2400"/>
              <a:t>Stress : Average energy (intensity) of each word</a:t>
            </a:r>
            <a:endParaRPr sz="2400"/>
          </a:p>
          <a:p>
            <a:pPr indent="-381000" lvl="0" marL="457200" rtl="0" algn="l">
              <a:spcBef>
                <a:spcPts val="0"/>
              </a:spcBef>
              <a:spcAft>
                <a:spcPts val="0"/>
              </a:spcAft>
              <a:buSzPts val="2400"/>
              <a:buChar char="❏"/>
            </a:pPr>
            <a:r>
              <a:rPr lang="en" sz="2400"/>
              <a:t>The average F0 (fundamental frequency syllable) contour for each word</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Intonation</a:t>
            </a:r>
            <a:endParaRPr/>
          </a:p>
        </p:txBody>
      </p:sp>
      <p:sp>
        <p:nvSpPr>
          <p:cNvPr id="118" name="Google Shape;118;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Intonation refers to the variations in pitch.</a:t>
            </a:r>
            <a:endParaRPr/>
          </a:p>
          <a:p>
            <a:pPr indent="-342900" lvl="0" marL="457200" rtl="0" algn="l">
              <a:spcBef>
                <a:spcPts val="0"/>
              </a:spcBef>
              <a:spcAft>
                <a:spcPts val="0"/>
              </a:spcAft>
              <a:buSzPts val="1800"/>
              <a:buChar char="●"/>
            </a:pPr>
            <a:r>
              <a:rPr lang="en"/>
              <a:t>Pitch refers to the rate at which vocal folds vibrate. The value of pitch differs across individuals but the variations in pitch which are required to pronounce a certain syllable/word will be similar for all.</a:t>
            </a:r>
            <a:endParaRPr/>
          </a:p>
          <a:p>
            <a:pPr indent="-342900" lvl="0" marL="457200" rtl="0" algn="l">
              <a:spcBef>
                <a:spcPts val="0"/>
              </a:spcBef>
              <a:spcAft>
                <a:spcPts val="0"/>
              </a:spcAft>
              <a:buSzPts val="1800"/>
              <a:buChar char="●"/>
            </a:pPr>
            <a:r>
              <a:rPr lang="en"/>
              <a:t>We have extracted the pitch contours for each word by using Wavesurfer.</a:t>
            </a:r>
            <a:endParaRPr/>
          </a:p>
          <a:p>
            <a:pPr indent="-342900" lvl="0" marL="457200" rtl="0" algn="l">
              <a:spcBef>
                <a:spcPts val="0"/>
              </a:spcBef>
              <a:spcAft>
                <a:spcPts val="0"/>
              </a:spcAft>
              <a:buSzPts val="1800"/>
              <a:buChar char="●"/>
            </a:pPr>
            <a:r>
              <a:rPr lang="en"/>
              <a:t>The average fundamental frequency for each word is calculated and analysed.</a:t>
            </a:r>
            <a:endParaRPr/>
          </a:p>
          <a:p>
            <a:pPr indent="0" lvl="0" marL="45720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Duration</a:t>
            </a:r>
            <a:endParaRPr/>
          </a:p>
        </p:txBody>
      </p:sp>
      <p:sp>
        <p:nvSpPr>
          <p:cNvPr id="124" name="Google Shape;124;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Duration refers to the time required to utter the speech.</a:t>
            </a:r>
            <a:endParaRPr/>
          </a:p>
          <a:p>
            <a:pPr indent="-342900" lvl="0" marL="457200" rtl="0" algn="l">
              <a:spcBef>
                <a:spcPts val="0"/>
              </a:spcBef>
              <a:spcAft>
                <a:spcPts val="0"/>
              </a:spcAft>
              <a:buSzPts val="1800"/>
              <a:buChar char="●"/>
            </a:pPr>
            <a:r>
              <a:rPr lang="en"/>
              <a:t>This helps us in accent modification as the duration of a spoken phoneme or word varies with the accent in which that unit is spoken. For example, the ‘o’ in ‘rock’ is stretched out more in a foreign accent when compared with speech in Indian accent.</a:t>
            </a:r>
            <a:endParaRPr/>
          </a:p>
          <a:p>
            <a:pPr indent="-342900" lvl="0" marL="457200" rtl="0" algn="l">
              <a:spcBef>
                <a:spcPts val="0"/>
              </a:spcBef>
              <a:spcAft>
                <a:spcPts val="0"/>
              </a:spcAft>
              <a:buSzPts val="1800"/>
              <a:buChar char="●"/>
            </a:pPr>
            <a:r>
              <a:rPr lang="en"/>
              <a:t>We have extracted the duration features by dividing the utterance into words and then finding the length of each word for both the foreign and Indian speakers.</a:t>
            </a:r>
            <a:endParaRPr/>
          </a:p>
          <a:p>
            <a:pPr indent="-342900" lvl="0" marL="457200" rtl="0" algn="l">
              <a:spcBef>
                <a:spcPts val="0"/>
              </a:spcBef>
              <a:spcAft>
                <a:spcPts val="0"/>
              </a:spcAft>
              <a:buSzPts val="1800"/>
              <a:buChar char="●"/>
            </a:pPr>
            <a:r>
              <a:rPr lang="en"/>
              <a:t>We modify the duration of each word in our signal to the duration of the same word in the reference signal. This has been done by using the phase vocoder.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71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Energy</a:t>
            </a:r>
            <a:endParaRPr/>
          </a:p>
        </p:txBody>
      </p:sp>
      <p:sp>
        <p:nvSpPr>
          <p:cNvPr id="130" name="Google Shape;130;p25"/>
          <p:cNvSpPr txBox="1"/>
          <p:nvPr>
            <p:ph idx="1" type="body"/>
          </p:nvPr>
        </p:nvSpPr>
        <p:spPr>
          <a:xfrm>
            <a:off x="311700" y="6446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700"/>
          </a:p>
          <a:p>
            <a:pPr indent="-336550" lvl="0" marL="457200" rtl="0" algn="l">
              <a:spcBef>
                <a:spcPts val="1600"/>
              </a:spcBef>
              <a:spcAft>
                <a:spcPts val="0"/>
              </a:spcAft>
              <a:buSzPts val="1700"/>
              <a:buChar char="●"/>
            </a:pPr>
            <a:r>
              <a:rPr lang="en" sz="1700"/>
              <a:t>This tells us the energy or intensity with which a particular syllable or word is spoken.</a:t>
            </a:r>
            <a:endParaRPr sz="1700"/>
          </a:p>
          <a:p>
            <a:pPr indent="-336550" lvl="0" marL="457200" rtl="0" algn="l">
              <a:spcBef>
                <a:spcPts val="0"/>
              </a:spcBef>
              <a:spcAft>
                <a:spcPts val="0"/>
              </a:spcAft>
              <a:buSzPts val="1700"/>
              <a:buChar char="●"/>
            </a:pPr>
            <a:r>
              <a:rPr lang="en" sz="1700"/>
              <a:t>This helps us in accent modification as certain accents emphasize certain phonemes, thereby increasing the intensity with which that phoneme has been spoken. For example, the last ‘t’ in ‘that’ is more emphasized in a foreign accent as compared to an Indian accent.</a:t>
            </a:r>
            <a:endParaRPr sz="1700"/>
          </a:p>
          <a:p>
            <a:pPr indent="-336550" lvl="0" marL="457200" rtl="0" algn="l">
              <a:spcBef>
                <a:spcPts val="0"/>
              </a:spcBef>
              <a:spcAft>
                <a:spcPts val="0"/>
              </a:spcAft>
              <a:buSzPts val="1700"/>
              <a:buChar char="●"/>
            </a:pPr>
            <a:r>
              <a:rPr lang="en" sz="1700"/>
              <a:t>We have extracted the energy by dividing the speech utterance into words and finding the energy of each words by taking the summation of square magnitude of each sample in the word.</a:t>
            </a:r>
            <a:endParaRPr sz="1700"/>
          </a:p>
          <a:p>
            <a:pPr indent="-336550" lvl="0" marL="457200" rtl="0" algn="l">
              <a:spcBef>
                <a:spcPts val="0"/>
              </a:spcBef>
              <a:spcAft>
                <a:spcPts val="0"/>
              </a:spcAft>
              <a:buSzPts val="1700"/>
              <a:buChar char="●"/>
            </a:pPr>
            <a:r>
              <a:rPr lang="en" sz="1700"/>
              <a:t>Energy of word =</a:t>
            </a:r>
            <a:r>
              <a:rPr b="1" lang="en" sz="1700"/>
              <a:t> Σs</a:t>
            </a:r>
            <a:r>
              <a:rPr b="1" baseline="30000" lang="en" sz="1700"/>
              <a:t>2</a:t>
            </a:r>
            <a:r>
              <a:rPr b="1" lang="en" sz="1700"/>
              <a:t>(n)	</a:t>
            </a:r>
            <a:r>
              <a:rPr lang="en" sz="1700"/>
              <a:t>	</a:t>
            </a:r>
            <a:endParaRPr sz="1700"/>
          </a:p>
          <a:p>
            <a:pPr indent="0" lvl="0" marL="457200" rtl="0" algn="l">
              <a:spcBef>
                <a:spcPts val="1600"/>
              </a:spcBef>
              <a:spcAft>
                <a:spcPts val="0"/>
              </a:spcAft>
              <a:buNone/>
            </a:pPr>
            <a:r>
              <a:rPr lang="en" sz="1700"/>
              <a:t>where n is each sample in that word</a:t>
            </a:r>
            <a:endParaRPr sz="1700"/>
          </a:p>
          <a:p>
            <a:pPr indent="0" lvl="0" marL="457200" rtl="0" algn="l">
              <a:spcBef>
                <a:spcPts val="1600"/>
              </a:spcBef>
              <a:spcAft>
                <a:spcPts val="1600"/>
              </a:spcAft>
              <a:buNone/>
            </a:pPr>
            <a:r>
              <a:t/>
            </a:r>
            <a:endParaRPr sz="17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Energy</a:t>
            </a:r>
            <a:endParaRPr/>
          </a:p>
        </p:txBody>
      </p:sp>
      <p:sp>
        <p:nvSpPr>
          <p:cNvPr id="136" name="Google Shape;136;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find the energy with which the reference speaker and the speaker whose accent is to be modified speak a particular word.</a:t>
            </a:r>
            <a:endParaRPr/>
          </a:p>
          <a:p>
            <a:pPr indent="-342900" lvl="0" marL="457200" rtl="0" algn="l">
              <a:spcBef>
                <a:spcPts val="0"/>
              </a:spcBef>
              <a:spcAft>
                <a:spcPts val="0"/>
              </a:spcAft>
              <a:buSzPts val="1800"/>
              <a:buChar char="●"/>
            </a:pPr>
            <a:r>
              <a:rPr lang="en"/>
              <a:t>For a particular word, if the reference speaker has mean energy E</a:t>
            </a:r>
            <a:r>
              <a:rPr baseline="-25000" lang="en"/>
              <a:t>1 </a:t>
            </a:r>
            <a:r>
              <a:rPr lang="en"/>
              <a:t>and the original speaker has mean energy E</a:t>
            </a:r>
            <a:r>
              <a:rPr baseline="-25000" lang="en"/>
              <a:t>2</a:t>
            </a:r>
            <a:r>
              <a:rPr lang="en"/>
              <a:t>, we find the normalizing factor E</a:t>
            </a:r>
            <a:r>
              <a:rPr baseline="-25000" lang="en"/>
              <a:t>1</a:t>
            </a:r>
            <a:r>
              <a:rPr lang="en"/>
              <a:t>/E</a:t>
            </a:r>
            <a:r>
              <a:rPr baseline="-25000" lang="en"/>
              <a:t>2</a:t>
            </a:r>
            <a:r>
              <a:rPr lang="en"/>
              <a:t> and multiply the signal for the original speaker with this normalizing factor.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Approach</a:t>
            </a:r>
            <a:endParaRPr/>
          </a:p>
        </p:txBody>
      </p:sp>
      <p:sp>
        <p:nvSpPr>
          <p:cNvPr id="142" name="Google Shape;142;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We must have a speech utterance in the original accent of the speaker and the target accent and create transcriptions for both the signals. </a:t>
            </a:r>
            <a:endParaRPr/>
          </a:p>
          <a:p>
            <a:pPr indent="-342900" lvl="0" marL="457200" rtl="0" algn="l">
              <a:spcBef>
                <a:spcPts val="0"/>
              </a:spcBef>
              <a:spcAft>
                <a:spcPts val="0"/>
              </a:spcAft>
              <a:buSzPts val="1800"/>
              <a:buAutoNum type="arabicPeriod"/>
            </a:pPr>
            <a:r>
              <a:rPr lang="en"/>
              <a:t>Segment both the signals into words by using the transcriptions.</a:t>
            </a:r>
            <a:endParaRPr/>
          </a:p>
          <a:p>
            <a:pPr indent="-342900" lvl="0" marL="457200" rtl="0" algn="l">
              <a:spcBef>
                <a:spcPts val="0"/>
              </a:spcBef>
              <a:spcAft>
                <a:spcPts val="0"/>
              </a:spcAft>
              <a:buSzPts val="1800"/>
              <a:buAutoNum type="arabicPeriod"/>
            </a:pPr>
            <a:r>
              <a:rPr lang="en"/>
              <a:t>Find the prosody features (duration, energy and intonation) for each word in both the accents. </a:t>
            </a:r>
            <a:endParaRPr/>
          </a:p>
          <a:p>
            <a:pPr indent="-342900" lvl="0" marL="457200" rtl="0" algn="l">
              <a:spcBef>
                <a:spcPts val="0"/>
              </a:spcBef>
              <a:spcAft>
                <a:spcPts val="0"/>
              </a:spcAft>
              <a:buSzPts val="1800"/>
              <a:buAutoNum type="arabicPeriod"/>
            </a:pPr>
            <a:r>
              <a:rPr lang="en"/>
              <a:t>The prosody features in the original speech were changed according to the same in the accented speech. The duration of each word in the original speech is changed to that in the reference one, the energy of each word in the original speech is multiplied with a normalizing factor and the average pitch of each word in the original speech is scaled to that in the reference one.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8"/>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Workflow</a:t>
            </a:r>
            <a:endParaRPr/>
          </a:p>
        </p:txBody>
      </p:sp>
      <p:sp>
        <p:nvSpPr>
          <p:cNvPr id="148" name="Google Shape;148;p28"/>
          <p:cNvSpPr txBox="1"/>
          <p:nvPr/>
        </p:nvSpPr>
        <p:spPr>
          <a:xfrm>
            <a:off x="3484300" y="474350"/>
            <a:ext cx="1620900" cy="37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p>
        </p:txBody>
      </p:sp>
      <p:sp>
        <p:nvSpPr>
          <p:cNvPr id="149" name="Google Shape;149;p28"/>
          <p:cNvSpPr/>
          <p:nvPr/>
        </p:nvSpPr>
        <p:spPr>
          <a:xfrm>
            <a:off x="5226075" y="359025"/>
            <a:ext cx="3516600" cy="551100"/>
          </a:xfrm>
          <a:prstGeom prst="roundRect">
            <a:avLst>
              <a:gd fmla="val 16667" name="adj"/>
            </a:avLst>
          </a:prstGeom>
          <a:solidFill>
            <a:srgbClr val="FFFFFF"/>
          </a:solidFill>
          <a:ln cap="flat" cmpd="sng" w="2857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Parallel </a:t>
            </a:r>
            <a:r>
              <a:rPr lang="en" sz="1200"/>
              <a:t>Speech Signal segments corresponding to each word</a:t>
            </a:r>
            <a:endParaRPr sz="1200"/>
          </a:p>
        </p:txBody>
      </p:sp>
      <p:sp>
        <p:nvSpPr>
          <p:cNvPr id="150" name="Google Shape;150;p28"/>
          <p:cNvSpPr/>
          <p:nvPr/>
        </p:nvSpPr>
        <p:spPr>
          <a:xfrm>
            <a:off x="5226075" y="1212250"/>
            <a:ext cx="3516600" cy="551100"/>
          </a:xfrm>
          <a:prstGeom prst="roundRect">
            <a:avLst>
              <a:gd fmla="val 16667" name="adj"/>
            </a:avLst>
          </a:prstGeom>
          <a:solidFill>
            <a:srgbClr val="FFFFFF"/>
          </a:solidFill>
          <a:ln cap="flat" cmpd="sng" w="2857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Duration modification</a:t>
            </a:r>
            <a:endParaRPr sz="1200"/>
          </a:p>
        </p:txBody>
      </p:sp>
      <p:sp>
        <p:nvSpPr>
          <p:cNvPr id="151" name="Google Shape;151;p28"/>
          <p:cNvSpPr/>
          <p:nvPr/>
        </p:nvSpPr>
        <p:spPr>
          <a:xfrm>
            <a:off x="5265375" y="2086488"/>
            <a:ext cx="3516600" cy="551100"/>
          </a:xfrm>
          <a:prstGeom prst="roundRect">
            <a:avLst>
              <a:gd fmla="val 16667" name="adj"/>
            </a:avLst>
          </a:prstGeom>
          <a:solidFill>
            <a:srgbClr val="FFFFFF"/>
          </a:solidFill>
          <a:ln cap="flat" cmpd="sng" w="2857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Energy modification</a:t>
            </a:r>
            <a:endParaRPr sz="1200"/>
          </a:p>
        </p:txBody>
      </p:sp>
      <p:sp>
        <p:nvSpPr>
          <p:cNvPr id="152" name="Google Shape;152;p28"/>
          <p:cNvSpPr/>
          <p:nvPr/>
        </p:nvSpPr>
        <p:spPr>
          <a:xfrm>
            <a:off x="5226075" y="3027850"/>
            <a:ext cx="3516600" cy="551100"/>
          </a:xfrm>
          <a:prstGeom prst="roundRect">
            <a:avLst>
              <a:gd fmla="val 16667" name="adj"/>
            </a:avLst>
          </a:prstGeom>
          <a:solidFill>
            <a:srgbClr val="FFFFFF"/>
          </a:solidFill>
          <a:ln cap="flat" cmpd="sng" w="2857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Pitch variation</a:t>
            </a:r>
            <a:endParaRPr sz="1200"/>
          </a:p>
        </p:txBody>
      </p:sp>
      <p:sp>
        <p:nvSpPr>
          <p:cNvPr id="153" name="Google Shape;153;p28"/>
          <p:cNvSpPr/>
          <p:nvPr/>
        </p:nvSpPr>
        <p:spPr>
          <a:xfrm>
            <a:off x="5226075" y="3913050"/>
            <a:ext cx="3555900" cy="704100"/>
          </a:xfrm>
          <a:prstGeom prst="roundRect">
            <a:avLst>
              <a:gd fmla="val 16667" name="adj"/>
            </a:avLst>
          </a:prstGeom>
          <a:solidFill>
            <a:srgbClr val="FFFFFF"/>
          </a:solidFill>
          <a:ln cap="flat" cmpd="sng" w="2857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Concatenate words to form sentences and obtain the modified speech signal</a:t>
            </a:r>
            <a:endParaRPr sz="1200"/>
          </a:p>
        </p:txBody>
      </p:sp>
      <p:sp>
        <p:nvSpPr>
          <p:cNvPr id="154" name="Google Shape;154;p28"/>
          <p:cNvSpPr/>
          <p:nvPr/>
        </p:nvSpPr>
        <p:spPr>
          <a:xfrm>
            <a:off x="6833475" y="949588"/>
            <a:ext cx="301800" cy="223200"/>
          </a:xfrm>
          <a:prstGeom prst="downArrow">
            <a:avLst>
              <a:gd fmla="val 50000" name="adj1"/>
              <a:gd fmla="val 50000" name="adj2"/>
            </a:avLst>
          </a:prstGeom>
          <a:solidFill>
            <a:srgbClr val="737373"/>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8"/>
          <p:cNvSpPr/>
          <p:nvPr/>
        </p:nvSpPr>
        <p:spPr>
          <a:xfrm>
            <a:off x="6833475" y="2706525"/>
            <a:ext cx="301800" cy="223200"/>
          </a:xfrm>
          <a:prstGeom prst="downArrow">
            <a:avLst>
              <a:gd fmla="val 50000" name="adj1"/>
              <a:gd fmla="val 50000" name="adj2"/>
            </a:avLst>
          </a:prstGeom>
          <a:solidFill>
            <a:srgbClr val="737373"/>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8"/>
          <p:cNvSpPr/>
          <p:nvPr/>
        </p:nvSpPr>
        <p:spPr>
          <a:xfrm>
            <a:off x="6833475" y="1794350"/>
            <a:ext cx="301800" cy="223200"/>
          </a:xfrm>
          <a:prstGeom prst="downArrow">
            <a:avLst>
              <a:gd fmla="val 50000" name="adj1"/>
              <a:gd fmla="val 50000" name="adj2"/>
            </a:avLst>
          </a:prstGeom>
          <a:solidFill>
            <a:srgbClr val="737373"/>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8"/>
          <p:cNvSpPr/>
          <p:nvPr/>
        </p:nvSpPr>
        <p:spPr>
          <a:xfrm>
            <a:off x="6833475" y="3618688"/>
            <a:ext cx="301800" cy="223200"/>
          </a:xfrm>
          <a:prstGeom prst="downArrow">
            <a:avLst>
              <a:gd fmla="val 50000" name="adj1"/>
              <a:gd fmla="val 50000" name="adj2"/>
            </a:avLst>
          </a:prstGeom>
          <a:solidFill>
            <a:srgbClr val="737373"/>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311700" y="162450"/>
            <a:ext cx="8520600" cy="99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EXPERIMENTAL RESULTS (Indian to Foreign accent conversion - duration change)</a:t>
            </a:r>
            <a:endParaRPr/>
          </a:p>
        </p:txBody>
      </p:sp>
      <p:pic>
        <p:nvPicPr>
          <p:cNvPr id="163" name="Google Shape;163;p29"/>
          <p:cNvPicPr preferRelativeResize="0"/>
          <p:nvPr/>
        </p:nvPicPr>
        <p:blipFill rotWithShape="1">
          <a:blip r:embed="rId3">
            <a:alphaModFix/>
          </a:blip>
          <a:srcRect b="0" l="9513" r="6818" t="0"/>
          <a:stretch/>
        </p:blipFill>
        <p:spPr>
          <a:xfrm>
            <a:off x="0" y="1304850"/>
            <a:ext cx="9144000" cy="36862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Energy</a:t>
            </a:r>
            <a:r>
              <a:rPr lang="en"/>
              <a:t> modification (Indian to Foreign accent)</a:t>
            </a:r>
            <a:endParaRPr/>
          </a:p>
        </p:txBody>
      </p:sp>
      <p:sp>
        <p:nvSpPr>
          <p:cNvPr id="169" name="Google Shape;169;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0" name="Google Shape;170;p30"/>
          <p:cNvPicPr preferRelativeResize="0"/>
          <p:nvPr/>
        </p:nvPicPr>
        <p:blipFill>
          <a:blip r:embed="rId3">
            <a:alphaModFix/>
          </a:blip>
          <a:stretch>
            <a:fillRect/>
          </a:stretch>
        </p:blipFill>
        <p:spPr>
          <a:xfrm>
            <a:off x="0" y="1017725"/>
            <a:ext cx="9144000" cy="3911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Result-2 </a:t>
            </a:r>
            <a:r>
              <a:rPr lang="en"/>
              <a:t>(Foreign to Indian accent - Duration change)</a:t>
            </a:r>
            <a:endParaRPr/>
          </a:p>
        </p:txBody>
      </p:sp>
      <p:pic>
        <p:nvPicPr>
          <p:cNvPr id="176" name="Google Shape;176;p31"/>
          <p:cNvPicPr preferRelativeResize="0"/>
          <p:nvPr/>
        </p:nvPicPr>
        <p:blipFill rotWithShape="1">
          <a:blip r:embed="rId3">
            <a:alphaModFix/>
          </a:blip>
          <a:srcRect b="0" l="9407" r="6819" t="0"/>
          <a:stretch/>
        </p:blipFill>
        <p:spPr>
          <a:xfrm>
            <a:off x="0" y="1152175"/>
            <a:ext cx="9144000" cy="38250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MEMBERS</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Naila Fatima (201530154)</a:t>
            </a:r>
            <a:endParaRPr/>
          </a:p>
          <a:p>
            <a:pPr indent="-342900" lvl="0" marL="457200" rtl="0" algn="l">
              <a:spcBef>
                <a:spcPts val="0"/>
              </a:spcBef>
              <a:spcAft>
                <a:spcPts val="0"/>
              </a:spcAft>
              <a:buSzPts val="1800"/>
              <a:buAutoNum type="arabicPeriod"/>
            </a:pPr>
            <a:r>
              <a:rPr lang="en"/>
              <a:t>Avani Agrawal (201530194)</a:t>
            </a:r>
            <a:endParaRPr/>
          </a:p>
          <a:p>
            <a:pPr indent="-342900" lvl="0" marL="457200" rtl="0" algn="l">
              <a:spcBef>
                <a:spcPts val="0"/>
              </a:spcBef>
              <a:spcAft>
                <a:spcPts val="0"/>
              </a:spcAft>
              <a:buSzPts val="1800"/>
              <a:buAutoNum type="arabicPeriod"/>
            </a:pPr>
            <a:r>
              <a:rPr lang="en"/>
              <a:t>Pooja Guhan (201530195)</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Energy modification (Foreign to Indian accent)</a:t>
            </a:r>
            <a:endParaRPr/>
          </a:p>
        </p:txBody>
      </p:sp>
      <p:sp>
        <p:nvSpPr>
          <p:cNvPr id="182" name="Google Shape;182;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3" name="Google Shape;183;p32"/>
          <p:cNvPicPr preferRelativeResize="0"/>
          <p:nvPr/>
        </p:nvPicPr>
        <p:blipFill>
          <a:blip r:embed="rId3">
            <a:alphaModFix/>
          </a:blip>
          <a:stretch>
            <a:fillRect/>
          </a:stretch>
        </p:blipFill>
        <p:spPr>
          <a:xfrm>
            <a:off x="0" y="1073925"/>
            <a:ext cx="9144000" cy="39191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3"/>
          <p:cNvSpPr txBox="1"/>
          <p:nvPr>
            <p:ph type="title"/>
          </p:nvPr>
        </p:nvSpPr>
        <p:spPr>
          <a:xfrm>
            <a:off x="265500" y="1733850"/>
            <a:ext cx="4045200" cy="16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Challenges</a:t>
            </a:r>
            <a:endParaRPr/>
          </a:p>
        </p:txBody>
      </p:sp>
      <p:sp>
        <p:nvSpPr>
          <p:cNvPr id="189" name="Google Shape;189;p33"/>
          <p:cNvSpPr txBox="1"/>
          <p:nvPr/>
        </p:nvSpPr>
        <p:spPr>
          <a:xfrm>
            <a:off x="4940025" y="350425"/>
            <a:ext cx="3832200" cy="4148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In order to change the accent with which an utterance is spoken, we require a target speech which consists of the same utterance being spoken in the desired accent.</a:t>
            </a:r>
            <a:endParaRPr/>
          </a:p>
          <a:p>
            <a:pPr indent="-317500" lvl="0" marL="457200" rtl="0" algn="l">
              <a:spcBef>
                <a:spcPts val="0"/>
              </a:spcBef>
              <a:spcAft>
                <a:spcPts val="0"/>
              </a:spcAft>
              <a:buSzPts val="1400"/>
              <a:buChar char="●"/>
            </a:pPr>
            <a:r>
              <a:rPr lang="en"/>
              <a:t>Since we are working with words, we require a transcription for each of the speech signals we use. This can lead to variations in the output signal as the transcriptions may be affected by coarticulation, thereby making it difficult to realize the actual duration of each speech unit.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p34"/>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p35"/>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6"/>
          <p:cNvSpPr txBox="1"/>
          <p:nvPr>
            <p:ph type="title"/>
          </p:nvPr>
        </p:nvSpPr>
        <p:spPr>
          <a:xfrm>
            <a:off x="64590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200"/>
              <a:t>Problem Statement:</a:t>
            </a:r>
            <a:endParaRPr b="1" sz="4200"/>
          </a:p>
          <a:p>
            <a:pPr indent="0" lvl="0" marL="0" rtl="0" algn="l">
              <a:spcBef>
                <a:spcPts val="0"/>
              </a:spcBef>
              <a:spcAft>
                <a:spcPts val="0"/>
              </a:spcAft>
              <a:buNone/>
            </a:pPr>
            <a:r>
              <a:rPr b="1" lang="en" sz="4200"/>
              <a:t> </a:t>
            </a:r>
            <a:r>
              <a:rPr b="1" lang="en" sz="2400"/>
              <a:t>Change the accent of a speaker to a desired accent and preserve the speaker’s voice identity by analysing the acoustic features and performing the modification wherever required.  </a:t>
            </a:r>
            <a:endParaRPr b="1" sz="2400"/>
          </a:p>
          <a:p>
            <a:pPr indent="0" lvl="0" marL="0" rtl="0" algn="l">
              <a:spcBef>
                <a:spcPts val="0"/>
              </a:spcBef>
              <a:spcAft>
                <a:spcPts val="0"/>
              </a:spcAft>
              <a:buNone/>
            </a:pPr>
            <a:r>
              <a:t/>
            </a:r>
            <a:endParaRPr sz="4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490250" y="526350"/>
            <a:ext cx="7805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Applications:</a:t>
            </a:r>
            <a:endParaRPr sz="2400"/>
          </a:p>
          <a:p>
            <a:pPr indent="-342900" lvl="0" marL="457200" rtl="0" algn="l">
              <a:spcBef>
                <a:spcPts val="0"/>
              </a:spcBef>
              <a:spcAft>
                <a:spcPts val="0"/>
              </a:spcAft>
              <a:buSzPts val="1800"/>
              <a:buAutoNum type="arabicPeriod"/>
            </a:pPr>
            <a:r>
              <a:rPr lang="en" sz="1800"/>
              <a:t>Integrating accent conversion to a text-to-speech system (TTS) can produce a voice with desired accent instantly and inexpensively.</a:t>
            </a:r>
            <a:endParaRPr sz="1800"/>
          </a:p>
          <a:p>
            <a:pPr indent="-342900" lvl="0" marL="457200" rtl="0" algn="l">
              <a:spcBef>
                <a:spcPts val="0"/>
              </a:spcBef>
              <a:spcAft>
                <a:spcPts val="0"/>
              </a:spcAft>
              <a:buSzPts val="1800"/>
              <a:buAutoNum type="arabicPeriod"/>
            </a:pPr>
            <a:r>
              <a:rPr lang="en" sz="1800"/>
              <a:t>Applying the technology to film industry can change an actor’s or actress’s accent to a desired accent without hard training for the actor or actress to learn a new accent.</a:t>
            </a:r>
            <a:endParaRPr sz="1800"/>
          </a:p>
          <a:p>
            <a:pPr indent="-342900" lvl="0" marL="457200" rtl="0" algn="l">
              <a:spcBef>
                <a:spcPts val="0"/>
              </a:spcBef>
              <a:spcAft>
                <a:spcPts val="0"/>
              </a:spcAft>
              <a:buSzPts val="1800"/>
              <a:buAutoNum type="arabicPeriod"/>
            </a:pPr>
            <a:r>
              <a:rPr lang="en" sz="1800"/>
              <a:t>It can be used as a foreign accent learning tool. It could allow the learners to listen to their own voice with the native speaker’s accent and to mimic that accent.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Understanding Accent (1)</a:t>
            </a:r>
            <a:endParaRPr/>
          </a:p>
        </p:txBody>
      </p:sp>
      <p:sp>
        <p:nvSpPr>
          <p:cNvPr id="82" name="Google Shape;82;p17"/>
          <p:cNvSpPr txBox="1"/>
          <p:nvPr>
            <p:ph idx="1" type="body"/>
          </p:nvPr>
        </p:nvSpPr>
        <p:spPr>
          <a:xfrm>
            <a:off x="311700" y="1152475"/>
            <a:ext cx="8520600" cy="3793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Acoustic manifesta</a:t>
            </a:r>
            <a:r>
              <a:rPr lang="en" sz="2400"/>
              <a:t>tions of differences in pronunciations and tone by a community of people from a national, regional or a socio-economic grouping</a:t>
            </a:r>
            <a:endParaRPr sz="2400"/>
          </a:p>
          <a:p>
            <a:pPr indent="-381000" lvl="0" marL="457200" marR="0" rtl="0" algn="l">
              <a:lnSpc>
                <a:spcPct val="115000"/>
              </a:lnSpc>
              <a:spcBef>
                <a:spcPts val="0"/>
              </a:spcBef>
              <a:spcAft>
                <a:spcPts val="0"/>
              </a:spcAft>
              <a:buClr>
                <a:schemeClr val="accent3"/>
              </a:buClr>
              <a:buSzPts val="2400"/>
              <a:buChar char="➢"/>
            </a:pPr>
            <a:r>
              <a:rPr b="1" lang="en" sz="2400"/>
              <a:t>Difference between accent and dialect</a:t>
            </a:r>
            <a:endParaRPr b="1" sz="2400"/>
          </a:p>
          <a:p>
            <a:pPr indent="-381000" lvl="1" marL="914400" marR="0" rtl="0" algn="l">
              <a:lnSpc>
                <a:spcPct val="115000"/>
              </a:lnSpc>
              <a:spcBef>
                <a:spcPts val="0"/>
              </a:spcBef>
              <a:spcAft>
                <a:spcPts val="0"/>
              </a:spcAft>
              <a:buSzPts val="2400"/>
              <a:buChar char="○"/>
            </a:pPr>
            <a:r>
              <a:rPr lang="en" sz="2400"/>
              <a:t>Accent is the influence of the first language of a speaker to a second language while dialect of a given language are differences in vocabulary, grammar and speaking style of that language because of geographical and ethnic differences.</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Understanding Accent (2)</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Structural differences between accents can be divided into 2 broad parts:</a:t>
            </a:r>
            <a:endParaRPr sz="2400"/>
          </a:p>
          <a:p>
            <a:pPr indent="-381000" lvl="1" marL="914400" rtl="0" algn="l">
              <a:spcBef>
                <a:spcPts val="0"/>
              </a:spcBef>
              <a:spcAft>
                <a:spcPts val="0"/>
              </a:spcAft>
              <a:buSzPts val="2400"/>
              <a:buChar char="○"/>
            </a:pPr>
            <a:r>
              <a:rPr lang="en" sz="2400"/>
              <a:t>Difference in phonetic transcriptions</a:t>
            </a:r>
            <a:endParaRPr sz="2400"/>
          </a:p>
          <a:p>
            <a:pPr indent="-381000" lvl="1" marL="914400" rtl="0" algn="l">
              <a:spcBef>
                <a:spcPts val="0"/>
              </a:spcBef>
              <a:spcAft>
                <a:spcPts val="0"/>
              </a:spcAft>
              <a:buSzPts val="2400"/>
              <a:buChar char="○"/>
            </a:pPr>
            <a:r>
              <a:rPr lang="en" sz="2400"/>
              <a:t>Differences in acoustic correlates and intonation of sounds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Phonetics based differences between accents</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eriod"/>
            </a:pPr>
            <a:r>
              <a:rPr lang="en" sz="2400"/>
              <a:t>Phonetic realizations of accent. - for the same phoneme, each accent group may have different phonetic realization rules. </a:t>
            </a:r>
            <a:endParaRPr sz="2400"/>
          </a:p>
          <a:p>
            <a:pPr indent="-381000" lvl="0" marL="457200" rtl="0" algn="l">
              <a:spcBef>
                <a:spcPts val="0"/>
              </a:spcBef>
              <a:spcAft>
                <a:spcPts val="0"/>
              </a:spcAft>
              <a:buSzPts val="2400"/>
              <a:buAutoNum type="arabicPeriod"/>
            </a:pPr>
            <a:r>
              <a:rPr lang="en" sz="2400"/>
              <a:t>Difference in the phonemic systems of accents: phonemic systems can be different in the number and or identity of the phonemes in the system.</a:t>
            </a:r>
            <a:endParaRPr sz="2400"/>
          </a:p>
          <a:p>
            <a:pPr indent="-381000" lvl="0" marL="457200" rtl="0" algn="l">
              <a:spcBef>
                <a:spcPts val="0"/>
              </a:spcBef>
              <a:spcAft>
                <a:spcPts val="0"/>
              </a:spcAft>
              <a:buSzPts val="2400"/>
              <a:buAutoNum type="arabicPeriod"/>
            </a:pPr>
            <a:r>
              <a:rPr lang="en" sz="2400"/>
              <a:t>Difference in the phonotactic distribution: accents may also differ in the environments in which particular phonemes do or do not occur. </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Acoustic of Accents</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Perceived acoustics differences of accents are due to the differences, during the production of sound, in the configurations, positioning, tension and movement of laryngeal and </a:t>
            </a:r>
            <a:r>
              <a:rPr lang="en" sz="1600"/>
              <a:t>supralaryngeal</a:t>
            </a:r>
            <a:r>
              <a:rPr lang="en" sz="1600"/>
              <a:t> articulatory parameters, namely vocal folds, vocal tract, tongue and lips</a:t>
            </a:r>
            <a:endParaRPr sz="1600"/>
          </a:p>
          <a:p>
            <a:pPr indent="-330200" lvl="0" marL="457200" rtl="0" algn="l">
              <a:spcBef>
                <a:spcPts val="0"/>
              </a:spcBef>
              <a:spcAft>
                <a:spcPts val="0"/>
              </a:spcAft>
              <a:buSzPts val="1600"/>
              <a:buChar char="➢"/>
            </a:pPr>
            <a:r>
              <a:rPr lang="en" sz="1600"/>
              <a:t> Acoustic aspects of accent that are used for acoustic models and accent synthesis:</a:t>
            </a:r>
            <a:endParaRPr sz="1600"/>
          </a:p>
          <a:p>
            <a:pPr indent="-330200" lvl="1" marL="1371600" rtl="0" algn="l">
              <a:spcBef>
                <a:spcPts val="0"/>
              </a:spcBef>
              <a:spcAft>
                <a:spcPts val="0"/>
              </a:spcAft>
              <a:buSzPts val="1600"/>
              <a:buChar char="○"/>
            </a:pPr>
            <a:r>
              <a:rPr lang="en" sz="1600"/>
              <a:t> </a:t>
            </a:r>
            <a:r>
              <a:rPr b="1" lang="en" sz="1600"/>
              <a:t>Pitch prosody</a:t>
            </a:r>
            <a:endParaRPr b="1" sz="1600"/>
          </a:p>
          <a:p>
            <a:pPr indent="-330200" lvl="2" marL="1828800" marR="0" rtl="0" algn="l">
              <a:lnSpc>
                <a:spcPct val="115000"/>
              </a:lnSpc>
              <a:spcBef>
                <a:spcPts val="0"/>
              </a:spcBef>
              <a:spcAft>
                <a:spcPts val="0"/>
              </a:spcAft>
              <a:buClr>
                <a:schemeClr val="accent3"/>
              </a:buClr>
              <a:buSzPts val="1600"/>
              <a:buFont typeface="Average"/>
              <a:buChar char="■"/>
            </a:pPr>
            <a:r>
              <a:rPr lang="en" sz="1600"/>
              <a:t>Pitch trajectory at various linguistic  contexts and positions. Eg: pitch rise at the beginning of a voiced group or phrase, pitch falls at the end of a phrase.</a:t>
            </a:r>
            <a:endParaRPr sz="1600"/>
          </a:p>
          <a:p>
            <a:pPr indent="-330200" lvl="2" marL="1828800" marR="0" rtl="0" algn="l">
              <a:lnSpc>
                <a:spcPct val="115000"/>
              </a:lnSpc>
              <a:spcBef>
                <a:spcPts val="0"/>
              </a:spcBef>
              <a:spcAft>
                <a:spcPts val="0"/>
              </a:spcAft>
              <a:buClr>
                <a:schemeClr val="accent3"/>
              </a:buClr>
              <a:buSzPts val="1600"/>
              <a:buFont typeface="Average"/>
              <a:buChar char="■"/>
            </a:pPr>
            <a:r>
              <a:rPr lang="en" sz="1600"/>
              <a:t>Pitch nucleus, i.e timing and magnitude of the prominent pitch event</a:t>
            </a:r>
            <a:endParaRPr sz="1600"/>
          </a:p>
          <a:p>
            <a:pPr indent="-330200" lvl="1" marL="1371600" rtl="0" algn="l">
              <a:spcBef>
                <a:spcPts val="0"/>
              </a:spcBef>
              <a:spcAft>
                <a:spcPts val="0"/>
              </a:spcAft>
              <a:buSzPts val="1600"/>
              <a:buChar char="○"/>
            </a:pPr>
            <a:r>
              <a:rPr b="1" lang="en" sz="1600"/>
              <a:t>Laryngeal (glottal) correlates of accent</a:t>
            </a:r>
            <a:r>
              <a:rPr lang="en" sz="1600"/>
              <a:t>, i.e the voice  of speech segments in certain contexts as a function of accent. </a:t>
            </a:r>
            <a:endParaRPr sz="1600"/>
          </a:p>
          <a:p>
            <a:pPr indent="-330200" lvl="1" marL="1371600" rtl="0" algn="l">
              <a:spcBef>
                <a:spcPts val="0"/>
              </a:spcBef>
              <a:spcAft>
                <a:spcPts val="0"/>
              </a:spcAft>
              <a:buSzPts val="1600"/>
              <a:buChar char="○"/>
            </a:pPr>
            <a:r>
              <a:rPr b="1" lang="en" sz="1600"/>
              <a:t>Formants</a:t>
            </a:r>
            <a:endParaRPr b="1" sz="1600"/>
          </a:p>
          <a:p>
            <a:pPr indent="-330200" lvl="1" marL="1371600" rtl="0" algn="l">
              <a:spcBef>
                <a:spcPts val="0"/>
              </a:spcBef>
              <a:spcAft>
                <a:spcPts val="0"/>
              </a:spcAft>
              <a:buSzPts val="1600"/>
              <a:buChar char="○"/>
            </a:pPr>
            <a:r>
              <a:rPr b="1" lang="en" sz="1600"/>
              <a:t>Duration</a:t>
            </a:r>
            <a:endParaRPr b="1" sz="1600"/>
          </a:p>
          <a:p>
            <a:pPr indent="0" lvl="0" marL="0" rtl="0" algn="l">
              <a:spcBef>
                <a:spcPts val="1600"/>
              </a:spcBef>
              <a:spcAft>
                <a:spcPts val="1600"/>
              </a:spcAft>
              <a:buNone/>
            </a:pPr>
            <a:r>
              <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264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Prosody</a:t>
            </a:r>
            <a:endParaRPr/>
          </a:p>
        </p:txBody>
      </p:sp>
      <p:sp>
        <p:nvSpPr>
          <p:cNvPr id="106" name="Google Shape;106;p21"/>
          <p:cNvSpPr txBox="1"/>
          <p:nvPr>
            <p:ph idx="1" type="body"/>
          </p:nvPr>
        </p:nvSpPr>
        <p:spPr>
          <a:xfrm>
            <a:off x="311700" y="721150"/>
            <a:ext cx="8520600" cy="3844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Prosodic features are suprasegmental features which may reflect features concerning the speaker (such as the emotional state) or the utterance (such as the form of utterance and the presence of emphasis, contrast or sarcasm).</a:t>
            </a:r>
            <a:endParaRPr/>
          </a:p>
          <a:p>
            <a:pPr indent="-342900" lvl="0" marL="457200" rtl="0" algn="l">
              <a:spcBef>
                <a:spcPts val="0"/>
              </a:spcBef>
              <a:spcAft>
                <a:spcPts val="0"/>
              </a:spcAft>
              <a:buSzPts val="1800"/>
              <a:buChar char="●"/>
            </a:pPr>
            <a:r>
              <a:rPr lang="en"/>
              <a:t>These are extracted from longer segments of speech such as syllables or words.</a:t>
            </a:r>
            <a:endParaRPr/>
          </a:p>
          <a:p>
            <a:pPr indent="-342900" lvl="0" marL="457200" rtl="0" algn="l">
              <a:spcBef>
                <a:spcPts val="0"/>
              </a:spcBef>
              <a:spcAft>
                <a:spcPts val="0"/>
              </a:spcAft>
              <a:buSzPts val="1800"/>
              <a:buChar char="●"/>
            </a:pPr>
            <a:r>
              <a:rPr lang="en"/>
              <a:t>The prosodic features that we have used for accent modification are intonation, energy and duration. We have used these three as they cover different aspects of a speech signal- intonation deals with variations in pitch, duration deals with variations in the length of syllables or words spoken and energy deals with the energy present in the different syllables or words spoken.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