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6" r:id="rId3"/>
    <p:sldId id="274" r:id="rId4"/>
    <p:sldId id="283" r:id="rId5"/>
    <p:sldId id="285" r:id="rId6"/>
    <p:sldId id="286" r:id="rId7"/>
    <p:sldId id="301" r:id="rId8"/>
    <p:sldId id="302" r:id="rId9"/>
    <p:sldId id="288" r:id="rId10"/>
    <p:sldId id="263" r:id="rId11"/>
    <p:sldId id="266" r:id="rId12"/>
    <p:sldId id="289" r:id="rId13"/>
    <p:sldId id="303" r:id="rId14"/>
    <p:sldId id="282" r:id="rId15"/>
    <p:sldId id="291" r:id="rId16"/>
    <p:sldId id="294" r:id="rId17"/>
    <p:sldId id="267" r:id="rId18"/>
    <p:sldId id="299" r:id="rId19"/>
    <p:sldId id="295" r:id="rId20"/>
    <p:sldId id="293" r:id="rId21"/>
    <p:sldId id="292" r:id="rId22"/>
    <p:sldId id="297" r:id="rId23"/>
    <p:sldId id="305" r:id="rId24"/>
    <p:sldId id="298" r:id="rId25"/>
    <p:sldId id="270" r:id="rId26"/>
    <p:sldId id="269" r:id="rId27"/>
    <p:sldId id="281" r:id="rId28"/>
    <p:sldId id="290" r:id="rId29"/>
    <p:sldId id="300"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4"/>
    <p:restoredTop sz="94542"/>
  </p:normalViewPr>
  <p:slideViewPr>
    <p:cSldViewPr snapToGrid="0" snapToObjects="1">
      <p:cViewPr varScale="1">
        <p:scale>
          <a:sx n="82" d="100"/>
          <a:sy n="82" d="100"/>
        </p:scale>
        <p:origin x="18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939D0-5028-8E4F-8C04-37DCAF69CF4D}" type="datetimeFigureOut">
              <a:rPr lang="en-US" smtClean="0"/>
              <a:t>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CD133-75E9-544B-AFBC-0CF65B4264D7}" type="slidenum">
              <a:rPr lang="en-US" smtClean="0"/>
              <a:t>‹#›</a:t>
            </a:fld>
            <a:endParaRPr lang="en-US"/>
          </a:p>
        </p:txBody>
      </p:sp>
    </p:spTree>
    <p:extLst>
      <p:ext uri="{BB962C8B-B14F-4D97-AF65-F5344CB8AC3E}">
        <p14:creationId xmlns:p14="http://schemas.microsoft.com/office/powerpoint/2010/main" val="1666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5CD133-75E9-544B-AFBC-0CF65B4264D7}" type="slidenum">
              <a:rPr lang="en-US" smtClean="0"/>
              <a:t>10</a:t>
            </a:fld>
            <a:endParaRPr lang="en-US"/>
          </a:p>
        </p:txBody>
      </p:sp>
    </p:spTree>
    <p:extLst>
      <p:ext uri="{BB962C8B-B14F-4D97-AF65-F5344CB8AC3E}">
        <p14:creationId xmlns:p14="http://schemas.microsoft.com/office/powerpoint/2010/main" val="51226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E18DB1-A570-6342-ABF8-FCA41149DA96}" type="datetime1">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42851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90408-8581-E94F-AE4A-8BEFEBE68873}" type="datetime1">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3244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7C065-51FB-8242-8B6C-BF791134A439}" type="datetime1">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6448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CF1A9-F15A-E943-82DD-833D09E0EFCC}" type="datetime1">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478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242D1-43C5-C04D-B042-3B8BD570C1EE}" type="datetime1">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1866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E236B-3F70-1148-82D8-9D876132BD03}" type="datetime1">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98494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C9FB5A-9D9F-544F-A66F-2F8C61CB3291}" type="datetime1">
              <a:rPr lang="en-US" smtClean="0"/>
              <a:t>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13121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199DA-5F60-174A-8FD6-036634BDBFE2}" type="datetime1">
              <a:rPr lang="en-US" smtClean="0"/>
              <a:t>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70754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41880-9FE2-3A46-AD9B-D71E5F900F64}" type="datetime1">
              <a:rPr lang="en-US" smtClean="0"/>
              <a:t>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06893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9BD75-72FA-0549-9F26-864FE39CFA57}" type="datetime1">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9203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27F83-4C4E-8B40-A3F3-9705B29CAF06}" type="datetime1">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00556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54E96-DB79-004A-B00E-F5F74E463BF4}" type="datetime1">
              <a:rPr lang="en-US" smtClean="0"/>
              <a:t>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BA86A-B23B-3A49-97AF-20A2E1109DA8}" type="slidenum">
              <a:rPr lang="en-US" smtClean="0"/>
              <a:t>‹#›</a:t>
            </a:fld>
            <a:endParaRPr lang="en-US"/>
          </a:p>
        </p:txBody>
      </p:sp>
    </p:spTree>
    <p:extLst>
      <p:ext uri="{BB962C8B-B14F-4D97-AF65-F5344CB8AC3E}">
        <p14:creationId xmlns:p14="http://schemas.microsoft.com/office/powerpoint/2010/main" val="167404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endingclub.com/public/rates-and-fees.action" TargetMode="External"/><Relationship Id="rId3" Type="http://schemas.openxmlformats.org/officeDocument/2006/relationships/hyperlink" Target="https://www.orchardplatform.com/blog/credit-variables-explained-credit-grades-on-lendingclub-and-prosp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Lending </a:t>
            </a:r>
            <a:r>
              <a:rPr lang="en-US" smtClean="0"/>
              <a:t>Club Loan Grades</a:t>
            </a:r>
            <a:endParaRPr lang="en-US" dirty="0"/>
          </a:p>
        </p:txBody>
      </p:sp>
      <p:sp>
        <p:nvSpPr>
          <p:cNvPr id="3" name="Subtitle 2"/>
          <p:cNvSpPr>
            <a:spLocks noGrp="1"/>
          </p:cNvSpPr>
          <p:nvPr>
            <p:ph type="subTitle" idx="1"/>
          </p:nvPr>
        </p:nvSpPr>
        <p:spPr/>
        <p:txBody>
          <a:bodyPr>
            <a:normAutofit lnSpcReduction="10000"/>
          </a:bodyPr>
          <a:lstStyle/>
          <a:p>
            <a:r>
              <a:rPr lang="en-US" dirty="0" smtClean="0"/>
              <a:t>Nicolae Tecu</a:t>
            </a:r>
          </a:p>
          <a:p>
            <a:r>
              <a:rPr lang="en-US" dirty="0" err="1" smtClean="0"/>
              <a:t>Thinkful</a:t>
            </a:r>
            <a:r>
              <a:rPr lang="en-US" dirty="0"/>
              <a:t> </a:t>
            </a:r>
            <a:r>
              <a:rPr lang="en-US" dirty="0" smtClean="0"/>
              <a:t>Data Science Bootcamp </a:t>
            </a:r>
          </a:p>
          <a:p>
            <a:r>
              <a:rPr lang="en-US" dirty="0" smtClean="0"/>
              <a:t>Supervised Learning </a:t>
            </a:r>
            <a:r>
              <a:rPr lang="en-US" dirty="0" smtClean="0"/>
              <a:t>Capstone</a:t>
            </a:r>
          </a:p>
          <a:p>
            <a:r>
              <a:rPr lang="en-US" dirty="0" smtClean="0"/>
              <a:t>February 3, 2018</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a:t>
            </a:fld>
            <a:endParaRPr lang="en-US"/>
          </a:p>
        </p:txBody>
      </p:sp>
    </p:spTree>
    <p:extLst>
      <p:ext uri="{BB962C8B-B14F-4D97-AF65-F5344CB8AC3E}">
        <p14:creationId xmlns:p14="http://schemas.microsoft.com/office/powerpoint/2010/main" val="1782794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assumptions:</a:t>
            </a:r>
            <a:br>
              <a:rPr lang="en-US" dirty="0" smtClean="0"/>
            </a:br>
            <a:r>
              <a:rPr lang="en-US" dirty="0" smtClean="0"/>
              <a:t>Lender process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u="sng" dirty="0" smtClean="0"/>
              <a:t>Assumptions:</a:t>
            </a:r>
          </a:p>
          <a:p>
            <a:r>
              <a:rPr lang="en-US" dirty="0" smtClean="0"/>
              <a:t>Based on variables  V</a:t>
            </a:r>
          </a:p>
          <a:p>
            <a:pPr lvl="1"/>
            <a:r>
              <a:rPr lang="en-US" dirty="0" smtClean="0"/>
              <a:t>Assign grade</a:t>
            </a:r>
          </a:p>
          <a:p>
            <a:r>
              <a:rPr lang="en-US" dirty="0"/>
              <a:t>Where </a:t>
            </a:r>
          </a:p>
          <a:p>
            <a:pPr lvl="1"/>
            <a:r>
              <a:rPr lang="en-US" dirty="0"/>
              <a:t>Variables V have to be known at the time of loan decision</a:t>
            </a:r>
          </a:p>
          <a:p>
            <a:pPr lvl="1"/>
            <a:r>
              <a:rPr lang="en-US" dirty="0"/>
              <a:t>Variables V have to have reasonable number of categories if not </a:t>
            </a:r>
            <a:r>
              <a:rPr lang="en-US" dirty="0" smtClean="0"/>
              <a:t>continuous</a:t>
            </a:r>
          </a:p>
          <a:p>
            <a:endParaRPr lang="en-US" dirty="0"/>
          </a:p>
          <a:p>
            <a:pPr marL="0" indent="0">
              <a:buNone/>
            </a:pPr>
            <a:r>
              <a:rPr lang="en-US" u="sng" dirty="0" smtClean="0"/>
              <a:t>Therefore we:</a:t>
            </a:r>
            <a:r>
              <a:rPr lang="en-US" dirty="0" smtClean="0"/>
              <a:t> </a:t>
            </a:r>
          </a:p>
          <a:p>
            <a:r>
              <a:rPr lang="en-US" dirty="0" smtClean="0"/>
              <a:t>Remove </a:t>
            </a:r>
            <a:r>
              <a:rPr lang="en-US" dirty="0"/>
              <a:t>irrelevant features</a:t>
            </a:r>
          </a:p>
          <a:p>
            <a:pPr lvl="1"/>
            <a:r>
              <a:rPr lang="en-US" dirty="0"/>
              <a:t>Examples: title of the loan (not quantifiable), etc.</a:t>
            </a:r>
          </a:p>
          <a:p>
            <a:endParaRPr lang="en-US" dirty="0"/>
          </a:p>
          <a:p>
            <a:r>
              <a:rPr lang="en-US" dirty="0"/>
              <a:t>Remove inappropriate features</a:t>
            </a:r>
          </a:p>
          <a:p>
            <a:pPr lvl="1"/>
            <a:r>
              <a:rPr lang="en-US" dirty="0"/>
              <a:t>Some of the features were not available/known at the time the loan was made (or at least look so to me)</a:t>
            </a:r>
          </a:p>
          <a:p>
            <a:pPr lvl="2"/>
            <a:r>
              <a:rPr lang="en-US" dirty="0"/>
              <a:t>Examples: recoveries, collections last 12 months, etc.</a:t>
            </a:r>
          </a:p>
          <a:p>
            <a:endParaRPr lang="en-US" dirty="0" smtClean="0"/>
          </a:p>
        </p:txBody>
      </p:sp>
      <p:sp>
        <p:nvSpPr>
          <p:cNvPr id="4" name="Slide Number Placeholder 3"/>
          <p:cNvSpPr>
            <a:spLocks noGrp="1"/>
          </p:cNvSpPr>
          <p:nvPr>
            <p:ph type="sldNum" sz="quarter" idx="12"/>
          </p:nvPr>
        </p:nvSpPr>
        <p:spPr/>
        <p:txBody>
          <a:bodyPr/>
          <a:lstStyle/>
          <a:p>
            <a:fld id="{A25BA86A-B23B-3A49-97AF-20A2E1109DA8}" type="slidenum">
              <a:rPr lang="en-US" smtClean="0"/>
              <a:t>10</a:t>
            </a:fld>
            <a:endParaRPr lang="en-US"/>
          </a:p>
        </p:txBody>
      </p:sp>
    </p:spTree>
    <p:extLst>
      <p:ext uri="{BB962C8B-B14F-4D97-AF65-F5344CB8AC3E}">
        <p14:creationId xmlns:p14="http://schemas.microsoft.com/office/powerpoint/2010/main" val="63452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a:t>
            </a:r>
            <a:endParaRPr lang="en-US" dirty="0"/>
          </a:p>
        </p:txBody>
      </p:sp>
      <p:sp>
        <p:nvSpPr>
          <p:cNvPr id="3" name="Text Placeholder 2"/>
          <p:cNvSpPr>
            <a:spLocks noGrp="1"/>
          </p:cNvSpPr>
          <p:nvPr>
            <p:ph type="body" idx="1"/>
          </p:nvPr>
        </p:nvSpPr>
        <p:spPr/>
        <p:txBody>
          <a:bodyPr/>
          <a:lstStyle/>
          <a:p>
            <a:r>
              <a:rPr lang="en-US" dirty="0" smtClean="0"/>
              <a:t>Continuous</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Amount of loan</a:t>
            </a:r>
          </a:p>
          <a:p>
            <a:r>
              <a:rPr lang="en-US" dirty="0" smtClean="0"/>
              <a:t>Annual income</a:t>
            </a:r>
          </a:p>
          <a:p>
            <a:r>
              <a:rPr lang="en-US" dirty="0" smtClean="0"/>
              <a:t>Debt to income</a:t>
            </a:r>
          </a:p>
          <a:p>
            <a:r>
              <a:rPr lang="en-US" dirty="0" smtClean="0"/>
              <a:t>Revolving balance on all accounts</a:t>
            </a:r>
          </a:p>
          <a:p>
            <a:r>
              <a:rPr lang="en-US" dirty="0" smtClean="0"/>
              <a:t>Revolving credit line utilization</a:t>
            </a:r>
          </a:p>
          <a:p>
            <a:r>
              <a:rPr lang="en-US" dirty="0" smtClean="0"/>
              <a:t>Public records</a:t>
            </a:r>
            <a:endParaRPr lang="en-US" dirty="0"/>
          </a:p>
          <a:p>
            <a:r>
              <a:rPr lang="en-US" dirty="0" smtClean="0"/>
              <a:t>Total accounts</a:t>
            </a:r>
          </a:p>
          <a:p>
            <a:r>
              <a:rPr lang="en-US" dirty="0" smtClean="0"/>
              <a:t>Loan as percent of annual income (created by NT)</a:t>
            </a:r>
            <a:endParaRPr lang="en-US" dirty="0"/>
          </a:p>
          <a:p>
            <a:endParaRPr lang="en-US" dirty="0" smtClean="0"/>
          </a:p>
          <a:p>
            <a:endParaRPr lang="en-US" dirty="0" smtClean="0"/>
          </a:p>
        </p:txBody>
      </p:sp>
      <p:sp>
        <p:nvSpPr>
          <p:cNvPr id="5" name="Text Placeholder 4"/>
          <p:cNvSpPr>
            <a:spLocks noGrp="1"/>
          </p:cNvSpPr>
          <p:nvPr>
            <p:ph type="body" sz="quarter" idx="3"/>
          </p:nvPr>
        </p:nvSpPr>
        <p:spPr/>
        <p:txBody>
          <a:bodyPr/>
          <a:lstStyle/>
          <a:p>
            <a:r>
              <a:rPr lang="en-US" dirty="0" smtClean="0"/>
              <a:t>Categorical</a:t>
            </a:r>
            <a:endParaRPr lang="en-US" dirty="0"/>
          </a:p>
        </p:txBody>
      </p:sp>
      <p:sp>
        <p:nvSpPr>
          <p:cNvPr id="6" name="Content Placeholder 5"/>
          <p:cNvSpPr>
            <a:spLocks noGrp="1"/>
          </p:cNvSpPr>
          <p:nvPr>
            <p:ph sz="quarter" idx="4"/>
          </p:nvPr>
        </p:nvSpPr>
        <p:spPr/>
        <p:txBody>
          <a:bodyPr>
            <a:normAutofit/>
          </a:bodyPr>
          <a:lstStyle/>
          <a:p>
            <a:r>
              <a:rPr lang="en-US" dirty="0" smtClean="0"/>
              <a:t>Term of loan (36 or 60 months)</a:t>
            </a:r>
          </a:p>
          <a:p>
            <a:r>
              <a:rPr lang="en-US" dirty="0" smtClean="0"/>
              <a:t>Homeownership type</a:t>
            </a:r>
          </a:p>
          <a:p>
            <a:r>
              <a:rPr lang="en-US" dirty="0" smtClean="0"/>
              <a:t>Verification of income</a:t>
            </a:r>
          </a:p>
          <a:p>
            <a:r>
              <a:rPr lang="en-US" dirty="0"/>
              <a:t>Open accounts</a:t>
            </a:r>
          </a:p>
          <a:p>
            <a:endParaRPr lang="en-US" dirty="0" smtClean="0"/>
          </a:p>
          <a:p>
            <a:endParaRPr lang="en-US" dirty="0"/>
          </a:p>
        </p:txBody>
      </p:sp>
      <p:sp>
        <p:nvSpPr>
          <p:cNvPr id="7" name="Slide Number Placeholder 6"/>
          <p:cNvSpPr>
            <a:spLocks noGrp="1"/>
          </p:cNvSpPr>
          <p:nvPr>
            <p:ph type="sldNum" sz="quarter" idx="12"/>
          </p:nvPr>
        </p:nvSpPr>
        <p:spPr/>
        <p:txBody>
          <a:bodyPr/>
          <a:lstStyle/>
          <a:p>
            <a:fld id="{A25BA86A-B23B-3A49-97AF-20A2E1109DA8}" type="slidenum">
              <a:rPr lang="en-US" smtClean="0"/>
              <a:t>11</a:t>
            </a:fld>
            <a:endParaRPr lang="en-US"/>
          </a:p>
        </p:txBody>
      </p:sp>
    </p:spTree>
    <p:extLst>
      <p:ext uri="{BB962C8B-B14F-4D97-AF65-F5344CB8AC3E}">
        <p14:creationId xmlns:p14="http://schemas.microsoft.com/office/powerpoint/2010/main" val="1325606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assumptions</a:t>
            </a:r>
            <a:br>
              <a:rPr lang="en-US" dirty="0" smtClean="0"/>
            </a:br>
            <a:r>
              <a:rPr lang="en-US" dirty="0" smtClean="0"/>
              <a:t>Structure of question</a:t>
            </a:r>
            <a:endParaRPr lang="en-US" dirty="0"/>
          </a:p>
        </p:txBody>
      </p:sp>
      <p:sp>
        <p:nvSpPr>
          <p:cNvPr id="3" name="Content Placeholder 2"/>
          <p:cNvSpPr>
            <a:spLocks noGrp="1"/>
          </p:cNvSpPr>
          <p:nvPr>
            <p:ph idx="1"/>
          </p:nvPr>
        </p:nvSpPr>
        <p:spPr/>
        <p:txBody>
          <a:bodyPr/>
          <a:lstStyle/>
          <a:p>
            <a:r>
              <a:rPr lang="en-US" dirty="0" smtClean="0"/>
              <a:t>Define ‘high’ and ‘low’ quality of loans of roughly equal size</a:t>
            </a:r>
          </a:p>
          <a:p>
            <a:pPr lvl="1"/>
            <a:r>
              <a:rPr lang="en-US" dirty="0" smtClean="0"/>
              <a:t>Avoid unbalanced sample</a:t>
            </a:r>
          </a:p>
          <a:p>
            <a:pPr lvl="1"/>
            <a:r>
              <a:rPr lang="en-US" dirty="0" smtClean="0"/>
              <a:t>High quality = A</a:t>
            </a:r>
          </a:p>
          <a:p>
            <a:pPr lvl="1"/>
            <a:r>
              <a:rPr lang="en-US" dirty="0" smtClean="0"/>
              <a:t>Low quality = D and E and F</a:t>
            </a:r>
            <a:endParaRPr lang="en-US" dirty="0"/>
          </a:p>
          <a:p>
            <a:endParaRPr lang="en-US" dirty="0" smtClean="0"/>
          </a:p>
          <a:p>
            <a:r>
              <a:rPr lang="en-US" dirty="0"/>
              <a:t>Q</a:t>
            </a:r>
            <a:r>
              <a:rPr lang="en-US" dirty="0" smtClean="0"/>
              <a:t>uantiles for continuous variables</a:t>
            </a:r>
          </a:p>
          <a:p>
            <a:pPr lvl="1"/>
            <a:r>
              <a:rPr lang="en-US" dirty="0" smtClean="0"/>
              <a:t>10</a:t>
            </a:r>
            <a:r>
              <a:rPr lang="en-US" dirty="0"/>
              <a:t>; but 20 gives similar </a:t>
            </a:r>
            <a:r>
              <a:rPr lang="en-US" dirty="0" smtClean="0"/>
              <a:t>results</a:t>
            </a:r>
            <a:endParaRPr lang="en-US" dirty="0"/>
          </a:p>
          <a:p>
            <a:pPr lvl="1"/>
            <a:r>
              <a:rPr lang="en-US" dirty="0" smtClean="0"/>
              <a:t>Similar to how LC approaches e.g. loan amount (see appendix)</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12</a:t>
            </a:fld>
            <a:endParaRPr lang="en-US"/>
          </a:p>
        </p:txBody>
      </p:sp>
    </p:spTree>
    <p:extLst>
      <p:ext uri="{BB962C8B-B14F-4D97-AF65-F5344CB8AC3E}">
        <p14:creationId xmlns:p14="http://schemas.microsoft.com/office/powerpoint/2010/main" val="13412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What are the factors that determine whether a loan is high quality versus low quality?</a:t>
            </a:r>
          </a:p>
          <a:p>
            <a:endParaRPr lang="en-US" dirty="0"/>
          </a:p>
          <a:p>
            <a:r>
              <a:rPr lang="en-US" dirty="0"/>
              <a:t>4</a:t>
            </a:r>
            <a:r>
              <a:rPr lang="en-US" dirty="0" smtClean="0"/>
              <a:t> categorical features (values either 0 or 1)</a:t>
            </a:r>
          </a:p>
          <a:p>
            <a:r>
              <a:rPr lang="en-US" dirty="0"/>
              <a:t>7</a:t>
            </a:r>
            <a:r>
              <a:rPr lang="en-US" dirty="0" smtClean="0"/>
              <a:t> “quantized” features (values in [0,1])</a:t>
            </a:r>
          </a:p>
          <a:p>
            <a:endParaRPr lang="en-US" dirty="0"/>
          </a:p>
          <a:p>
            <a:endParaRPr lang="en-US" dirty="0" smtClean="0"/>
          </a:p>
          <a:p>
            <a:r>
              <a:rPr lang="en-US" dirty="0" smtClean="0"/>
              <a:t>NOTE: the question as an implicit bias, as we are modeling LC methodology, not objective grades for loans.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13</a:t>
            </a:fld>
            <a:endParaRPr lang="en-US"/>
          </a:p>
        </p:txBody>
      </p:sp>
    </p:spTree>
    <p:extLst>
      <p:ext uri="{BB962C8B-B14F-4D97-AF65-F5344CB8AC3E}">
        <p14:creationId xmlns:p14="http://schemas.microsoft.com/office/powerpoint/2010/main" val="27579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14</a:t>
            </a:fld>
            <a:endParaRPr lang="en-US"/>
          </a:p>
        </p:txBody>
      </p:sp>
    </p:spTree>
    <p:extLst>
      <p:ext uri="{BB962C8B-B14F-4D97-AF65-F5344CB8AC3E}">
        <p14:creationId xmlns:p14="http://schemas.microsoft.com/office/powerpoint/2010/main" val="1909926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“Predictive” accuracy</a:t>
            </a:r>
          </a:p>
          <a:p>
            <a:pPr lvl="1"/>
            <a:r>
              <a:rPr lang="en-US" dirty="0" smtClean="0"/>
              <a:t>Good cross validation score</a:t>
            </a:r>
          </a:p>
          <a:p>
            <a:endParaRPr lang="en-US" dirty="0" smtClean="0"/>
          </a:p>
          <a:p>
            <a:r>
              <a:rPr lang="en-US" dirty="0" smtClean="0"/>
              <a:t>Interpretability</a:t>
            </a:r>
          </a:p>
          <a:p>
            <a:pPr lvl="1"/>
            <a:r>
              <a:rPr lang="en-US" dirty="0" smtClean="0"/>
              <a:t>Do the results make sense?</a:t>
            </a:r>
          </a:p>
          <a:p>
            <a:endParaRPr lang="en-US" dirty="0" smtClean="0"/>
          </a:p>
          <a:p>
            <a:r>
              <a:rPr lang="en-US" dirty="0" smtClean="0"/>
              <a:t>Simplicity</a:t>
            </a:r>
          </a:p>
          <a:p>
            <a:pPr lvl="1"/>
            <a:r>
              <a:rPr lang="en-US" dirty="0" smtClean="0"/>
              <a:t>Number of parameters</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15</a:t>
            </a:fld>
            <a:endParaRPr lang="en-US"/>
          </a:p>
        </p:txBody>
      </p:sp>
    </p:spTree>
    <p:extLst>
      <p:ext uri="{BB962C8B-B14F-4D97-AF65-F5344CB8AC3E}">
        <p14:creationId xmlns:p14="http://schemas.microsoft.com/office/powerpoint/2010/main" val="1095783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a:t>
            </a:r>
            <a:endParaRPr lang="en-US" dirty="0"/>
          </a:p>
        </p:txBody>
      </p:sp>
      <p:sp>
        <p:nvSpPr>
          <p:cNvPr id="3" name="Content Placeholder 2"/>
          <p:cNvSpPr>
            <a:spLocks noGrp="1"/>
          </p:cNvSpPr>
          <p:nvPr>
            <p:ph idx="1"/>
          </p:nvPr>
        </p:nvSpPr>
        <p:spPr/>
        <p:txBody>
          <a:bodyPr/>
          <a:lstStyle/>
          <a:p>
            <a:r>
              <a:rPr lang="en-US" dirty="0" smtClean="0"/>
              <a:t>Overfitting inclination:</a:t>
            </a:r>
          </a:p>
          <a:p>
            <a:pPr lvl="1"/>
            <a:r>
              <a:rPr lang="en-US" dirty="0" smtClean="0"/>
              <a:t>Full-sample score vs. Train/test score </a:t>
            </a:r>
          </a:p>
          <a:p>
            <a:pPr lvl="2"/>
            <a:r>
              <a:rPr lang="en-US" dirty="0" smtClean="0"/>
              <a:t>Train/test: 75% train, 25% test, randomized indices</a:t>
            </a:r>
          </a:p>
          <a:p>
            <a:endParaRPr lang="en-US" dirty="0"/>
          </a:p>
          <a:p>
            <a:r>
              <a:rPr lang="en-US" dirty="0" smtClean="0"/>
              <a:t>Feature ranks</a:t>
            </a:r>
          </a:p>
          <a:p>
            <a:pPr lvl="1"/>
            <a:r>
              <a:rPr lang="en-US" dirty="0" smtClean="0"/>
              <a:t>Are the ranks of the features robust/consistent across models?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16</a:t>
            </a:fld>
            <a:endParaRPr lang="en-US"/>
          </a:p>
        </p:txBody>
      </p:sp>
    </p:spTree>
    <p:extLst>
      <p:ext uri="{BB962C8B-B14F-4D97-AF65-F5344CB8AC3E}">
        <p14:creationId xmlns:p14="http://schemas.microsoft.com/office/powerpoint/2010/main" val="1954357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candidates</a:t>
            </a:r>
            <a:endParaRPr lang="en-US" dirty="0"/>
          </a:p>
        </p:txBody>
      </p:sp>
      <p:sp>
        <p:nvSpPr>
          <p:cNvPr id="3" name="Content Placeholder 2"/>
          <p:cNvSpPr>
            <a:spLocks noGrp="1"/>
          </p:cNvSpPr>
          <p:nvPr>
            <p:ph idx="1"/>
          </p:nvPr>
        </p:nvSpPr>
        <p:spPr/>
        <p:txBody>
          <a:bodyPr>
            <a:normAutofit/>
          </a:bodyPr>
          <a:lstStyle/>
          <a:p>
            <a:r>
              <a:rPr lang="en-US" dirty="0" smtClean="0"/>
              <a:t>Logistic Regression (simple, interpretable)</a:t>
            </a:r>
          </a:p>
          <a:p>
            <a:r>
              <a:rPr lang="en-US" dirty="0" smtClean="0"/>
              <a:t>Random Tree (not so simple, interpretable)</a:t>
            </a:r>
          </a:p>
          <a:p>
            <a:r>
              <a:rPr lang="en-US" dirty="0" smtClean="0"/>
              <a:t>SVM (not so simple, not interpretable)</a:t>
            </a:r>
          </a:p>
          <a:p>
            <a:r>
              <a:rPr lang="en-US" dirty="0" smtClean="0"/>
              <a:t>Random Forest (complex, not interpretable)</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17</a:t>
            </a:fld>
            <a:endParaRPr lang="en-US"/>
          </a:p>
        </p:txBody>
      </p:sp>
    </p:spTree>
    <p:extLst>
      <p:ext uri="{BB962C8B-B14F-4D97-AF65-F5344CB8AC3E}">
        <p14:creationId xmlns:p14="http://schemas.microsoft.com/office/powerpoint/2010/main" val="1620282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choose Logistic Regression</a:t>
            </a:r>
            <a:endParaRPr lang="en-US" dirty="0"/>
          </a:p>
        </p:txBody>
      </p:sp>
      <p:sp>
        <p:nvSpPr>
          <p:cNvPr id="3" name="Content Placeholder 2"/>
          <p:cNvSpPr>
            <a:spLocks noGrp="1"/>
          </p:cNvSpPr>
          <p:nvPr>
            <p:ph idx="1"/>
          </p:nvPr>
        </p:nvSpPr>
        <p:spPr/>
        <p:txBody>
          <a:bodyPr/>
          <a:lstStyle/>
          <a:p>
            <a:r>
              <a:rPr lang="en-US" dirty="0" smtClean="0"/>
              <a:t>LR model is a good choice because</a:t>
            </a:r>
          </a:p>
          <a:p>
            <a:pPr lvl="1"/>
            <a:r>
              <a:rPr lang="en-US" dirty="0" smtClean="0"/>
              <a:t>It is conceptually simple</a:t>
            </a:r>
          </a:p>
          <a:p>
            <a:pPr lvl="1"/>
            <a:r>
              <a:rPr lang="en-US" dirty="0" smtClean="0"/>
              <a:t>It is interpretable</a:t>
            </a:r>
          </a:p>
          <a:p>
            <a:pPr lvl="1"/>
            <a:r>
              <a:rPr lang="en-US" dirty="0" smtClean="0"/>
              <a:t>It has just as good predictive power as the other options.</a:t>
            </a:r>
          </a:p>
        </p:txBody>
      </p:sp>
      <p:sp>
        <p:nvSpPr>
          <p:cNvPr id="4" name="Slide Number Placeholder 3"/>
          <p:cNvSpPr>
            <a:spLocks noGrp="1"/>
          </p:cNvSpPr>
          <p:nvPr>
            <p:ph type="sldNum" sz="quarter" idx="12"/>
          </p:nvPr>
        </p:nvSpPr>
        <p:spPr/>
        <p:txBody>
          <a:bodyPr/>
          <a:lstStyle/>
          <a:p>
            <a:fld id="{A25BA86A-B23B-3A49-97AF-20A2E1109DA8}" type="slidenum">
              <a:rPr lang="en-US" smtClean="0"/>
              <a:t>18</a:t>
            </a:fld>
            <a:endParaRPr lang="en-US"/>
          </a:p>
        </p:txBody>
      </p:sp>
    </p:spTree>
    <p:extLst>
      <p:ext uri="{BB962C8B-B14F-4D97-AF65-F5344CB8AC3E}">
        <p14:creationId xmlns:p14="http://schemas.microsoft.com/office/powerpoint/2010/main" val="1310752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has good relative cross validation characteristics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747" y="1825625"/>
            <a:ext cx="6366506" cy="4351338"/>
          </a:xfrm>
        </p:spPr>
      </p:pic>
    </p:spTree>
    <p:extLst>
      <p:ext uri="{BB962C8B-B14F-4D97-AF65-F5344CB8AC3E}">
        <p14:creationId xmlns:p14="http://schemas.microsoft.com/office/powerpoint/2010/main" val="79882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a:t>
            </a:r>
            <a:endParaRPr lang="en-US" dirty="0"/>
          </a:p>
        </p:txBody>
      </p:sp>
      <p:sp>
        <p:nvSpPr>
          <p:cNvPr id="3" name="Content Placeholder 2"/>
          <p:cNvSpPr>
            <a:spLocks noGrp="1"/>
          </p:cNvSpPr>
          <p:nvPr>
            <p:ph idx="1"/>
          </p:nvPr>
        </p:nvSpPr>
        <p:spPr/>
        <p:txBody>
          <a:bodyPr/>
          <a:lstStyle/>
          <a:p>
            <a:pPr marL="0" indent="0" algn="ctr">
              <a:buNone/>
            </a:pPr>
            <a:r>
              <a:rPr lang="en-US" dirty="0" smtClean="0"/>
              <a:t>Construct and discuss a model for assigning quality grade to Lending Club loans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a:t>
            </a:fld>
            <a:endParaRPr lang="en-US"/>
          </a:p>
        </p:txBody>
      </p:sp>
    </p:spTree>
    <p:extLst>
      <p:ext uri="{BB962C8B-B14F-4D97-AF65-F5344CB8AC3E}">
        <p14:creationId xmlns:p14="http://schemas.microsoft.com/office/powerpoint/2010/main" val="183774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does over-fit less than DTC &amp; RFC</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20</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747" y="1825625"/>
            <a:ext cx="6366506" cy="4351338"/>
          </a:xfrm>
        </p:spPr>
      </p:pic>
    </p:spTree>
    <p:extLst>
      <p:ext uri="{BB962C8B-B14F-4D97-AF65-F5344CB8AC3E}">
        <p14:creationId xmlns:p14="http://schemas.microsoft.com/office/powerpoint/2010/main" val="1827170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ranks have same shape as other classifiers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21</a:t>
            </a:fld>
            <a:endParaRPr lang="en-US"/>
          </a:p>
        </p:txBody>
      </p:sp>
      <p:sp>
        <p:nvSpPr>
          <p:cNvPr id="6" name="TextBox 5"/>
          <p:cNvSpPr txBox="1"/>
          <p:nvPr/>
        </p:nvSpPr>
        <p:spPr>
          <a:xfrm>
            <a:off x="838200" y="2355274"/>
            <a:ext cx="1988127" cy="1200329"/>
          </a:xfrm>
          <a:prstGeom prst="rect">
            <a:avLst/>
          </a:prstGeom>
          <a:noFill/>
        </p:spPr>
        <p:txBody>
          <a:bodyPr wrap="square" rtlCol="0">
            <a:spAutoFit/>
          </a:bodyPr>
          <a:lstStyle/>
          <a:p>
            <a:r>
              <a:rPr lang="en-US" dirty="0" smtClean="0"/>
              <a:t>Important features for DTC and RFC tend to be important for LR.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327" y="1825625"/>
            <a:ext cx="6008183" cy="4351338"/>
          </a:xfrm>
        </p:spPr>
      </p:pic>
    </p:spTree>
    <p:extLst>
      <p:ext uri="{BB962C8B-B14F-4D97-AF65-F5344CB8AC3E}">
        <p14:creationId xmlns:p14="http://schemas.microsoft.com/office/powerpoint/2010/main" val="148012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interpretation not unreasonable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22</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696" y="1814732"/>
            <a:ext cx="7301132" cy="4724180"/>
          </a:xfrm>
        </p:spPr>
      </p:pic>
    </p:spTree>
    <p:extLst>
      <p:ext uri="{BB962C8B-B14F-4D97-AF65-F5344CB8AC3E}">
        <p14:creationId xmlns:p14="http://schemas.microsoft.com/office/powerpoint/2010/main" val="1534060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False positives reveal</a:t>
            </a:r>
            <a:br>
              <a:rPr lang="en-US" sz="3200" dirty="0" smtClean="0"/>
            </a:br>
            <a:r>
              <a:rPr lang="en-US" sz="2400" dirty="0" smtClean="0"/>
              <a:t>need for cross-feature interactions, but no obvious choice</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866" y="1847850"/>
            <a:ext cx="7964267" cy="4351338"/>
          </a:xfrm>
        </p:spPr>
      </p:pic>
      <p:sp>
        <p:nvSpPr>
          <p:cNvPr id="4" name="Slide Number Placeholder 3"/>
          <p:cNvSpPr>
            <a:spLocks noGrp="1"/>
          </p:cNvSpPr>
          <p:nvPr>
            <p:ph type="sldNum" sz="quarter" idx="12"/>
          </p:nvPr>
        </p:nvSpPr>
        <p:spPr/>
        <p:txBody>
          <a:bodyPr/>
          <a:lstStyle/>
          <a:p>
            <a:fld id="{A25BA86A-B23B-3A49-97AF-20A2E1109DA8}" type="slidenum">
              <a:rPr lang="en-US" smtClean="0"/>
              <a:t>23</a:t>
            </a:fld>
            <a:endParaRPr lang="en-US"/>
          </a:p>
        </p:txBody>
      </p:sp>
    </p:spTree>
    <p:extLst>
      <p:ext uri="{BB962C8B-B14F-4D97-AF65-F5344CB8AC3E}">
        <p14:creationId xmlns:p14="http://schemas.microsoft.com/office/powerpoint/2010/main" val="1697507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extensions</a:t>
            </a:r>
            <a:endParaRPr lang="en-US" dirty="0"/>
          </a:p>
        </p:txBody>
      </p:sp>
      <p:sp>
        <p:nvSpPr>
          <p:cNvPr id="3" name="Content Placeholder 2"/>
          <p:cNvSpPr>
            <a:spLocks noGrp="1"/>
          </p:cNvSpPr>
          <p:nvPr>
            <p:ph idx="1"/>
          </p:nvPr>
        </p:nvSpPr>
        <p:spPr/>
        <p:txBody>
          <a:bodyPr/>
          <a:lstStyle/>
          <a:p>
            <a:r>
              <a:rPr lang="en-US" dirty="0" smtClean="0"/>
              <a:t>Construct new features (e.g.  “FICO” score-like)</a:t>
            </a:r>
          </a:p>
          <a:p>
            <a:r>
              <a:rPr lang="en-US" dirty="0" smtClean="0"/>
              <a:t>Add and remove features to stress test model</a:t>
            </a:r>
          </a:p>
          <a:p>
            <a:r>
              <a:rPr lang="en-US" dirty="0" smtClean="0"/>
              <a:t>Compare to the same model applied to years post 2011</a:t>
            </a:r>
          </a:p>
          <a:p>
            <a:r>
              <a:rPr lang="en-US" dirty="0" smtClean="0"/>
              <a:t>Multiclass (grade =A,</a:t>
            </a:r>
            <a:r>
              <a:rPr lang="mr-IN" dirty="0" smtClean="0"/>
              <a:t>…</a:t>
            </a:r>
            <a:r>
              <a:rPr lang="en-US" dirty="0" smtClean="0"/>
              <a:t>,G) version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24</a:t>
            </a:fld>
            <a:endParaRPr lang="en-US"/>
          </a:p>
        </p:txBody>
      </p:sp>
    </p:spTree>
    <p:extLst>
      <p:ext uri="{BB962C8B-B14F-4D97-AF65-F5344CB8AC3E}">
        <p14:creationId xmlns:p14="http://schemas.microsoft.com/office/powerpoint/2010/main" val="511144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25</a:t>
            </a:fld>
            <a:endParaRPr lang="en-US"/>
          </a:p>
        </p:txBody>
      </p:sp>
    </p:spTree>
    <p:extLst>
      <p:ext uri="{BB962C8B-B14F-4D97-AF65-F5344CB8AC3E}">
        <p14:creationId xmlns:p14="http://schemas.microsoft.com/office/powerpoint/2010/main" val="78025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Lending Club </a:t>
            </a:r>
            <a:r>
              <a:rPr lang="mr-IN" dirty="0" smtClean="0"/>
              <a:t>–</a:t>
            </a:r>
            <a:r>
              <a:rPr lang="en-US" dirty="0" smtClean="0"/>
              <a:t> methodology (1)</a:t>
            </a:r>
            <a:endParaRPr lang="en-US" dirty="0"/>
          </a:p>
        </p:txBody>
      </p:sp>
      <p:sp>
        <p:nvSpPr>
          <p:cNvPr id="3" name="Content Placeholder 2"/>
          <p:cNvSpPr>
            <a:spLocks noGrp="1"/>
          </p:cNvSpPr>
          <p:nvPr>
            <p:ph idx="1"/>
          </p:nvPr>
        </p:nvSpPr>
        <p:spPr/>
        <p:txBody>
          <a:bodyPr/>
          <a:lstStyle/>
          <a:p>
            <a:r>
              <a:rPr lang="en-US" dirty="0" smtClean="0">
                <a:hlinkClick r:id="rId2"/>
              </a:rPr>
              <a:t>https://www.lendingclub.com/public/rates-and-fees.action</a:t>
            </a:r>
            <a:endParaRPr lang="en-US" dirty="0" smtClean="0"/>
          </a:p>
          <a:p>
            <a:r>
              <a:rPr lang="en-US" dirty="0" smtClean="0">
                <a:hlinkClick r:id="rId3"/>
              </a:rPr>
              <a:t>https://www.lendingclub.com/foliofn/rateDetail.action</a:t>
            </a:r>
          </a:p>
          <a:p>
            <a:r>
              <a:rPr lang="en-US" dirty="0" smtClean="0">
                <a:hlinkClick r:id="rId3"/>
              </a:rPr>
              <a:t>https://www.orchardplatform.com/blog/credit-variables-explained-credit-grades-on-lendingclub-and-prosper/</a:t>
            </a:r>
            <a:endParaRPr lang="en-US" dirty="0" smtClean="0"/>
          </a:p>
          <a:p>
            <a:pPr lvl="1"/>
            <a:r>
              <a:rPr lang="en-US" dirty="0" smtClean="0"/>
              <a:t>“</a:t>
            </a:r>
            <a:r>
              <a:rPr lang="en-US" dirty="0"/>
              <a:t>These rates are set based on the originator’s underwriting assessment for the individual borrower.  The higher the expected risk of default, the higher the interest rate is set in order to offset this risk.  The assessment of the credit grade decision includes FICO, loan term (shorter term is considered better), proprietary models, and the loan amount requested by the borrower.</a:t>
            </a:r>
            <a:r>
              <a:rPr lang="en-US" dirty="0" smtClean="0"/>
              <a:t>”</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26</a:t>
            </a:fld>
            <a:endParaRPr lang="en-US"/>
          </a:p>
        </p:txBody>
      </p:sp>
    </p:spTree>
    <p:extLst>
      <p:ext uri="{BB962C8B-B14F-4D97-AF65-F5344CB8AC3E}">
        <p14:creationId xmlns:p14="http://schemas.microsoft.com/office/powerpoint/2010/main" val="1905956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grade vs default and recovery</a:t>
            </a:r>
            <a:endParaRPr lang="en-US" dirty="0"/>
          </a:p>
        </p:txBody>
      </p:sp>
      <p:sp>
        <p:nvSpPr>
          <p:cNvPr id="3" name="Content Placeholder 2"/>
          <p:cNvSpPr>
            <a:spLocks noGrp="1"/>
          </p:cNvSpPr>
          <p:nvPr>
            <p:ph idx="1"/>
          </p:nvPr>
        </p:nvSpPr>
        <p:spPr/>
        <p:txBody>
          <a:bodyPr>
            <a:normAutofit/>
          </a:bodyPr>
          <a:lstStyle/>
          <a:p>
            <a:r>
              <a:rPr lang="en-US" dirty="0" smtClean="0"/>
              <a:t>LC seems to compute a grade and assign an interest rate based on the grade. </a:t>
            </a:r>
          </a:p>
          <a:p>
            <a:r>
              <a:rPr lang="en-US" dirty="0" smtClean="0"/>
              <a:t>Ultimately, the interest rate will reflect </a:t>
            </a:r>
          </a:p>
          <a:p>
            <a:pPr lvl="1"/>
            <a:r>
              <a:rPr lang="en-US" dirty="0" smtClean="0"/>
              <a:t>Idiosyncratic default probability, recovery rate</a:t>
            </a:r>
          </a:p>
          <a:p>
            <a:pPr lvl="1"/>
            <a:r>
              <a:rPr lang="en-US" dirty="0" smtClean="0"/>
              <a:t>Systemic default probability</a:t>
            </a:r>
          </a:p>
          <a:p>
            <a:pPr lvl="1"/>
            <a:r>
              <a:rPr lang="en-US" dirty="0" smtClean="0"/>
              <a:t>Financing rate</a:t>
            </a:r>
          </a:p>
        </p:txBody>
      </p:sp>
      <p:sp>
        <p:nvSpPr>
          <p:cNvPr id="4" name="Slide Number Placeholder 3"/>
          <p:cNvSpPr>
            <a:spLocks noGrp="1"/>
          </p:cNvSpPr>
          <p:nvPr>
            <p:ph type="sldNum" sz="quarter" idx="12"/>
          </p:nvPr>
        </p:nvSpPr>
        <p:spPr/>
        <p:txBody>
          <a:bodyPr/>
          <a:lstStyle/>
          <a:p>
            <a:fld id="{A25BA86A-B23B-3A49-97AF-20A2E1109DA8}" type="slidenum">
              <a:rPr lang="en-US" smtClean="0"/>
              <a:t>27</a:t>
            </a:fld>
            <a:endParaRPr lang="en-US"/>
          </a:p>
        </p:txBody>
      </p:sp>
    </p:spTree>
    <p:extLst>
      <p:ext uri="{BB962C8B-B14F-4D97-AF65-F5344CB8AC3E}">
        <p14:creationId xmlns:p14="http://schemas.microsoft.com/office/powerpoint/2010/main" val="187492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caveat </a:t>
            </a:r>
            <a:r>
              <a:rPr lang="mr-IN" dirty="0" smtClean="0"/>
              <a:t>–</a:t>
            </a:r>
            <a:r>
              <a:rPr lang="en-US" dirty="0" smtClean="0"/>
              <a:t> sampling bias</a:t>
            </a:r>
            <a:endParaRPr lang="en-US" dirty="0"/>
          </a:p>
        </p:txBody>
      </p:sp>
      <p:sp>
        <p:nvSpPr>
          <p:cNvPr id="3" name="Content Placeholder 2"/>
          <p:cNvSpPr>
            <a:spLocks noGrp="1"/>
          </p:cNvSpPr>
          <p:nvPr>
            <p:ph idx="1"/>
          </p:nvPr>
        </p:nvSpPr>
        <p:spPr/>
        <p:txBody>
          <a:bodyPr/>
          <a:lstStyle/>
          <a:p>
            <a:r>
              <a:rPr lang="en-US" dirty="0" smtClean="0"/>
              <a:t>Model will not represent ‘objective’ grades, but ones that incorporate biases of LC decision making (we are not considering loans made by other organizations)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28</a:t>
            </a:fld>
            <a:endParaRPr lang="en-US"/>
          </a:p>
        </p:txBody>
      </p:sp>
    </p:spTree>
    <p:extLst>
      <p:ext uri="{BB962C8B-B14F-4D97-AF65-F5344CB8AC3E}">
        <p14:creationId xmlns:p14="http://schemas.microsoft.com/office/powerpoint/2010/main" val="289677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rank construction</a:t>
            </a:r>
            <a:endParaRPr lang="en-US" dirty="0"/>
          </a:p>
        </p:txBody>
      </p:sp>
      <p:sp>
        <p:nvSpPr>
          <p:cNvPr id="3" name="Content Placeholder 2"/>
          <p:cNvSpPr>
            <a:spLocks noGrp="1"/>
          </p:cNvSpPr>
          <p:nvPr>
            <p:ph idx="1"/>
          </p:nvPr>
        </p:nvSpPr>
        <p:spPr/>
        <p:txBody>
          <a:bodyPr/>
          <a:lstStyle/>
          <a:p>
            <a:r>
              <a:rPr lang="en-US" dirty="0" smtClean="0"/>
              <a:t>Use</a:t>
            </a:r>
          </a:p>
          <a:p>
            <a:pPr lvl="1"/>
            <a:r>
              <a:rPr lang="en-US" dirty="0" smtClean="0"/>
              <a:t>LR: abs(coefficients) (since data is normalized to the interval [0,1])</a:t>
            </a:r>
          </a:p>
          <a:p>
            <a:pPr lvl="1"/>
            <a:r>
              <a:rPr lang="en-US" dirty="0" smtClean="0"/>
              <a:t>DTC, RFC: feature importance</a:t>
            </a:r>
          </a:p>
          <a:p>
            <a:endParaRPr lang="en-US" dirty="0"/>
          </a:p>
          <a:p>
            <a:r>
              <a:rPr lang="en-US" dirty="0" smtClean="0"/>
              <a:t>Sort descending</a:t>
            </a:r>
          </a:p>
          <a:p>
            <a:endParaRPr lang="en-US" dirty="0"/>
          </a:p>
          <a:p>
            <a:r>
              <a:rPr lang="en-US" dirty="0" smtClean="0"/>
              <a:t>Take rank</a:t>
            </a:r>
          </a:p>
          <a:p>
            <a:endParaRPr lang="en-US" dirty="0" smtClean="0"/>
          </a:p>
          <a:p>
            <a:r>
              <a:rPr lang="en-US" dirty="0" smtClean="0"/>
              <a:t>Rank max rank to be 100</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29</a:t>
            </a:fld>
            <a:endParaRPr lang="en-US"/>
          </a:p>
        </p:txBody>
      </p:sp>
    </p:spTree>
    <p:extLst>
      <p:ext uri="{BB962C8B-B14F-4D97-AF65-F5344CB8AC3E}">
        <p14:creationId xmlns:p14="http://schemas.microsoft.com/office/powerpoint/2010/main" val="974325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Quality (grade) is important in pricing of loans</a:t>
            </a:r>
          </a:p>
          <a:p>
            <a:pPr lvl="1"/>
            <a:r>
              <a:rPr lang="en-US" dirty="0" smtClean="0"/>
              <a:t>Questions a lender needs to answer:</a:t>
            </a:r>
          </a:p>
          <a:p>
            <a:pPr lvl="2"/>
            <a:r>
              <a:rPr lang="en-US" dirty="0" smtClean="0"/>
              <a:t>Should </a:t>
            </a:r>
            <a:r>
              <a:rPr lang="en-US" dirty="0"/>
              <a:t>we consider the loan?</a:t>
            </a:r>
          </a:p>
          <a:p>
            <a:pPr lvl="2"/>
            <a:r>
              <a:rPr lang="en-US" dirty="0"/>
              <a:t>What is the quality of the loan?</a:t>
            </a:r>
            <a:endParaRPr lang="en-US" b="1" dirty="0"/>
          </a:p>
          <a:p>
            <a:pPr lvl="2"/>
            <a:r>
              <a:rPr lang="en-US" dirty="0"/>
              <a:t>What is the probability of default?</a:t>
            </a:r>
          </a:p>
          <a:p>
            <a:pPr lvl="2"/>
            <a:r>
              <a:rPr lang="en-US" dirty="0"/>
              <a:t>What is the recovery rate?</a:t>
            </a:r>
          </a:p>
          <a:p>
            <a:pPr lvl="2"/>
            <a:r>
              <a:rPr lang="en-US" dirty="0"/>
              <a:t>What interest rate should I charge?</a:t>
            </a:r>
          </a:p>
          <a:p>
            <a:endParaRPr lang="en-US" dirty="0" smtClean="0"/>
          </a:p>
          <a:p>
            <a:r>
              <a:rPr lang="en-US" dirty="0" smtClean="0"/>
              <a:t>This type of analysis can be useful to assess:</a:t>
            </a:r>
          </a:p>
          <a:p>
            <a:pPr lvl="1"/>
            <a:r>
              <a:rPr lang="en-US" dirty="0" smtClean="0"/>
              <a:t>Evolution and fairness of loan issuance practices</a:t>
            </a:r>
          </a:p>
          <a:p>
            <a:pPr lvl="1"/>
            <a:endParaRPr lang="en-US" dirty="0" smtClean="0"/>
          </a:p>
        </p:txBody>
      </p:sp>
      <p:sp>
        <p:nvSpPr>
          <p:cNvPr id="4" name="Slide Number Placeholder 3"/>
          <p:cNvSpPr>
            <a:spLocks noGrp="1"/>
          </p:cNvSpPr>
          <p:nvPr>
            <p:ph type="sldNum" sz="quarter" idx="12"/>
          </p:nvPr>
        </p:nvSpPr>
        <p:spPr/>
        <p:txBody>
          <a:bodyPr/>
          <a:lstStyle/>
          <a:p>
            <a:fld id="{A25BA86A-B23B-3A49-97AF-20A2E1109DA8}" type="slidenum">
              <a:rPr lang="en-US" smtClean="0"/>
              <a:t>3</a:t>
            </a:fld>
            <a:endParaRPr lang="en-US"/>
          </a:p>
        </p:txBody>
      </p:sp>
    </p:spTree>
    <p:extLst>
      <p:ext uri="{BB962C8B-B14F-4D97-AF65-F5344CB8AC3E}">
        <p14:creationId xmlns:p14="http://schemas.microsoft.com/office/powerpoint/2010/main" val="488902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definitions</a:t>
            </a:r>
            <a:endParaRPr lang="en-US" dirty="0"/>
          </a:p>
        </p:txBody>
      </p:sp>
      <p:sp>
        <p:nvSpPr>
          <p:cNvPr id="3" name="Content Placeholder 2"/>
          <p:cNvSpPr>
            <a:spLocks noGrp="1"/>
          </p:cNvSpPr>
          <p:nvPr>
            <p:ph idx="1"/>
          </p:nvPr>
        </p:nvSpPr>
        <p:spPr/>
        <p:txBody>
          <a:bodyPr/>
          <a:lstStyle/>
          <a:p>
            <a:r>
              <a:rPr lang="en-US" dirty="0" err="1" smtClean="0"/>
              <a:t>Revol_util</a:t>
            </a:r>
            <a:r>
              <a:rPr lang="en-US" dirty="0"/>
              <a:t>: Revolving line utilization rate, or the amount of credit the borrower is using relative to all available revolving credit</a:t>
            </a:r>
            <a:r>
              <a:rPr lang="en-US" dirty="0" smtClean="0"/>
              <a:t>.</a:t>
            </a:r>
          </a:p>
          <a:p>
            <a:r>
              <a:rPr lang="en-US" dirty="0" err="1" smtClean="0"/>
              <a:t>Revol_bal</a:t>
            </a:r>
            <a:r>
              <a:rPr lang="en-US" dirty="0"/>
              <a:t>: Total credit revolving balance </a:t>
            </a:r>
            <a:endParaRPr lang="en-US" dirty="0" smtClean="0"/>
          </a:p>
          <a:p>
            <a:r>
              <a:rPr lang="en-US" dirty="0" err="1" smtClean="0"/>
              <a:t>Open_acc</a:t>
            </a:r>
            <a:r>
              <a:rPr lang="en-US" dirty="0" smtClean="0"/>
              <a:t>: number of open accounts in borrowers credit file</a:t>
            </a:r>
          </a:p>
          <a:p>
            <a:r>
              <a:rPr lang="en-US" dirty="0" err="1" smtClean="0"/>
              <a:t>Pub_reg</a:t>
            </a:r>
            <a:r>
              <a:rPr lang="en-US" dirty="0" smtClean="0"/>
              <a:t>: number of derogatory public records</a:t>
            </a:r>
          </a:p>
          <a:p>
            <a:r>
              <a:rPr lang="en-US" dirty="0" err="1" smtClean="0"/>
              <a:t>Total_acc</a:t>
            </a:r>
            <a:r>
              <a:rPr lang="en-US" dirty="0" smtClean="0"/>
              <a:t>: total number of accounts in </a:t>
            </a:r>
            <a:r>
              <a:rPr lang="en-US" smtClean="0"/>
              <a:t>borrower credit file</a:t>
            </a:r>
            <a:endParaRPr lang="en-US" dirty="0" smtClean="0"/>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30</a:t>
            </a:fld>
            <a:endParaRPr lang="en-US"/>
          </a:p>
        </p:txBody>
      </p:sp>
    </p:spTree>
    <p:extLst>
      <p:ext uri="{BB962C8B-B14F-4D97-AF65-F5344CB8AC3E}">
        <p14:creationId xmlns:p14="http://schemas.microsoft.com/office/powerpoint/2010/main" val="1694069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model</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4</a:t>
            </a:fld>
            <a:endParaRPr lang="en-US"/>
          </a:p>
        </p:txBody>
      </p:sp>
    </p:spTree>
    <p:extLst>
      <p:ext uri="{BB962C8B-B14F-4D97-AF65-F5344CB8AC3E}">
        <p14:creationId xmlns:p14="http://schemas.microsoft.com/office/powerpoint/2010/main" val="73319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a:t>Lending Club loan </a:t>
            </a:r>
            <a:r>
              <a:rPr lang="en-US" dirty="0" smtClean="0"/>
              <a:t>data (see appendix)</a:t>
            </a:r>
            <a:endParaRPr lang="en-US" dirty="0"/>
          </a:p>
          <a:p>
            <a:endParaRPr lang="en-US" dirty="0" smtClean="0"/>
          </a:p>
          <a:p>
            <a:r>
              <a:rPr lang="en-US" dirty="0" smtClean="0"/>
              <a:t>2007-2011 </a:t>
            </a:r>
            <a:endParaRPr lang="en-US" dirty="0"/>
          </a:p>
          <a:p>
            <a:pPr lvl="1"/>
            <a:r>
              <a:rPr lang="en-US" dirty="0"/>
              <a:t>Loans issued during period, data filled out post period</a:t>
            </a:r>
          </a:p>
          <a:p>
            <a:endParaRPr lang="en-US" dirty="0" smtClean="0"/>
          </a:p>
          <a:p>
            <a:r>
              <a:rPr lang="en-US" dirty="0" smtClean="0"/>
              <a:t>42537 </a:t>
            </a:r>
            <a:r>
              <a:rPr lang="en-US" dirty="0"/>
              <a:t>loans x 143 “features”</a:t>
            </a:r>
          </a:p>
          <a:p>
            <a:pPr lvl="1"/>
            <a:r>
              <a:rPr lang="en-US" dirty="0"/>
              <a:t>E.g. amount, term, grade, etc.</a:t>
            </a:r>
          </a:p>
          <a:p>
            <a:pPr lvl="1"/>
            <a:r>
              <a:rPr lang="en-US" dirty="0" smtClean="0"/>
              <a:t>Categorical features (e.g. grade, term, employment length, homeownership type)</a:t>
            </a:r>
          </a:p>
          <a:p>
            <a:pPr lvl="1"/>
            <a:r>
              <a:rPr lang="en-US" dirty="0" smtClean="0"/>
              <a:t>Continuous features (e.g</a:t>
            </a:r>
            <a:r>
              <a:rPr lang="en-US" dirty="0"/>
              <a:t>. Loan amount, annual income, length of credit </a:t>
            </a:r>
            <a:r>
              <a:rPr lang="en-US" dirty="0" smtClean="0"/>
              <a:t>history</a:t>
            </a:r>
            <a:r>
              <a:rPr lang="en-US" dirty="0"/>
              <a:t>)</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5</a:t>
            </a:fld>
            <a:endParaRPr lang="en-US"/>
          </a:p>
        </p:txBody>
      </p:sp>
    </p:spTree>
    <p:extLst>
      <p:ext uri="{BB962C8B-B14F-4D97-AF65-F5344CB8AC3E}">
        <p14:creationId xmlns:p14="http://schemas.microsoft.com/office/powerpoint/2010/main" val="1525374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Loan grades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6</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850" y="2445544"/>
            <a:ext cx="4432300" cy="3111500"/>
          </a:xfrm>
        </p:spPr>
      </p:pic>
    </p:spTree>
    <p:extLst>
      <p:ext uri="{BB962C8B-B14F-4D97-AF65-F5344CB8AC3E}">
        <p14:creationId xmlns:p14="http://schemas.microsoft.com/office/powerpoint/2010/main" val="98693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Grade impacts interest rates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7</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250" y="2280444"/>
            <a:ext cx="4889500" cy="3441700"/>
          </a:xfrm>
        </p:spPr>
      </p:pic>
    </p:spTree>
    <p:extLst>
      <p:ext uri="{BB962C8B-B14F-4D97-AF65-F5344CB8AC3E}">
        <p14:creationId xmlns:p14="http://schemas.microsoft.com/office/powerpoint/2010/main" val="129849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Grade is a reflection of default rate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8</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250" y="2280444"/>
            <a:ext cx="4889500" cy="3441700"/>
          </a:xfrm>
        </p:spPr>
      </p:pic>
    </p:spTree>
    <p:extLst>
      <p:ext uri="{BB962C8B-B14F-4D97-AF65-F5344CB8AC3E}">
        <p14:creationId xmlns:p14="http://schemas.microsoft.com/office/powerpoint/2010/main" val="131822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Term of loan &amp; homeownership type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9</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44340"/>
            <a:ext cx="4991100" cy="3276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2044340"/>
            <a:ext cx="4991100" cy="3276600"/>
          </a:xfrm>
          <a:prstGeom prst="rect">
            <a:avLst/>
          </a:prstGeom>
        </p:spPr>
      </p:pic>
    </p:spTree>
    <p:extLst>
      <p:ext uri="{BB962C8B-B14F-4D97-AF65-F5344CB8AC3E}">
        <p14:creationId xmlns:p14="http://schemas.microsoft.com/office/powerpoint/2010/main" val="631956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887</Words>
  <Application>Microsoft Macintosh PowerPoint</Application>
  <PresentationFormat>Widescreen</PresentationFormat>
  <Paragraphs>180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Mangal</vt:lpstr>
      <vt:lpstr>Arial</vt:lpstr>
      <vt:lpstr>Office Theme</vt:lpstr>
      <vt:lpstr>Lending Club Loan Grades</vt:lpstr>
      <vt:lpstr>Goal</vt:lpstr>
      <vt:lpstr>Motivation</vt:lpstr>
      <vt:lpstr>Preparing to model</vt:lpstr>
      <vt:lpstr>Data</vt:lpstr>
      <vt:lpstr>Loan grades</vt:lpstr>
      <vt:lpstr>Grade impacts interest rates</vt:lpstr>
      <vt:lpstr>Grade is a reflection of default rate</vt:lpstr>
      <vt:lpstr>Term of loan &amp; homeownership type</vt:lpstr>
      <vt:lpstr>Modeling assumptions: Lender process</vt:lpstr>
      <vt:lpstr>Features</vt:lpstr>
      <vt:lpstr>Modeling assumptions Structure of question</vt:lpstr>
      <vt:lpstr>Research question</vt:lpstr>
      <vt:lpstr>Models</vt:lpstr>
      <vt:lpstr>Objectives</vt:lpstr>
      <vt:lpstr>Diagnostics</vt:lpstr>
      <vt:lpstr>Model candidates</vt:lpstr>
      <vt:lpstr>We choose Logistic Regression</vt:lpstr>
      <vt:lpstr>LR has good relative cross validation characteristics</vt:lpstr>
      <vt:lpstr>LR does over-fit less than DTC &amp; RFC</vt:lpstr>
      <vt:lpstr>LR ranks have same shape as other classifiers</vt:lpstr>
      <vt:lpstr>LR interpretation not unreasonable</vt:lpstr>
      <vt:lpstr>False positives reveal need for cross-feature interactions, but no obvious choice</vt:lpstr>
      <vt:lpstr>Possible extensions</vt:lpstr>
      <vt:lpstr>Appendix</vt:lpstr>
      <vt:lpstr>Lending Club – methodology (1)</vt:lpstr>
      <vt:lpstr>Discussion: grade vs default and recovery</vt:lpstr>
      <vt:lpstr>Modeling caveat – sampling bias</vt:lpstr>
      <vt:lpstr>Feature rank construction</vt:lpstr>
      <vt:lpstr>Feature definitions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Nicolae Tecu</dc:creator>
  <cp:lastModifiedBy>Nicolae Tecu</cp:lastModifiedBy>
  <cp:revision>225</cp:revision>
  <dcterms:created xsi:type="dcterms:W3CDTF">2018-01-22T18:26:51Z</dcterms:created>
  <dcterms:modified xsi:type="dcterms:W3CDTF">2018-02-03T20:47:25Z</dcterms:modified>
</cp:coreProperties>
</file>