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312131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148680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313174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365509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23946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A207166-B661-463C-B519-B53798FE956A}" type="datetimeFigureOut">
              <a:rPr lang="ru-RU" smtClean="0"/>
              <a:t>25.12.2020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143400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A207166-B661-463C-B519-B53798FE956A}" type="datetimeFigureOut">
              <a:rPr lang="ru-RU" smtClean="0"/>
              <a:t>25.12.2020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319197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A207166-B661-463C-B519-B53798FE956A}" type="datetimeFigureOut">
              <a:rPr lang="ru-RU" smtClean="0"/>
              <a:t>25.12.2020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5358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A207166-B661-463C-B519-B53798FE956A}" type="datetimeFigureOut">
              <a:rPr lang="ru-RU" smtClean="0"/>
              <a:t>25.12.2020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248583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207166-B661-463C-B519-B53798FE956A}" type="datetimeFigureOut">
              <a:rPr lang="ru-RU" smtClean="0"/>
              <a:t>25.12.2020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354653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207166-B661-463C-B519-B53798FE956A}" type="datetimeFigureOut">
              <a:rPr lang="ru-RU" smtClean="0"/>
              <a:t>25.12.2020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CC7270D-E241-45DD-AE8B-53C824B49067}" type="slidenum">
              <a:rPr lang="ru-RU" smtClean="0"/>
              <a:t>‹#›</a:t>
            </a:fld>
            <a:endParaRPr lang="ru-RU"/>
          </a:p>
        </p:txBody>
      </p:sp>
    </p:spTree>
    <p:extLst>
      <p:ext uri="{BB962C8B-B14F-4D97-AF65-F5344CB8AC3E}">
        <p14:creationId xmlns:p14="http://schemas.microsoft.com/office/powerpoint/2010/main" val="126423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blip>
          <a:srcRect/>
          <a:stretch>
            <a:fillRect t="91000" b="-13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7166-B661-463C-B519-B53798FE956A}" type="datetimeFigureOut">
              <a:rPr lang="ru-RU" smtClean="0"/>
              <a:t>25.12.2020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7270D-E241-45DD-AE8B-53C824B49067}" type="slidenum">
              <a:rPr lang="ru-RU" smtClean="0"/>
              <a:t>‹#›</a:t>
            </a:fld>
            <a:endParaRPr lang="ru-RU"/>
          </a:p>
        </p:txBody>
      </p:sp>
    </p:spTree>
    <p:extLst>
      <p:ext uri="{BB962C8B-B14F-4D97-AF65-F5344CB8AC3E}">
        <p14:creationId xmlns:p14="http://schemas.microsoft.com/office/powerpoint/2010/main" val="244569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28000" b="-28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027584"/>
            <a:ext cx="9144000" cy="1542014"/>
          </a:xfrm>
          <a:noFill/>
          <a:ln>
            <a:noFill/>
          </a:ln>
          <a:effectLst>
            <a:softEdge rad="63500"/>
          </a:effectLst>
        </p:spPr>
        <p:style>
          <a:lnRef idx="2">
            <a:schemeClr val="accent1"/>
          </a:lnRef>
          <a:fillRef idx="1">
            <a:schemeClr val="lt1"/>
          </a:fillRef>
          <a:effectRef idx="0">
            <a:schemeClr val="accent1"/>
          </a:effectRef>
          <a:fontRef idx="minor">
            <a:schemeClr val="dk1"/>
          </a:fontRef>
        </p:style>
        <p:txBody>
          <a:bodyPr>
            <a:noAutofit/>
          </a:bodyPr>
          <a:lstStyle/>
          <a:p>
            <a:r>
              <a:rPr lang="en-US" sz="9600" dirty="0" smtClean="0">
                <a:solidFill>
                  <a:schemeClr val="bg1"/>
                </a:solidFill>
              </a:rPr>
              <a:t>Neurotechnology</a:t>
            </a:r>
            <a:endParaRPr lang="ru-RU" sz="9600" dirty="0">
              <a:solidFill>
                <a:schemeClr val="bg1"/>
              </a:solidFill>
            </a:endParaRPr>
          </a:p>
        </p:txBody>
      </p:sp>
      <p:sp>
        <p:nvSpPr>
          <p:cNvPr id="3" name="Подзаголовок 2"/>
          <p:cNvSpPr>
            <a:spLocks noGrp="1"/>
          </p:cNvSpPr>
          <p:nvPr>
            <p:ph type="subTitle" idx="1"/>
          </p:nvPr>
        </p:nvSpPr>
        <p:spPr>
          <a:xfrm>
            <a:off x="7199243" y="6295542"/>
            <a:ext cx="5353878" cy="463066"/>
          </a:xfrm>
        </p:spPr>
        <p:txBody>
          <a:bodyPr/>
          <a:lstStyle/>
          <a:p>
            <a:r>
              <a:rPr lang="en-US" dirty="0" smtClean="0">
                <a:solidFill>
                  <a:schemeClr val="bg1"/>
                </a:solidFill>
              </a:rPr>
              <a:t>Artamonova Anastasiya PIN-24</a:t>
            </a:r>
            <a:endParaRPr lang="ru-RU" dirty="0">
              <a:solidFill>
                <a:schemeClr val="bg1"/>
              </a:solidFill>
            </a:endParaRPr>
          </a:p>
        </p:txBody>
      </p:sp>
    </p:spTree>
    <p:extLst>
      <p:ext uri="{BB962C8B-B14F-4D97-AF65-F5344CB8AC3E}">
        <p14:creationId xmlns:p14="http://schemas.microsoft.com/office/powerpoint/2010/main" val="100238491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9483" y="547985"/>
            <a:ext cx="3903634" cy="646331"/>
          </a:xfrm>
          <a:prstGeom prst="rect">
            <a:avLst/>
          </a:prstGeom>
          <a:noFill/>
        </p:spPr>
        <p:txBody>
          <a:bodyPr wrap="none" lIns="91440" tIns="45720" rIns="91440" bIns="45720">
            <a:spAutoFit/>
          </a:bodyPr>
          <a:lstStyle/>
          <a:p>
            <a:pPr algn="ctr"/>
            <a:r>
              <a:rPr lang="en-US"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Unknown words:</a:t>
            </a:r>
            <a:endParaRPr lang="ru-RU"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
        <p:nvSpPr>
          <p:cNvPr id="3" name="TextBox 2"/>
          <p:cNvSpPr txBox="1"/>
          <p:nvPr/>
        </p:nvSpPr>
        <p:spPr>
          <a:xfrm>
            <a:off x="1562100" y="1800225"/>
            <a:ext cx="5302798" cy="3416320"/>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Consciousness</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recognition – </a:t>
            </a:r>
            <a:r>
              <a:rPr lang="ru-RU" dirty="0" smtClean="0">
                <a:latin typeface="Arial" panose="020B0604020202020204" pitchFamily="34" charset="0"/>
                <a:cs typeface="Arial" panose="020B0604020202020204" pitchFamily="34" charset="0"/>
              </a:rPr>
              <a:t>сознание</a:t>
            </a: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Neuroprosthetics</a:t>
            </a:r>
            <a:r>
              <a:rPr lang="ru-RU" dirty="0" smtClean="0">
                <a:latin typeface="Arial" panose="020B0604020202020204" pitchFamily="34" charset="0"/>
                <a:cs typeface="Arial" panose="020B0604020202020204" pitchFamily="34" charset="0"/>
              </a:rPr>
              <a:t> – </a:t>
            </a:r>
            <a:r>
              <a:rPr lang="ru-RU" dirty="0" err="1" smtClean="0">
                <a:latin typeface="Arial" panose="020B0604020202020204" pitchFamily="34" charset="0"/>
                <a:cs typeface="Arial" panose="020B0604020202020204" pitchFamily="34" charset="0"/>
              </a:rPr>
              <a:t>нейропротезирование</a:t>
            </a:r>
            <a:endParaRPr lang="ru-RU"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Limb – </a:t>
            </a:r>
            <a:r>
              <a:rPr lang="ru-RU" dirty="0" smtClean="0">
                <a:latin typeface="Arial" panose="020B0604020202020204" pitchFamily="34" charset="0"/>
                <a:cs typeface="Arial" panose="020B0604020202020204" pitchFamily="34" charset="0"/>
              </a:rPr>
              <a:t>конечность</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Augmented reality – </a:t>
            </a:r>
            <a:r>
              <a:rPr lang="ru-RU" dirty="0" smtClean="0">
                <a:latin typeface="Arial" panose="020B0604020202020204" pitchFamily="34" charset="0"/>
                <a:cs typeface="Arial" panose="020B0604020202020204" pitchFamily="34" charset="0"/>
              </a:rPr>
              <a:t>дополненная реальность</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Strengthening</a:t>
            </a:r>
            <a:r>
              <a:rPr lang="ru-RU" dirty="0" smtClean="0">
                <a:latin typeface="Arial" panose="020B0604020202020204" pitchFamily="34" charset="0"/>
                <a:cs typeface="Arial" panose="020B0604020202020204" pitchFamily="34" charset="0"/>
              </a:rPr>
              <a:t> -  укрепление</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Board – </a:t>
            </a:r>
            <a:r>
              <a:rPr lang="ru-RU" dirty="0" smtClean="0">
                <a:latin typeface="Arial" panose="020B0604020202020204" pitchFamily="34" charset="0"/>
                <a:cs typeface="Arial" panose="020B0604020202020204" pitchFamily="34" charset="0"/>
              </a:rPr>
              <a:t>плата</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Primarily</a:t>
            </a:r>
            <a:r>
              <a:rPr lang="ru-RU" dirty="0" smtClean="0">
                <a:latin typeface="Arial" panose="020B0604020202020204" pitchFamily="34" charset="0"/>
                <a:cs typeface="Arial" panose="020B0604020202020204" pitchFamily="34" charset="0"/>
              </a:rPr>
              <a:t> – в первую очередь</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Convey</a:t>
            </a:r>
            <a:r>
              <a:rPr lang="ru-RU" dirty="0" smtClean="0">
                <a:latin typeface="Arial" panose="020B0604020202020204" pitchFamily="34" charset="0"/>
                <a:cs typeface="Arial" panose="020B0604020202020204" pitchFamily="34" charset="0"/>
              </a:rPr>
              <a:t> - передать</a:t>
            </a:r>
          </a:p>
          <a:p>
            <a:pPr marL="285750" indent="-285750">
              <a:buFont typeface="Arial" panose="020B0604020202020204" pitchFamily="34" charset="0"/>
              <a:buChar char="•"/>
            </a:pPr>
            <a:endParaRPr lang="ru-RU"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3471000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1" y="1680754"/>
            <a:ext cx="10820400" cy="3046988"/>
          </a:xfrm>
          <a:prstGeom prst="rect">
            <a:avLst/>
          </a:prstGeom>
          <a:noFill/>
        </p:spPr>
        <p:txBody>
          <a:bodyPr wrap="square" rtlCol="0">
            <a:spAutoFit/>
          </a:bodyPr>
          <a:lstStyle/>
          <a:p>
            <a:pPr algn="just"/>
            <a:r>
              <a:rPr lang="ru-RU" sz="3200"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is </a:t>
            </a:r>
            <a:r>
              <a:rPr lang="en-US" sz="3200" dirty="0">
                <a:latin typeface="Arial" panose="020B0604020202020204" pitchFamily="34" charset="0"/>
                <a:cs typeface="Arial" panose="020B0604020202020204" pitchFamily="34" charset="0"/>
              </a:rPr>
              <a:t>any technology that has a fundamental impact on how people understand the brain and various aspects of consciousness, mental activity, higher mental </a:t>
            </a:r>
            <a:r>
              <a:rPr lang="en-US" sz="3200" dirty="0" smtClean="0">
                <a:latin typeface="Arial" panose="020B0604020202020204" pitchFamily="34" charset="0"/>
                <a:cs typeface="Arial" panose="020B0604020202020204" pitchFamily="34" charset="0"/>
              </a:rPr>
              <a:t>functions. It also includes technologies that are designed to </a:t>
            </a:r>
            <a:r>
              <a:rPr lang="en-US" sz="3200" dirty="0">
                <a:latin typeface="Arial" panose="020B0604020202020204" pitchFamily="34" charset="0"/>
                <a:cs typeface="Arial" panose="020B0604020202020204" pitchFamily="34" charset="0"/>
              </a:rPr>
              <a:t>improve and correct brain functions and allow researchers and doctors to visualize the brain.</a:t>
            </a:r>
            <a:endParaRPr lang="ru-RU" sz="3200" dirty="0">
              <a:latin typeface="Arial" panose="020B0604020202020204" pitchFamily="34" charset="0"/>
              <a:cs typeface="Arial" panose="020B0604020202020204" pitchFamily="34" charset="0"/>
            </a:endParaRPr>
          </a:p>
        </p:txBody>
      </p:sp>
      <p:sp>
        <p:nvSpPr>
          <p:cNvPr id="3" name="Прямоугольник 2"/>
          <p:cNvSpPr/>
          <p:nvPr/>
        </p:nvSpPr>
        <p:spPr>
          <a:xfrm>
            <a:off x="548641" y="1547838"/>
            <a:ext cx="4398961" cy="707886"/>
          </a:xfrm>
          <a:prstGeom prst="rect">
            <a:avLst/>
          </a:prstGeom>
          <a:noFill/>
        </p:spPr>
        <p:txBody>
          <a:bodyPr wrap="none" lIns="91440" tIns="45720" rIns="91440" bIns="45720">
            <a:spAutoFit/>
          </a:bodyPr>
          <a:lstStyle/>
          <a:p>
            <a:pPr algn="ctr"/>
            <a:r>
              <a:rPr lang="en-US" sz="4000" b="1" dirty="0" smtClean="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rPr>
              <a:t>Neurotechnology</a:t>
            </a:r>
            <a:endParaRPr lang="ru-RU" sz="4000" b="1" dirty="0">
              <a:ln w="9525">
                <a:solidFill>
                  <a:schemeClr val="accent1">
                    <a:lumMod val="60000"/>
                    <a:lumOff val="40000"/>
                  </a:schemeClr>
                </a:solidFill>
                <a:prstDash val="solid"/>
              </a:ln>
              <a:solidFill>
                <a:schemeClr val="accent1">
                  <a:lumMod val="50000"/>
                </a:schemeClr>
              </a:solidFill>
            </a:endParaRPr>
          </a:p>
        </p:txBody>
      </p:sp>
    </p:spTree>
    <p:extLst>
      <p:ext uri="{BB962C8B-B14F-4D97-AF65-F5344CB8AC3E}">
        <p14:creationId xmlns:p14="http://schemas.microsoft.com/office/powerpoint/2010/main" val="1139170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85834" y="311612"/>
            <a:ext cx="7904728" cy="646331"/>
          </a:xfrm>
          <a:prstGeom prst="rect">
            <a:avLst/>
          </a:prstGeom>
          <a:noFill/>
        </p:spPr>
        <p:txBody>
          <a:bodyPr wrap="none" lIns="91440" tIns="45720" rIns="91440" bIns="45720">
            <a:spAutoFit/>
          </a:bodyPr>
          <a:lstStyle/>
          <a:p>
            <a:pPr algn="ctr"/>
            <a:r>
              <a:rPr lang="en-US" sz="3600" b="1" dirty="0" smtClean="0">
                <a:ln w="9525">
                  <a:solidFill>
                    <a:schemeClr val="accent1">
                      <a:lumMod val="60000"/>
                      <a:lumOff val="40000"/>
                    </a:schemeClr>
                  </a:solidFill>
                  <a:prstDash val="solid"/>
                </a:ln>
                <a:solidFill>
                  <a:schemeClr val="accent1">
                    <a:lumMod val="50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The most promising industries are:</a:t>
            </a:r>
            <a:endParaRPr lang="ru-RU" sz="3600" b="1" dirty="0">
              <a:ln w="9525">
                <a:solidFill>
                  <a:schemeClr val="accent1">
                    <a:lumMod val="60000"/>
                    <a:lumOff val="40000"/>
                  </a:schemeClr>
                </a:solidFill>
                <a:prstDash val="solid"/>
              </a:ln>
              <a:solidFill>
                <a:schemeClr val="accent1">
                  <a:lumMod val="50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
        <p:nvSpPr>
          <p:cNvPr id="3" name="TextBox 2"/>
          <p:cNvSpPr txBox="1"/>
          <p:nvPr/>
        </p:nvSpPr>
        <p:spPr>
          <a:xfrm>
            <a:off x="609600" y="1254034"/>
            <a:ext cx="11120846"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Neuromedical</a:t>
            </a:r>
            <a:r>
              <a:rPr lang="en-US" b="1" dirty="0">
                <a:latin typeface="Arial" panose="020B0604020202020204" pitchFamily="34" charset="0"/>
                <a:cs typeface="Arial" panose="020B0604020202020204" pitchFamily="34" charset="0"/>
              </a:rPr>
              <a:t> engineering. </a:t>
            </a:r>
            <a:r>
              <a:rPr lang="en-US" dirty="0">
                <a:latin typeface="Arial" panose="020B0604020202020204" pitchFamily="34" charset="0"/>
                <a:cs typeface="Arial" panose="020B0604020202020204" pitchFamily="34" charset="0"/>
              </a:rPr>
              <a:t>Development of </a:t>
            </a:r>
            <a:r>
              <a:rPr lang="en-US" dirty="0" err="1">
                <a:latin typeface="Arial" panose="020B0604020202020204" pitchFamily="34" charset="0"/>
                <a:cs typeface="Arial" panose="020B0604020202020204" pitchFamily="34" charset="0"/>
              </a:rPr>
              <a:t>neuroprosthetics</a:t>
            </a:r>
            <a:r>
              <a:rPr lang="en-US" dirty="0">
                <a:latin typeface="Arial" panose="020B0604020202020204" pitchFamily="34" charset="0"/>
                <a:cs typeface="Arial" panose="020B0604020202020204" pitchFamily="34" charset="0"/>
              </a:rPr>
              <a:t> of organs, including artificial sensory organs, development of rehabilitation means using </a:t>
            </a:r>
            <a:r>
              <a:rPr lang="en-US" dirty="0" err="1">
                <a:latin typeface="Arial" panose="020B0604020202020204" pitchFamily="34" charset="0"/>
                <a:cs typeface="Arial" panose="020B0604020202020204" pitchFamily="34" charset="0"/>
              </a:rPr>
              <a:t>neurotechnologies</a:t>
            </a:r>
            <a:r>
              <a:rPr lang="en-US" dirty="0">
                <a:latin typeface="Arial" panose="020B0604020202020204" pitchFamily="34" charset="0"/>
                <a:cs typeface="Arial" panose="020B0604020202020204" pitchFamily="34" charset="0"/>
              </a:rPr>
              <a:t>, which help to develop the lost mobility of limb</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Neuroeducation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Development of </a:t>
            </a:r>
            <a:r>
              <a:rPr lang="en-US" dirty="0" err="1">
                <a:latin typeface="Arial" panose="020B0604020202020204" pitchFamily="34" charset="0"/>
                <a:cs typeface="Arial" panose="020B0604020202020204" pitchFamily="34" charset="0"/>
              </a:rPr>
              <a:t>neurointerfaces</a:t>
            </a:r>
            <a:r>
              <a:rPr lang="en-US" dirty="0">
                <a:latin typeface="Arial" panose="020B0604020202020204" pitchFamily="34" charset="0"/>
                <a:cs typeface="Arial" panose="020B0604020202020204" pitchFamily="34" charset="0"/>
              </a:rPr>
              <a:t> and technologies of virtual and augmented reality in education, development of educational programs and devices, creation of devices for strengthening memory and analysis of use of brain resources</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Neuroentertainment</a:t>
            </a:r>
            <a:r>
              <a:rPr lang="en-US" b="1" dirty="0">
                <a:latin typeface="Arial" panose="020B0604020202020204" pitchFamily="34" charset="0"/>
                <a:cs typeface="Arial" panose="020B0604020202020204" pitchFamily="34" charset="0"/>
              </a:rPr>
              <a:t> and sports. </a:t>
            </a:r>
            <a:r>
              <a:rPr lang="en-US" dirty="0" smtClean="0">
                <a:latin typeface="Arial" panose="020B0604020202020204" pitchFamily="34" charset="0"/>
                <a:cs typeface="Arial" panose="020B0604020202020204" pitchFamily="34" charset="0"/>
              </a:rPr>
              <a:t>Development </a:t>
            </a:r>
            <a:r>
              <a:rPr lang="en-US" dirty="0">
                <a:latin typeface="Arial" panose="020B0604020202020204" pitchFamily="34" charset="0"/>
                <a:cs typeface="Arial" panose="020B0604020202020204" pitchFamily="34" charset="0"/>
              </a:rPr>
              <a:t>of brainpower - brain exercises, the creation of games using </a:t>
            </a:r>
            <a:r>
              <a:rPr lang="en-US" dirty="0" err="1">
                <a:latin typeface="Arial" panose="020B0604020202020204" pitchFamily="34" charset="0"/>
                <a:cs typeface="Arial" panose="020B0604020202020204" pitchFamily="34" charset="0"/>
              </a:rPr>
              <a:t>neurogadgets</a:t>
            </a:r>
            <a:r>
              <a:rPr lang="en-US" dirty="0">
                <a:latin typeface="Arial" panose="020B0604020202020204" pitchFamily="34" charset="0"/>
                <a:cs typeface="Arial" panose="020B0604020202020204" pitchFamily="34" charset="0"/>
              </a:rPr>
              <a:t>, including neurodevelopmental games</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Neurocommunications</a:t>
            </a:r>
            <a:r>
              <a:rPr lang="en-US" b="1" dirty="0">
                <a:latin typeface="Arial" panose="020B0604020202020204" pitchFamily="34" charset="0"/>
                <a:cs typeface="Arial" panose="020B0604020202020204" pitchFamily="34" charset="0"/>
              </a:rPr>
              <a:t> and marketing. </a:t>
            </a:r>
            <a:r>
              <a:rPr lang="en-US" dirty="0">
                <a:latin typeface="Arial" panose="020B0604020202020204" pitchFamily="34" charset="0"/>
                <a:cs typeface="Arial" panose="020B0604020202020204" pitchFamily="34" charset="0"/>
              </a:rPr>
              <a:t>Development of </a:t>
            </a:r>
            <a:r>
              <a:rPr lang="en-US" dirty="0" err="1">
                <a:latin typeface="Arial" panose="020B0604020202020204" pitchFamily="34" charset="0"/>
                <a:cs typeface="Arial" panose="020B0604020202020204" pitchFamily="34" charset="0"/>
              </a:rPr>
              <a:t>neuromarketing</a:t>
            </a:r>
            <a:r>
              <a:rPr lang="en-US" dirty="0">
                <a:latin typeface="Arial" panose="020B0604020202020204" pitchFamily="34" charset="0"/>
                <a:cs typeface="Arial" panose="020B0604020202020204" pitchFamily="34" charset="0"/>
              </a:rPr>
              <a:t> technologies (complex methods of studying the behavior of buyers, possibilities of influencing it, as well as reactions to such effects using </a:t>
            </a:r>
            <a:r>
              <a:rPr lang="en-US" dirty="0" err="1">
                <a:latin typeface="Arial" panose="020B0604020202020204" pitchFamily="34" charset="0"/>
                <a:cs typeface="Arial" panose="020B0604020202020204" pitchFamily="34" charset="0"/>
              </a:rPr>
              <a:t>neurotechnologies</a:t>
            </a:r>
            <a:r>
              <a:rPr lang="en-US" dirty="0">
                <a:latin typeface="Arial" panose="020B0604020202020204" pitchFamily="34" charset="0"/>
                <a:cs typeface="Arial" panose="020B0604020202020204" pitchFamily="34" charset="0"/>
              </a:rPr>
              <a:t>), prediction of behavior based on neuro-biometric data</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b="1" dirty="0" err="1">
                <a:latin typeface="Arial" panose="020B0604020202020204" pitchFamily="34" charset="0"/>
                <a:cs typeface="Arial" panose="020B0604020202020204" pitchFamily="34" charset="0"/>
              </a:rPr>
              <a:t>Neuroassistants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Development of natural language understanding technology, development of deep machine learning (machine learning based on neural networks that help improve algorithms such as speech recognition, computer vision and natural language processing)creation of personal electronic assistants (web services or applications acting as virtual secretary) and hybrid human-machine intelligence.</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7541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7075" y="231051"/>
            <a:ext cx="10217850" cy="1200329"/>
          </a:xfrm>
          <a:prstGeom prst="rect">
            <a:avLst/>
          </a:prstGeom>
          <a:noFill/>
        </p:spPr>
        <p:txBody>
          <a:bodyPr wrap="square" lIns="91440" tIns="45720" rIns="91440" bIns="45720">
            <a:spAutoFit/>
          </a:bodyPr>
          <a:lstStyle/>
          <a:p>
            <a:r>
              <a:rPr lang="en-US" sz="3600" b="1" cap="none" spc="0" dirty="0" smtClean="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rPr>
              <a:t>Even though </a:t>
            </a:r>
            <a:r>
              <a:rPr lang="en-US" sz="3600" b="1" cap="none" spc="0" dirty="0" err="1" smtClean="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rPr>
              <a:t>neurotechnologies</a:t>
            </a:r>
            <a:r>
              <a:rPr lang="en-US" sz="3600" b="1" cap="none" spc="0" dirty="0" smtClean="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rPr>
              <a:t> are a fairly new field, they highlight the following trends</a:t>
            </a:r>
            <a:r>
              <a:rPr lang="ru-RU" sz="3600" b="1" dirty="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rPr>
              <a:t>:</a:t>
            </a:r>
            <a:endParaRPr lang="ru-RU" sz="3600" b="1" cap="none" spc="0" dirty="0">
              <a:ln w="9525">
                <a:solidFill>
                  <a:schemeClr val="accent1">
                    <a:lumMod val="60000"/>
                    <a:lumOff val="40000"/>
                  </a:schemeClr>
                </a:solidFill>
                <a:prstDash val="solid"/>
              </a:ln>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105990" y="1680754"/>
            <a:ext cx="9910354" cy="646331"/>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A device that will allow the completely paralyzed and unable to tell people to become part of society: to communicate on the Internet and even to find work.</a:t>
            </a:r>
            <a:endParaRPr lang="ru-RU"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30" y="2576460"/>
            <a:ext cx="6137940" cy="3028050"/>
          </a:xfrm>
          <a:prstGeom prst="rect">
            <a:avLst/>
          </a:prstGeom>
          <a:ln>
            <a:noFill/>
          </a:ln>
          <a:effectLst>
            <a:softEdge rad="112500"/>
          </a:effectLst>
        </p:spPr>
      </p:pic>
    </p:spTree>
    <p:extLst>
      <p:ext uri="{BB962C8B-B14F-4D97-AF65-F5344CB8AC3E}">
        <p14:creationId xmlns:p14="http://schemas.microsoft.com/office/powerpoint/2010/main" val="7195046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217" y="626201"/>
            <a:ext cx="10023566" cy="64633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Boards that are implanted directly into the brain. This technology will be applied primarily to the treatment of various diseases, but it can be used in virtual games in theory.</a:t>
            </a:r>
            <a:endParaRPr lang="ru-RU"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3" y="1576981"/>
            <a:ext cx="7077075" cy="3980855"/>
          </a:xfrm>
          <a:prstGeom prst="rect">
            <a:avLst/>
          </a:prstGeom>
          <a:ln>
            <a:noFill/>
          </a:ln>
          <a:effectLst>
            <a:softEdge rad="112500"/>
          </a:effectLst>
        </p:spPr>
      </p:pic>
    </p:spTree>
    <p:extLst>
      <p:ext uri="{BB962C8B-B14F-4D97-AF65-F5344CB8AC3E}">
        <p14:creationId xmlns:p14="http://schemas.microsoft.com/office/powerpoint/2010/main" val="1496962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125" y="847725"/>
            <a:ext cx="10887075"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Neuro-interfaces for sharing emotions that can convey your sorrow or laughter directly to someone, rather than using a set of smiley faces. There will also be </a:t>
            </a:r>
            <a:r>
              <a:rPr lang="en-US" dirty="0" err="1">
                <a:latin typeface="Arial" panose="020B0604020202020204" pitchFamily="34" charset="0"/>
                <a:cs typeface="Arial" panose="020B0604020202020204" pitchFamily="34" charset="0"/>
              </a:rPr>
              <a:t>neuroassistants</a:t>
            </a:r>
            <a:r>
              <a:rPr lang="en-US" dirty="0">
                <a:latin typeface="Arial" panose="020B0604020202020204" pitchFamily="34" charset="0"/>
                <a:cs typeface="Arial" panose="020B0604020202020204" pitchFamily="34" charset="0"/>
              </a:rPr>
              <a:t> - improved versions of the current vocal helpers, who will take over some of their owner’s tasks, remind them about the meeting, notice the error in planning.</a:t>
            </a:r>
            <a:endParaRPr lang="ru-RU"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862137"/>
            <a:ext cx="5953125" cy="3917156"/>
          </a:xfrm>
          <a:prstGeom prst="rect">
            <a:avLst/>
          </a:prstGeom>
          <a:ln>
            <a:noFill/>
          </a:ln>
          <a:effectLst>
            <a:softEdge rad="112500"/>
          </a:effectLst>
        </p:spPr>
      </p:pic>
    </p:spTree>
    <p:extLst>
      <p:ext uri="{BB962C8B-B14F-4D97-AF65-F5344CB8AC3E}">
        <p14:creationId xmlns:p14="http://schemas.microsoft.com/office/powerpoint/2010/main" val="1215660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5825" y="548008"/>
            <a:ext cx="4981575" cy="1754326"/>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Finding </a:t>
            </a:r>
            <a:r>
              <a:rPr lang="en-US" dirty="0" err="1">
                <a:latin typeface="Arial" panose="020B0604020202020204" pitchFamily="34" charset="0"/>
                <a:cs typeface="Arial" panose="020B0604020202020204" pitchFamily="34" charset="0"/>
              </a:rPr>
              <a:t>neurotechnological</a:t>
            </a:r>
            <a:r>
              <a:rPr lang="en-US" dirty="0">
                <a:latin typeface="Arial" panose="020B0604020202020204" pitchFamily="34" charset="0"/>
                <a:cs typeface="Arial" panose="020B0604020202020204" pitchFamily="34" charset="0"/>
              </a:rPr>
              <a:t> solutions to prevent degenerative brain diseases. According to the World Health Organization, the cost of treating patients with neurodegenerative diseases amounts to 20% of the total cost of health care in Russia.</a:t>
            </a:r>
            <a:endParaRPr lang="ru-RU"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6563021" y="548008"/>
            <a:ext cx="4742857" cy="5133333"/>
          </a:xfrm>
          <a:prstGeom prst="rect">
            <a:avLst/>
          </a:prstGeom>
          <a:ln>
            <a:noFill/>
          </a:ln>
          <a:effectLst>
            <a:softEdge rad="112500"/>
          </a:effectLst>
        </p:spPr>
      </p:pic>
    </p:spTree>
    <p:extLst>
      <p:ext uri="{BB962C8B-B14F-4D97-AF65-F5344CB8AC3E}">
        <p14:creationId xmlns:p14="http://schemas.microsoft.com/office/powerpoint/2010/main" val="3269459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1390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344</Words>
  <Application>Microsoft Office PowerPoint</Application>
  <PresentationFormat>Широкоэкранный</PresentationFormat>
  <Paragraphs>26</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Тема Office</vt:lpstr>
      <vt:lpstr>Neurotechnology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Neurotechnology</dc:title>
  <dc:creator>Nastena</dc:creator>
  <cp:lastModifiedBy>Nastena</cp:lastModifiedBy>
  <cp:revision>17</cp:revision>
  <dcterms:created xsi:type="dcterms:W3CDTF">2020-12-24T18:34:11Z</dcterms:created>
  <dcterms:modified xsi:type="dcterms:W3CDTF">2020-12-25T11:16:26Z</dcterms:modified>
</cp:coreProperties>
</file>