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7" r:id="rId5"/>
    <p:sldId id="269" r:id="rId6"/>
    <p:sldId id="263" r:id="rId7"/>
    <p:sldId id="260" r:id="rId8"/>
    <p:sldId id="261" r:id="rId9"/>
    <p:sldId id="266" r:id="rId10"/>
  </p:sldIdLst>
  <p:sldSz cx="9144000" cy="6858000" type="screen4x3"/>
  <p:notesSz cx="6797675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6" autoAdjust="0"/>
  </p:normalViewPr>
  <p:slideViewPr>
    <p:cSldViewPr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89A6-7BE7-4082-ADF5-17F4AAEA48A8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0D33-41F6-45C9-B0FA-0110AE16F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8" y="1412776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Руководитель: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к.т.н.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доц. Федоров А. Р.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Исполнитель</a:t>
            </a: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ст. гр.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ПИН-44 Артамонова Анастасия Юрьевна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3567" y="2132856"/>
            <a:ext cx="8136905" cy="936104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Цель: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МП для оперативного доступа к расписанию, которое упрощает взаимодействие с преподавателями и студентами из других групп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8" y="3140968"/>
            <a:ext cx="7776891" cy="3168352"/>
          </a:xfrm>
          <a:custGeom>
            <a:avLst/>
            <a:gdLst>
              <a:gd name="T0" fmla="*/ 7589838 w 7589838"/>
              <a:gd name="T1" fmla="*/ 1189833 h 2379663"/>
              <a:gd name="T2" fmla="*/ 3794919 w 7589838"/>
              <a:gd name="T3" fmla="*/ 2379663 h 2379663"/>
              <a:gd name="T4" fmla="*/ 0 w 7589838"/>
              <a:gd name="T5" fmla="*/ 1189833 h 2379663"/>
              <a:gd name="T6" fmla="*/ 3794919 w 7589838"/>
              <a:gd name="T7" fmla="*/ 0 h 23796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589838"/>
              <a:gd name="T13" fmla="*/ 0 h 2379663"/>
              <a:gd name="T14" fmla="*/ 7589838 w 7589838"/>
              <a:gd name="T15" fmla="*/ 2379663 h 23796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9838" h="2379663">
                <a:moveTo>
                  <a:pt x="0" y="0"/>
                </a:moveTo>
                <a:lnTo>
                  <a:pt x="21086" y="0"/>
                </a:lnTo>
                <a:lnTo>
                  <a:pt x="21086" y="6609"/>
                </a:lnTo>
                <a:lnTo>
                  <a:pt x="0" y="660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Задачи</a:t>
            </a:r>
            <a:r>
              <a:rPr 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исследование предметной области;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сравнительный анализ существующих  программных решений;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выбор языка и среды программирования;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алгоритма ПМ ДБД;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схемы данных ПМ ДБД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8E8ED2-40A1-4556-B682-1A03E0097C70}"/>
              </a:ext>
            </a:extLst>
          </p:cNvPr>
          <p:cNvSpPr/>
          <p:nvPr/>
        </p:nvSpPr>
        <p:spPr>
          <a:xfrm>
            <a:off x="539552" y="260648"/>
            <a:ext cx="7806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просмотра расписания МИЭТ </a:t>
            </a:r>
          </a:p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 ПР)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375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D4969FFF-B7C2-4ADC-AFE0-04A5C482C46A}" type="slidenum"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1</a:t>
                      </a:fld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Рисунок 11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0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561354" y="1130239"/>
            <a:ext cx="6021289" cy="334566"/>
          </a:xfrm>
          <a:custGeom>
            <a:avLst/>
            <a:gdLst>
              <a:gd name="T0" fmla="*/ 8621713 w 8621713"/>
              <a:gd name="T1" fmla="*/ 223044 h 446088"/>
              <a:gd name="T2" fmla="*/ 4310857 w 8621713"/>
              <a:gd name="T3" fmla="*/ 446088 h 446088"/>
              <a:gd name="T4" fmla="*/ 0 w 8621713"/>
              <a:gd name="T5" fmla="*/ 223044 h 446088"/>
              <a:gd name="T6" fmla="*/ 4310857 w 8621713"/>
              <a:gd name="T7" fmla="*/ 0 h 4460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621713"/>
              <a:gd name="T13" fmla="*/ 0 h 446088"/>
              <a:gd name="T14" fmla="*/ 8621713 w 8621713"/>
              <a:gd name="T15" fmla="*/ 446088 h 4460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1713" h="446088">
                <a:moveTo>
                  <a:pt x="0" y="0"/>
                </a:moveTo>
                <a:lnTo>
                  <a:pt x="23951" y="0"/>
                </a:lnTo>
                <a:lnTo>
                  <a:pt x="23951" y="1238"/>
                </a:lnTo>
                <a:lnTo>
                  <a:pt x="0" y="123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endParaRPr lang="ru-RU" sz="16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332656"/>
            <a:ext cx="45970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16318"/>
              </p:ext>
            </p:extLst>
          </p:nvPr>
        </p:nvGraphicFramePr>
        <p:xfrm>
          <a:off x="741004" y="1052736"/>
          <a:ext cx="7661992" cy="260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4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разработки 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МП ПР(недостатки)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После разработки 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МП 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 (преимущества)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15">
                <a:tc>
                  <a:txBody>
                    <a:bodyPr/>
                    <a:lstStyle/>
                    <a:p>
                      <a:pPr marL="266700" indent="-266700" algn="l">
                        <a:buFont typeface="+mj-lt"/>
                        <a:buAutoNum type="arabicPeriod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Отсутствие оперативного доступа к своему расписанию и других групп.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Оперативный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доступ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к своему расписанию и других групп.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30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2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Отсутствие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возможности просмотра своего расписания без доступа в интернет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Просмотр своего расписания без доступа в интернет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3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Отсутствие возможности доступа к расписанию преподавателей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Доступа к расписанию преподавателей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2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3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7260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fld id="{D4969FFF-B7C2-4ADC-AFE0-04A5C482C46A}" type="slidenum"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t>2</a:t>
                      </a:fld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" name="Рисунок 26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28" name="Рисунок 27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6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55677" y="333817"/>
            <a:ext cx="58326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Обзор аналогичных 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 решений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186218"/>
            <a:ext cx="612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Расписание»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miet.ru/schedule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"Orioks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://play.google.com/store/apps/details?id=ru.eva.miet.orioks.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"Расписание занятий - SKED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https://play.google.com/store/apps/details?id=com.sked.core.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"Кампус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https://play.google.com/store/apps/details?id=ru.dewish.campus.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СтудЖурнал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https://play.google.com/store/apps/details?id=com.romansytnyk.studentstudio.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46" indent="-171446">
              <a:buFont typeface="+mj-lt"/>
              <a:buAutoNum type="arabicPeriod"/>
            </a:pPr>
            <a:endParaRPr lang="en-US" dirty="0" smtClean="0"/>
          </a:p>
          <a:p>
            <a:pPr marL="171446" indent="-171446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5409900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14878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18489"/>
              </p:ext>
            </p:extLst>
          </p:nvPr>
        </p:nvGraphicFramePr>
        <p:xfrm>
          <a:off x="797911" y="709043"/>
          <a:ext cx="7548177" cy="4641685"/>
        </p:xfrm>
        <a:graphic>
          <a:graphicData uri="http://schemas.openxmlformats.org/drawingml/2006/table">
            <a:tbl>
              <a:tblPr firstRow="1" firstCol="1" bandRow="1"/>
              <a:tblGrid>
                <a:gridCol w="1181800">
                  <a:extLst>
                    <a:ext uri="{9D8B030D-6E8A-4147-A177-3AD203B41FA5}">
                      <a16:colId xmlns:a16="http://schemas.microsoft.com/office/drawing/2014/main" val="338880334"/>
                    </a:ext>
                  </a:extLst>
                </a:gridCol>
                <a:gridCol w="974822">
                  <a:extLst>
                    <a:ext uri="{9D8B030D-6E8A-4147-A177-3AD203B41FA5}">
                      <a16:colId xmlns:a16="http://schemas.microsoft.com/office/drawing/2014/main" val="1327255751"/>
                    </a:ext>
                  </a:extLst>
                </a:gridCol>
                <a:gridCol w="1078311">
                  <a:extLst>
                    <a:ext uri="{9D8B030D-6E8A-4147-A177-3AD203B41FA5}">
                      <a16:colId xmlns:a16="http://schemas.microsoft.com/office/drawing/2014/main" val="2186447455"/>
                    </a:ext>
                  </a:extLst>
                </a:gridCol>
                <a:gridCol w="1078311">
                  <a:extLst>
                    <a:ext uri="{9D8B030D-6E8A-4147-A177-3AD203B41FA5}">
                      <a16:colId xmlns:a16="http://schemas.microsoft.com/office/drawing/2014/main" val="2929418992"/>
                    </a:ext>
                  </a:extLst>
                </a:gridCol>
                <a:gridCol w="1078311">
                  <a:extLst>
                    <a:ext uri="{9D8B030D-6E8A-4147-A177-3AD203B41FA5}">
                      <a16:colId xmlns:a16="http://schemas.microsoft.com/office/drawing/2014/main" val="1416746942"/>
                    </a:ext>
                  </a:extLst>
                </a:gridCol>
                <a:gridCol w="1078311">
                  <a:extLst>
                    <a:ext uri="{9D8B030D-6E8A-4147-A177-3AD203B41FA5}">
                      <a16:colId xmlns:a16="http://schemas.microsoft.com/office/drawing/2014/main" val="218844010"/>
                    </a:ext>
                  </a:extLst>
                </a:gridCol>
                <a:gridCol w="1078311">
                  <a:extLst>
                    <a:ext uri="{9D8B030D-6E8A-4147-A177-3AD203B41FA5}">
                      <a16:colId xmlns:a16="http://schemas.microsoft.com/office/drawing/2014/main" val="312360818"/>
                    </a:ext>
                  </a:extLst>
                </a:gridCol>
              </a:tblGrid>
              <a:tr h="17741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Параметры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Программный продукт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20756"/>
                  </a:ext>
                </a:extLst>
              </a:tr>
              <a:tr h="52688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Расписание на сайте 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miet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.</a:t>
                      </a:r>
                      <a:r>
                        <a:rPr lang="en-US" sz="10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ru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Orioks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Расписание занятий - 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Sked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«Кампус»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«СтудЖурнал»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МП ПР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310929"/>
                  </a:ext>
                </a:extLst>
              </a:tr>
              <a:tr h="6115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Версия ОС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Любая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890993"/>
                  </a:ext>
                </a:extLst>
              </a:tr>
              <a:tr h="1690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Язык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Русский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Русский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Русский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Русский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Русский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Русский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457484"/>
                  </a:ext>
                </a:extLst>
              </a:tr>
              <a:tr h="615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Работоспособность с расписанием МИЭТ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1024"/>
                  </a:ext>
                </a:extLst>
              </a:tr>
              <a:tr h="3895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Загрузка расписания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11963"/>
                  </a:ext>
                </a:extLst>
              </a:tr>
              <a:tr h="1757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Удобство работы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85843"/>
                  </a:ext>
                </a:extLst>
              </a:tr>
              <a:tr h="59521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 своего расписания без доступа в интернет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62162"/>
                  </a:ext>
                </a:extLst>
              </a:tr>
              <a:tr h="612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 расписания преподавателя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55285"/>
                  </a:ext>
                </a:extLst>
              </a:tr>
              <a:tr h="1698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Поиск окна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1778" marR="417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78901"/>
                  </a:ext>
                </a:extLst>
              </a:tr>
            </a:tbl>
          </a:graphicData>
        </a:graphic>
      </p:graphicFrame>
      <p:pic>
        <p:nvPicPr>
          <p:cNvPr id="22" name="Рисунок 21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23" name="Рисунок 22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57754" y="396000"/>
            <a:ext cx="4428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</a:t>
            </a: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85010" y="5328382"/>
            <a:ext cx="374548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++»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https://ru.wikipedia.org/wiki/C%2B%2B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https://ru.wikipedia.org/wiki/C_Sharp.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https://ru.wikipedia.org/wiki/Python.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https://ru.wikipedia.org/wiki/Java.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https://ru.wikipedia.org/wiki/Kotlin.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619520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 ПР выбран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78817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30385"/>
              </p:ext>
            </p:extLst>
          </p:nvPr>
        </p:nvGraphicFramePr>
        <p:xfrm>
          <a:off x="1377950" y="1188882"/>
          <a:ext cx="6388100" cy="3268980"/>
        </p:xfrm>
        <a:graphic>
          <a:graphicData uri="http://schemas.openxmlformats.org/drawingml/2006/table">
            <a:tbl>
              <a:tblPr firstRow="1" firstCol="1" bandRow="1"/>
              <a:tblGrid>
                <a:gridCol w="2324100">
                  <a:extLst>
                    <a:ext uri="{9D8B030D-6E8A-4147-A177-3AD203B41FA5}">
                      <a16:colId xmlns:a16="http://schemas.microsoft.com/office/drawing/2014/main" val="1232233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37937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20433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11591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8653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36080659"/>
                    </a:ext>
                  </a:extLst>
                </a:gridCol>
              </a:tblGrid>
              <a:tr h="179705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Язык программирования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235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С++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С#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Python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Java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Kotlin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595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транслятора под платформу Android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41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77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149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декларативного фреймворка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829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возможности контроля потоком данных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46762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42952" y="5209209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4926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61501" y="396000"/>
            <a:ext cx="3420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среды </a:t>
            </a: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427782"/>
            <a:ext cx="37454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«IDEs for Kotlin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development» URL: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https://kotlinlang.org/docs/kotlin-ide.html.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«Meet Android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Studio» URL: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https://developer.android.com/studio/intro.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3695884"/>
            <a:ext cx="8387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 ПР выбрана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2804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Рисунок 13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18915"/>
              </p:ext>
            </p:extLst>
          </p:nvPr>
        </p:nvGraphicFramePr>
        <p:xfrm>
          <a:off x="1334135" y="1442420"/>
          <a:ext cx="6475730" cy="2080260"/>
        </p:xfrm>
        <a:graphic>
          <a:graphicData uri="http://schemas.openxmlformats.org/drawingml/2006/table">
            <a:tbl>
              <a:tblPr firstRow="1" firstCol="1" bandRow="1"/>
              <a:tblGrid>
                <a:gridCol w="4137660">
                  <a:extLst>
                    <a:ext uri="{9D8B030D-6E8A-4147-A177-3AD203B41FA5}">
                      <a16:colId xmlns:a16="http://schemas.microsoft.com/office/drawing/2014/main" val="215682686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2134807619"/>
                    </a:ext>
                  </a:extLst>
                </a:gridCol>
                <a:gridCol w="1169035">
                  <a:extLst>
                    <a:ext uri="{9D8B030D-6E8A-4147-A177-3AD203B41FA5}">
                      <a16:colId xmlns:a16="http://schemas.microsoft.com/office/drawing/2014/main" val="353035643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Среда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086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IntelliJ IDEA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 Studio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эмулятора для запуска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419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Сборка приложений, основанная на Gradle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0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работы с UI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6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тестирования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18977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09858" y="4334131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34285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598913" y="396000"/>
            <a:ext cx="2017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09849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828" y="1057997"/>
            <a:ext cx="3096344" cy="4742007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8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45"/>
          <p:cNvGrpSpPr/>
          <p:nvPr/>
        </p:nvGrpSpPr>
        <p:grpSpPr>
          <a:xfrm>
            <a:off x="2612510" y="5145609"/>
            <a:ext cx="6332537" cy="1450975"/>
            <a:chOff x="2635026" y="5146377"/>
            <a:chExt cx="6332537" cy="1450975"/>
          </a:xfrm>
        </p:grpSpPr>
        <p:sp>
          <p:nvSpPr>
            <p:cNvPr id="33" name="Text Box 256">
              <a:extLst>
                <a:ext uri="{FF2B5EF4-FFF2-40B4-BE49-F238E27FC236}">
                  <a16:creationId xmlns:a16="http://schemas.microsoft.com/office/drawing/2014/main" id="{6D770058-7466-4FC0-AD43-87A5DF96B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339" y="5488526"/>
              <a:ext cx="4460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Изм.</a:t>
              </a: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2635026" y="5146377"/>
              <a:ext cx="6332537" cy="1450975"/>
              <a:chOff x="2635026" y="5146377"/>
              <a:chExt cx="6332537" cy="1450975"/>
            </a:xfrm>
          </p:grpSpPr>
          <p:sp>
            <p:nvSpPr>
              <p:cNvPr id="38" name="Text Box 261">
                <a:extLst>
                  <a:ext uri="{FF2B5EF4-FFF2-40B4-BE49-F238E27FC236}">
                    <a16:creationId xmlns:a16="http://schemas.microsoft.com/office/drawing/2014/main" id="{F5964B96-2847-449A-994E-9AB9CEE6A0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339" y="5666326"/>
                <a:ext cx="863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ru-RU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Разработал</a:t>
                </a:r>
              </a:p>
            </p:txBody>
          </p:sp>
          <p:sp>
            <p:nvSpPr>
              <p:cNvPr id="39" name="Text Box 262">
                <a:extLst>
                  <a:ext uri="{FF2B5EF4-FFF2-40B4-BE49-F238E27FC236}">
                    <a16:creationId xmlns:a16="http://schemas.microsoft.com/office/drawing/2014/main" id="{3383C886-4765-41F0-AB3A-8FAA00BB57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339" y="5848889"/>
                <a:ext cx="8636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ru-RU" altLang="ru-RU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Проверил</a:t>
                </a:r>
              </a:p>
            </p:txBody>
          </p:sp>
          <p:grpSp>
            <p:nvGrpSpPr>
              <p:cNvPr id="5" name="Группа 4"/>
              <p:cNvGrpSpPr/>
              <p:nvPr/>
            </p:nvGrpSpPr>
            <p:grpSpPr>
              <a:xfrm>
                <a:off x="2635026" y="5146377"/>
                <a:ext cx="6332537" cy="1450975"/>
                <a:chOff x="2635026" y="5146377"/>
                <a:chExt cx="6332537" cy="1450975"/>
              </a:xfrm>
            </p:grpSpPr>
            <p:sp>
              <p:nvSpPr>
                <p:cNvPr id="40" name="Text Box 263">
                  <a:extLst>
                    <a:ext uri="{FF2B5EF4-FFF2-40B4-BE49-F238E27FC236}">
                      <a16:creationId xmlns:a16="http://schemas.microsoft.com/office/drawing/2014/main" id="{D712AA3E-C9AB-4C07-841D-4F570070DB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3339" y="6209251"/>
                  <a:ext cx="863600" cy="22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ru-RU" altLang="ru-RU" sz="9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Н.контроль</a:t>
                  </a:r>
                  <a:endParaRPr lang="ru-RU" altLang="ru-RU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" name="Группа 3"/>
                <p:cNvGrpSpPr/>
                <p:nvPr/>
              </p:nvGrpSpPr>
              <p:grpSpPr>
                <a:xfrm>
                  <a:off x="2635026" y="5146377"/>
                  <a:ext cx="6332537" cy="1450975"/>
                  <a:chOff x="2635026" y="5146377"/>
                  <a:chExt cx="6332537" cy="1450975"/>
                </a:xfrm>
              </p:grpSpPr>
              <p:sp>
                <p:nvSpPr>
                  <p:cNvPr id="41" name="Text Box 264">
                    <a:extLst>
                      <a:ext uri="{FF2B5EF4-FFF2-40B4-BE49-F238E27FC236}">
                        <a16:creationId xmlns:a16="http://schemas.microsoft.com/office/drawing/2014/main" id="{AB044EB4-2F2B-4B9A-BF16-EB7EE6145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5026" y="6368752"/>
                    <a:ext cx="863600" cy="2286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ru-RU" alt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Утвержден</a:t>
                    </a:r>
                  </a:p>
                </p:txBody>
              </p:sp>
              <p:grpSp>
                <p:nvGrpSpPr>
                  <p:cNvPr id="3" name="Группа 2"/>
                  <p:cNvGrpSpPr/>
                  <p:nvPr/>
                </p:nvGrpSpPr>
                <p:grpSpPr>
                  <a:xfrm>
                    <a:off x="2669380" y="5146377"/>
                    <a:ext cx="6298183" cy="1450975"/>
                    <a:chOff x="2669380" y="5142451"/>
                    <a:chExt cx="6298183" cy="1450975"/>
                  </a:xfrm>
                </p:grpSpPr>
                <p:sp>
                  <p:nvSpPr>
                    <p:cNvPr id="6" name="Line 223">
                      <a:extLst>
                        <a:ext uri="{FF2B5EF4-FFF2-40B4-BE49-F238E27FC236}">
                          <a16:creationId xmlns:a16="http://schemas.microsoft.com/office/drawing/2014/main" id="{9FF3AC2F-915F-487F-A3F4-891D93EF084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5142451"/>
                      <a:ext cx="626268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" name="Line 224">
                      <a:extLst>
                        <a:ext uri="{FF2B5EF4-FFF2-40B4-BE49-F238E27FC236}">
                          <a16:creationId xmlns:a16="http://schemas.microsoft.com/office/drawing/2014/main" id="{1C1668CA-A26E-4CBD-AC5E-E0E2C4E7C2C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6463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" name="Line 225">
                      <a:extLst>
                        <a:ext uri="{FF2B5EF4-FFF2-40B4-BE49-F238E27FC236}">
                          <a16:creationId xmlns:a16="http://schemas.microsoft.com/office/drawing/2014/main" id="{38D36B79-FACB-49F9-83F2-382A82A9DD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79763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" name="Line 226">
                      <a:extLst>
                        <a:ext uri="{FF2B5EF4-FFF2-40B4-BE49-F238E27FC236}">
                          <a16:creationId xmlns:a16="http://schemas.microsoft.com/office/drawing/2014/main" id="{B7E01748-8CBE-4921-9E37-5FDFE5563C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5688551"/>
                      <a:ext cx="626268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" name="Line 227">
                      <a:extLst>
                        <a:ext uri="{FF2B5EF4-FFF2-40B4-BE49-F238E27FC236}">
                          <a16:creationId xmlns:a16="http://schemas.microsoft.com/office/drawing/2014/main" id="{449D6F28-4598-49D9-9F35-A728C42F410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03863" y="5688551"/>
                      <a:ext cx="0" cy="90011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" name="Line 228">
                      <a:extLst>
                        <a:ext uri="{FF2B5EF4-FFF2-40B4-BE49-F238E27FC236}">
                          <a16:creationId xmlns:a16="http://schemas.microsoft.com/office/drawing/2014/main" id="{3B94D901-E32A-4F39-9B18-5A15A7BC9E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3326" y="5148801"/>
                      <a:ext cx="0" cy="5397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" name="Line 229">
                      <a:extLst>
                        <a:ext uri="{FF2B5EF4-FFF2-40B4-BE49-F238E27FC236}">
                          <a16:creationId xmlns:a16="http://schemas.microsoft.com/office/drawing/2014/main" id="{383F7EAF-2D4E-4D08-91D8-6A1AF9BA55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513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" name="Line 230">
                      <a:extLst>
                        <a:ext uri="{FF2B5EF4-FFF2-40B4-BE49-F238E27FC236}">
                          <a16:creationId xmlns:a16="http://schemas.microsoft.com/office/drawing/2014/main" id="{DEABBBBE-0D79-46B8-B710-711C014CFA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4738" y="5148801"/>
                      <a:ext cx="0" cy="14398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" name="Line 231">
                      <a:extLst>
                        <a:ext uri="{FF2B5EF4-FFF2-40B4-BE49-F238E27FC236}">
                          <a16:creationId xmlns:a16="http://schemas.microsoft.com/office/drawing/2014/main" id="{AA332177-6B9C-4B01-890E-2F5A98AE88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9088" y="5153564"/>
                      <a:ext cx="0" cy="14398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" name="Line 233">
                      <a:extLst>
                        <a:ext uri="{FF2B5EF4-FFF2-40B4-BE49-F238E27FC236}">
                          <a16:creationId xmlns:a16="http://schemas.microsoft.com/office/drawing/2014/main" id="{BFC6F66D-1B44-40C1-9AC4-9E8F691AEE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03863" y="5869526"/>
                      <a:ext cx="1662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6" name="Line 234">
                      <a:extLst>
                        <a:ext uri="{FF2B5EF4-FFF2-40B4-BE49-F238E27FC236}">
                          <a16:creationId xmlns:a16="http://schemas.microsoft.com/office/drawing/2014/main" id="{6F063BE6-1967-4F49-8960-F5BF2DC696C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303863" y="6048914"/>
                      <a:ext cx="166211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" name="Line 235">
                      <a:extLst>
                        <a:ext uri="{FF2B5EF4-FFF2-40B4-BE49-F238E27FC236}">
                          <a16:creationId xmlns:a16="http://schemas.microsoft.com/office/drawing/2014/main" id="{2D169C77-62A7-4743-A55C-624A70F5C2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73726" y="5869526"/>
                      <a:ext cx="0" cy="1793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" name="Line 236">
                      <a:extLst>
                        <a:ext uri="{FF2B5EF4-FFF2-40B4-BE49-F238E27FC236}">
                          <a16:creationId xmlns:a16="http://schemas.microsoft.com/office/drawing/2014/main" id="{E0C95E31-31B9-43EE-A1BF-D4D8CB4038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638826" y="5869526"/>
                      <a:ext cx="0" cy="1793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" name="Line 238">
                      <a:extLst>
                        <a:ext uri="{FF2B5EF4-FFF2-40B4-BE49-F238E27FC236}">
                          <a16:creationId xmlns:a16="http://schemas.microsoft.com/office/drawing/2014/main" id="{64C077F2-1C31-4276-B935-61C87B78BE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03926" y="5688551"/>
                      <a:ext cx="0" cy="360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Line 239">
                      <a:extLst>
                        <a:ext uri="{FF2B5EF4-FFF2-40B4-BE49-F238E27FC236}">
                          <a16:creationId xmlns:a16="http://schemas.microsoft.com/office/drawing/2014/main" id="{A48101FC-E46E-4C0A-958A-DC2DB9A5FD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00813" y="5688551"/>
                      <a:ext cx="0" cy="36036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Line 240">
                      <a:extLst>
                        <a:ext uri="{FF2B5EF4-FFF2-40B4-BE49-F238E27FC236}">
                          <a16:creationId xmlns:a16="http://schemas.microsoft.com/office/drawing/2014/main" id="{50C63338-15D1-42C9-BF37-ED434C581AE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9380" y="5369290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Line 241">
                      <a:extLst>
                        <a:ext uri="{FF2B5EF4-FFF2-40B4-BE49-F238E27FC236}">
                          <a16:creationId xmlns:a16="http://schemas.microsoft.com/office/drawing/2014/main" id="{60A0C9CE-1E65-424B-A748-E36A97238D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6463" y="5488526"/>
                      <a:ext cx="22780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Line 242">
                      <a:extLst>
                        <a:ext uri="{FF2B5EF4-FFF2-40B4-BE49-F238E27FC236}">
                          <a16:creationId xmlns:a16="http://schemas.microsoft.com/office/drawing/2014/main" id="{58B5B7E5-C25F-4C1A-925A-A1085E7575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6463" y="6048914"/>
                      <a:ext cx="2278063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" name="Line 243">
                      <a:extLst>
                        <a:ext uri="{FF2B5EF4-FFF2-40B4-BE49-F238E27FC236}">
                          <a16:creationId xmlns:a16="http://schemas.microsoft.com/office/drawing/2014/main" id="{53CB6015-6444-46B7-A50F-D4F29B8157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5869526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Line 244">
                      <a:extLst>
                        <a:ext uri="{FF2B5EF4-FFF2-40B4-BE49-F238E27FC236}">
                          <a16:creationId xmlns:a16="http://schemas.microsoft.com/office/drawing/2014/main" id="{36F56B6C-34A2-46B9-BAA5-6DF38A6B9D2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6228301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Line 245">
                      <a:extLst>
                        <a:ext uri="{FF2B5EF4-FFF2-40B4-BE49-F238E27FC236}">
                          <a16:creationId xmlns:a16="http://schemas.microsoft.com/office/drawing/2014/main" id="{469231B6-7636-4D93-9B49-2ABBC7C019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04876" y="6409276"/>
                      <a:ext cx="227806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Text Box 250">
                      <a:extLst>
                        <a:ext uri="{FF2B5EF4-FFF2-40B4-BE49-F238E27FC236}">
                          <a16:creationId xmlns:a16="http://schemas.microsoft.com/office/drawing/2014/main" id="{AAC18DED-AA45-4AC6-B334-586084DFBD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22638" y="5823489"/>
                      <a:ext cx="1944688" cy="5857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ru-RU" alt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Схема алгоритма работы </a:t>
                      </a:r>
                      <a:r>
                        <a:rPr lang="ru-RU" alt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 ПР</a:t>
                      </a:r>
                      <a:endParaRPr lang="ru-RU" alt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" name="Text Box 251">
                      <a:extLst>
                        <a:ext uri="{FF2B5EF4-FFF2-40B4-BE49-F238E27FC236}">
                          <a16:creationId xmlns:a16="http://schemas.microsoft.com/office/drawing/2014/main" id="{5143785A-57F9-4914-B859-E60F4D0E2F9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445818" y="5229013"/>
                      <a:ext cx="627063" cy="369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ВКР</a:t>
                      </a:r>
                    </a:p>
                  </p:txBody>
                </p:sp>
                <p:sp>
                  <p:nvSpPr>
                    <p:cNvPr id="29" name="Text Box 252">
                      <a:extLst>
                        <a:ext uri="{FF2B5EF4-FFF2-40B4-BE49-F238E27FC236}">
                          <a16:creationId xmlns:a16="http://schemas.microsoft.com/office/drawing/2014/main" id="{58CFAED7-DADB-47EC-B98B-7D4C01A866D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11801" y="6163214"/>
                      <a:ext cx="1573251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</a:t>
                      </a:r>
                      <a:r>
                        <a:rPr lang="ru-RU" alt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ПИН-44</a:t>
                      </a:r>
                      <a:endParaRPr lang="ru-RU" alt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Text Box 253">
                      <a:extLst>
                        <a:ext uri="{FF2B5EF4-FFF2-40B4-BE49-F238E27FC236}">
                          <a16:creationId xmlns:a16="http://schemas.microsoft.com/office/drawing/2014/main" id="{7A4A1323-7188-40A1-A2DB-1BB7AEF9FCB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86413" y="5656804"/>
                      <a:ext cx="374650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Лит</a:t>
                      </a:r>
                    </a:p>
                  </p:txBody>
                </p:sp>
                <p:sp>
                  <p:nvSpPr>
                    <p:cNvPr id="31" name="Text Box 254">
                      <a:extLst>
                        <a:ext uri="{FF2B5EF4-FFF2-40B4-BE49-F238E27FC236}">
                          <a16:creationId xmlns:a16="http://schemas.microsoft.com/office/drawing/2014/main" id="{9E276CCD-4960-47E3-AC18-C178A5D48F3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826051" y="5659979"/>
                      <a:ext cx="431800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</a:t>
                      </a:r>
                    </a:p>
                  </p:txBody>
                </p:sp>
                <p:sp>
                  <p:nvSpPr>
                    <p:cNvPr id="32" name="Text Box 255">
                      <a:extLst>
                        <a:ext uri="{FF2B5EF4-FFF2-40B4-BE49-F238E27FC236}">
                          <a16:creationId xmlns:a16="http://schemas.microsoft.com/office/drawing/2014/main" id="{48BE9B94-E20E-4C66-BC68-8DF13F2E8A9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23038" y="5666326"/>
                      <a:ext cx="576263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Листов</a:t>
                      </a:r>
                    </a:p>
                  </p:txBody>
                </p:sp>
                <p:sp>
                  <p:nvSpPr>
                    <p:cNvPr id="34" name="Text Box 257">
                      <a:extLst>
                        <a:ext uri="{FF2B5EF4-FFF2-40B4-BE49-F238E27FC236}">
                          <a16:creationId xmlns:a16="http://schemas.microsoft.com/office/drawing/2014/main" id="{C846CB10-3DBF-402A-923D-324E381DF1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22363" y="5488526"/>
                      <a:ext cx="504825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Лист</a:t>
                      </a:r>
                    </a:p>
                  </p:txBody>
                </p:sp>
                <p:sp>
                  <p:nvSpPr>
                    <p:cNvPr id="35" name="Text Box 258">
                      <a:extLst>
                        <a:ext uri="{FF2B5EF4-FFF2-40B4-BE49-F238E27FC236}">
                          <a16:creationId xmlns:a16="http://schemas.microsoft.com/office/drawing/2014/main" id="{6A5ABFD3-1835-4D0C-AD2C-EAD5BBD4F34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82726" y="5488526"/>
                      <a:ext cx="935037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Документа</a:t>
                      </a:r>
                    </a:p>
                  </p:txBody>
                </p:sp>
                <p:sp>
                  <p:nvSpPr>
                    <p:cNvPr id="36" name="Text Box 259">
                      <a:extLst>
                        <a:ext uri="{FF2B5EF4-FFF2-40B4-BE49-F238E27FC236}">
                          <a16:creationId xmlns:a16="http://schemas.microsoft.com/office/drawing/2014/main" id="{FE59E369-608E-4DD3-9DA2-9D3D91D7315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4888" y="5488526"/>
                      <a:ext cx="647700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Подпись</a:t>
                      </a:r>
                    </a:p>
                  </p:txBody>
                </p:sp>
                <p:sp>
                  <p:nvSpPr>
                    <p:cNvPr id="37" name="Text Box 260">
                      <a:extLst>
                        <a:ext uri="{FF2B5EF4-FFF2-40B4-BE49-F238E27FC236}">
                          <a16:creationId xmlns:a16="http://schemas.microsoft.com/office/drawing/2014/main" id="{986BCB32-0C76-47DB-A028-4213E71C577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592413" y="5492452"/>
                      <a:ext cx="504825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</a:p>
                  </p:txBody>
                </p:sp>
                <p:sp>
                  <p:nvSpPr>
                    <p:cNvPr id="42" name="Text Box 261">
                      <a:extLst>
                        <a:ext uri="{FF2B5EF4-FFF2-40B4-BE49-F238E27FC236}">
                          <a16:creationId xmlns:a16="http://schemas.microsoft.com/office/drawing/2014/main" id="{1B790985-B926-4564-AAC2-CD100B81D95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6944" y="5675066"/>
                      <a:ext cx="1103791" cy="2308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lv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ru-RU" sz="900" dirty="0" smtClean="0"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lang="ru-RU" sz="900" dirty="0">
                        <a:latin typeface="Times New Roman" pitchFamily="18" charset="0"/>
                        <a:cs typeface="Times New Roman" pitchFamily="18" charset="0"/>
                      </a:endParaRPr>
                    </a:p>
                  </p:txBody>
                </p:sp>
                <p:sp>
                  <p:nvSpPr>
                    <p:cNvPr id="43" name="Text Box 261">
                      <a:extLst>
                        <a:ext uri="{FF2B5EF4-FFF2-40B4-BE49-F238E27FC236}">
                          <a16:creationId xmlns:a16="http://schemas.microsoft.com/office/drawing/2014/main" id="{8A92AD5C-9FAF-4ECD-B468-919D0EF4E93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14822" y="5848053"/>
                      <a:ext cx="1019257" cy="2308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ru-RU" altLang="ru-RU" sz="85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Фёдоров А.Р.</a:t>
                      </a:r>
                      <a:endParaRPr lang="ru-RU" altLang="ru-RU" sz="8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4" name="Text Box 254">
                      <a:extLst>
                        <a:ext uri="{FF2B5EF4-FFF2-40B4-BE49-F238E27FC236}">
                          <a16:creationId xmlns:a16="http://schemas.microsoft.com/office/drawing/2014/main" id="{D6E120BB-C938-4386-A2A7-14E9F30FFE2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920462" y="5844058"/>
                      <a:ext cx="239247" cy="228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fld id="{16F47941-E139-42D8-BC1D-6788D3D7F536}" type="slidenum">
                        <a:rPr lang="ru-RU" altLang="ru-RU" sz="9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pPr eaLnBrk="1" hangingPunct="1"/>
                        <a:t>7</a:t>
                      </a:fld>
                      <a:endParaRPr lang="ru-RU" alt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</p:grpSp>
      </p:grpSp>
      <p:pic>
        <p:nvPicPr>
          <p:cNvPr id="48" name="Рисунок 4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66" y="342053"/>
            <a:ext cx="4470269" cy="4783756"/>
          </a:xfrm>
          <a:prstGeom prst="rect">
            <a:avLst/>
          </a:prstGeom>
        </p:spPr>
      </p:pic>
      <p:pic>
        <p:nvPicPr>
          <p:cNvPr id="50" name="Рисунок 49"/>
          <p:cNvPicPr/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26" y="5787000"/>
            <a:ext cx="637364" cy="266576"/>
          </a:xfrm>
          <a:prstGeom prst="rect">
            <a:avLst/>
          </a:prstGeom>
        </p:spPr>
      </p:pic>
      <p:pic>
        <p:nvPicPr>
          <p:cNvPr id="51" name="Рисунок 50"/>
          <p:cNvPicPr/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23" y="5637734"/>
            <a:ext cx="389255" cy="2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6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852940" y="396000"/>
            <a:ext cx="3438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и публикация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05273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 Разработка мобильного приложения для просмотра расписания МИЭТ. Научно-практическая конференция с международным участием «Актуальные проблемы информатизации в цифровой экономике и научных исследованиях»: тезисы докладов, 24-25 ноября 2022 г.</a:t>
            </a:r>
          </a:p>
        </p:txBody>
      </p:sp>
      <p:graphicFrame>
        <p:nvGraphicFramePr>
          <p:cNvPr id="9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91823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988" y="396000"/>
            <a:ext cx="2651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64222" y="2613392"/>
            <a:ext cx="841555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исследована предметная область;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проведен сравнительный анализ существующих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программных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решений;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выбран язык и среда программирования;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разработана схема данных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МП ПР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 алгоритм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МП ПР;</a:t>
            </a:r>
            <a:endParaRPr lang="ru-RU" alt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Group 10">
            <a:extLst>
              <a:ext uri="{FF2B5EF4-FFF2-40B4-BE49-F238E27FC236}">
                <a16:creationId xmlns:a16="http://schemas.microsoft.com/office/drawing/2014/main" id="{7A768A0E-F7EB-4C1E-8E87-D2A06566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96452"/>
              </p:ext>
            </p:extLst>
          </p:nvPr>
        </p:nvGraphicFramePr>
        <p:xfrm>
          <a:off x="5940338" y="6174958"/>
          <a:ext cx="3024150" cy="412740"/>
        </p:xfrm>
        <a:graphic>
          <a:graphicData uri="http://schemas.openxmlformats.org/drawingml/2006/table">
            <a:tbl>
              <a:tblPr/>
              <a:tblGrid>
                <a:gridCol w="79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Артамонова А.Ю.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Фёдоров А.Р.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Рисунок 10"/>
          <p:cNvPicPr/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9690" r="99225">
                        <a14:foregroundMark x1="81783" y1="25926" x2="86434" y2="20370"/>
                        <a14:foregroundMark x1="50775" y1="72222" x2="56977" y2="67593"/>
                        <a14:foregroundMark x1="26357" y1="87963" x2="27907" y2="87963"/>
                        <a14:foregroundMark x1="87209" y1="50000" x2="91860" y2="58333"/>
                        <a14:foregroundMark x1="70543" y1="67593" x2="78295" y2="68519"/>
                        <a14:foregroundMark x1="65504" y1="66667" x2="60465" y2="73148"/>
                        <a14:foregroundMark x1="52713" y1="83333" x2="63178" y2="82407"/>
                        <a14:foregroundMark x1="66279" y1="81481" x2="75969" y2="81481"/>
                        <a14:foregroundMark x1="77907" y1="82407" x2="88760" y2="80556"/>
                        <a14:foregroundMark x1="90310" y1="82407" x2="99225" y2="80556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138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47" y="6314485"/>
            <a:ext cx="637364" cy="26657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0226" y1="61940" x2="48869" y2="85075"/>
                        <a14:foregroundMark x1="42986" y1="61194" x2="45249" y2="61194"/>
                        <a14:foregroundMark x1="52489" y1="56716" x2="54299" y2="55970"/>
                        <a14:foregroundMark x1="57919" y1="54478" x2="58371" y2="54478"/>
                        <a14:foregroundMark x1="62896" y1="52985" x2="62896" y2="56716"/>
                        <a14:foregroundMark x1="45249" y1="41045" x2="46606" y2="37313"/>
                        <a14:foregroundMark x1="46606" y1="35821" x2="47511" y2="33582"/>
                        <a14:foregroundMark x1="43891" y1="50000" x2="45249" y2="45522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8000" contrast="-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044" y="6165219"/>
            <a:ext cx="389255" cy="235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4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749</Words>
  <Application>Microsoft Office PowerPoint</Application>
  <PresentationFormat>Экран (4:3)</PresentationFormat>
  <Paragraphs>237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nastena</cp:lastModifiedBy>
  <cp:revision>107</cp:revision>
  <cp:lastPrinted>2018-06-14T07:28:59Z</cp:lastPrinted>
  <dcterms:created xsi:type="dcterms:W3CDTF">2018-03-06T17:46:11Z</dcterms:created>
  <dcterms:modified xsi:type="dcterms:W3CDTF">2022-12-26T09:26:34Z</dcterms:modified>
</cp:coreProperties>
</file>