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50" r:id="rId1"/>
  </p:sldMasterIdLst>
  <p:notesMasterIdLst>
    <p:notesMasterId r:id="rId9"/>
  </p:notesMasterIdLst>
  <p:sldIdLst>
    <p:sldId id="272" r:id="rId2"/>
    <p:sldId id="270" r:id="rId3"/>
    <p:sldId id="273" r:id="rId4"/>
    <p:sldId id="274" r:id="rId5"/>
    <p:sldId id="268" r:id="rId6"/>
    <p:sldId id="275" r:id="rId7"/>
    <p:sldId id="271" r:id="rId8"/>
  </p:sldIdLst>
  <p:sldSz cx="9144000" cy="6858000" type="screen4x3"/>
  <p:notesSz cx="6797675" cy="99822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Home" initials="H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CBA"/>
    <a:srgbClr val="40BAD2"/>
    <a:srgbClr val="E1E1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1188" autoAdjust="0"/>
  </p:normalViewPr>
  <p:slideViewPr>
    <p:cSldViewPr>
      <p:cViewPr varScale="1">
        <p:scale>
          <a:sx n="77" d="100"/>
          <a:sy n="77" d="100"/>
        </p:scale>
        <p:origin x="1622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911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911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0489A6-7BE7-4082-ADF5-17F4AAEA48A8}" type="datetimeFigureOut">
              <a:rPr lang="ru-RU" smtClean="0"/>
              <a:pPr/>
              <a:t>22.11.2022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903288" y="749300"/>
            <a:ext cx="4991100" cy="37433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9768" y="4741545"/>
            <a:ext cx="5438140" cy="449199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481358"/>
            <a:ext cx="2945659" cy="49911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50443" y="9481358"/>
            <a:ext cx="2945659" cy="49911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0C0D33-41F6-45C9-B0FA-0110AE16F9C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42473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0C0D33-41F6-45C9-B0FA-0110AE16F9C0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92992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903288" y="749300"/>
            <a:ext cx="4991100" cy="37433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b="0" i="0" kern="1200" dirty="0" smtClean="0"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Интенсивный ритм жизни современного студента и использование в методиках обучения коллективных проектов предполагает не только тесное взаимодействие с одногруппниками, но и постоянный контакт с преподавателями. Поэтому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р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азработка приложения, обеспечивающего оперативный доступ к расписанию МИЭТ, весьма актуально.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0C0D33-41F6-45C9-B0FA-0110AE16F9C0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7189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903288" y="749300"/>
            <a:ext cx="4991100" cy="37433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b="0" i="0" kern="1200" dirty="0" smtClean="0"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данный момент не существует работающих приложений, решающих данную проблему. Единственное приложение, в котором можно было просмотреть свое расписание, других групп и преподавателей –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SKED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[1]. Но на сегодня сервера приложения отключены, и оно фактически не работает. 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SKED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был предоставлен удобный функционал, который позволял просматривать свое расписание на каждый день. Также всегда выделялось текущее занятие. Кроме того, в данном приложении можно просмотреть расписание других групп и преподавателя. К преимуществам можно отнести то, что в поиске указываются все существующие преподаватели и группы. Также приложение обеспечивает возможность добавление задач, которые видны всей группе, с отметкой срока выполнения задачи.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0C0D33-41F6-45C9-B0FA-0110AE16F9C0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76094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903288" y="749300"/>
            <a:ext cx="4991100" cy="37433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Для</a:t>
            </a:r>
            <a:r>
              <a:rPr lang="ru-RU" baseline="0" dirty="0" smtClean="0"/>
              <a:t> создания приложения используется язык программирования </a:t>
            </a:r>
            <a:r>
              <a:rPr lang="en-US" baseline="0" dirty="0" smtClean="0"/>
              <a:t>Kotlin, </a:t>
            </a:r>
            <a:r>
              <a:rPr lang="ru-RU" baseline="0" dirty="0" smtClean="0"/>
              <a:t>фреймворк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Jetpack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Compose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Jetpack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Compose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— это рекомендуемый современный набор инструментов Android для создания собственного пользовательского интерфейса. Данный фреймворк упрощает и ускоряет разработку пользовательского интерфейса на Android, позволяет оживить приложение с помощью меньшего количества кода, мощных инструментов и интуитивно понятных API-интерфейсов Kotlin. 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 основным преимуществам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Jetpack Compose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относится: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меньше кода, поэтому можно избежать ошибок целых классов, и код прост и удобен в сопровождении;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интуитивно понятный фреймворк, который при изменении состояния приложения автоматически обновит пользовательский интерфейс;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ускорение разработки за счет того, что фреймворк совместим с существующем кодом приложения, и его можно внедрить в любой момент разработки;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встроена поддержка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Material Design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темной темы, анимации, а также имеется прямой доступ к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платформы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Также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ч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тобы не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парсить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страницу с расписанием с сайта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miet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для разработки приложения используется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Orioks API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который поможет получить расписание в формате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json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0C0D33-41F6-45C9-B0FA-0110AE16F9C0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6280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903288" y="749300"/>
            <a:ext cx="4991100" cy="37433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разрабатываемом мобильном приложении реализован доступ как к просмотру расписания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занятий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своей группы, так и к расписанию других групп и преподавателей, что существенно упрощает взаимодействие с ними. Также уникальным функционалом является поиск окна для переноса занятий, которое будет удобно и преподавателю, и студентам.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0C0D33-41F6-45C9-B0FA-0110AE16F9C0}" type="slidenum">
              <a:rPr lang="ru-RU" smtClean="0"/>
              <a:pPr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34865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903288" y="749300"/>
            <a:ext cx="4991100" cy="37433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перспективе планируется модифицировать поиск окна для переноса занятия, добавив возможность поиска свободной аудитории. Кроме того, планируется адаптировать приложение для работы с ним преподавателей.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0C0D33-41F6-45C9-B0FA-0110AE16F9C0}" type="slidenum">
              <a:rPr lang="ru-RU" smtClean="0"/>
              <a:pPr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39853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0C0D33-41F6-45C9-B0FA-0110AE16F9C0}" type="slidenum">
              <a:rPr lang="ru-RU" smtClean="0"/>
              <a:pPr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80745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62000"/>
            <a:ext cx="6856214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952697" y="762000"/>
            <a:ext cx="2193989" cy="5334001"/>
          </a:xfrm>
          <a:prstGeom prst="rect">
            <a:avLst/>
          </a:prstGeom>
          <a:solidFill>
            <a:srgbClr val="C3C3C3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86" y="1298448"/>
            <a:ext cx="5486400" cy="3255264"/>
          </a:xfrm>
        </p:spPr>
        <p:txBody>
          <a:bodyPr anchor="b">
            <a:normAutofit/>
          </a:bodyPr>
          <a:lstStyle>
            <a:lvl1pPr algn="l">
              <a:defRPr sz="5400" spc="-100" baseline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11" y="4670246"/>
            <a:ext cx="54864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077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22.11.2022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4390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85750" y="990600"/>
            <a:ext cx="2114550" cy="49530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00934" y="868680"/>
            <a:ext cx="5486400" cy="512064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22.11.2022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6390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22.11.2022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5751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00934" y="1298448"/>
            <a:ext cx="5486400" cy="3255264"/>
          </a:xfrm>
        </p:spPr>
        <p:txBody>
          <a:bodyPr anchor="b">
            <a:normAutofit/>
          </a:bodyPr>
          <a:lstStyle>
            <a:lvl1pPr>
              <a:defRPr sz="54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14650" y="4672584"/>
            <a:ext cx="54864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0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22.11.2022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3663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00934" y="868680"/>
            <a:ext cx="2606040" cy="512064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63590" y="868680"/>
            <a:ext cx="2606040" cy="512064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22.11.2022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4107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00934" y="1023586"/>
            <a:ext cx="260604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9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00934" y="1930936"/>
            <a:ext cx="2606040" cy="402336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63847" y="1023587"/>
            <a:ext cx="260604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9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63847" y="1930936"/>
            <a:ext cx="2606040" cy="402336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22.11.2022</a:t>
            </a:fld>
            <a:endParaRPr lang="ru-RU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1360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22.11.2022</a:t>
            </a:fld>
            <a:endParaRPr lang="ru-RU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7178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22.11.2022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6141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" y="1143000"/>
            <a:ext cx="2125980" cy="2194560"/>
          </a:xfrm>
        </p:spPr>
        <p:txBody>
          <a:bodyPr anchor="b">
            <a:normAutofit/>
          </a:bodyPr>
          <a:lstStyle>
            <a:lvl1pPr>
              <a:defRPr sz="2800" b="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0934" y="868680"/>
            <a:ext cx="54864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024" y="3337560"/>
            <a:ext cx="2125980" cy="256032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5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22.11.2022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1440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" y="1143000"/>
            <a:ext cx="2125980" cy="21945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677983" y="767419"/>
            <a:ext cx="6086423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024" y="3340602"/>
            <a:ext cx="2125980" cy="256032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5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22.11.2022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624326" y="6356351"/>
            <a:ext cx="4433638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036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2582693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9689" y="1123838"/>
            <a:ext cx="221061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8861898" y="758952"/>
            <a:ext cx="288036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01951" y="864108"/>
            <a:ext cx="54864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6849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pPr/>
              <a:t>22.11.2022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01951" y="6356351"/>
            <a:ext cx="4433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75602" y="6356351"/>
            <a:ext cx="11481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accent1"/>
                </a:solidFill>
              </a:defRPr>
            </a:lvl1pPr>
          </a:lstStyle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7167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51" r:id="rId1"/>
    <p:sldLayoutId id="2147484152" r:id="rId2"/>
    <p:sldLayoutId id="2147484153" r:id="rId3"/>
    <p:sldLayoutId id="2147484154" r:id="rId4"/>
    <p:sldLayoutId id="2147484155" r:id="rId5"/>
    <p:sldLayoutId id="2147484156" r:id="rId6"/>
    <p:sldLayoutId id="2147484157" r:id="rId7"/>
    <p:sldLayoutId id="2147484158" r:id="rId8"/>
    <p:sldLayoutId id="2147484159" r:id="rId9"/>
    <p:sldLayoutId id="2147484160" r:id="rId10"/>
    <p:sldLayoutId id="214748416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0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19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7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5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35863" y="2470600"/>
            <a:ext cx="6264695" cy="1916800"/>
          </a:xfrm>
        </p:spPr>
        <p:txBody>
          <a:bodyPr>
            <a:normAutofit/>
          </a:bodyPr>
          <a:lstStyle/>
          <a:p>
            <a:r>
              <a:rPr lang="ru-RU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мобильного приложения </a:t>
            </a:r>
            <a:r>
              <a:rPr lang="ru-RU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для просмотра </a:t>
            </a:r>
            <a:r>
              <a:rPr lang="ru-RU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расписания </a:t>
            </a:r>
            <a:r>
              <a:rPr lang="ru-RU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МИЭТ</a:t>
            </a:r>
            <a:endParaRPr lang="ru-RU" sz="40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35863" y="4670246"/>
            <a:ext cx="5875548" cy="914400"/>
          </a:xfrm>
        </p:spPr>
        <p:txBody>
          <a:bodyPr/>
          <a:lstStyle/>
          <a:p>
            <a:r>
              <a:rPr lang="ru-RU" dirty="0">
                <a:solidFill>
                  <a:schemeClr val="bg1"/>
                </a:solidFill>
                <a:latin typeface="Times New Roman" pitchFamily="16" charset="0"/>
                <a:cs typeface="Times New Roman" pitchFamily="16" charset="0"/>
              </a:rPr>
              <a:t>ст. гр. ПИН-44 Артамонова А. Ю.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476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683571" y="1985028"/>
            <a:ext cx="7287005" cy="648072"/>
          </a:xfrm>
          <a:custGeom>
            <a:avLst/>
            <a:gdLst>
              <a:gd name="T0" fmla="*/ 8478838 w 8478838"/>
              <a:gd name="T1" fmla="*/ 263525 h 527050"/>
              <a:gd name="T2" fmla="*/ 4239419 w 8478838"/>
              <a:gd name="T3" fmla="*/ 527050 h 527050"/>
              <a:gd name="T4" fmla="*/ 0 w 8478838"/>
              <a:gd name="T5" fmla="*/ 263525 h 527050"/>
              <a:gd name="T6" fmla="*/ 4239419 w 8478838"/>
              <a:gd name="T7" fmla="*/ 0 h 527050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0 w 8478838"/>
              <a:gd name="T13" fmla="*/ 0 h 527050"/>
              <a:gd name="T14" fmla="*/ 8478838 w 8478838"/>
              <a:gd name="T15" fmla="*/ 527050 h 5270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478838" h="527050">
                <a:moveTo>
                  <a:pt x="0" y="0"/>
                </a:moveTo>
                <a:lnTo>
                  <a:pt x="23552" y="0"/>
                </a:lnTo>
                <a:lnTo>
                  <a:pt x="23552" y="1464"/>
                </a:lnTo>
                <a:lnTo>
                  <a:pt x="0" y="1464"/>
                </a:lnTo>
                <a:close/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lIns="61290" tIns="31860" rIns="61290" bIns="31860"/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tabLst>
                <a:tab pos="0" algn="l"/>
                <a:tab pos="336938" algn="l"/>
                <a:tab pos="673877" algn="l"/>
                <a:tab pos="1010816" algn="l"/>
                <a:tab pos="1347755" algn="l"/>
                <a:tab pos="1684693" algn="l"/>
                <a:tab pos="2021630" algn="l"/>
                <a:tab pos="2358570" algn="l"/>
                <a:tab pos="2695508" algn="l"/>
                <a:tab pos="3032447" algn="l"/>
                <a:tab pos="3369385" algn="l"/>
                <a:tab pos="3706323" algn="l"/>
                <a:tab pos="4043262" algn="l"/>
                <a:tab pos="4380200" algn="l"/>
                <a:tab pos="4717138" algn="l"/>
                <a:tab pos="5054078" algn="l"/>
                <a:tab pos="5391015" algn="l"/>
                <a:tab pos="5727954" algn="l"/>
                <a:tab pos="6064892" algn="l"/>
              </a:tabLst>
            </a:pPr>
            <a:endParaRPr lang="ru-RU" sz="1200" dirty="0">
              <a:solidFill>
                <a:srgbClr val="000000"/>
              </a:solidFill>
              <a:latin typeface="Times New Roman" pitchFamily="16" charset="0"/>
              <a:cs typeface="Times New Roman" pitchFamily="16" charset="0"/>
            </a:endParaRPr>
          </a:p>
        </p:txBody>
      </p:sp>
      <p:sp>
        <p:nvSpPr>
          <p:cNvPr id="5" name="AutoShape 7"/>
          <p:cNvSpPr>
            <a:spLocks noChangeArrowheads="1"/>
          </p:cNvSpPr>
          <p:nvPr/>
        </p:nvSpPr>
        <p:spPr bwMode="auto">
          <a:xfrm>
            <a:off x="611561" y="2528900"/>
            <a:ext cx="7920878" cy="1800200"/>
          </a:xfrm>
          <a:custGeom>
            <a:avLst/>
            <a:gdLst>
              <a:gd name="T0" fmla="*/ 8496300 w 8496300"/>
              <a:gd name="T1" fmla="*/ 263525 h 527050"/>
              <a:gd name="T2" fmla="*/ 4248150 w 8496300"/>
              <a:gd name="T3" fmla="*/ 527050 h 527050"/>
              <a:gd name="T4" fmla="*/ 0 w 8496300"/>
              <a:gd name="T5" fmla="*/ 263525 h 527050"/>
              <a:gd name="T6" fmla="*/ 4248150 w 8496300"/>
              <a:gd name="T7" fmla="*/ 0 h 527050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0 w 8496300"/>
              <a:gd name="T13" fmla="*/ 0 h 527050"/>
              <a:gd name="T14" fmla="*/ 8496300 w 8496300"/>
              <a:gd name="T15" fmla="*/ 527050 h 5270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496300" h="527050">
                <a:moveTo>
                  <a:pt x="0" y="0"/>
                </a:moveTo>
                <a:lnTo>
                  <a:pt x="23604" y="0"/>
                </a:lnTo>
                <a:lnTo>
                  <a:pt x="23604" y="1464"/>
                </a:lnTo>
                <a:lnTo>
                  <a:pt x="0" y="1464"/>
                </a:lnTo>
                <a:close/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lIns="61290" tIns="31860" rIns="61290" bIns="31860"/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just">
              <a:tabLst>
                <a:tab pos="0" algn="l"/>
                <a:tab pos="336938" algn="l"/>
                <a:tab pos="673877" algn="l"/>
                <a:tab pos="1010816" algn="l"/>
                <a:tab pos="1347755" algn="l"/>
                <a:tab pos="1684693" algn="l"/>
                <a:tab pos="2021630" algn="l"/>
                <a:tab pos="2358570" algn="l"/>
                <a:tab pos="2695508" algn="l"/>
                <a:tab pos="3032447" algn="l"/>
                <a:tab pos="3369385" algn="l"/>
                <a:tab pos="3706323" algn="l"/>
                <a:tab pos="4043262" algn="l"/>
                <a:tab pos="4380200" algn="l"/>
                <a:tab pos="4717138" algn="l"/>
                <a:tab pos="5054078" algn="l"/>
                <a:tab pos="5391015" algn="l"/>
                <a:tab pos="5727954" algn="l"/>
                <a:tab pos="6064892" algn="l"/>
              </a:tabLst>
            </a:pPr>
            <a:r>
              <a:rPr lang="ru-RU" sz="2000" b="1" dirty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Проблема</a:t>
            </a:r>
            <a:r>
              <a:rPr lang="ru-RU" sz="2000" b="1" dirty="0" smtClean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: </a:t>
            </a:r>
            <a:r>
              <a:rPr lang="ru-RU" sz="2000" dirty="0" smtClean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отсутствие мобильного приложения для просмотра расписания МИЭТ</a:t>
            </a:r>
            <a:endParaRPr lang="ru-RU" sz="2000" dirty="0">
              <a:solidFill>
                <a:srgbClr val="000000"/>
              </a:solidFill>
              <a:latin typeface="Times New Roman" pitchFamily="16" charset="0"/>
              <a:cs typeface="Times New Roman" pitchFamily="16" charset="0"/>
            </a:endParaRPr>
          </a:p>
          <a:p>
            <a:pPr algn="just">
              <a:tabLst>
                <a:tab pos="0" algn="l"/>
                <a:tab pos="336938" algn="l"/>
                <a:tab pos="673877" algn="l"/>
                <a:tab pos="1010816" algn="l"/>
                <a:tab pos="1347755" algn="l"/>
                <a:tab pos="1684693" algn="l"/>
                <a:tab pos="2021630" algn="l"/>
                <a:tab pos="2358570" algn="l"/>
                <a:tab pos="2695508" algn="l"/>
                <a:tab pos="3032447" algn="l"/>
                <a:tab pos="3369385" algn="l"/>
                <a:tab pos="3706323" algn="l"/>
                <a:tab pos="4043262" algn="l"/>
                <a:tab pos="4380200" algn="l"/>
                <a:tab pos="4717138" algn="l"/>
                <a:tab pos="5054078" algn="l"/>
                <a:tab pos="5391015" algn="l"/>
                <a:tab pos="5727954" algn="l"/>
                <a:tab pos="6064892" algn="l"/>
              </a:tabLst>
            </a:pPr>
            <a:endParaRPr lang="ru-RU" sz="2000" b="1" dirty="0">
              <a:solidFill>
                <a:srgbClr val="000000"/>
              </a:solidFill>
              <a:latin typeface="Times New Roman" pitchFamily="16" charset="0"/>
              <a:cs typeface="Times New Roman" pitchFamily="16" charset="0"/>
            </a:endParaRPr>
          </a:p>
          <a:p>
            <a:pPr algn="just">
              <a:tabLst>
                <a:tab pos="0" algn="l"/>
                <a:tab pos="336938" algn="l"/>
                <a:tab pos="673877" algn="l"/>
                <a:tab pos="1010816" algn="l"/>
                <a:tab pos="1347755" algn="l"/>
                <a:tab pos="1684693" algn="l"/>
                <a:tab pos="2021630" algn="l"/>
                <a:tab pos="2358570" algn="l"/>
                <a:tab pos="2695508" algn="l"/>
                <a:tab pos="3032447" algn="l"/>
                <a:tab pos="3369385" algn="l"/>
                <a:tab pos="3706323" algn="l"/>
                <a:tab pos="4043262" algn="l"/>
                <a:tab pos="4380200" algn="l"/>
                <a:tab pos="4717138" algn="l"/>
                <a:tab pos="5054078" algn="l"/>
                <a:tab pos="5391015" algn="l"/>
                <a:tab pos="5727954" algn="l"/>
                <a:tab pos="6064892" algn="l"/>
              </a:tabLst>
            </a:pPr>
            <a:r>
              <a:rPr lang="ru-RU" sz="2000" b="1" dirty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Цель</a:t>
            </a:r>
            <a:r>
              <a:rPr lang="ru-RU" sz="2000" b="1" dirty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:</a:t>
            </a:r>
            <a:r>
              <a:rPr lang="ru-RU" sz="2000" dirty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МП для оперативного доступа к расписанию, которое упрощает взаимодействие с преподавателями и студентами из других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групп</a:t>
            </a:r>
            <a:endParaRPr lang="ru-RU" sz="2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611561" y="0"/>
            <a:ext cx="7920878" cy="9361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Исследование предметной области</a:t>
            </a:r>
            <a:endParaRPr lang="ru-RU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11561" y="6597352"/>
            <a:ext cx="7920878" cy="260648"/>
          </a:xfrm>
          <a:prstGeom prst="rect">
            <a:avLst/>
          </a:prstGeom>
          <a:solidFill>
            <a:srgbClr val="E1E1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7076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8C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683571" y="1985028"/>
            <a:ext cx="7287005" cy="648072"/>
          </a:xfrm>
          <a:custGeom>
            <a:avLst/>
            <a:gdLst>
              <a:gd name="T0" fmla="*/ 8478838 w 8478838"/>
              <a:gd name="T1" fmla="*/ 263525 h 527050"/>
              <a:gd name="T2" fmla="*/ 4239419 w 8478838"/>
              <a:gd name="T3" fmla="*/ 527050 h 527050"/>
              <a:gd name="T4" fmla="*/ 0 w 8478838"/>
              <a:gd name="T5" fmla="*/ 263525 h 527050"/>
              <a:gd name="T6" fmla="*/ 4239419 w 8478838"/>
              <a:gd name="T7" fmla="*/ 0 h 527050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0 w 8478838"/>
              <a:gd name="T13" fmla="*/ 0 h 527050"/>
              <a:gd name="T14" fmla="*/ 8478838 w 8478838"/>
              <a:gd name="T15" fmla="*/ 527050 h 5270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478838" h="527050">
                <a:moveTo>
                  <a:pt x="0" y="0"/>
                </a:moveTo>
                <a:lnTo>
                  <a:pt x="23552" y="0"/>
                </a:lnTo>
                <a:lnTo>
                  <a:pt x="23552" y="1464"/>
                </a:lnTo>
                <a:lnTo>
                  <a:pt x="0" y="1464"/>
                </a:lnTo>
                <a:close/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lIns="61290" tIns="31860" rIns="61290" bIns="31860"/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tabLst>
                <a:tab pos="0" algn="l"/>
                <a:tab pos="336938" algn="l"/>
                <a:tab pos="673877" algn="l"/>
                <a:tab pos="1010816" algn="l"/>
                <a:tab pos="1347755" algn="l"/>
                <a:tab pos="1684693" algn="l"/>
                <a:tab pos="2021630" algn="l"/>
                <a:tab pos="2358570" algn="l"/>
                <a:tab pos="2695508" algn="l"/>
                <a:tab pos="3032447" algn="l"/>
                <a:tab pos="3369385" algn="l"/>
                <a:tab pos="3706323" algn="l"/>
                <a:tab pos="4043262" algn="l"/>
                <a:tab pos="4380200" algn="l"/>
                <a:tab pos="4717138" algn="l"/>
                <a:tab pos="5054078" algn="l"/>
                <a:tab pos="5391015" algn="l"/>
                <a:tab pos="5727954" algn="l"/>
                <a:tab pos="6064892" algn="l"/>
              </a:tabLst>
            </a:pPr>
            <a:endParaRPr lang="ru-RU" sz="1200" dirty="0">
              <a:solidFill>
                <a:srgbClr val="000000"/>
              </a:solidFill>
              <a:latin typeface="Times New Roman" pitchFamily="16" charset="0"/>
              <a:cs typeface="Times New Roman" pitchFamily="16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611561" y="0"/>
            <a:ext cx="7920878" cy="936104"/>
          </a:xfrm>
          <a:prstGeom prst="rect">
            <a:avLst/>
          </a:prstGeom>
          <a:solidFill>
            <a:srgbClr val="008C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Обзор аналогичных программных решений</a:t>
            </a:r>
            <a:endParaRPr lang="ru-RU" sz="2800" dirty="0">
              <a:solidFill>
                <a:schemeClr val="bg1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11561" y="6214680"/>
            <a:ext cx="7920878" cy="6433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611561" y="6226849"/>
            <a:ext cx="79208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ru-RU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Источники информации</a:t>
            </a:r>
            <a:r>
              <a:rPr lang="ru-RU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lvl="0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ru-RU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Приложение </a:t>
            </a:r>
            <a:r>
              <a:rPr lang="ru-RU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GooglePlay</a:t>
            </a:r>
            <a:r>
              <a:rPr lang="ru-RU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"Расписание занятий - SKED" [Электронный ресурс] 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ru-RU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100" dirty="0">
                <a:uFill>
                  <a:solidFill>
                    <a:schemeClr val="tx1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https</a:t>
            </a:r>
            <a:r>
              <a:rPr lang="ru-RU" sz="1100" dirty="0">
                <a:uFill>
                  <a:solidFill>
                    <a:schemeClr val="tx1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://</a:t>
            </a:r>
            <a:r>
              <a:rPr lang="en-US" sz="1100" dirty="0">
                <a:uFill>
                  <a:solidFill>
                    <a:schemeClr val="tx1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play</a:t>
            </a:r>
            <a:r>
              <a:rPr lang="ru-RU" sz="1100" dirty="0">
                <a:uFill>
                  <a:solidFill>
                    <a:schemeClr val="tx1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100" dirty="0">
                <a:uFill>
                  <a:solidFill>
                    <a:schemeClr val="tx1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google</a:t>
            </a:r>
            <a:r>
              <a:rPr lang="ru-RU" sz="1100" dirty="0">
                <a:uFill>
                  <a:solidFill>
                    <a:schemeClr val="tx1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100" dirty="0">
                <a:uFill>
                  <a:solidFill>
                    <a:schemeClr val="tx1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com</a:t>
            </a:r>
            <a:r>
              <a:rPr lang="ru-RU" sz="1100" dirty="0">
                <a:uFill>
                  <a:solidFill>
                    <a:schemeClr val="tx1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100" dirty="0">
                <a:uFill>
                  <a:solidFill>
                    <a:schemeClr val="tx1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store</a:t>
            </a:r>
            <a:r>
              <a:rPr lang="ru-RU" sz="1100" dirty="0">
                <a:uFill>
                  <a:solidFill>
                    <a:schemeClr val="tx1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100" dirty="0">
                <a:uFill>
                  <a:solidFill>
                    <a:schemeClr val="tx1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apps</a:t>
            </a:r>
            <a:r>
              <a:rPr lang="ru-RU" sz="1100" dirty="0">
                <a:uFill>
                  <a:solidFill>
                    <a:schemeClr val="tx1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100" dirty="0">
                <a:uFill>
                  <a:solidFill>
                    <a:schemeClr val="tx1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details</a:t>
            </a:r>
            <a:r>
              <a:rPr lang="ru-RU" sz="1100" dirty="0">
                <a:uFill>
                  <a:solidFill>
                    <a:schemeClr val="tx1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en-US" sz="1100" dirty="0">
                <a:uFill>
                  <a:solidFill>
                    <a:schemeClr val="tx1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ru-RU" sz="1100" dirty="0">
                <a:uFill>
                  <a:solidFill>
                    <a:schemeClr val="tx1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100" dirty="0">
                <a:uFill>
                  <a:solidFill>
                    <a:schemeClr val="tx1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com</a:t>
            </a:r>
            <a:r>
              <a:rPr lang="ru-RU" sz="1100" dirty="0">
                <a:uFill>
                  <a:solidFill>
                    <a:schemeClr val="tx1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100" dirty="0">
                <a:uFill>
                  <a:solidFill>
                    <a:schemeClr val="tx1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sked</a:t>
            </a:r>
            <a:r>
              <a:rPr lang="ru-RU" sz="1100" dirty="0">
                <a:uFill>
                  <a:solidFill>
                    <a:schemeClr val="tx1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100" dirty="0">
                <a:uFill>
                  <a:solidFill>
                    <a:schemeClr val="tx1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core</a:t>
            </a:r>
            <a:r>
              <a:rPr lang="ru-RU" sz="1100" u="sng" dirty="0">
                <a:uFill>
                  <a:solidFill>
                    <a:schemeClr val="tx1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1100" dirty="0">
                <a:uFill>
                  <a:solidFill>
                    <a:schemeClr val="tx1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(Дата обращения: 09.11.2022)</a:t>
            </a:r>
          </a:p>
          <a:p>
            <a:endParaRPr lang="ru-RU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91" b="5250"/>
          <a:stretch/>
        </p:blipFill>
        <p:spPr>
          <a:xfrm>
            <a:off x="5684127" y="902742"/>
            <a:ext cx="2431854" cy="454453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00" b="5801"/>
          <a:stretch/>
        </p:blipFill>
        <p:spPr>
          <a:xfrm>
            <a:off x="6516216" y="1212339"/>
            <a:ext cx="2415626" cy="472610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7" t="19376" r="20803" b="33496"/>
          <a:stretch/>
        </p:blipFill>
        <p:spPr>
          <a:xfrm>
            <a:off x="202775" y="936104"/>
            <a:ext cx="2524756" cy="435860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59" t="35093" r="20992" b="17658"/>
          <a:stretch/>
        </p:blipFill>
        <p:spPr>
          <a:xfrm>
            <a:off x="2938317" y="1140980"/>
            <a:ext cx="2535024" cy="438754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721622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683571" y="1985028"/>
            <a:ext cx="7287005" cy="648072"/>
          </a:xfrm>
          <a:custGeom>
            <a:avLst/>
            <a:gdLst>
              <a:gd name="T0" fmla="*/ 8478838 w 8478838"/>
              <a:gd name="T1" fmla="*/ 263525 h 527050"/>
              <a:gd name="T2" fmla="*/ 4239419 w 8478838"/>
              <a:gd name="T3" fmla="*/ 527050 h 527050"/>
              <a:gd name="T4" fmla="*/ 0 w 8478838"/>
              <a:gd name="T5" fmla="*/ 263525 h 527050"/>
              <a:gd name="T6" fmla="*/ 4239419 w 8478838"/>
              <a:gd name="T7" fmla="*/ 0 h 527050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0 w 8478838"/>
              <a:gd name="T13" fmla="*/ 0 h 527050"/>
              <a:gd name="T14" fmla="*/ 8478838 w 8478838"/>
              <a:gd name="T15" fmla="*/ 527050 h 5270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478838" h="527050">
                <a:moveTo>
                  <a:pt x="0" y="0"/>
                </a:moveTo>
                <a:lnTo>
                  <a:pt x="23552" y="0"/>
                </a:lnTo>
                <a:lnTo>
                  <a:pt x="23552" y="1464"/>
                </a:lnTo>
                <a:lnTo>
                  <a:pt x="0" y="1464"/>
                </a:lnTo>
                <a:close/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lIns="61290" tIns="31860" rIns="61290" bIns="31860"/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tabLst>
                <a:tab pos="0" algn="l"/>
                <a:tab pos="336938" algn="l"/>
                <a:tab pos="673877" algn="l"/>
                <a:tab pos="1010816" algn="l"/>
                <a:tab pos="1347755" algn="l"/>
                <a:tab pos="1684693" algn="l"/>
                <a:tab pos="2021630" algn="l"/>
                <a:tab pos="2358570" algn="l"/>
                <a:tab pos="2695508" algn="l"/>
                <a:tab pos="3032447" algn="l"/>
                <a:tab pos="3369385" algn="l"/>
                <a:tab pos="3706323" algn="l"/>
                <a:tab pos="4043262" algn="l"/>
                <a:tab pos="4380200" algn="l"/>
                <a:tab pos="4717138" algn="l"/>
                <a:tab pos="5054078" algn="l"/>
                <a:tab pos="5391015" algn="l"/>
                <a:tab pos="5727954" algn="l"/>
                <a:tab pos="6064892" algn="l"/>
              </a:tabLst>
            </a:pPr>
            <a:endParaRPr lang="ru-RU" sz="1200" dirty="0">
              <a:solidFill>
                <a:srgbClr val="000000"/>
              </a:solidFill>
              <a:latin typeface="Times New Roman" pitchFamily="16" charset="0"/>
              <a:cs typeface="Times New Roman" pitchFamily="16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611561" y="0"/>
            <a:ext cx="7920878" cy="105273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Выбор языка </a:t>
            </a:r>
            <a:r>
              <a:rPr lang="ru-RU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программирования и  инструментов для разработки</a:t>
            </a:r>
            <a:endParaRPr lang="ru-RU" sz="2800" dirty="0">
              <a:solidFill>
                <a:schemeClr val="bg1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11561" y="6234943"/>
            <a:ext cx="7920878" cy="623057"/>
          </a:xfrm>
          <a:prstGeom prst="rect">
            <a:avLst/>
          </a:prstGeom>
          <a:solidFill>
            <a:srgbClr val="E1E1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611561" y="1490008"/>
            <a:ext cx="792087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Kotlin,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фреймворк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Jetpack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Compose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основным преимуществам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Jetpack Compose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относится:</a:t>
            </a:r>
          </a:p>
          <a:p>
            <a:pPr marL="432000" indent="285750" algn="just">
              <a:buFont typeface="Symbol" panose="05050102010706020507" pitchFamily="18" charset="2"/>
              <a:buChar char="-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меньше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кода, поэтому можно избежать ошибок целых классов, и код прост и удобен в сопровождении;</a:t>
            </a:r>
          </a:p>
          <a:p>
            <a:pPr marL="432000" indent="285750" algn="just">
              <a:buFont typeface="Symbol" panose="05050102010706020507" pitchFamily="18" charset="2"/>
              <a:buChar char="-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интуитивно понятный фреймворк, который при изменении состояния приложения автоматически обновит пользовательский интерфейс;</a:t>
            </a:r>
          </a:p>
          <a:p>
            <a:pPr marL="432000" indent="285750" algn="just">
              <a:buFont typeface="Symbol" panose="05050102010706020507" pitchFamily="18" charset="2"/>
              <a:buChar char="-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ускорение разработки за счет того, что фреймворк совместим с существующем кодом приложения, и его можно внедрить в любой момент разработки;</a:t>
            </a:r>
          </a:p>
          <a:p>
            <a:pPr marL="432000" indent="285750" algn="just">
              <a:buFont typeface="Symbol" panose="05050102010706020507" pitchFamily="18" charset="2"/>
              <a:buChar char="-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встроена поддержка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Material Design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темной темы, анимации, а также имеется прямой доступ к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платформы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Android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Orioks API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487" b="58380" l="10000" r="90000"/>
                    </a14:imgEffect>
                  </a14:imgLayer>
                </a14:imgProps>
              </a:ext>
            </a:extLst>
          </a:blip>
          <a:srcRect b="35133"/>
          <a:stretch/>
        </p:blipFill>
        <p:spPr>
          <a:xfrm>
            <a:off x="7308304" y="1328442"/>
            <a:ext cx="814873" cy="81815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11561" y="6234943"/>
            <a:ext cx="59046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Источники информации</a:t>
            </a:r>
            <a:r>
              <a:rPr lang="ru-RU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0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Jetpack 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Compose UI App Development Toolkit 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[Электронный ресурс] 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ru-RU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https://developer.android.com/jetpack/compose </a:t>
            </a:r>
            <a:r>
              <a:rPr lang="ru-RU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Дата обращения: 09.11.2022) </a:t>
            </a:r>
          </a:p>
          <a:p>
            <a:pPr lvl="0"/>
            <a:endParaRPr lang="ru-RU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3065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318810"/>
            <a:ext cx="2550829" cy="496348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6586" y="1343304"/>
            <a:ext cx="2550829" cy="496348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7636" y="1318810"/>
            <a:ext cx="2550829" cy="496348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Прямоугольник 5"/>
          <p:cNvSpPr/>
          <p:nvPr/>
        </p:nvSpPr>
        <p:spPr>
          <a:xfrm>
            <a:off x="611561" y="0"/>
            <a:ext cx="7920878" cy="1052736"/>
          </a:xfrm>
          <a:prstGeom prst="rect">
            <a:avLst/>
          </a:prstGeom>
          <a:solidFill>
            <a:srgbClr val="008C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Экранная форма пользовательского интерфейса</a:t>
            </a:r>
            <a:endParaRPr lang="ru-RU" sz="2800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611561" y="6597352"/>
            <a:ext cx="7920878" cy="260648"/>
          </a:xfrm>
          <a:prstGeom prst="rect">
            <a:avLst/>
          </a:prstGeom>
          <a:solidFill>
            <a:srgbClr val="E1E1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4881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611561" y="0"/>
            <a:ext cx="7920878" cy="836712"/>
          </a:xfrm>
          <a:prstGeom prst="rect">
            <a:avLst/>
          </a:prstGeom>
          <a:solidFill>
            <a:srgbClr val="008C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Перспективы развития</a:t>
            </a:r>
            <a:endParaRPr lang="ru-RU" sz="2800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611561" y="6597352"/>
            <a:ext cx="7920878" cy="260648"/>
          </a:xfrm>
          <a:prstGeom prst="rect">
            <a:avLst/>
          </a:prstGeom>
          <a:solidFill>
            <a:srgbClr val="E1E1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611561" y="2528900"/>
            <a:ext cx="7920878" cy="1800200"/>
          </a:xfrm>
          <a:custGeom>
            <a:avLst/>
            <a:gdLst>
              <a:gd name="T0" fmla="*/ 8496300 w 8496300"/>
              <a:gd name="T1" fmla="*/ 263525 h 527050"/>
              <a:gd name="T2" fmla="*/ 4248150 w 8496300"/>
              <a:gd name="T3" fmla="*/ 527050 h 527050"/>
              <a:gd name="T4" fmla="*/ 0 w 8496300"/>
              <a:gd name="T5" fmla="*/ 263525 h 527050"/>
              <a:gd name="T6" fmla="*/ 4248150 w 8496300"/>
              <a:gd name="T7" fmla="*/ 0 h 527050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0 w 8496300"/>
              <a:gd name="T13" fmla="*/ 0 h 527050"/>
              <a:gd name="T14" fmla="*/ 8496300 w 8496300"/>
              <a:gd name="T15" fmla="*/ 527050 h 5270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496300" h="527050">
                <a:moveTo>
                  <a:pt x="0" y="0"/>
                </a:moveTo>
                <a:lnTo>
                  <a:pt x="23604" y="0"/>
                </a:lnTo>
                <a:lnTo>
                  <a:pt x="23604" y="1464"/>
                </a:lnTo>
                <a:lnTo>
                  <a:pt x="0" y="1464"/>
                </a:lnTo>
                <a:close/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lIns="61290" tIns="31860" rIns="61290" bIns="31860"/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перспективе планируется модифицировать поиск окна для переноса занятия, добавив возможность поиска свободной аудитории. Кроме того, планируется адаптировать приложение для работы с ним преподавателей.</a:t>
            </a:r>
          </a:p>
        </p:txBody>
      </p:sp>
    </p:spTree>
    <p:extLst>
      <p:ext uri="{BB962C8B-B14F-4D97-AF65-F5344CB8AC3E}">
        <p14:creationId xmlns:p14="http://schemas.microsoft.com/office/powerpoint/2010/main" val="3858599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8C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13521" y="2967335"/>
            <a:ext cx="67169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внимание!</a:t>
            </a:r>
            <a:endParaRPr lang="ru-RU" sz="5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8456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Рамка">
  <a:themeElements>
    <a:clrScheme name="Другая 2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008CBA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Рамка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Рамка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TM03457475[[fn=Рамка]]</Template>
  <TotalTime>2169</TotalTime>
  <Words>672</Words>
  <Application>Microsoft Office PowerPoint</Application>
  <PresentationFormat>Экран (4:3)</PresentationFormat>
  <Paragraphs>45</Paragraphs>
  <Slides>7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4" baseType="lpstr">
      <vt:lpstr>Arial</vt:lpstr>
      <vt:lpstr>Calibri</vt:lpstr>
      <vt:lpstr>Corbel</vt:lpstr>
      <vt:lpstr>Symbol</vt:lpstr>
      <vt:lpstr>Times New Roman</vt:lpstr>
      <vt:lpstr>Wingdings 2</vt:lpstr>
      <vt:lpstr>Рамка</vt:lpstr>
      <vt:lpstr>Разработка мобильного приложения для просмотра расписания МИЭТ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home</dc:creator>
  <cp:lastModifiedBy>nastena</cp:lastModifiedBy>
  <cp:revision>120</cp:revision>
  <cp:lastPrinted>2018-06-14T07:28:59Z</cp:lastPrinted>
  <dcterms:created xsi:type="dcterms:W3CDTF">2022-11-22T12:18:59Z</dcterms:created>
  <dcterms:modified xsi:type="dcterms:W3CDTF">2022-11-22T13:29:20Z</dcterms:modified>
</cp:coreProperties>
</file>