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7" r:id="rId4"/>
    <p:sldId id="260" r:id="rId5"/>
    <p:sldId id="268" r:id="rId6"/>
    <p:sldId id="266" r:id="rId7"/>
    <p:sldId id="269" r:id="rId8"/>
  </p:sldIdLst>
  <p:sldSz cx="9144000" cy="6858000" type="screen4x3"/>
  <p:notesSz cx="6797675" cy="99822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me" initials="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73436" autoAdjust="0"/>
  </p:normalViewPr>
  <p:slideViewPr>
    <p:cSldViewPr>
      <p:cViewPr>
        <p:scale>
          <a:sx n="90" d="100"/>
          <a:sy n="90" d="100"/>
        </p:scale>
        <p:origin x="1238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0489A6-7BE7-4082-ADF5-17F4AAEA48A8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903288" y="749300"/>
            <a:ext cx="4991100" cy="37433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41545"/>
            <a:ext cx="5438140" cy="449199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81358"/>
            <a:ext cx="2945659" cy="4991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C0D33-41F6-45C9-B0FA-0110AE16F9C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4247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Уважаемый Председатель, члены жюри и гости конференции!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Вашему вниманию представляется работа на тему «</a:t>
            </a:r>
            <a:r>
              <a:rPr lang="ru-RU" sz="1200" b="0" i="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мобильного приложения для просмотра расписания МИЭТ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».</a:t>
            </a:r>
          </a:p>
          <a:p>
            <a:endParaRPr lang="ru-RU" sz="1200" b="0" i="0" kern="1200" dirty="0" smtClean="0">
              <a:solidFill>
                <a:schemeClr val="tx1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Интенсивный ритм жизни современного студента и использование в методиках обучения коллективных проектов предполагает не только тесное взаимодействие с одногруппниками, но и постоянный контакт с преподавателями. Поэтому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р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азработка приложения, обеспечивающего оперативный доступ к расписанию МИЭТ, весьма актуально.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Для достижения данной цели были поставлены задачи, которые перечислены на слайде.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1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данный момент не существует работающих приложений, решающих данную проблему. Единственное приложение, в котором можно было просмотреть свое расписание, других групп и преподавателей –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[1]. Но на сегодня сервера приложения отключены, и оно фактически не работает.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SKED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 предоставлен удобный функционал, который позволял просматривать свое расписание на каждый день. Также всегда выделялось текущее занятие. Кроме того, в данном приложении можно просмотреть расписание других групп и преподавателя. К преимуществам можно отнести то, что в поиске указываются все существующие преподаватели и группы. Также приложение обеспечивает возможность добавление задач, которые видны всей группе, с отметкой срока выполнения задачи.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184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Проанализировав представленны</a:t>
            </a:r>
            <a:r>
              <a:rPr lang="ru-RU" baseline="0" dirty="0" smtClean="0"/>
              <a:t>е на слайде языки программирования и необходимые критерии, д</a:t>
            </a:r>
            <a:r>
              <a:rPr lang="ru-RU" dirty="0" smtClean="0"/>
              <a:t>ля разработки МП ПР выбран язык программирования </a:t>
            </a:r>
            <a:r>
              <a:rPr lang="en-US" dirty="0" smtClean="0"/>
              <a:t>Kotlin.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80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Для</a:t>
            </a:r>
            <a:r>
              <a:rPr lang="ru-RU" baseline="0" dirty="0" smtClean="0"/>
              <a:t> создания приложения используется фреймворк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Jetpack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Jetpack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Compose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— это рекомендуемый современный набор инструментов Android для создания собственного пользовательского интерфейса. Данный фреймворк упрощает и ускоряет разработку пользовательского интерфейса на Android, позволяет оживить приложение с помощью меньшего количества кода, мощных инструментов и интуитивно понятных API-интерфейсов Kotlin. 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 основным преимуществам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Jetpack Compose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относится: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меньше кода, поэтому можно избежать ошибок целых классов, и код прост и удобен в сопровождении;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интуитивно понятный фреймворк, который при изменении состояния приложения автоматически обновит пользовательский интерфейс;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ускорение разработки за счет того, что фреймворк совместим с существующем кодом приложения, и его можно внедрить в любой момент разработки;</a:t>
            </a:r>
          </a:p>
          <a:p>
            <a:pPr lvl="0"/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встроена поддержка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Material Design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темной темы, анимации, а также имеется прямой доступ к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платформы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Также</a:t>
            </a:r>
            <a:r>
              <a:rPr lang="ru-RU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ч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тобы не </a:t>
            </a:r>
            <a:r>
              <a:rPr lang="ru-RU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парсить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страницу с расписанием с сайта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miet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ru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для разработки приложения используется 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Orioks API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поможет получить расписание в формате </a:t>
            </a:r>
            <a:r>
              <a:rPr lang="en-US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json</a:t>
            </a: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85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разрабатываемом мобильном приложении реализован доступ как к просмотру расписания занятий своей группы, так и к расписанию других групп и преподавателей, что существенно упрощает взаимодействие с ними. Также уникальным функционалом является поиск окна для переноса занятий, которое будет удобно и преподавателю, и студентам.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перспективе планируется модифицировать поиск окна для переноса занятия, добавив возможность поиска свободной аудитории. Кроме того, планируется адаптировать приложение для работы с ним преподавателей.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0C0D33-41F6-45C9-B0FA-0110AE16F9C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348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3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4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3" y="273053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pPr/>
              <a:t>22.11.2022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3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683567" y="1985028"/>
            <a:ext cx="7287005" cy="648072"/>
          </a:xfrm>
          <a:custGeom>
            <a:avLst/>
            <a:gdLst>
              <a:gd name="T0" fmla="*/ 8478838 w 8478838"/>
              <a:gd name="T1" fmla="*/ 263525 h 527050"/>
              <a:gd name="T2" fmla="*/ 4239419 w 8478838"/>
              <a:gd name="T3" fmla="*/ 527050 h 527050"/>
              <a:gd name="T4" fmla="*/ 0 w 8478838"/>
              <a:gd name="T5" fmla="*/ 263525 h 527050"/>
              <a:gd name="T6" fmla="*/ 4239419 w 8478838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78838"/>
              <a:gd name="T13" fmla="*/ 0 h 527050"/>
              <a:gd name="T14" fmla="*/ 8478838 w 8478838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78838" h="527050">
                <a:moveTo>
                  <a:pt x="0" y="0"/>
                </a:moveTo>
                <a:lnTo>
                  <a:pt x="23552" y="0"/>
                </a:lnTo>
                <a:lnTo>
                  <a:pt x="23552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Руководитель: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к.т.н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.</a:t>
            </a: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,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доц.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Федоров А. Р.</a:t>
            </a:r>
            <a:endParaRPr 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Исполнитель: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ст. гр.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ПИН-44 Артамонова А. Ю.</a:t>
            </a:r>
            <a:endParaRPr 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endParaRPr lang="ru-RU" sz="12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5" name="AutoShape 7"/>
          <p:cNvSpPr>
            <a:spLocks noChangeArrowheads="1"/>
          </p:cNvSpPr>
          <p:nvPr/>
        </p:nvSpPr>
        <p:spPr bwMode="auto">
          <a:xfrm>
            <a:off x="683567" y="2708920"/>
            <a:ext cx="8136905" cy="936104"/>
          </a:xfrm>
          <a:custGeom>
            <a:avLst/>
            <a:gdLst>
              <a:gd name="T0" fmla="*/ 8496300 w 8496300"/>
              <a:gd name="T1" fmla="*/ 263525 h 527050"/>
              <a:gd name="T2" fmla="*/ 4248150 w 8496300"/>
              <a:gd name="T3" fmla="*/ 527050 h 527050"/>
              <a:gd name="T4" fmla="*/ 0 w 8496300"/>
              <a:gd name="T5" fmla="*/ 263525 h 527050"/>
              <a:gd name="T6" fmla="*/ 4248150 w 8496300"/>
              <a:gd name="T7" fmla="*/ 0 h 527050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8496300"/>
              <a:gd name="T13" fmla="*/ 0 h 527050"/>
              <a:gd name="T14" fmla="*/ 8496300 w 8496300"/>
              <a:gd name="T15" fmla="*/ 527050 h 5270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496300" h="527050">
                <a:moveTo>
                  <a:pt x="0" y="0"/>
                </a:moveTo>
                <a:lnTo>
                  <a:pt x="23604" y="0"/>
                </a:lnTo>
                <a:lnTo>
                  <a:pt x="23604" y="1464"/>
                </a:lnTo>
                <a:lnTo>
                  <a:pt x="0" y="1464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just"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  <a:tab pos="5727954" algn="l"/>
                <a:tab pos="6064892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Цель: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повышение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оперативности доступа к расписанию (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МП для оперативного доступа к расписанию, которое упрощает взаимодействие с преподавателями и студентами из других </a:t>
            </a:r>
            <a:r>
              <a:rPr lang="ru-RU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групп)</a:t>
            </a:r>
            <a:endParaRPr lang="ru-RU" sz="20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683567" y="3796664"/>
            <a:ext cx="7776891" cy="1800200"/>
          </a:xfrm>
          <a:custGeom>
            <a:avLst/>
            <a:gdLst>
              <a:gd name="T0" fmla="*/ 7589838 w 7589838"/>
              <a:gd name="T1" fmla="*/ 1189833 h 2379663"/>
              <a:gd name="T2" fmla="*/ 3794919 w 7589838"/>
              <a:gd name="T3" fmla="*/ 2379663 h 2379663"/>
              <a:gd name="T4" fmla="*/ 0 w 7589838"/>
              <a:gd name="T5" fmla="*/ 1189833 h 2379663"/>
              <a:gd name="T6" fmla="*/ 3794919 w 7589838"/>
              <a:gd name="T7" fmla="*/ 0 h 2379663"/>
              <a:gd name="T8" fmla="*/ 0 60000 65536"/>
              <a:gd name="T9" fmla="*/ 5898240 60000 65536"/>
              <a:gd name="T10" fmla="*/ 11796480 60000 65536"/>
              <a:gd name="T11" fmla="*/ 17694720 60000 65536"/>
              <a:gd name="T12" fmla="*/ 0 w 7589838"/>
              <a:gd name="T13" fmla="*/ 0 h 2379663"/>
              <a:gd name="T14" fmla="*/ 7589838 w 7589838"/>
              <a:gd name="T15" fmla="*/ 2379663 h 237966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589838" h="2379663">
                <a:moveTo>
                  <a:pt x="0" y="0"/>
                </a:moveTo>
                <a:lnTo>
                  <a:pt x="21086" y="0"/>
                </a:lnTo>
                <a:lnTo>
                  <a:pt x="21086" y="6609"/>
                </a:lnTo>
                <a:lnTo>
                  <a:pt x="0" y="6609"/>
                </a:lnTo>
                <a:close/>
              </a:path>
            </a:pathLst>
          </a:custGeom>
          <a:noFill/>
          <a:ln w="9525">
            <a:noFill/>
            <a:round/>
            <a:headEnd/>
            <a:tailEnd/>
          </a:ln>
        </p:spPr>
        <p:txBody>
          <a:bodyPr lIns="61290" tIns="31860" rIns="61290" bIns="31860"/>
          <a:lstStyle>
            <a:defPPr>
              <a:defRPr lang="ru-RU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b="1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Задачи</a:t>
            </a:r>
            <a:r>
              <a:rPr lang="ru-RU" sz="2000" b="1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: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исследование предметной области;</a:t>
            </a:r>
          </a:p>
          <a:p>
            <a:pPr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- сравнительный анализ существующих  программных решений;</a:t>
            </a: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en-US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выбор языка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программирования;</a:t>
            </a: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разработка пользовательского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интерфейса.</a:t>
            </a:r>
            <a:endParaRPr lang="ru-RU" sz="2000" dirty="0" smtClean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  <a:p>
            <a:pPr>
              <a:buFontTx/>
              <a:buChar char="-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endParaRPr lang="ru-RU" sz="2000" dirty="0">
              <a:solidFill>
                <a:srgbClr val="000000"/>
              </a:solidFill>
              <a:latin typeface="Times New Roman" pitchFamily="16" charset="0"/>
              <a:cs typeface="Times New Roman" pitchFamily="16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18E8ED2-40A1-4556-B682-1A03E0097C70}"/>
              </a:ext>
            </a:extLst>
          </p:cNvPr>
          <p:cNvSpPr/>
          <p:nvPr/>
        </p:nvSpPr>
        <p:spPr>
          <a:xfrm>
            <a:off x="683567" y="725392"/>
            <a:ext cx="817292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Тема: Разработка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мобильного приложения для просмотра расписания МИЭТ</a:t>
            </a:r>
            <a:endParaRPr lang="ru-RU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 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МП ПР</a:t>
            </a:r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07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655677" y="333817"/>
            <a:ext cx="583264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Обзор аналогичных </a:t>
            </a:r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программных решений</a:t>
            </a:r>
            <a:endParaRPr lang="ru-RU" sz="2200" dirty="0"/>
          </a:p>
        </p:txBody>
      </p:sp>
      <p:sp>
        <p:nvSpPr>
          <p:cNvPr id="5" name="TextBox 4"/>
          <p:cNvSpPr txBox="1"/>
          <p:nvPr/>
        </p:nvSpPr>
        <p:spPr>
          <a:xfrm>
            <a:off x="181060" y="5813538"/>
            <a:ext cx="530142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lvl="0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Приложение </a:t>
            </a:r>
            <a:r>
              <a:rPr lang="ru-RU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GooglePlay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"Расписание занятий - SKED" [Электронный ресурс]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://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play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store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apps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com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sked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core</a:t>
            </a:r>
            <a:r>
              <a:rPr lang="ru-RU" sz="1100" u="sng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100" dirty="0">
                <a:uFill>
                  <a:solidFill>
                    <a:schemeClr val="tx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(Дата обращения: 09.11.2022)</a:t>
            </a:r>
          </a:p>
          <a:p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1" b="5250"/>
          <a:stretch/>
        </p:blipFill>
        <p:spPr>
          <a:xfrm>
            <a:off x="5724128" y="948978"/>
            <a:ext cx="2431854" cy="477154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0" b="5801"/>
          <a:stretch/>
        </p:blipFill>
        <p:spPr>
          <a:xfrm>
            <a:off x="6588224" y="1700808"/>
            <a:ext cx="2415626" cy="472610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47" t="19376" r="20803" b="33496"/>
          <a:stretch/>
        </p:blipFill>
        <p:spPr>
          <a:xfrm>
            <a:off x="181060" y="948978"/>
            <a:ext cx="2524756" cy="435860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59" t="35093" r="20992" b="17658"/>
          <a:stretch/>
        </p:blipFill>
        <p:spPr>
          <a:xfrm>
            <a:off x="2947460" y="1071424"/>
            <a:ext cx="2535024" cy="438754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8048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357754" y="396000"/>
            <a:ext cx="44284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языка </a:t>
            </a:r>
            <a:r>
              <a:rPr lang="ru-RU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программирования</a:t>
            </a:r>
            <a:endParaRPr lang="ru-RU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467544" y="5259810"/>
            <a:ext cx="590465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Источники информации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Подробно о </a:t>
            </a:r>
            <a:r>
              <a:rPr lang="en-US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Xamarin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[Электронный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ресурс]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://habr.com/ru/post/188130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09.11.2022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 для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Android-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разработчика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[Электронный ресурс]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://tproger.ru/articles/8-jazykov-programmirovanija-dlja-android-razrabotchika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(Дата обращения: 09.11.2022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Jetpack Compose UI App Development Toolkit </a:t>
            </a:r>
            <a:r>
              <a:rPr lang="en-US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[Электронный ресурс]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https://developer.android.com/jetpack/compose </a:t>
            </a:r>
            <a:r>
              <a:rPr lang="ru-RU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RU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 обращения: 09.11.2022) </a:t>
            </a:r>
          </a:p>
          <a:p>
            <a:pPr lvl="0"/>
            <a:endParaRPr lang="ru-RU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516216" y="5259810"/>
            <a:ext cx="23750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Условные обозначения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ru-RU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наличие функционала</a:t>
            </a:r>
          </a:p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ru-RU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функционала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67544" y="4890478"/>
            <a:ext cx="820891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разработки МП ПР выбран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 программирования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Kotlin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136" y="950866"/>
            <a:ext cx="6571728" cy="3985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65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1331640" y="332656"/>
            <a:ext cx="64807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Используемые инструменты для разработки</a:t>
            </a:r>
            <a:endParaRPr lang="ru-RU" sz="2200" dirty="0"/>
          </a:p>
        </p:txBody>
      </p:sp>
      <p:sp>
        <p:nvSpPr>
          <p:cNvPr id="48" name="TextBox 47"/>
          <p:cNvSpPr txBox="1"/>
          <p:nvPr/>
        </p:nvSpPr>
        <p:spPr>
          <a:xfrm>
            <a:off x="539552" y="763543"/>
            <a:ext cx="8352928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Jetpack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Compose</a:t>
            </a:r>
            <a:endParaRPr lang="ru-RU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основным преимуществам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Jetpack Compose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относится:</a:t>
            </a:r>
          </a:p>
          <a:p>
            <a:pPr marL="432000" lvl="0" indent="285750">
              <a:buFont typeface="Symbol" panose="05050102010706020507" pitchFamily="18" charset="2"/>
              <a:buChar char="-"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меньше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кода, поэтому можно избежать ошибок целых классов, и код прост и удобен в сопровождении;</a:t>
            </a:r>
          </a:p>
          <a:p>
            <a:pPr marL="432000" lvl="0" indent="285750"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интуитивно понятный фреймворк, который при изменении состояния приложения автоматически обновит пользовательский интерфейс;</a:t>
            </a:r>
          </a:p>
          <a:p>
            <a:pPr marL="432000" lvl="0" indent="285750"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ускорение разработки за счет того, что фреймворк совместим с существующем кодом приложения, и его можно внедрить в любой момент разработки;</a:t>
            </a:r>
          </a:p>
          <a:p>
            <a:pPr marL="432000" lvl="0" indent="285750">
              <a:buFont typeface="Symbol" panose="05050102010706020507" pitchFamily="18" charset="2"/>
              <a:buChar char="-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встроена поддержка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Design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темной темы, анимации, а также имеется прямой доступ к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платформы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Orioks API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9" name="Рисунок 48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487" b="58380" l="10000" r="90000"/>
                    </a14:imgEffect>
                  </a14:imgLayer>
                </a14:imgProps>
              </a:ext>
            </a:extLst>
          </a:blip>
          <a:srcRect b="35133"/>
          <a:stretch/>
        </p:blipFill>
        <p:spPr>
          <a:xfrm>
            <a:off x="3797928" y="1185302"/>
            <a:ext cx="1548145" cy="1554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0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Прямоугольник 46"/>
          <p:cNvSpPr/>
          <p:nvPr/>
        </p:nvSpPr>
        <p:spPr>
          <a:xfrm>
            <a:off x="1331640" y="332656"/>
            <a:ext cx="648072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Экранная форма пользовательского интерфейса</a:t>
            </a:r>
            <a:endParaRPr lang="ru-RU" sz="22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85" y="980728"/>
            <a:ext cx="2550829" cy="5229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586" y="980728"/>
            <a:ext cx="2550829" cy="5229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087" y="980728"/>
            <a:ext cx="2550829" cy="522920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4881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09988" y="396000"/>
            <a:ext cx="26514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работы</a:t>
            </a:r>
            <a:endParaRPr lang="ru-RU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5"/>
          <p:cNvSpPr>
            <a:spLocks noChangeArrowheads="1"/>
          </p:cNvSpPr>
          <p:nvPr/>
        </p:nvSpPr>
        <p:spPr bwMode="auto">
          <a:xfrm>
            <a:off x="251520" y="1350640"/>
            <a:ext cx="8415556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исследована предметная область;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проведен сравнительный анализ существующих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программных </a:t>
            </a: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решений;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выбран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язык программирования;</a:t>
            </a:r>
          </a:p>
          <a:p>
            <a:pPr marL="257168" indent="-257168">
              <a:buFont typeface="Arial" panose="020B0604020202020204" pitchFamily="34" charset="0"/>
              <a:buChar char="•"/>
              <a:tabLst>
                <a:tab pos="0" algn="l"/>
                <a:tab pos="336938" algn="l"/>
                <a:tab pos="673877" algn="l"/>
                <a:tab pos="1010816" algn="l"/>
                <a:tab pos="1347755" algn="l"/>
                <a:tab pos="1684693" algn="l"/>
                <a:tab pos="2021630" algn="l"/>
                <a:tab pos="2358570" algn="l"/>
                <a:tab pos="2695508" algn="l"/>
                <a:tab pos="3032447" algn="l"/>
                <a:tab pos="3369385" algn="l"/>
                <a:tab pos="3706323" algn="l"/>
                <a:tab pos="4043262" algn="l"/>
                <a:tab pos="4380200" algn="l"/>
                <a:tab pos="4717138" algn="l"/>
                <a:tab pos="5054078" algn="l"/>
                <a:tab pos="5391015" algn="l"/>
              </a:tabLst>
            </a:pP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разработан </a:t>
            </a:r>
            <a:r>
              <a:rPr lang="ru-RU" sz="2000" dirty="0" smtClean="0">
                <a:solidFill>
                  <a:srgbClr val="000000"/>
                </a:solidFill>
                <a:latin typeface="Times New Roman" pitchFamily="16" charset="0"/>
                <a:cs typeface="Times New Roman" pitchFamily="16" charset="0"/>
              </a:rPr>
              <a:t>пользовательский интерфейс</a:t>
            </a:r>
          </a:p>
        </p:txBody>
      </p:sp>
    </p:spTree>
    <p:extLst>
      <p:ext uri="{BB962C8B-B14F-4D97-AF65-F5344CB8AC3E}">
        <p14:creationId xmlns:p14="http://schemas.microsoft.com/office/powerpoint/2010/main" val="388413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13517" y="2967335"/>
            <a:ext cx="6716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  <a:endParaRPr lang="ru-RU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4565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2109</TotalTime>
  <Words>815</Words>
  <Application>Microsoft Office PowerPoint</Application>
  <PresentationFormat>Экран (4:3)</PresentationFormat>
  <Paragraphs>65</Paragraphs>
  <Slides>7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home</dc:creator>
  <cp:lastModifiedBy>nastena</cp:lastModifiedBy>
  <cp:revision>111</cp:revision>
  <cp:lastPrinted>2018-06-14T07:28:59Z</cp:lastPrinted>
  <dcterms:created xsi:type="dcterms:W3CDTF">2018-03-06T17:46:11Z</dcterms:created>
  <dcterms:modified xsi:type="dcterms:W3CDTF">2022-11-22T11:54:22Z</dcterms:modified>
</cp:coreProperties>
</file>