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67" r:id="rId5"/>
    <p:sldId id="269" r:id="rId6"/>
    <p:sldId id="263" r:id="rId7"/>
    <p:sldId id="260" r:id="rId8"/>
    <p:sldId id="270" r:id="rId9"/>
    <p:sldId id="272" r:id="rId10"/>
    <p:sldId id="273" r:id="rId11"/>
    <p:sldId id="266" r:id="rId12"/>
  </p:sldIdLst>
  <p:sldSz cx="9144000" cy="6858000" type="screen4x3"/>
  <p:notesSz cx="6797675" cy="9982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36" autoAdjust="0"/>
  </p:normalViewPr>
  <p:slideViewPr>
    <p:cSldViewPr>
      <p:cViewPr varScale="1">
        <p:scale>
          <a:sx n="76" d="100"/>
          <a:sy n="76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489A6-7BE7-4082-ADF5-17F4AAEA48A8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0D33-41F6-45C9-B0FA-0110AE16F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4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8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04.06.2023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68" y="1412776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Руководитель: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к.т.н.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доц. Федоров Алексей Роальдович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Исполнитель: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ст. гр. ПИН-44 Артамонова Анастасия Юрьевна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3567" y="2132856"/>
            <a:ext cx="8136905" cy="936104"/>
          </a:xfrm>
          <a:custGeom>
            <a:avLst/>
            <a:gdLst>
              <a:gd name="T0" fmla="*/ 8496300 w 8496300"/>
              <a:gd name="T1" fmla="*/ 263525 h 527050"/>
              <a:gd name="T2" fmla="*/ 4248150 w 8496300"/>
              <a:gd name="T3" fmla="*/ 527050 h 527050"/>
              <a:gd name="T4" fmla="*/ 0 w 8496300"/>
              <a:gd name="T5" fmla="*/ 263525 h 527050"/>
              <a:gd name="T6" fmla="*/ 4248150 w 8496300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96300"/>
              <a:gd name="T13" fmla="*/ 0 h 527050"/>
              <a:gd name="T14" fmla="*/ 8496300 w 8496300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96300" h="527050">
                <a:moveTo>
                  <a:pt x="0" y="0"/>
                </a:moveTo>
                <a:lnTo>
                  <a:pt x="23604" y="0"/>
                </a:lnTo>
                <a:lnTo>
                  <a:pt x="23604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просмотра расписания студенческих групп и преподавателей с возможностью поиска окна для переноса занятия.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3568" y="3140968"/>
            <a:ext cx="7776891" cy="3168352"/>
          </a:xfrm>
          <a:custGeom>
            <a:avLst/>
            <a:gdLst>
              <a:gd name="T0" fmla="*/ 7589838 w 7589838"/>
              <a:gd name="T1" fmla="*/ 1189833 h 2379663"/>
              <a:gd name="T2" fmla="*/ 3794919 w 7589838"/>
              <a:gd name="T3" fmla="*/ 2379663 h 2379663"/>
              <a:gd name="T4" fmla="*/ 0 w 7589838"/>
              <a:gd name="T5" fmla="*/ 1189833 h 2379663"/>
              <a:gd name="T6" fmla="*/ 3794919 w 7589838"/>
              <a:gd name="T7" fmla="*/ 0 h 23796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7589838"/>
              <a:gd name="T13" fmla="*/ 0 h 2379663"/>
              <a:gd name="T14" fmla="*/ 7589838 w 7589838"/>
              <a:gd name="T15" fmla="*/ 2379663 h 23796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9838" h="2379663">
                <a:moveTo>
                  <a:pt x="0" y="0"/>
                </a:moveTo>
                <a:lnTo>
                  <a:pt x="21086" y="0"/>
                </a:lnTo>
                <a:lnTo>
                  <a:pt x="21086" y="6609"/>
                </a:lnTo>
                <a:lnTo>
                  <a:pt x="0" y="660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Задачи: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исследование предметной области;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сравнительный анализ существующих  программных решений;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выбор языка и среды программирования;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алгоритма МП ПР;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схемы данных МП ПР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разработка экранных форм пользовательского интерфейса;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программная реализация;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отладка и тестирования;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разработка руководства пользователя.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8E8ED2-40A1-4556-B682-1A03E0097C70}"/>
              </a:ext>
            </a:extLst>
          </p:cNvPr>
          <p:cNvSpPr/>
          <p:nvPr/>
        </p:nvSpPr>
        <p:spPr>
          <a:xfrm>
            <a:off x="539552" y="260648"/>
            <a:ext cx="78064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Разработка мобильного приложения для просмотра расписания МИЭТ </a:t>
            </a:r>
          </a:p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(Шифр МП ПР)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78076" y="6124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76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852940" y="396000"/>
            <a:ext cx="34381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 и публикация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880" y="1052736"/>
            <a:ext cx="53285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А. Разработка мобильного приложения для просмотра расписания МИЭТ. Актуальные проблемы информатизации в цифровой экономике и научных исследованиях. Ⅲ Научно-практическая конференция с международным участием: тезисы докладов. М.: МИЭТ, 2022. 8 с.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33622" y="60932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2" descr="https://sun9-58.userapi.com/impg/FLolWroxaJ-MkLj_Y2hKG2suYe5bXlXpLobNiA/24UucKAQbJ4.jpg?size=169x225&amp;quality=96&amp;sign=3ca52627039ca5d5613125ca83755040&amp;type=alb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068667"/>
            <a:ext cx="2530151" cy="336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9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988" y="396000"/>
            <a:ext cx="2651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364222" y="946377"/>
            <a:ext cx="841555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исследована предметная область;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проведен сравнительный анализ существующих программных решений;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выбран язык и среда программирования;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разработана схема данных МП ПР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 алгоритм МП ПР;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alt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разработаны экранные формы пользовательского интерфейса;</a:t>
            </a:r>
            <a:endParaRPr lang="en-US" alt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alt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проведены отладка и тестирование;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alt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разработано руководство пользователя.</a:t>
            </a:r>
            <a:endParaRPr lang="ru-RU" altLang="ru-RU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533622" y="6093296"/>
            <a:ext cx="4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139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1561354" y="1130239"/>
            <a:ext cx="6021289" cy="334566"/>
          </a:xfrm>
          <a:custGeom>
            <a:avLst/>
            <a:gdLst>
              <a:gd name="T0" fmla="*/ 8621713 w 8621713"/>
              <a:gd name="T1" fmla="*/ 223044 h 446088"/>
              <a:gd name="T2" fmla="*/ 4310857 w 8621713"/>
              <a:gd name="T3" fmla="*/ 446088 h 446088"/>
              <a:gd name="T4" fmla="*/ 0 w 8621713"/>
              <a:gd name="T5" fmla="*/ 223044 h 446088"/>
              <a:gd name="T6" fmla="*/ 4310857 w 8621713"/>
              <a:gd name="T7" fmla="*/ 0 h 446088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621713"/>
              <a:gd name="T13" fmla="*/ 0 h 446088"/>
              <a:gd name="T14" fmla="*/ 8621713 w 8621713"/>
              <a:gd name="T15" fmla="*/ 446088 h 4460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1713" h="446088">
                <a:moveTo>
                  <a:pt x="0" y="0"/>
                </a:moveTo>
                <a:lnTo>
                  <a:pt x="23951" y="0"/>
                </a:lnTo>
                <a:lnTo>
                  <a:pt x="23951" y="1238"/>
                </a:lnTo>
                <a:lnTo>
                  <a:pt x="0" y="1238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  <a:tab pos="6401831" algn="l"/>
              </a:tabLst>
            </a:pPr>
            <a:endParaRPr lang="ru-RU" sz="16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195736" y="332656"/>
            <a:ext cx="459702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  <a:tab pos="6401831" algn="l"/>
              </a:tabLst>
            </a:pP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предметной области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12035"/>
              </p:ext>
            </p:extLst>
          </p:nvPr>
        </p:nvGraphicFramePr>
        <p:xfrm>
          <a:off x="741004" y="1052736"/>
          <a:ext cx="7661992" cy="2600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4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До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разработки МП ПР(недостатки)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000" marR="27000" marT="27000" marB="27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После разработки МП 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ПР (преимущества)</a:t>
                      </a:r>
                      <a:endParaRPr lang="ru-RU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270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15">
                <a:tc>
                  <a:txBody>
                    <a:bodyPr/>
                    <a:lstStyle/>
                    <a:p>
                      <a:pPr marL="266700" indent="-266700" algn="l">
                        <a:buFont typeface="+mj-lt"/>
                        <a:buAutoNum type="arabicPeriod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Отсутствие оперативного доступа к своему расписанию и других групп.</a:t>
                      </a: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Оперативный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доступ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 к расписанию любых студенческих групп.</a:t>
                      </a: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930">
                <a:tc>
                  <a:txBody>
                    <a:bodyPr/>
                    <a:lstStyle/>
                    <a:p>
                      <a:pPr marL="252000" indent="-252000" algn="l">
                        <a:buAutoNum type="arabicPeriod" startAt="2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Отсутствие</a:t>
                      </a: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 возможности просмотра своего расписания без доступа в интернет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ru-RU" sz="1400" baseline="0" dirty="0">
                          <a:latin typeface="Times New Roman" pitchFamily="18" charset="0"/>
                          <a:cs typeface="Times New Roman" pitchFamily="18" charset="0"/>
                        </a:rPr>
                        <a:t>Просмотр своего расписания без доступа в интернет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96">
                <a:tc>
                  <a:txBody>
                    <a:bodyPr/>
                    <a:lstStyle/>
                    <a:p>
                      <a:pPr marL="252000" indent="-252000" algn="l">
                        <a:buAutoNum type="arabicPeriod" startAt="3"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Отсутствие возможности доступа к расписанию преподавателей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0500" marR="27000" marT="27000" marB="27000" anchor="ctr"/>
                </a:tc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3"/>
                        <a:tabLst/>
                        <a:defRPr/>
                      </a:pP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Доступ к расписанию преподавателей 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online</a:t>
                      </a:r>
                      <a:r>
                        <a:rPr lang="ru-RU" sz="1400" dirty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40500" marR="27000" marT="27000" marB="27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AutoShape 2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6" descr="F:\Users\Me\Desktop\%D0%92%D0%9A%D0%A0\%D0%90%D1%80%D1%82%D1%91%D0%BC\%D0%92%D0%B2%D0%B5%D0%B4%D0%B5%D0%BD%D0%B8%D0%B5 %D0%B2 ORM (Object Relational Mapping)_files\orm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83" y="3824393"/>
            <a:ext cx="3254146" cy="21669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24393"/>
            <a:ext cx="3233433" cy="21383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8076" y="6124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67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655674" y="244012"/>
            <a:ext cx="58326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Обзор аналогичных программных решений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5476473"/>
            <a:ext cx="71287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«Расписание»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https://miet.ru/schedule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"Orioks"»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https://play.google.com/store/apps/details?id=ru.eva.miet.orioks.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"Расписание занятий - SKED"»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https://play.google.com/store/apps/details?id=com.sked.core.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"Кампус"»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https://play.google.com/store/apps/details?id=ru.dewish.campus.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«Приложение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СтудЖурнал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: https://play.google.com/store/apps/details?id=com.romansytnyk.studentstudio.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46" indent="-171446">
              <a:buFont typeface="+mj-lt"/>
              <a:buAutoNum type="arabicPeriod"/>
            </a:pPr>
            <a:endParaRPr lang="en-US" dirty="0"/>
          </a:p>
          <a:p>
            <a:pPr marL="171446" indent="-171446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84246" y="5471867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8076" y="6124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530945"/>
              </p:ext>
            </p:extLst>
          </p:nvPr>
        </p:nvGraphicFramePr>
        <p:xfrm>
          <a:off x="301398" y="640743"/>
          <a:ext cx="8541198" cy="4820354"/>
        </p:xfrm>
        <a:graphic>
          <a:graphicData uri="http://schemas.openxmlformats.org/drawingml/2006/table">
            <a:tbl>
              <a:tblPr firstRow="1" firstCol="1" bandRow="1"/>
              <a:tblGrid>
                <a:gridCol w="2204497">
                  <a:extLst>
                    <a:ext uri="{9D8B030D-6E8A-4147-A177-3AD203B41FA5}">
                      <a16:colId xmlns:a16="http://schemas.microsoft.com/office/drawing/2014/main" val="347572130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6586358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4533071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31358395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58894981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76929284"/>
                    </a:ext>
                  </a:extLst>
                </a:gridCol>
                <a:gridCol w="1008109">
                  <a:extLst>
                    <a:ext uri="{9D8B030D-6E8A-4147-A177-3AD203B41FA5}">
                      <a16:colId xmlns:a16="http://schemas.microsoft.com/office/drawing/2014/main" val="1178077615"/>
                    </a:ext>
                  </a:extLst>
                </a:gridCol>
              </a:tblGrid>
              <a:tr h="115543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Программный продукт    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Параметры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Расписание на сайте 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miet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.</a:t>
                      </a:r>
                      <a:r>
                        <a:rPr lang="en-US" sz="13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ru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[5]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Orioks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 [6]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Sked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» [7]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«Кампус» [8]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«Студ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Журнал» [9]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МП ПР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235330"/>
                  </a:ext>
                </a:extLst>
              </a:tr>
              <a:tr h="70302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Версия ОС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Любая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5.0 и более поздние версии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88908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Возможность работы с расписанием МИЭТ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188322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Загрузка расписания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22122"/>
                  </a:ext>
                </a:extLst>
              </a:tr>
              <a:tr h="19594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Удобство работы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337087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Просмотр своего расписания без доступа в интернет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187139"/>
                  </a:ext>
                </a:extLst>
              </a:tr>
              <a:tr h="3935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Просмотр расписания преподавателя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283074"/>
                  </a:ext>
                </a:extLst>
              </a:tr>
              <a:tr h="1967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Поиск окна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15036"/>
                  </a:ext>
                </a:extLst>
              </a:tr>
              <a:tr h="787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Цвет приложения в соответствии с корпоративными цветами компании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9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48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57754" y="396000"/>
            <a:ext cx="44284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программирования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85010" y="5566304"/>
            <a:ext cx="374548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«С++»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https://ru.wikipedia.org/wiki/C%2B%2B.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«C 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Sharp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https://ru.wikipedia.org/wiki/C_Sharp.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https://ru.wikipedia.org/wiki/Python.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https://ru.wikipedia.org/wiki/Java.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«Kotlin»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https://ru.wikipedia.org/wiki/Kotlin.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485010" y="4934764"/>
            <a:ext cx="8208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МП ПР выбран язык программирования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66347" y="5303147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93545"/>
              </p:ext>
            </p:extLst>
          </p:nvPr>
        </p:nvGraphicFramePr>
        <p:xfrm>
          <a:off x="395536" y="878850"/>
          <a:ext cx="8352928" cy="3863340"/>
        </p:xfrm>
        <a:graphic>
          <a:graphicData uri="http://schemas.openxmlformats.org/drawingml/2006/table">
            <a:tbl>
              <a:tblPr firstRow="1" firstCol="1" bandRow="1"/>
              <a:tblGrid>
                <a:gridCol w="2904746">
                  <a:extLst>
                    <a:ext uri="{9D8B030D-6E8A-4147-A177-3AD203B41FA5}">
                      <a16:colId xmlns:a16="http://schemas.microsoft.com/office/drawing/2014/main" val="3859470747"/>
                    </a:ext>
                  </a:extLst>
                </a:gridCol>
                <a:gridCol w="1017017">
                  <a:extLst>
                    <a:ext uri="{9D8B030D-6E8A-4147-A177-3AD203B41FA5}">
                      <a16:colId xmlns:a16="http://schemas.microsoft.com/office/drawing/2014/main" val="2905899397"/>
                    </a:ext>
                  </a:extLst>
                </a:gridCol>
                <a:gridCol w="1137454">
                  <a:extLst>
                    <a:ext uri="{9D8B030D-6E8A-4147-A177-3AD203B41FA5}">
                      <a16:colId xmlns:a16="http://schemas.microsoft.com/office/drawing/2014/main" val="1092759810"/>
                    </a:ext>
                  </a:extLst>
                </a:gridCol>
                <a:gridCol w="1138347">
                  <a:extLst>
                    <a:ext uri="{9D8B030D-6E8A-4147-A177-3AD203B41FA5}">
                      <a16:colId xmlns:a16="http://schemas.microsoft.com/office/drawing/2014/main" val="2434585042"/>
                    </a:ext>
                  </a:extLst>
                </a:gridCol>
                <a:gridCol w="1017017">
                  <a:extLst>
                    <a:ext uri="{9D8B030D-6E8A-4147-A177-3AD203B41FA5}">
                      <a16:colId xmlns:a16="http://schemas.microsoft.com/office/drawing/2014/main" val="4072723491"/>
                    </a:ext>
                  </a:extLst>
                </a:gridCol>
                <a:gridCol w="1138347">
                  <a:extLst>
                    <a:ext uri="{9D8B030D-6E8A-4147-A177-3AD203B41FA5}">
                      <a16:colId xmlns:a16="http://schemas.microsoft.com/office/drawing/2014/main" val="13306792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Язык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Критерий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С++</a:t>
                      </a:r>
                      <a:r>
                        <a:rPr lang="en-US" sz="1300" baseline="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[1]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С# 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[2]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Python [3]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Java [4]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Kotlin [5]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4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транслятора под платформу Android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17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документации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53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бесплатных инструментов для разработки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255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декларативного фреймворка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860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возможности контроля потоком данных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41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Удобный инструментарий отладки кода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47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Опыт работы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1 год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2</a:t>
                      </a:r>
                      <a:r>
                        <a:rPr lang="ru-RU" sz="13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года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1</a:t>
                      </a:r>
                      <a:r>
                        <a:rPr lang="ru-RU" sz="13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год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2</a:t>
                      </a:r>
                      <a:r>
                        <a:rPr lang="ru-RU" sz="13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года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2</a:t>
                      </a:r>
                      <a:r>
                        <a:rPr lang="ru-RU" sz="1300" baseline="0" dirty="0" smtClean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года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30866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578076" y="6124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92654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861499" y="271055"/>
            <a:ext cx="342099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среды разработки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60866" y="5455240"/>
            <a:ext cx="56023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информации: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«IDEs for Kotlin development» URL: https://kotlinlang.org/docs/kotlin-ide.html.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«Eclipse» URL: https://ru.wikipedia.org/wiki/Eclipse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«Visual Studio Code» URL:https://blog.skillfactory.ru/glossary/visual-studio-code/ 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«Atom» URL: https://kotlinlang.org/docs/kotlin-ide.html.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«Vim» URL: https://kotlinlang.org/docs/kotlin-ide.html.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t">
              <a:buFont typeface="+mj-lt"/>
              <a:buAutoNum type="arabicPeriod"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«Meet Android Studio» URL: https://developer.android.com/studio/intro.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60866" y="5147009"/>
            <a:ext cx="83878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МП ПР выбрана среда разработки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Studio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62539" y="5408045"/>
            <a:ext cx="21118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11390"/>
              </p:ext>
            </p:extLst>
          </p:nvPr>
        </p:nvGraphicFramePr>
        <p:xfrm>
          <a:off x="323527" y="679846"/>
          <a:ext cx="8496941" cy="4457700"/>
        </p:xfrm>
        <a:graphic>
          <a:graphicData uri="http://schemas.openxmlformats.org/drawingml/2006/table">
            <a:tbl>
              <a:tblPr firstRow="1" firstCol="1" bandRow="1"/>
              <a:tblGrid>
                <a:gridCol w="2880318">
                  <a:extLst>
                    <a:ext uri="{9D8B030D-6E8A-4147-A177-3AD203B41FA5}">
                      <a16:colId xmlns:a16="http://schemas.microsoft.com/office/drawing/2014/main" val="40889239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5685164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4090945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1464072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2672132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383887514"/>
                    </a:ext>
                  </a:extLst>
                </a:gridCol>
                <a:gridCol w="936103">
                  <a:extLst>
                    <a:ext uri="{9D8B030D-6E8A-4147-A177-3AD203B41FA5}">
                      <a16:colId xmlns:a16="http://schemas.microsoft.com/office/drawing/2014/main" val="3109939257"/>
                    </a:ext>
                  </a:extLst>
                </a:gridCol>
              </a:tblGrid>
              <a:tr h="862088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Среда разработки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Критерий</a:t>
                      </a:r>
                    </a:p>
                  </a:txBody>
                  <a:tcPr marL="49736" marR="4973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IntelliJ IDEA [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1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]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Eclipse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2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]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Visual Studio Code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3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]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Atom [4]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Vim [5]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</a:endParaRP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 Studio 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[</a:t>
                      </a:r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6</a:t>
                      </a: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]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30698"/>
                  </a:ext>
                </a:extLst>
              </a:tr>
              <a:tr h="44388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эмулятора для запуска </a:t>
                      </a:r>
                      <a:r>
                        <a:rPr lang="en-US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Android</a:t>
                      </a: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-приложения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57945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Наличие бесплатных инструментов для разработки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4017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Сборка приложений, основанная на Gradle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88886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Инструменты для работы с UI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74154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Инструменты для тестирования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5557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Интуитивно-понятный интерфейс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0062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Удобство работы с плагинами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210519"/>
                  </a:ext>
                </a:extLst>
              </a:tr>
              <a:tr h="21552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Простота освоения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Нет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Да</a:t>
                      </a:r>
                    </a:p>
                  </a:txBody>
                  <a:tcPr marL="49736" marR="497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330977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578076" y="6124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2852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598913" y="396000"/>
            <a:ext cx="20175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данных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78076" y="6124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140" y="1038366"/>
            <a:ext cx="5131721" cy="466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2360722" y="396000"/>
            <a:ext cx="4422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алгоритма работы МП ПР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78076" y="6124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3" y="894425"/>
            <a:ext cx="8585635" cy="52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Прямоугольник 74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317391" y="332656"/>
            <a:ext cx="6509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Экранные формы пользовательского интерфейса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65" y="769332"/>
            <a:ext cx="2410326" cy="494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923" y="763543"/>
            <a:ext cx="2410326" cy="494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344" y="763543"/>
            <a:ext cx="2410326" cy="494116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105323" y="5784595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Расписание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13807" y="5784595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окна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35136" y="5784595"/>
            <a:ext cx="851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78076" y="6124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89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396000"/>
            <a:ext cx="87849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и тестирование</a:t>
            </a:r>
            <a:endParaRPr lang="ru-RU" sz="2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79512" y="188640"/>
            <a:ext cx="8784976" cy="6408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367787" y="3563643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Отладка встроенными средствами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65799" y="5764841"/>
            <a:ext cx="41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методом черного ящика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107" y="3540774"/>
            <a:ext cx="5544616" cy="2224067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06174"/>
            <a:ext cx="5050631" cy="2708988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8578076" y="6124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8969155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</TotalTime>
  <Words>879</Words>
  <Application>Microsoft Office PowerPoint</Application>
  <PresentationFormat>Экран (4:3)</PresentationFormat>
  <Paragraphs>272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nastena</cp:lastModifiedBy>
  <cp:revision>142</cp:revision>
  <cp:lastPrinted>2018-06-14T07:28:59Z</cp:lastPrinted>
  <dcterms:created xsi:type="dcterms:W3CDTF">2018-03-06T17:46:11Z</dcterms:created>
  <dcterms:modified xsi:type="dcterms:W3CDTF">2023-06-04T10:35:13Z</dcterms:modified>
</cp:coreProperties>
</file>