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9" r:id="rId6"/>
    <p:sldId id="263" r:id="rId7"/>
    <p:sldId id="260" r:id="rId8"/>
    <p:sldId id="270" r:id="rId9"/>
    <p:sldId id="272" r:id="rId10"/>
    <p:sldId id="273" r:id="rId11"/>
    <p:sldId id="266" r:id="rId12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6" autoAdjust="0"/>
  </p:normalViewPr>
  <p:slideViewPr>
    <p:cSldViewPr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8" y="1412776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Руководитель: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к.т.н.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доц. Федоров Алексей Роальдович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Исполнитель: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ст. гр. ПИН-44 Артамонова Анастасия Юрьевна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7" y="2132856"/>
            <a:ext cx="8136905" cy="936104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просмотра расписания студенческих групп и преподавателей с возможностью поиска окна для переноса занятия.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3140968"/>
            <a:ext cx="7776891" cy="3168352"/>
          </a:xfrm>
          <a:custGeom>
            <a:avLst/>
            <a:gdLst>
              <a:gd name="T0" fmla="*/ 7589838 w 7589838"/>
              <a:gd name="T1" fmla="*/ 1189833 h 2379663"/>
              <a:gd name="T2" fmla="*/ 3794919 w 7589838"/>
              <a:gd name="T3" fmla="*/ 2379663 h 2379663"/>
              <a:gd name="T4" fmla="*/ 0 w 7589838"/>
              <a:gd name="T5" fmla="*/ 1189833 h 2379663"/>
              <a:gd name="T6" fmla="*/ 3794919 w 7589838"/>
              <a:gd name="T7" fmla="*/ 0 h 23796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589838"/>
              <a:gd name="T13" fmla="*/ 0 h 2379663"/>
              <a:gd name="T14" fmla="*/ 7589838 w 7589838"/>
              <a:gd name="T15" fmla="*/ 2379663 h 23796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9838" h="2379663">
                <a:moveTo>
                  <a:pt x="0" y="0"/>
                </a:moveTo>
                <a:lnTo>
                  <a:pt x="21086" y="0"/>
                </a:lnTo>
                <a:lnTo>
                  <a:pt x="21086" y="6609"/>
                </a:lnTo>
                <a:lnTo>
                  <a:pt x="0" y="660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Задачи: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исследование предметной области;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сравнительный анализ существующих  программных решений;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выбор языка и среды программирования;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алгоритма МП ПР;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схемы данных МП ПР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разработка экранных форм пользовательского интерфейса;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программная реализация;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отладка и тестирования;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разработка руководства пользователя.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E8ED2-40A1-4556-B682-1A03E0097C70}"/>
              </a:ext>
            </a:extLst>
          </p:cNvPr>
          <p:cNvSpPr/>
          <p:nvPr/>
        </p:nvSpPr>
        <p:spPr>
          <a:xfrm>
            <a:off x="539552" y="260648"/>
            <a:ext cx="7806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мобильного приложения для просмотра расписания МИЭТ </a:t>
            </a:r>
          </a:p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(Шифр МП ПР)</a:t>
            </a:r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375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52940" y="396000"/>
            <a:ext cx="3438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и публикация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05273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 Разработка мобильного приложения для просмотра расписания МИЭТ. Актуальные проблемы информатизации в цифровой экономике и научных исследованиях. Ⅲ Научно-практическая конференция с международным участием: тезисы докладов. М.: МИЭТ, 2022. 8 с.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0171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sun9-58.userapi.com/impg/FLolWroxaJ-MkLj_Y2hKG2suYe5bXlXpLobNiA/24UucKAQbJ4.jpg?size=169x225&amp;quality=96&amp;sign=3ca52627039ca5d5613125ca8375504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8667"/>
            <a:ext cx="2530151" cy="33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9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988" y="396000"/>
            <a:ext cx="2651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64222" y="946377"/>
            <a:ext cx="841555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исследована предметная область;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 сравнительный анализ существующих программных решений;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выбран язык и среда программирования;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разработана схема данных МП ПР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 алгоритм МП ПР;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разработаны экранные формы пользовательского интерфейса;</a:t>
            </a:r>
            <a:endParaRPr lang="en-US" alt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проведены отладка и тестирование;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разработано руководство пользователя.</a:t>
            </a:r>
            <a:endParaRPr lang="ru-RU" alt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2613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1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561354" y="1130239"/>
            <a:ext cx="6021289" cy="334566"/>
          </a:xfrm>
          <a:custGeom>
            <a:avLst/>
            <a:gdLst>
              <a:gd name="T0" fmla="*/ 8621713 w 8621713"/>
              <a:gd name="T1" fmla="*/ 223044 h 446088"/>
              <a:gd name="T2" fmla="*/ 4310857 w 8621713"/>
              <a:gd name="T3" fmla="*/ 446088 h 446088"/>
              <a:gd name="T4" fmla="*/ 0 w 8621713"/>
              <a:gd name="T5" fmla="*/ 223044 h 446088"/>
              <a:gd name="T6" fmla="*/ 4310857 w 8621713"/>
              <a:gd name="T7" fmla="*/ 0 h 4460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621713"/>
              <a:gd name="T13" fmla="*/ 0 h 446088"/>
              <a:gd name="T14" fmla="*/ 8621713 w 8621713"/>
              <a:gd name="T15" fmla="*/ 446088 h 446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1713" h="446088">
                <a:moveTo>
                  <a:pt x="0" y="0"/>
                </a:moveTo>
                <a:lnTo>
                  <a:pt x="23951" y="0"/>
                </a:lnTo>
                <a:lnTo>
                  <a:pt x="23951" y="1238"/>
                </a:lnTo>
                <a:lnTo>
                  <a:pt x="0" y="123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endParaRPr lang="ru-RU" sz="16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332656"/>
            <a:ext cx="45970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12035"/>
              </p:ext>
            </p:extLst>
          </p:nvPr>
        </p:nvGraphicFramePr>
        <p:xfrm>
          <a:off x="741004" y="1052736"/>
          <a:ext cx="7661992" cy="260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4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разработки МП ПР(недостатки)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После разработки МП 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ПР (преимущества)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15">
                <a:tc>
                  <a:txBody>
                    <a:bodyPr/>
                    <a:lstStyle/>
                    <a:p>
                      <a:pPr marL="266700" indent="-266700" algn="l">
                        <a:buFont typeface="+mj-lt"/>
                        <a:buAutoNum type="arabicPeriod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 оперативного доступа к своему расписанию и других групп.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Оперативный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доступ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 к расписанию любых студенческих групп.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30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2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возможности просмотра своего расписания без доступа в интернет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Просмотр своего расписания без доступа в интернет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3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 возможности доступа к расписанию преподавателей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Доступ к расписанию преподавателей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2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3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7260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3" y="3824393"/>
            <a:ext cx="3254146" cy="2166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24393"/>
            <a:ext cx="3233433" cy="2138377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55674" y="244012"/>
            <a:ext cx="58326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Обзор аналогичных программных решений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382782"/>
            <a:ext cx="71287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«Расписание»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https://miet.ru/schedule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"Orioks"»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https://play.google.com/store/apps/details?id=ru.eva.miet.orioks.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https://play.google.com/store/apps/details?id=com.sked.core.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"Кампус"»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https://play.google.com/store/apps/details?id=ru.dewish.campus.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СтудЖурнал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https://play.google.com/store/apps/details?id=com.romansytnyk.studentstudio.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46" indent="-171446">
              <a:buFont typeface="+mj-lt"/>
              <a:buAutoNum type="arabicPeriod"/>
            </a:pPr>
            <a:endParaRPr lang="en-US" dirty="0"/>
          </a:p>
          <a:p>
            <a:pPr marL="171446" indent="-171446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4488" y="5401116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14878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69567"/>
              </p:ext>
            </p:extLst>
          </p:nvPr>
        </p:nvGraphicFramePr>
        <p:xfrm>
          <a:off x="301398" y="594232"/>
          <a:ext cx="8541198" cy="4820354"/>
        </p:xfrm>
        <a:graphic>
          <a:graphicData uri="http://schemas.openxmlformats.org/drawingml/2006/table">
            <a:tbl>
              <a:tblPr firstRow="1" firstCol="1" bandRow="1"/>
              <a:tblGrid>
                <a:gridCol w="2204497">
                  <a:extLst>
                    <a:ext uri="{9D8B030D-6E8A-4147-A177-3AD203B41FA5}">
                      <a16:colId xmlns:a16="http://schemas.microsoft.com/office/drawing/2014/main" val="34757213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58635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533071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358395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8894981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6929284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1178077615"/>
                    </a:ext>
                  </a:extLst>
                </a:gridCol>
              </a:tblGrid>
              <a:tr h="115543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Программный продукт   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Параметры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Расписание на сайте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miet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Orioks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 [6]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Sked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 [7]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«Кампус» [8]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«Студ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Журнал» [9]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МП ПР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35330"/>
                  </a:ext>
                </a:extLst>
              </a:tr>
              <a:tr h="7030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Версия ОС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Любая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88908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Возможность работы с расписанием МИЭТ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8832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Загрузка расписания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22122"/>
                  </a:ext>
                </a:extLst>
              </a:tr>
              <a:tr h="1959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37087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своего расписания без доступа в интернет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87139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расписания преподавателя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8307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Поиск окна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15036"/>
                  </a:ext>
                </a:extLst>
              </a:tr>
              <a:tr h="787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Цвет приложения в соответствии с корпоративными цветами компании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9102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4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57754" y="396000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85010" y="5566304"/>
            <a:ext cx="37454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«С++»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https://ru.wikipedia.org/wiki/C%2B%2B.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https://ru.wikipedia.org/wiki/C_Sharp.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https://ru.wikipedia.org/wiki/Python.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https://ru.wikipedia.org/wiki/Java.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«Kotlin»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https://ru.wikipedia.org/wiki/Kotlin.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85010" y="4889417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МП ПР выбран язык программирования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8817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9103" y="5266222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27244"/>
              </p:ext>
            </p:extLst>
          </p:nvPr>
        </p:nvGraphicFramePr>
        <p:xfrm>
          <a:off x="395536" y="878850"/>
          <a:ext cx="8352928" cy="3863340"/>
        </p:xfrm>
        <a:graphic>
          <a:graphicData uri="http://schemas.openxmlformats.org/drawingml/2006/table">
            <a:tbl>
              <a:tblPr firstRow="1" firstCol="1" bandRow="1"/>
              <a:tblGrid>
                <a:gridCol w="2904746">
                  <a:extLst>
                    <a:ext uri="{9D8B030D-6E8A-4147-A177-3AD203B41FA5}">
                      <a16:colId xmlns:a16="http://schemas.microsoft.com/office/drawing/2014/main" val="3859470747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905899397"/>
                    </a:ext>
                  </a:extLst>
                </a:gridCol>
                <a:gridCol w="1137454">
                  <a:extLst>
                    <a:ext uri="{9D8B030D-6E8A-4147-A177-3AD203B41FA5}">
                      <a16:colId xmlns:a16="http://schemas.microsoft.com/office/drawing/2014/main" val="1092759810"/>
                    </a:ext>
                  </a:extLst>
                </a:gridCol>
                <a:gridCol w="1138347">
                  <a:extLst>
                    <a:ext uri="{9D8B030D-6E8A-4147-A177-3AD203B41FA5}">
                      <a16:colId xmlns:a16="http://schemas.microsoft.com/office/drawing/2014/main" val="2434585042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4072723491"/>
                    </a:ext>
                  </a:extLst>
                </a:gridCol>
                <a:gridCol w="1138347">
                  <a:extLst>
                    <a:ext uri="{9D8B030D-6E8A-4147-A177-3AD203B41FA5}">
                      <a16:colId xmlns:a16="http://schemas.microsoft.com/office/drawing/2014/main" val="13306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Язык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С++</a:t>
                      </a:r>
                      <a:r>
                        <a:rPr lang="en-US" sz="1300" baseline="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[1]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С#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[2]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Python [3]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Java [4]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Kotlin [5]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транслятора под платформу Android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1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3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5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декларативного фреймворка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6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возможности контроля потоком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41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Удобный инструментарий отладки кода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4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Опыт работы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 год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08668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65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61501" y="396000"/>
            <a:ext cx="3420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разработки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505544"/>
            <a:ext cx="55794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«IDEs for Kotlin development» URL: https://kotlinlang.org/docs/kotlin-ide.html.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«Eclipse» URL: https://ru.wikipedia.org/wiki/Eclipse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«Visual Studio Code» URL:https://blog.skillfactory.ru/glossary/visual-studio-code/ 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«Atom» URL: 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«Vim» URL: 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«Meet Android Studio» URL: https://developer.android.com/studio/intro.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2995" y="5232765"/>
            <a:ext cx="8387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МП ПР выбрана среда разработки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2804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2676" y="5307181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99147"/>
              </p:ext>
            </p:extLst>
          </p:nvPr>
        </p:nvGraphicFramePr>
        <p:xfrm>
          <a:off x="372995" y="753100"/>
          <a:ext cx="8496941" cy="4457700"/>
        </p:xfrm>
        <a:graphic>
          <a:graphicData uri="http://schemas.openxmlformats.org/drawingml/2006/table">
            <a:tbl>
              <a:tblPr firstRow="1" firstCol="1" bandRow="1"/>
              <a:tblGrid>
                <a:gridCol w="2880318">
                  <a:extLst>
                    <a:ext uri="{9D8B030D-6E8A-4147-A177-3AD203B41FA5}">
                      <a16:colId xmlns:a16="http://schemas.microsoft.com/office/drawing/2014/main" val="40889239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5685164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4090945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464072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672132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83887514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3109939257"/>
                    </a:ext>
                  </a:extLst>
                </a:gridCol>
              </a:tblGrid>
              <a:tr h="8620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Среда разработки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49736" marR="49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IntelliJ IDEA 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Eclipse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Visual Studio Code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Atom [4]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Vim [5]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 Studio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6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30698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эмулятора для запуска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-приложения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7945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401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Сборка приложений, основанная на Gradle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888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работы с UI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4154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тестирования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555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Интуитивно-понятный интерфейс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062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 с плагинами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10519"/>
                  </a:ext>
                </a:extLst>
              </a:tr>
              <a:tr h="215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Простота освоения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0977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5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598913" y="396000"/>
            <a:ext cx="2017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0984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80" y="1119822"/>
            <a:ext cx="5079041" cy="461835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9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2612510" y="5145609"/>
            <a:ext cx="6332537" cy="1450975"/>
            <a:chOff x="2635026" y="5146377"/>
            <a:chExt cx="6332537" cy="1450975"/>
          </a:xfrm>
        </p:grpSpPr>
        <p:sp>
          <p:nvSpPr>
            <p:cNvPr id="8" name="Text Box 256">
              <a:extLst>
                <a:ext uri="{FF2B5EF4-FFF2-40B4-BE49-F238E27FC236}">
                  <a16:creationId xmlns:a16="http://schemas.microsoft.com/office/drawing/2014/main" id="{6D770058-7466-4FC0-AD43-87A5DF96B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339" y="5488526"/>
              <a:ext cx="4460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Изм.</a:t>
              </a:r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2635026" y="5146377"/>
              <a:ext cx="6332537" cy="1450975"/>
              <a:chOff x="2635026" y="5146377"/>
              <a:chExt cx="6332537" cy="1450975"/>
            </a:xfrm>
          </p:grpSpPr>
          <p:sp>
            <p:nvSpPr>
              <p:cNvPr id="10" name="Text Box 261">
                <a:extLst>
                  <a:ext uri="{FF2B5EF4-FFF2-40B4-BE49-F238E27FC236}">
                    <a16:creationId xmlns:a16="http://schemas.microsoft.com/office/drawing/2014/main" id="{F5964B96-2847-449A-994E-9AB9CEE6A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339" y="5666326"/>
                <a:ext cx="863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Разработал</a:t>
                </a:r>
              </a:p>
            </p:txBody>
          </p:sp>
          <p:sp>
            <p:nvSpPr>
              <p:cNvPr id="11" name="Text Box 262">
                <a:extLst>
                  <a:ext uri="{FF2B5EF4-FFF2-40B4-BE49-F238E27FC236}">
                    <a16:creationId xmlns:a16="http://schemas.microsoft.com/office/drawing/2014/main" id="{3383C886-4765-41F0-AB3A-8FAA00BB5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339" y="5848889"/>
                <a:ext cx="863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Проверил</a:t>
                </a:r>
              </a:p>
            </p:txBody>
          </p:sp>
          <p:grpSp>
            <p:nvGrpSpPr>
              <p:cNvPr id="12" name="Группа 11"/>
              <p:cNvGrpSpPr/>
              <p:nvPr/>
            </p:nvGrpSpPr>
            <p:grpSpPr>
              <a:xfrm>
                <a:off x="2635026" y="5146377"/>
                <a:ext cx="6332537" cy="1450975"/>
                <a:chOff x="2635026" y="5146377"/>
                <a:chExt cx="6332537" cy="1450975"/>
              </a:xfrm>
            </p:grpSpPr>
            <p:sp>
              <p:nvSpPr>
                <p:cNvPr id="13" name="Text Box 263">
                  <a:extLst>
                    <a:ext uri="{FF2B5EF4-FFF2-40B4-BE49-F238E27FC236}">
                      <a16:creationId xmlns:a16="http://schemas.microsoft.com/office/drawing/2014/main" id="{D712AA3E-C9AB-4C07-841D-4F570070DB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3339" y="6209251"/>
                  <a:ext cx="8636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ru-RU" altLang="ru-RU" sz="9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Н.контроль</a:t>
                  </a:r>
                  <a:endPara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" name="Группа 13"/>
                <p:cNvGrpSpPr/>
                <p:nvPr/>
              </p:nvGrpSpPr>
              <p:grpSpPr>
                <a:xfrm>
                  <a:off x="2635026" y="5146377"/>
                  <a:ext cx="6332537" cy="1450975"/>
                  <a:chOff x="2635026" y="5146377"/>
                  <a:chExt cx="6332537" cy="1450975"/>
                </a:xfrm>
              </p:grpSpPr>
              <p:sp>
                <p:nvSpPr>
                  <p:cNvPr id="15" name="Text Box 264">
                    <a:extLst>
                      <a:ext uri="{FF2B5EF4-FFF2-40B4-BE49-F238E27FC236}">
                        <a16:creationId xmlns:a16="http://schemas.microsoft.com/office/drawing/2014/main" id="{AB044EB4-2F2B-4B9A-BF16-EB7EE6145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5026" y="6368752"/>
                    <a:ext cx="863600" cy="2286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ru-RU" alt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Утвержден</a:t>
                    </a:r>
                  </a:p>
                </p:txBody>
              </p:sp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2704876" y="5146377"/>
                    <a:ext cx="6262687" cy="1450975"/>
                    <a:chOff x="2704876" y="5142451"/>
                    <a:chExt cx="6262687" cy="1450975"/>
                  </a:xfrm>
                </p:grpSpPr>
                <p:sp>
                  <p:nvSpPr>
                    <p:cNvPr id="17" name="Line 223">
                      <a:extLst>
                        <a:ext uri="{FF2B5EF4-FFF2-40B4-BE49-F238E27FC236}">
                          <a16:creationId xmlns:a16="http://schemas.microsoft.com/office/drawing/2014/main" id="{9FF3AC2F-915F-487F-A3F4-891D93EF08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142451"/>
                      <a:ext cx="62626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Line 224">
                      <a:extLst>
                        <a:ext uri="{FF2B5EF4-FFF2-40B4-BE49-F238E27FC236}">
                          <a16:creationId xmlns:a16="http://schemas.microsoft.com/office/drawing/2014/main" id="{1C1668CA-A26E-4CBD-AC5E-E0E2C4E7C2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Line 225">
                      <a:extLst>
                        <a:ext uri="{FF2B5EF4-FFF2-40B4-BE49-F238E27FC236}">
                          <a16:creationId xmlns:a16="http://schemas.microsoft.com/office/drawing/2014/main" id="{38D36B79-FACB-49F9-83F2-382A82A9DD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976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Line 226">
                      <a:extLst>
                        <a:ext uri="{FF2B5EF4-FFF2-40B4-BE49-F238E27FC236}">
                          <a16:creationId xmlns:a16="http://schemas.microsoft.com/office/drawing/2014/main" id="{B7E01748-8CBE-4921-9E37-5FDFE5563C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688551"/>
                      <a:ext cx="62626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Line 227">
                      <a:extLst>
                        <a:ext uri="{FF2B5EF4-FFF2-40B4-BE49-F238E27FC236}">
                          <a16:creationId xmlns:a16="http://schemas.microsoft.com/office/drawing/2014/main" id="{449D6F28-4598-49D9-9F35-A728C42F410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5688551"/>
                      <a:ext cx="0" cy="9001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Line 228">
                      <a:extLst>
                        <a:ext uri="{FF2B5EF4-FFF2-40B4-BE49-F238E27FC236}">
                          <a16:creationId xmlns:a16="http://schemas.microsoft.com/office/drawing/2014/main" id="{3B94D901-E32A-4F39-9B18-5A15A7BC9E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3326" y="5148801"/>
                      <a:ext cx="0" cy="5397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Line 229">
                      <a:extLst>
                        <a:ext uri="{FF2B5EF4-FFF2-40B4-BE49-F238E27FC236}">
                          <a16:creationId xmlns:a16="http://schemas.microsoft.com/office/drawing/2014/main" id="{383F7EAF-2D4E-4D08-91D8-6A1AF9BA55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51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Line 230">
                      <a:extLst>
                        <a:ext uri="{FF2B5EF4-FFF2-40B4-BE49-F238E27FC236}">
                          <a16:creationId xmlns:a16="http://schemas.microsoft.com/office/drawing/2014/main" id="{DEABBBBE-0D79-46B8-B710-711C014CFA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4738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Line 231">
                      <a:extLst>
                        <a:ext uri="{FF2B5EF4-FFF2-40B4-BE49-F238E27FC236}">
                          <a16:creationId xmlns:a16="http://schemas.microsoft.com/office/drawing/2014/main" id="{AA332177-6B9C-4B01-890E-2F5A98AE88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9088" y="5153564"/>
                      <a:ext cx="0" cy="14398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Line 233">
                      <a:extLst>
                        <a:ext uri="{FF2B5EF4-FFF2-40B4-BE49-F238E27FC236}">
                          <a16:creationId xmlns:a16="http://schemas.microsoft.com/office/drawing/2014/main" id="{BFC6F66D-1B44-40C1-9AC4-9E8F691AEE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5869526"/>
                      <a:ext cx="1662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Line 234">
                      <a:extLst>
                        <a:ext uri="{FF2B5EF4-FFF2-40B4-BE49-F238E27FC236}">
                          <a16:creationId xmlns:a16="http://schemas.microsoft.com/office/drawing/2014/main" id="{6F063BE6-1967-4F49-8960-F5BF2DC696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6048914"/>
                      <a:ext cx="1662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Line 235">
                      <a:extLst>
                        <a:ext uri="{FF2B5EF4-FFF2-40B4-BE49-F238E27FC236}">
                          <a16:creationId xmlns:a16="http://schemas.microsoft.com/office/drawing/2014/main" id="{2D169C77-62A7-4743-A55C-624A70F5C2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3726" y="5869526"/>
                      <a:ext cx="0" cy="1793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Line 236">
                      <a:extLst>
                        <a:ext uri="{FF2B5EF4-FFF2-40B4-BE49-F238E27FC236}">
                          <a16:creationId xmlns:a16="http://schemas.microsoft.com/office/drawing/2014/main" id="{E0C95E31-31B9-43EE-A1BF-D4D8CB4038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38826" y="5869526"/>
                      <a:ext cx="0" cy="1793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Line 238">
                      <a:extLst>
                        <a:ext uri="{FF2B5EF4-FFF2-40B4-BE49-F238E27FC236}">
                          <a16:creationId xmlns:a16="http://schemas.microsoft.com/office/drawing/2014/main" id="{64C077F2-1C31-4276-B935-61C87B78BE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03926" y="5688551"/>
                      <a:ext cx="0" cy="360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Line 239">
                      <a:extLst>
                        <a:ext uri="{FF2B5EF4-FFF2-40B4-BE49-F238E27FC236}">
                          <a16:creationId xmlns:a16="http://schemas.microsoft.com/office/drawing/2014/main" id="{A48101FC-E46E-4C0A-958A-DC2DB9A5FD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00813" y="5688551"/>
                      <a:ext cx="0" cy="360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Line 240">
                      <a:extLst>
                        <a:ext uri="{FF2B5EF4-FFF2-40B4-BE49-F238E27FC236}">
                          <a16:creationId xmlns:a16="http://schemas.microsoft.com/office/drawing/2014/main" id="{50C63338-15D1-42C9-BF37-ED434C581A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370058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Line 241">
                      <a:extLst>
                        <a:ext uri="{FF2B5EF4-FFF2-40B4-BE49-F238E27FC236}">
                          <a16:creationId xmlns:a16="http://schemas.microsoft.com/office/drawing/2014/main" id="{60A0C9CE-1E65-424B-A748-E36A97238D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5488526"/>
                      <a:ext cx="22780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Line 242">
                      <a:extLst>
                        <a:ext uri="{FF2B5EF4-FFF2-40B4-BE49-F238E27FC236}">
                          <a16:creationId xmlns:a16="http://schemas.microsoft.com/office/drawing/2014/main" id="{58B5B7E5-C25F-4C1A-925A-A1085E7575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6048914"/>
                      <a:ext cx="22780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Line 243">
                      <a:extLst>
                        <a:ext uri="{FF2B5EF4-FFF2-40B4-BE49-F238E27FC236}">
                          <a16:creationId xmlns:a16="http://schemas.microsoft.com/office/drawing/2014/main" id="{53CB6015-6444-46B7-A50F-D4F29B8157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869526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Line 244">
                      <a:extLst>
                        <a:ext uri="{FF2B5EF4-FFF2-40B4-BE49-F238E27FC236}">
                          <a16:creationId xmlns:a16="http://schemas.microsoft.com/office/drawing/2014/main" id="{36F56B6C-34A2-46B9-BAA5-6DF38A6B9D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6228301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Line 245">
                      <a:extLst>
                        <a:ext uri="{FF2B5EF4-FFF2-40B4-BE49-F238E27FC236}">
                          <a16:creationId xmlns:a16="http://schemas.microsoft.com/office/drawing/2014/main" id="{469231B6-7636-4D93-9B49-2ABBC7C019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6409276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 Box 250">
                      <a:extLst>
                        <a:ext uri="{FF2B5EF4-FFF2-40B4-BE49-F238E27FC236}">
                          <a16:creationId xmlns:a16="http://schemas.microsoft.com/office/drawing/2014/main" id="{AAC18DED-AA45-4AC6-B334-586084DFBD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22638" y="5823489"/>
                      <a:ext cx="1944688" cy="5857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alt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Схема алгоритма работы МП ПР</a:t>
                      </a:r>
                    </a:p>
                  </p:txBody>
                </p:sp>
                <p:sp>
                  <p:nvSpPr>
                    <p:cNvPr id="39" name="Text Box 251">
                      <a:extLst>
                        <a:ext uri="{FF2B5EF4-FFF2-40B4-BE49-F238E27FC236}">
                          <a16:creationId xmlns:a16="http://schemas.microsoft.com/office/drawing/2014/main" id="{5143785A-57F9-4914-B859-E60F4D0E2F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45818" y="5229013"/>
                      <a:ext cx="627063" cy="369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ВКР</a:t>
                      </a:r>
                    </a:p>
                  </p:txBody>
                </p:sp>
                <p:sp>
                  <p:nvSpPr>
                    <p:cNvPr id="40" name="Text Box 252">
                      <a:extLst>
                        <a:ext uri="{FF2B5EF4-FFF2-40B4-BE49-F238E27FC236}">
                          <a16:creationId xmlns:a16="http://schemas.microsoft.com/office/drawing/2014/main" id="{58CFAED7-DADB-47EC-B98B-7D4C01A866D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1801" y="6163214"/>
                      <a:ext cx="1573251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ПИН-44</a:t>
                      </a:r>
                    </a:p>
                  </p:txBody>
                </p:sp>
                <p:sp>
                  <p:nvSpPr>
                    <p:cNvPr id="41" name="Text Box 253">
                      <a:extLst>
                        <a:ext uri="{FF2B5EF4-FFF2-40B4-BE49-F238E27FC236}">
                          <a16:creationId xmlns:a16="http://schemas.microsoft.com/office/drawing/2014/main" id="{7A4A1323-7188-40A1-A2DB-1BB7AEF9FCB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86413" y="5656804"/>
                      <a:ext cx="37465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Лит</a:t>
                      </a:r>
                    </a:p>
                  </p:txBody>
                </p:sp>
                <p:sp>
                  <p:nvSpPr>
                    <p:cNvPr id="42" name="Text Box 254">
                      <a:extLst>
                        <a:ext uri="{FF2B5EF4-FFF2-40B4-BE49-F238E27FC236}">
                          <a16:creationId xmlns:a16="http://schemas.microsoft.com/office/drawing/2014/main" id="{9E276CCD-4960-47E3-AC18-C178A5D48F3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26051" y="5659979"/>
                      <a:ext cx="43180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</a:t>
                      </a:r>
                    </a:p>
                  </p:txBody>
                </p:sp>
                <p:sp>
                  <p:nvSpPr>
                    <p:cNvPr id="43" name="Text Box 255">
                      <a:extLst>
                        <a:ext uri="{FF2B5EF4-FFF2-40B4-BE49-F238E27FC236}">
                          <a16:creationId xmlns:a16="http://schemas.microsoft.com/office/drawing/2014/main" id="{48BE9B94-E20E-4C66-BC68-8DF13F2E8A9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23038" y="5666326"/>
                      <a:ext cx="576263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Листов</a:t>
                      </a:r>
                    </a:p>
                  </p:txBody>
                </p:sp>
                <p:sp>
                  <p:nvSpPr>
                    <p:cNvPr id="44" name="Text Box 257">
                      <a:extLst>
                        <a:ext uri="{FF2B5EF4-FFF2-40B4-BE49-F238E27FC236}">
                          <a16:creationId xmlns:a16="http://schemas.microsoft.com/office/drawing/2014/main" id="{C846CB10-3DBF-402A-923D-324E381DF1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2363" y="5488526"/>
                      <a:ext cx="504825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</a:t>
                      </a:r>
                    </a:p>
                  </p:txBody>
                </p:sp>
                <p:sp>
                  <p:nvSpPr>
                    <p:cNvPr id="45" name="Text Box 258">
                      <a:extLst>
                        <a:ext uri="{FF2B5EF4-FFF2-40B4-BE49-F238E27FC236}">
                          <a16:creationId xmlns:a16="http://schemas.microsoft.com/office/drawing/2014/main" id="{6A5ABFD3-1835-4D0C-AD2C-EAD5BBD4F34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2726" y="5488526"/>
                      <a:ext cx="935037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Документа</a:t>
                      </a:r>
                    </a:p>
                  </p:txBody>
                </p:sp>
                <p:sp>
                  <p:nvSpPr>
                    <p:cNvPr id="46" name="Text Box 259">
                      <a:extLst>
                        <a:ext uri="{FF2B5EF4-FFF2-40B4-BE49-F238E27FC236}">
                          <a16:creationId xmlns:a16="http://schemas.microsoft.com/office/drawing/2014/main" id="{FE59E369-608E-4DD3-9DA2-9D3D91D7315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4888" y="5488526"/>
                      <a:ext cx="64770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Подпись</a:t>
                      </a:r>
                    </a:p>
                  </p:txBody>
                </p:sp>
                <p:sp>
                  <p:nvSpPr>
                    <p:cNvPr id="47" name="Text Box 260">
                      <a:extLst>
                        <a:ext uri="{FF2B5EF4-FFF2-40B4-BE49-F238E27FC236}">
                          <a16:creationId xmlns:a16="http://schemas.microsoft.com/office/drawing/2014/main" id="{986BCB32-0C76-47DB-A028-4213E71C57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2413" y="5492452"/>
                      <a:ext cx="504825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p:txBody>
                </p:sp>
                <p:sp>
                  <p:nvSpPr>
                    <p:cNvPr id="48" name="Text Box 261">
                      <a:extLst>
                        <a:ext uri="{FF2B5EF4-FFF2-40B4-BE49-F238E27FC236}">
                          <a16:creationId xmlns:a16="http://schemas.microsoft.com/office/drawing/2014/main" id="{1B790985-B926-4564-AAC2-CD100B81D95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6944" y="5675066"/>
                      <a:ext cx="1103791" cy="2308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lv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900" dirty="0"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p:txBody>
                </p:sp>
                <p:sp>
                  <p:nvSpPr>
                    <p:cNvPr id="49" name="Text Box 261">
                      <a:extLst>
                        <a:ext uri="{FF2B5EF4-FFF2-40B4-BE49-F238E27FC236}">
                          <a16:creationId xmlns:a16="http://schemas.microsoft.com/office/drawing/2014/main" id="{8A92AD5C-9FAF-4ECD-B468-919D0EF4E93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4822" y="5848053"/>
                      <a:ext cx="1019257" cy="2308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8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Фёдоров А.Р.</a:t>
                      </a:r>
                    </a:p>
                  </p:txBody>
                </p:sp>
                <p:sp>
                  <p:nvSpPr>
                    <p:cNvPr id="50" name="Text Box 254">
                      <a:extLst>
                        <a:ext uri="{FF2B5EF4-FFF2-40B4-BE49-F238E27FC236}">
                          <a16:creationId xmlns:a16="http://schemas.microsoft.com/office/drawing/2014/main" id="{D6E120BB-C938-4386-A2A7-14E9F30FFE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20462" y="5844058"/>
                      <a:ext cx="239247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fld id="{16F47941-E139-42D8-BC1D-6788D3D7F536}" type="slidenum">
                        <a:rPr lang="ru-RU" altLang="ru-RU" sz="9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pPr eaLnBrk="1" hangingPunct="1"/>
                        <a:t>7</a:t>
                      </a:fld>
                      <a:endParaRPr lang="ru-RU" alt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7" y="231855"/>
            <a:ext cx="8093259" cy="4913764"/>
          </a:xfrm>
          <a:prstGeom prst="rect">
            <a:avLst/>
          </a:prstGeom>
        </p:spPr>
      </p:pic>
      <p:pic>
        <p:nvPicPr>
          <p:cNvPr id="51" name="Рисунок 50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68" y="5778790"/>
            <a:ext cx="636905" cy="266065"/>
          </a:xfrm>
          <a:prstGeom prst="rect">
            <a:avLst/>
          </a:prstGeom>
        </p:spPr>
      </p:pic>
      <p:pic>
        <p:nvPicPr>
          <p:cNvPr id="52" name="Рисунок 51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50" y="5583247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6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2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7952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7391" y="332656"/>
            <a:ext cx="6509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пользовательского 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5" y="769332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23" y="763543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44" y="763543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5323" y="578459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807" y="578459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окна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5136" y="5784595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96000"/>
            <a:ext cx="8784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39640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7787" y="3563643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встроенными средствами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5799" y="5764841"/>
            <a:ext cx="41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методом черного ящика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07" y="3540774"/>
            <a:ext cx="5544616" cy="2224067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06174"/>
            <a:ext cx="5050631" cy="2708988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61" y="6321633"/>
            <a:ext cx="636905" cy="26606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34" y="6095909"/>
            <a:ext cx="599737" cy="3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915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982</Words>
  <Application>Microsoft Office PowerPoint</Application>
  <PresentationFormat>Экран (4:3)</PresentationFormat>
  <Paragraphs>328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140</cp:revision>
  <cp:lastPrinted>2018-06-14T07:28:59Z</cp:lastPrinted>
  <dcterms:created xsi:type="dcterms:W3CDTF">2018-03-06T17:46:11Z</dcterms:created>
  <dcterms:modified xsi:type="dcterms:W3CDTF">2023-06-04T15:37:23Z</dcterms:modified>
</cp:coreProperties>
</file>