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eG56LxnDr76cmYjnh1dS2zeI9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A2B37-06C7-4CDE-914F-8C381035A1DC}">
  <a:tblStyle styleId="{E3DA2B37-06C7-4CDE-914F-8C381035A1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DA24880-B86F-4448-99B5-B822A305119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9WdRz006qPoNVUiclxII0AvRzt_1tyJPLlhG8jcuUpc/edit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3280"/>
              <a:t>Разработка кроссплатформенной системы мгновенного обмена текстовыми, голосовыми и видеосообщениями</a:t>
            </a:r>
            <a:endParaRPr sz="3280"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Карта рисков</a:t>
            </a:r>
            <a:endParaRPr/>
          </a:p>
        </p:txBody>
      </p:sp>
      <p:graphicFrame>
        <p:nvGraphicFramePr>
          <p:cNvPr id="118" name="Google Shape;118;p11"/>
          <p:cNvGraphicFramePr/>
          <p:nvPr/>
        </p:nvGraphicFramePr>
        <p:xfrm>
          <a:off x="963969" y="108512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{E3DA2B37-06C7-4CDE-914F-8C381035A1DC}</a:tableStyleId>
              </a:tblPr>
              <a:tblGrid>
                <a:gridCol w="13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3025">
                <a:tc rowSpan="10">
                  <a:txBody>
                    <a:bodyPr/>
                    <a:lstStyle/>
                    <a:p>
                      <a:pPr marL="71755" marR="7175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Вероятность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9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8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7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6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5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№8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№11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4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№5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№9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3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№7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№2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2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№4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№6</a:t>
                      </a:r>
                      <a:endParaRPr/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9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2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3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4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5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6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7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8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9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95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Шкала воздействия на проект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3750" marR="5375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9" name="Google Shape;1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Перечень документов</a:t>
            </a:r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graphicFrame>
        <p:nvGraphicFramePr>
          <p:cNvPr id="126" name="Google Shape;126;p12"/>
          <p:cNvGraphicFramePr/>
          <p:nvPr/>
        </p:nvGraphicFramePr>
        <p:xfrm>
          <a:off x="456290" y="113987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{E3DA2B37-06C7-4CDE-914F-8C381035A1DC}</a:tableStyleId>
              </a:tblPr>
              <a:tblGrid>
                <a:gridCol w="413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Этапы/работы проекта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(детально или по этапам/результатам)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Документы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Описание содержания проекта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ТЗ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Описание содержания проекта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Содержание проекта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Разработка графического интерфейса приложения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Макеты и дизайн-макеты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Разработка и утверждение плана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План проекта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Описание содержания проекта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Договор с заказчиком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На каждом этапе тестирования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Тестовые планы и отчеты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Написание документации проекта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Техническая спецификация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Написание кода серверной части программы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Документация по API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Написание документации проекта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Пользовательская документация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/>
        </p:nvSpPr>
        <p:spPr>
          <a:xfrm>
            <a:off x="549622" y="1968643"/>
            <a:ext cx="68668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402971" y="3867426"/>
            <a:ext cx="98386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Изменения в проекте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311700" y="921388"/>
            <a:ext cx="8009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1A1A1A"/>
                </a:solidFill>
              </a:rPr>
              <a:t>Природные и техногенные происшествия непреодолимого характера</a:t>
            </a:r>
            <a:endParaRPr sz="14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l="2709" t="4000" r="3847" b="65630"/>
          <a:stretch/>
        </p:blipFill>
        <p:spPr>
          <a:xfrm>
            <a:off x="1386840" y="3393426"/>
            <a:ext cx="6880860" cy="156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l="2916" t="4325" r="3639" b="59112"/>
          <a:stretch/>
        </p:blipFill>
        <p:spPr>
          <a:xfrm>
            <a:off x="1386840" y="1383088"/>
            <a:ext cx="6880860" cy="18805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Цель проекта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>
                <a:solidFill>
                  <a:schemeClr val="dk1"/>
                </a:solidFill>
              </a:rPr>
              <a:t>Разработать кроссплатформенную систему мгновенного обмена текстовыми, голосовыми и видеосообщениями с поддержкой iOS, Android, Windows, Linux и macOS, обеспечив 100% покрытие функционала на всех платформах, время отклика до 1 секунды и задержку видеотрансляции до 200 мс с помощью опытной команды из 5 разработчиков для привлечения пользователей онлайн-платформы Discord в срок 9 месяцев.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Описание продукта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>
                <a:solidFill>
                  <a:schemeClr val="dk1"/>
                </a:solidFill>
              </a:rPr>
              <a:t>Продукт представляет собой приложение для iOS, Android, Windows, Linux и macOS, разработанное на языках С++ и Python. Приложение предназначено для голосового, текстового и видеочата, поддерживает создание серверов и каналов для общения. Для работы требуется доступ в интернет, а также возможность хранения данных на устройстве.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Ограничения проекта</a:t>
            </a: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Проект должен быть реализован до декабря 2025 года (запланированный срок введения в эксплуатацию продукта заказчиком).</a:t>
            </a:r>
            <a:endParaRPr sz="1600">
              <a:solidFill>
                <a:srgbClr val="1A1A1A"/>
              </a:solidFill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Увеличение стоимости проекта не более чем на 50% (в соответствии с конечным сроком сдачи).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rgbClr val="FF0000"/>
                </a:solidFill>
              </a:rPr>
              <a:t>Перенос конечной даты реализации проекта не более, чем на 2 месяца</a:t>
            </a:r>
            <a:endParaRPr sz="160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Количество сотрудников не более 5 человек.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Продукт проекта должен соответствовать ТЗ. </a:t>
            </a:r>
            <a:endParaRPr/>
          </a:p>
          <a:p>
            <a:pPr marL="0" lvl="0" indent="82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None/>
            </a:pPr>
            <a:endParaRPr sz="1600">
              <a:solidFill>
                <a:srgbClr val="1A1A1A"/>
              </a:solidFill>
            </a:endParaRPr>
          </a:p>
        </p:txBody>
      </p:sp>
      <p:sp>
        <p:nvSpPr>
          <p:cNvPr id="76" name="Google Shape;7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Допущения проекта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Лицензирование используемых ПО и библиотек не изменятся в процессе разработки.</a:t>
            </a:r>
            <a:endParaRPr sz="1600">
              <a:solidFill>
                <a:srgbClr val="1A1A1A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Состав команды может изменится в процессе разработки (в пределах ограничения количества человек в команде).</a:t>
            </a:r>
            <a:endParaRPr sz="2100"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6"/>
          <p:cNvGraphicFramePr/>
          <p:nvPr/>
        </p:nvGraphicFramePr>
        <p:xfrm>
          <a:off x="311688" y="11187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{E3DA2B37-06C7-4CDE-914F-8C381035A1DC}</a:tableStyleId>
              </a:tblPr>
              <a:tblGrid>
                <a:gridCol w="15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5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Этапы/работы проекта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(детально или по этапам/результатам)</a:t>
                      </a:r>
                      <a:endParaRPr sz="1000" u="none" strike="noStrike" cap="none"/>
                    </a:p>
                  </a:txBody>
                  <a:tcPr marL="73025" marR="73025" marT="0" marB="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/>
                        <a:t>Роли</a:t>
                      </a:r>
                      <a:endParaRPr sz="1100" u="none" strike="noStrike" cap="none"/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Заказчик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Инвестор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Руководитель команды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Ведущий разраб.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Backend разраб.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Backend разраб.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Разраб. СЗИ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Frontend разраб.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2. Разработка функционала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2.1 Написание кода для работы с базой данных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ОУ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С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Инф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Инф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2.2 Разработка методов защиты информации от взлома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ОУ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С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Инф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Инф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Инф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2.3 Написание кода серверной части программы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ОУ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С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Инф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Инф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2.4 Разработка графического интерфейса приложения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ОУ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С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Инф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Инф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С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strike="noStrike" cap="none"/>
                        <a:t>И</a:t>
                      </a:r>
                      <a:endParaRPr sz="1000" u="none" strike="noStrike" cap="none"/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9" name="Google Shape;89;p6"/>
          <p:cNvGraphicFramePr/>
          <p:nvPr/>
        </p:nvGraphicFramePr>
        <p:xfrm>
          <a:off x="7577581" y="27786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{CDA24880-B86F-4448-99B5-B822A3051191}</a:tableStyleId>
              </a:tblPr>
              <a:tblGrid>
                <a:gridCol w="5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strike="noStrike" cap="none">
                          <a:solidFill>
                            <a:srgbClr val="1A1A1A"/>
                          </a:solidFill>
                        </a:rPr>
                        <a:t>Легенда</a:t>
                      </a:r>
                      <a:endParaRPr sz="800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b="1" u="none" strike="noStrike" cap="none">
                          <a:solidFill>
                            <a:srgbClr val="1A1A1A"/>
                          </a:solidFill>
                        </a:rPr>
                        <a:t>У</a:t>
                      </a:r>
                      <a:endParaRPr sz="800" b="1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strike="noStrike" cap="none">
                          <a:solidFill>
                            <a:srgbClr val="1A1A1A"/>
                          </a:solidFill>
                        </a:rPr>
                        <a:t>утверждает</a:t>
                      </a:r>
                      <a:endParaRPr sz="800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b="1" u="none" strike="noStrike" cap="none">
                          <a:solidFill>
                            <a:srgbClr val="1A1A1A"/>
                          </a:solidFill>
                        </a:rPr>
                        <a:t>П</a:t>
                      </a:r>
                      <a:endParaRPr sz="800" b="1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strike="noStrike" cap="none">
                          <a:solidFill>
                            <a:srgbClr val="1A1A1A"/>
                          </a:solidFill>
                        </a:rPr>
                        <a:t>помогает</a:t>
                      </a:r>
                      <a:endParaRPr sz="800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b="1" u="none" strike="noStrike" cap="none">
                          <a:solidFill>
                            <a:srgbClr val="1A1A1A"/>
                          </a:solidFill>
                        </a:rPr>
                        <a:t>И</a:t>
                      </a:r>
                      <a:endParaRPr sz="800" b="1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strike="noStrike" cap="none">
                          <a:solidFill>
                            <a:srgbClr val="1A1A1A"/>
                          </a:solidFill>
                        </a:rPr>
                        <a:t>исполняет</a:t>
                      </a:r>
                      <a:endParaRPr sz="800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b="1" u="none" strike="noStrike" cap="none">
                          <a:solidFill>
                            <a:srgbClr val="1A1A1A"/>
                          </a:solidFill>
                        </a:rPr>
                        <a:t>С</a:t>
                      </a:r>
                      <a:endParaRPr sz="800" b="1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strike="noStrike" cap="none">
                          <a:solidFill>
                            <a:srgbClr val="1A1A1A"/>
                          </a:solidFill>
                        </a:rPr>
                        <a:t>согласовывает</a:t>
                      </a:r>
                      <a:endParaRPr sz="800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b="1" u="none" strike="noStrike" cap="none">
                          <a:solidFill>
                            <a:srgbClr val="1A1A1A"/>
                          </a:solidFill>
                        </a:rPr>
                        <a:t>О</a:t>
                      </a:r>
                      <a:endParaRPr sz="800" b="1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strike="noStrike" cap="none">
                          <a:solidFill>
                            <a:srgbClr val="1A1A1A"/>
                          </a:solidFill>
                        </a:rPr>
                        <a:t>отвечает</a:t>
                      </a:r>
                      <a:endParaRPr sz="800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b="1" u="none" strike="noStrike" cap="none">
                          <a:solidFill>
                            <a:srgbClr val="1A1A1A"/>
                          </a:solidFill>
                        </a:rPr>
                        <a:t>Инф</a:t>
                      </a:r>
                      <a:endParaRPr sz="800" b="1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strike="noStrike" cap="none">
                          <a:solidFill>
                            <a:srgbClr val="1A1A1A"/>
                          </a:solidFill>
                        </a:rPr>
                        <a:t>информируется</a:t>
                      </a:r>
                      <a:endParaRPr sz="800" u="none" strike="noStrike" cap="none">
                        <a:solidFill>
                          <a:srgbClr val="1A1A1A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Матрица ответственности</a:t>
            </a: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Диаграмма Ганта</a:t>
            </a:r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l="2916" t="4445" r="3123" b="39407"/>
          <a:stretch/>
        </p:blipFill>
        <p:spPr>
          <a:xfrm>
            <a:off x="419462" y="1175505"/>
            <a:ext cx="8355784" cy="3487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Сетевой график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l="3045" t="5375" r="5189" b="65651"/>
          <a:stretch/>
        </p:blipFill>
        <p:spPr>
          <a:xfrm>
            <a:off x="311700" y="990741"/>
            <a:ext cx="8435534" cy="376555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Бюджет</a:t>
            </a:r>
            <a:endParaRPr/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34731"/>
          <a:stretch/>
        </p:blipFill>
        <p:spPr>
          <a:xfrm>
            <a:off x="418016" y="1152523"/>
            <a:ext cx="8307968" cy="35106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Экран (16:9)</PresentationFormat>
  <Paragraphs>235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Разработка кроссплатформенной системы мгновенного обмена текстовыми, голосовыми и видеосообщениями</vt:lpstr>
      <vt:lpstr>Цель проекта</vt:lpstr>
      <vt:lpstr>Описание продукта</vt:lpstr>
      <vt:lpstr>Ограничения проекта</vt:lpstr>
      <vt:lpstr>Допущения проекта</vt:lpstr>
      <vt:lpstr>Матрица ответственности</vt:lpstr>
      <vt:lpstr>Диаграмма Ганта</vt:lpstr>
      <vt:lpstr>Сетевой график</vt:lpstr>
      <vt:lpstr>Бюджет</vt:lpstr>
      <vt:lpstr>Карта рисков</vt:lpstr>
      <vt:lpstr>Перечень документов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Анастасия Артамонова</cp:lastModifiedBy>
  <cp:revision>1</cp:revision>
  <dcterms:modified xsi:type="dcterms:W3CDTF">2025-03-09T08:37:29Z</dcterms:modified>
</cp:coreProperties>
</file>