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gaa+LSjQmQ4moJ8/v52dHl1ul8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2AF0E1-D6BC-4A93-B0A2-A7FB7B9C280F}">
  <a:tblStyle styleId="{352AF0E1-D6BC-4A93-B0A2-A7FB7B9C280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120CB58-EF83-4423-AC82-68F5737F468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e859ad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e859ad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document/d/19WdRz006qPoNVUiclxII0AvRzt_1tyJPLlhG8jcuUpc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3280"/>
              <a:t>Разработка кроссплатформенной системы мгновенного обмена текстовыми, голосовыми и видеосообщениями</a:t>
            </a:r>
            <a:endParaRPr sz="328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-RU" sz="1540"/>
              <a:t>Артамонова А.Ю., Бурый А.С., Ветютнев Д.А., Киселев В.В., Румянцева М.С., Усов Р.Ю.</a:t>
            </a:r>
            <a:endParaRPr sz="154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-RU" sz="1540"/>
              <a:t>Группа ПИН-22М</a:t>
            </a:r>
            <a:endParaRPr sz="15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Карта рисков</a:t>
            </a:r>
            <a:endParaRPr/>
          </a:p>
        </p:txBody>
      </p:sp>
      <p:graphicFrame>
        <p:nvGraphicFramePr>
          <p:cNvPr id="118" name="Google Shape;118;p11"/>
          <p:cNvGraphicFramePr/>
          <p:nvPr/>
        </p:nvGraphicFramePr>
        <p:xfrm>
          <a:off x="963969" y="1085124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{352AF0E1-D6BC-4A93-B0A2-A7FB7B9C280F}</a:tableStyleId>
              </a:tblPr>
              <a:tblGrid>
                <a:gridCol w="1317650"/>
                <a:gridCol w="489800"/>
                <a:gridCol w="540850"/>
                <a:gridCol w="540850"/>
                <a:gridCol w="540850"/>
                <a:gridCol w="540850"/>
                <a:gridCol w="540850"/>
                <a:gridCol w="540850"/>
                <a:gridCol w="540850"/>
                <a:gridCol w="540850"/>
                <a:gridCol w="540850"/>
                <a:gridCol w="540850"/>
              </a:tblGrid>
              <a:tr h="273025">
                <a:tc rowSpan="10">
                  <a:txBody>
                    <a:bodyPr/>
                    <a:lstStyle/>
                    <a:p>
                      <a:pPr indent="0" lvl="0" marL="71755" marR="7175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Вероятность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273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273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273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273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399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№11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399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№5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273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2730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3998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№3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№6</a:t>
                      </a:r>
                      <a:endParaRPr/>
                    </a:p>
                  </a:txBody>
                  <a:tcPr marT="0" marB="0" marR="53750" marL="53750" anchor="ctr"/>
                </a:tc>
              </a:tr>
              <a:tr h="199950">
                <a:tc gridSpan="2"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 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 rowSpan="2"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2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3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4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5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6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7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8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9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10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</a:tr>
              <a:tr h="199950">
                <a:tc gridSpan="2" vMerge="1"/>
                <a:tc hMerge="1" v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Шкала воздействия на проект</a:t>
                      </a:r>
                      <a:endParaRPr sz="1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3750" marL="53750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9" name="Google Shape;1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Перечень документов</a:t>
            </a:r>
            <a:endParaRPr/>
          </a:p>
        </p:txBody>
      </p:sp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126" name="Google Shape;126;p12"/>
          <p:cNvGraphicFramePr/>
          <p:nvPr/>
        </p:nvGraphicFramePr>
        <p:xfrm>
          <a:off x="456290" y="113987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{352AF0E1-D6BC-4A93-B0A2-A7FB7B9C280F}</a:tableStyleId>
              </a:tblPr>
              <a:tblGrid>
                <a:gridCol w="4132875"/>
                <a:gridCol w="4098525"/>
              </a:tblGrid>
              <a:tr h="64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Этапы/работы проекта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(детально или по этапам/результатам)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Документы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  <a:tr h="32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Описание содержания проекта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u="sng" cap="none" strike="noStrike">
                          <a:solidFill>
                            <a:schemeClr val="hlink"/>
                          </a:solidFill>
                          <a:hlinkClick r:id="rId3"/>
                        </a:rPr>
                        <a:t>ТЗ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Описание содержания проекта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Содержание проекта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Разработка графического интерфейса приложения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Макеты и дизайн-макеты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Разработка и утверждение плана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План проекта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Описание содержания проекта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Договор с заказчиком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На каждом этапе тестирования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Тестовые планы и отчеты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Написание документации проекта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Техническая спецификация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Написание кода серверной части программы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Документация по API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  <a:tr h="30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Написание документации проекта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u="none" cap="none" strike="noStrike"/>
                        <a:t>Пользовательская документация</a:t>
                      </a:r>
                      <a:endParaRPr sz="10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3500" marL="63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/>
        </p:nvSpPr>
        <p:spPr>
          <a:xfrm>
            <a:off x="549622" y="1968643"/>
            <a:ext cx="686689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402971" y="3867426"/>
            <a:ext cx="983869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После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7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564"/>
              <a:buFont typeface="Arial"/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Изменения в проекте</a:t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311700" y="921388"/>
            <a:ext cx="8009341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400">
                <a:solidFill>
                  <a:srgbClr val="1A1A1A"/>
                </a:solidFill>
              </a:rPr>
              <a:t>Природные и техногенные происшествия непреодолимого характера</a:t>
            </a:r>
            <a:endParaRPr sz="1400"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65630" l="2709" r="3847" t="4000"/>
          <a:stretch/>
        </p:blipFill>
        <p:spPr>
          <a:xfrm>
            <a:off x="1386840" y="3393426"/>
            <a:ext cx="6880860" cy="1562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59112" l="2916" r="3639" t="4325"/>
          <a:stretch/>
        </p:blipFill>
        <p:spPr>
          <a:xfrm>
            <a:off x="1386840" y="1383088"/>
            <a:ext cx="6880860" cy="18805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e859adf09_0_0"/>
          <p:cNvSpPr txBox="1"/>
          <p:nvPr>
            <p:ph type="title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Спасибо за внимание!</a:t>
            </a:r>
            <a:endParaRPr sz="3200"/>
          </a:p>
        </p:txBody>
      </p:sp>
      <p:sp>
        <p:nvSpPr>
          <p:cNvPr id="143" name="Google Shape;143;g33e859adf0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Цель проекта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>
                <a:solidFill>
                  <a:schemeClr val="dk1"/>
                </a:solidFill>
              </a:rPr>
              <a:t>Разработать кроссплатформенную систему мгновенного обмена текстовыми, голосовыми и видеосообщениями с поддержкой iOS, Android, Windows, Linux и macOS, обеспечив 100% покрытие функционала на всех платформах, время отклика до 1 секунды и задержку видеотрансляции до 200 мс с помощью опытной команды из 5 разработчиков для привлечения пользователей онлайн-платформы Discord в срок 9 месяцев.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Описание продукта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>
                <a:solidFill>
                  <a:schemeClr val="dk1"/>
                </a:solidFill>
              </a:rPr>
              <a:t>Продукт представляет собой приложение для iOS, Android, Windows, Linux и macOS, разработанное на языках С++ и Python. Приложение предназначено для голосового, текстового и видеочата, поддерживает создание серверов и каналов для общения. Для работы требуется доступ в интернет, а также возможность хранения данных на устройстве.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Ограничения проекта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Проект должен быть реализован до декабря 2025 года (запланированный срок введения в эксплуатацию продукта заказчиком).</a:t>
            </a:r>
            <a:endParaRPr sz="1600">
              <a:solidFill>
                <a:srgbClr val="1A1A1A"/>
              </a:solidFill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Увеличение стоимости проекта не более чем на 50% (в соответствии с конечным сроком сдачи).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Перенос конечной даты реализации проекта не более, чем на 2 месяца</a:t>
            </a:r>
            <a:endParaRPr sz="1600">
              <a:solidFill>
                <a:schemeClr val="dk1"/>
              </a:solidFill>
            </a:endParaRPr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Количество сотрудников не более 5 человек.</a:t>
            </a:r>
            <a:endParaRPr/>
          </a:p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Font typeface="Arial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Продукт проекта должен соответствовать ТЗ. </a:t>
            </a:r>
            <a:endParaRPr/>
          </a:p>
          <a:p>
            <a:pPr indent="8255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300"/>
              <a:buNone/>
            </a:pPr>
            <a:r>
              <a:t/>
            </a:r>
            <a:endParaRPr sz="1600">
              <a:solidFill>
                <a:srgbClr val="1A1A1A"/>
              </a:solidFill>
            </a:endParaRPr>
          </a:p>
        </p:txBody>
      </p:sp>
      <p:sp>
        <p:nvSpPr>
          <p:cNvPr id="76" name="Google Shape;7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Допущения проекта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1A1A1A"/>
              </a:buClr>
              <a:buSzPts val="1600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Лицензирование используемых ПО и библиотек не изменятся в процессе разработки.</a:t>
            </a:r>
            <a:endParaRPr sz="1600">
              <a:solidFill>
                <a:srgbClr val="1A1A1A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AutoNum type="arabicPeriod"/>
            </a:pPr>
            <a:r>
              <a:rPr lang="ru-RU" sz="1600">
                <a:solidFill>
                  <a:srgbClr val="1A1A1A"/>
                </a:solidFill>
              </a:rPr>
              <a:t>Состав команды может изменится в процессе разработки (в пределах ограничения количества человек в команде).</a:t>
            </a:r>
            <a:endParaRPr sz="2100"/>
          </a:p>
        </p:txBody>
      </p:sp>
      <p:sp>
        <p:nvSpPr>
          <p:cNvPr id="83" name="Google Shape;8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6"/>
          <p:cNvGraphicFramePr/>
          <p:nvPr/>
        </p:nvGraphicFramePr>
        <p:xfrm>
          <a:off x="311688" y="11187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{352AF0E1-D6BC-4A93-B0A2-A7FB7B9C280F}</a:tableStyleId>
              </a:tblPr>
              <a:tblGrid>
                <a:gridCol w="1577575"/>
                <a:gridCol w="519075"/>
                <a:gridCol w="529250"/>
                <a:gridCol w="793875"/>
                <a:gridCol w="814250"/>
                <a:gridCol w="742975"/>
                <a:gridCol w="742975"/>
                <a:gridCol w="692100"/>
                <a:gridCol w="804050"/>
              </a:tblGrid>
              <a:tr h="216525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Этапы/работы проекта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(детально или по этапам/результатам)</a:t>
                      </a:r>
                      <a:endParaRPr sz="1000" u="none" cap="none" strike="noStrike"/>
                    </a:p>
                  </a:txBody>
                  <a:tcPr marT="0" marB="0" marR="73025" marL="73025" anchor="ctr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u="none" cap="none" strike="noStrike"/>
                        <a:t>Роли</a:t>
                      </a:r>
                      <a:endParaRPr sz="1100" u="none" cap="none" strike="noStrike"/>
                    </a:p>
                  </a:txBody>
                  <a:tcPr marT="0" marB="0" marR="73025" marL="73025" anchor="ctr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622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Заказчик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Инвестор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Руководитель команды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Ведущий разраб.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Backend разраб.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Backend разраб.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Разраб. СЗИ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Frontend разраб.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2. Разработка функционала</a:t>
                      </a:r>
                      <a:endParaRPr sz="10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2.1 Написание кода для работы с базой данных</a:t>
                      </a:r>
                      <a:endParaRPr sz="10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ОУ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С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Инф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Инф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2.2 Разработка методов защиты информации от взлома</a:t>
                      </a:r>
                      <a:endParaRPr sz="10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ОУ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С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Инф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Инф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Инф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</a:tr>
              <a:tr h="58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2.3 Написание кода серверной части программы</a:t>
                      </a:r>
                      <a:endParaRPr sz="10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ОУ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С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Инф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Инф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2.4 Разработка графического интерфейса приложения</a:t>
                      </a:r>
                      <a:endParaRPr sz="1000" u="none" cap="none" strike="noStrike"/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ОУ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С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Инф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Инф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С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1000" u="none" cap="none" strike="noStrike"/>
                        <a:t>И</a:t>
                      </a:r>
                      <a:endParaRPr sz="1000" u="none" cap="none" strike="noStrike"/>
                    </a:p>
                  </a:txBody>
                  <a:tcPr marT="0" marB="0" marR="73025" marL="73025" anchor="ctr"/>
                </a:tc>
              </a:tr>
            </a:tbl>
          </a:graphicData>
        </a:graphic>
      </p:graphicFrame>
      <p:graphicFrame>
        <p:nvGraphicFramePr>
          <p:cNvPr id="89" name="Google Shape;89;p6"/>
          <p:cNvGraphicFramePr/>
          <p:nvPr/>
        </p:nvGraphicFramePr>
        <p:xfrm>
          <a:off x="7577581" y="27786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{A120CB58-EF83-4423-AC82-68F5737F468B}</a:tableStyleId>
              </a:tblPr>
              <a:tblGrid>
                <a:gridCol w="548375"/>
                <a:gridCol w="909650"/>
              </a:tblGrid>
              <a:tr h="26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A1A1A"/>
                          </a:solidFill>
                        </a:rPr>
                        <a:t>Легенда</a:t>
                      </a:r>
                      <a:endParaRPr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A1A1A"/>
                          </a:solidFill>
                        </a:rPr>
                        <a:t>У</a:t>
                      </a:r>
                      <a:endParaRPr b="1"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A1A1A"/>
                          </a:solidFill>
                        </a:rPr>
                        <a:t>утверждает</a:t>
                      </a:r>
                      <a:endParaRPr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A1A1A"/>
                          </a:solidFill>
                        </a:rPr>
                        <a:t>П</a:t>
                      </a:r>
                      <a:endParaRPr b="1"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A1A1A"/>
                          </a:solidFill>
                        </a:rPr>
                        <a:t>помогает</a:t>
                      </a:r>
                      <a:endParaRPr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A1A1A"/>
                          </a:solidFill>
                        </a:rPr>
                        <a:t>И</a:t>
                      </a:r>
                      <a:endParaRPr b="1"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A1A1A"/>
                          </a:solidFill>
                        </a:rPr>
                        <a:t>исполняет</a:t>
                      </a:r>
                      <a:endParaRPr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A1A1A"/>
                          </a:solidFill>
                        </a:rPr>
                        <a:t>С</a:t>
                      </a:r>
                      <a:endParaRPr b="1"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A1A1A"/>
                          </a:solidFill>
                        </a:rPr>
                        <a:t>согласовывает</a:t>
                      </a:r>
                      <a:endParaRPr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A1A1A"/>
                          </a:solidFill>
                        </a:rPr>
                        <a:t>О</a:t>
                      </a:r>
                      <a:endParaRPr b="1"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A1A1A"/>
                          </a:solidFill>
                        </a:rPr>
                        <a:t>отвечает</a:t>
                      </a:r>
                      <a:endParaRPr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9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ru-RU" sz="800" u="none" cap="none" strike="noStrike">
                          <a:solidFill>
                            <a:srgbClr val="1A1A1A"/>
                          </a:solidFill>
                        </a:rPr>
                        <a:t>Инф</a:t>
                      </a:r>
                      <a:endParaRPr b="1"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rgbClr val="1A1A1A"/>
                          </a:solidFill>
                        </a:rPr>
                        <a:t>информируется</a:t>
                      </a:r>
                      <a:endParaRPr sz="800" u="none" cap="none" strike="noStrike">
                        <a:solidFill>
                          <a:srgbClr val="1A1A1A"/>
                        </a:solidFill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Матрица ответственности</a:t>
            </a:r>
            <a:endParaRPr/>
          </a:p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Диаграмма Ганта</a:t>
            </a:r>
            <a:endParaRPr/>
          </a:p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 b="39407" l="2916" r="3123" t="4445"/>
          <a:stretch/>
        </p:blipFill>
        <p:spPr>
          <a:xfrm>
            <a:off x="419462" y="1175505"/>
            <a:ext cx="8355784" cy="34877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Сетевой график</a:t>
            </a:r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65651" l="3045" r="5189" t="5375"/>
          <a:stretch/>
        </p:blipFill>
        <p:spPr>
          <a:xfrm>
            <a:off x="311700" y="990741"/>
            <a:ext cx="8435534" cy="376555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-RU"/>
              <a:t>Бюджет</a:t>
            </a:r>
            <a:endParaRPr/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34731" l="0" r="0" t="0"/>
          <a:stretch/>
        </p:blipFill>
        <p:spPr>
          <a:xfrm>
            <a:off x="418016" y="1152523"/>
            <a:ext cx="8307968" cy="351069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