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375" r:id="rId3"/>
    <p:sldId id="383" r:id="rId4"/>
    <p:sldId id="384" r:id="rId5"/>
    <p:sldId id="385" r:id="rId6"/>
    <p:sldId id="391" r:id="rId7"/>
    <p:sldId id="386" r:id="rId8"/>
    <p:sldId id="393" r:id="rId9"/>
    <p:sldId id="392" r:id="rId10"/>
    <p:sldId id="387" r:id="rId11"/>
    <p:sldId id="390" r:id="rId12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2pPr>
    <a:lvl3pPr marL="9112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3pPr>
    <a:lvl4pPr marL="13684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4pPr>
    <a:lvl5pPr marL="18256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封面" id="{D3A7BA5D-EF66-4A14-BEE3-68098840FF1B}">
          <p14:sldIdLst>
            <p14:sldId id="272"/>
            <p14:sldId id="375"/>
            <p14:sldId id="383"/>
            <p14:sldId id="384"/>
            <p14:sldId id="385"/>
            <p14:sldId id="391"/>
            <p14:sldId id="386"/>
            <p14:sldId id="393"/>
            <p14:sldId id="392"/>
            <p14:sldId id="387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l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4F81BD"/>
    <a:srgbClr val="0000FF"/>
    <a:srgbClr val="810000"/>
    <a:srgbClr val="0070C0"/>
    <a:srgbClr val="C00000"/>
    <a:srgbClr val="575757"/>
    <a:srgbClr val="00447C"/>
    <a:srgbClr val="800964"/>
    <a:srgbClr val="478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3817" autoAdjust="0"/>
  </p:normalViewPr>
  <p:slideViewPr>
    <p:cSldViewPr snapToGrid="0">
      <p:cViewPr varScale="1">
        <p:scale>
          <a:sx n="151" d="100"/>
          <a:sy n="151" d="100"/>
        </p:scale>
        <p:origin x="1134" y="144"/>
      </p:cViewPr>
      <p:guideLst>
        <p:guide orient="horz" pos="2131"/>
        <p:guide pos="3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22" name="Rectangle 37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3" name="Rectangle 37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D5D588D6-B38E-47E1-9FB9-B2D5E5E12168}" type="datetime1">
              <a:rPr lang="zh-CN" altLang="en-US" smtClean="0"/>
              <a:pPr/>
              <a:t>23/7/4</a:t>
            </a:fld>
            <a:endParaRPr lang="zh-CN" altLang="en-US"/>
          </a:p>
        </p:txBody>
      </p:sp>
      <p:sp>
        <p:nvSpPr>
          <p:cNvPr id="1050024" name="Rectangle 37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5" name="Rectangle 37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fld id="{25B2AE83-4122-4AD4-8BEA-4B303EDD3B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83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6" name="Rectangle 3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17" name="Rectangle 370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9DEF6F98-2180-4A80-8521-84A55AA50711}" type="datetime1">
              <a:rPr lang="zh-CN" altLang="en-US" smtClean="0"/>
              <a:pPr/>
              <a:t>23/7/4</a:t>
            </a:fld>
            <a:endParaRPr lang="zh-CN" altLang="en-US"/>
          </a:p>
        </p:txBody>
      </p:sp>
      <p:sp>
        <p:nvSpPr>
          <p:cNvPr id="1050018" name="Rectangle 371"/>
          <p:cNvSpPr>
            <a:spLocks noGrp="1" noRot="1" noChangeAspect="1"/>
          </p:cNvSpPr>
          <p:nvPr>
            <p:ph type="sldImg" idx="4294967295"/>
          </p:nvPr>
        </p:nvSpPr>
        <p:spPr bwMode="auto"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0019" name="Rectangle 37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92188" y="3271838"/>
            <a:ext cx="7943850" cy="2676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>
                <a:sym typeface="Calibri" pitchFamily="34" charset="0"/>
              </a:rPr>
              <a:t>单击此处编辑母版文本样式</a:t>
            </a:r>
            <a:endParaRPr lang="en-US" altLang="en-US" noProof="0">
              <a:sym typeface="Calibri" pitchFamily="34" charset="0"/>
            </a:endParaRPr>
          </a:p>
          <a:p>
            <a:pPr lvl="1"/>
            <a:r>
              <a:rPr lang="zh-CN" altLang="en-US" noProof="0">
                <a:sym typeface="Calibri" pitchFamily="34" charset="0"/>
              </a:rPr>
              <a:t>第二级</a:t>
            </a:r>
            <a:endParaRPr lang="en-US" altLang="en-US" noProof="0">
              <a:sym typeface="Calibri" pitchFamily="34" charset="0"/>
            </a:endParaRPr>
          </a:p>
          <a:p>
            <a:pPr lvl="2"/>
            <a:r>
              <a:rPr lang="zh-CN" altLang="en-US" noProof="0">
                <a:sym typeface="Calibri" pitchFamily="34" charset="0"/>
              </a:rPr>
              <a:t>第三级</a:t>
            </a:r>
            <a:endParaRPr lang="en-US" altLang="en-US" noProof="0">
              <a:sym typeface="Calibri" pitchFamily="34" charset="0"/>
            </a:endParaRPr>
          </a:p>
          <a:p>
            <a:pPr lvl="3"/>
            <a:r>
              <a:rPr lang="zh-CN" altLang="en-US" noProof="0">
                <a:sym typeface="Calibri" pitchFamily="34" charset="0"/>
              </a:rPr>
              <a:t>第四级</a:t>
            </a:r>
            <a:endParaRPr lang="en-US" altLang="en-US" noProof="0">
              <a:sym typeface="Calibri" pitchFamily="34" charset="0"/>
            </a:endParaRPr>
          </a:p>
          <a:p>
            <a:pPr lvl="4"/>
            <a:r>
              <a:rPr lang="zh-CN" altLang="en-US" noProof="0">
                <a:sym typeface="Calibri" pitchFamily="34" charset="0"/>
              </a:rPr>
              <a:t>第五级</a:t>
            </a:r>
            <a:endParaRPr lang="en-US" altLang="en-US" noProof="0">
              <a:sym typeface="Calibri" pitchFamily="34" charset="0"/>
            </a:endParaRPr>
          </a:p>
        </p:txBody>
      </p:sp>
      <p:sp>
        <p:nvSpPr>
          <p:cNvPr id="1050020" name="Rectangle 37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21" name="Rectangle 37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微软雅黑" panose="020B0503020204020204" pitchFamily="34" charset="-122"/>
              </a:defRPr>
            </a:lvl1pPr>
          </a:lstStyle>
          <a:p>
            <a:fld id="{4F76F37F-AC5B-4388-B82E-0D05141DD7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34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BA63EA-8E11-4C23-8D5F-06993B91AB1A}" type="datetime1">
              <a:rPr lang="zh-CN" altLang="en-US" smtClean="0"/>
              <a:pPr/>
              <a:t>23/7/4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76F37F-AC5B-4388-B82E-0D05141DD76C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7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23/7/4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23/7/4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23/7/4</a:t>
            </a:fld>
            <a:endParaRPr lang="zh-CN" altLang="en-US" b="1" i="1" dirty="0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3CBC17-FD58-4691-9E54-B659F83E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950A88-17C8-4F06-AD2F-646CFE9E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23/7/4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B692B4E-2409-484F-93A5-24618124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8FA4711-0779-42A7-AEC8-159C05F6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15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8C7B4E93-9C8B-4DB0-9873-B0EA21A2CC91}" type="datetime1">
              <a:rPr lang="zh-CN" altLang="en-US" smtClean="0"/>
              <a:pPr/>
              <a:t>23/7/4</a:t>
            </a:fld>
            <a:endParaRPr lang="zh-CN" altLang="en-US" b="1" i="1"/>
          </a:p>
        </p:txBody>
      </p:sp>
      <p:sp>
        <p:nvSpPr>
          <p:cNvPr id="1048662" name="Rectangle 15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B872BD3-2464-4955-9AA9-DB7366A4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C2BB758-8E66-4949-B892-F78C5AC2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8585557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5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fld id="{7D4FE00E-8C06-457B-9BDE-A197369E635E}" type="datetime1">
              <a:rPr lang="zh-CN" altLang="en-US" smtClean="0"/>
              <a:pPr/>
              <a:t>23/7/4</a:t>
            </a:fld>
            <a:endParaRPr lang="zh-CN" altLang="en-US" b="1" i="1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5" y="6459538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600" b="1" i="1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0" y="6415088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fld id="{4735416B-1EEB-4908-B3FA-75CB8A360816}" type="slidenum">
              <a:rPr lang="zh-CN" altLang="en-US"/>
              <a:pPr/>
              <a:t>‹#›</a:t>
            </a:fld>
            <a:endParaRPr lang="zh-CN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3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  <a:headEnd/>
            <a:tailEnd/>
          </a:ln>
        </p:spPr>
      </p:cxnSp>
      <p:pic>
        <p:nvPicPr>
          <p:cNvPr id="2097152" name="Picture 2057"/>
          <p:cNvPicPr>
            <a:picLocks noChangeAspect="1" noChangeArrowheads="1"/>
          </p:cNvPicPr>
          <p:nvPr/>
        </p:nvPicPr>
        <p:blipFill>
          <a:blip r:embed="rId7" cstate="print"/>
          <a:srcRect l="18823" t="8015" r="10895" b="13808"/>
          <a:stretch>
            <a:fillRect/>
          </a:stretch>
        </p:blipFill>
        <p:spPr bwMode="auto">
          <a:xfrm>
            <a:off x="10668000" y="84138"/>
            <a:ext cx="836613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8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  <p:sldLayoutId id="2147483671" r:id="rId5"/>
  </p:sldLayoutIdLst>
  <p:transition advClick="0"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9pPr>
    </p:titleStyle>
    <p:bodyStyle>
      <a:lvl1pPr marL="68263" indent="-68263" algn="l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288925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300">
          <a:solidFill>
            <a:srgbClr val="404040"/>
          </a:solidFill>
          <a:latin typeface="+mn-lt"/>
          <a:ea typeface="+mn-ea"/>
        </a:defRPr>
      </a:lvl2pPr>
      <a:lvl3pPr marL="423863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3pPr>
      <a:lvl4pPr marL="560388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4pPr>
      <a:lvl5pPr marL="698500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5pPr>
      <a:lvl6pPr marL="11557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6pPr>
      <a:lvl7pPr marL="16129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7pPr>
      <a:lvl8pPr marL="20701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8pPr>
      <a:lvl9pPr marL="25273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472"/>
          <p:cNvSpPr>
            <a:spLocks noChangeArrowheads="1"/>
          </p:cNvSpPr>
          <p:nvPr/>
        </p:nvSpPr>
        <p:spPr bwMode="auto">
          <a:xfrm>
            <a:off x="3175" y="4991100"/>
            <a:ext cx="12188825" cy="1866900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425450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561975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700088" indent="-1397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1572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6144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0716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5288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1048666" name="Rectangle 476"/>
          <p:cNvSpPr>
            <a:spLocks noGrp="1" noChangeArrowheads="1"/>
          </p:cNvSpPr>
          <p:nvPr>
            <p:ph idx="4294967295"/>
          </p:nvPr>
        </p:nvSpPr>
        <p:spPr>
          <a:xfrm>
            <a:off x="1068387" y="5249068"/>
            <a:ext cx="10058400" cy="1350963"/>
          </a:xfrm>
          <a:prstGeom prst="rect">
            <a:avLst/>
          </a:prstGeo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上海大学计算机学院 </a:t>
            </a:r>
            <a:endParaRPr lang="en-US" altLang="zh-CN" sz="20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sz="20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74"/>
          <p:cNvSpPr txBox="1">
            <a:spLocks noChangeArrowheads="1"/>
          </p:cNvSpPr>
          <p:nvPr/>
        </p:nvSpPr>
        <p:spPr bwMode="auto">
          <a:xfrm>
            <a:off x="0" y="1200547"/>
            <a:ext cx="12192000" cy="261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800" b="1" kern="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学术论文写作</a:t>
            </a:r>
            <a:endParaRPr lang="en-US" altLang="en-US" sz="2800" kern="0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412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19F3C-9268-4DA2-9731-69BFC6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15C4B6-CBD0-4BD8-86BB-265DA10D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EC97-7D4E-4699-ABCD-E16319B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1160060"/>
            <a:ext cx="11232107" cy="52550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学术论文的结构 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8"/>
            </a:pPr>
            <a:r>
              <a:rPr lang="zh-CN" altLang="zh-CN" dirty="0"/>
              <a:t>致谢（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zh-CN" altLang="zh-CN" dirty="0"/>
              <a:t>）</a:t>
            </a:r>
            <a:endParaRPr lang="en-US" altLang="zh-CN" dirty="0"/>
          </a:p>
          <a:p>
            <a:pPr marL="971551" lvl="2" indent="-457200"/>
            <a:r>
              <a:rPr lang="zh-CN" altLang="zh-CN" dirty="0"/>
              <a:t>按照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GB7713-87</a:t>
            </a:r>
            <a:r>
              <a:rPr lang="zh-CN" altLang="zh-CN" dirty="0"/>
              <a:t>的规定，致谢语句可以放在正文后，体现对下列方面致谢：</a:t>
            </a:r>
            <a:endParaRPr lang="en-US" altLang="zh-CN" dirty="0"/>
          </a:p>
          <a:p>
            <a:pPr marL="609601" lvl="3" indent="-342900"/>
            <a:r>
              <a:rPr lang="zh-CN" altLang="zh-CN" sz="1800" dirty="0"/>
              <a:t>资助研究工作的基金、协助完成研究工作和提供便利条件的组织或个人；</a:t>
            </a:r>
            <a:endParaRPr lang="en-US" altLang="zh-CN" sz="1800" dirty="0"/>
          </a:p>
          <a:p>
            <a:pPr marL="609601" lvl="3" indent="-342900"/>
            <a:r>
              <a:rPr lang="zh-CN" altLang="zh-CN" sz="1800" dirty="0"/>
              <a:t>在研究工作中提出建议和提供帮助的人；</a:t>
            </a:r>
            <a:endParaRPr lang="en-US" altLang="zh-CN" sz="1800" dirty="0"/>
          </a:p>
          <a:p>
            <a:pPr marL="609601" lvl="3" indent="-342900"/>
            <a:r>
              <a:rPr lang="zh-CN" altLang="zh-CN" sz="1800" dirty="0"/>
              <a:t>给予转载和引用权的资料、图片、文献、研究思想和设想的所有者；</a:t>
            </a:r>
            <a:endParaRPr lang="en-US" altLang="zh-CN" sz="1800" dirty="0"/>
          </a:p>
          <a:p>
            <a:pPr marL="609601" lvl="3" indent="-342900"/>
            <a:r>
              <a:rPr lang="zh-CN" altLang="zh-CN" sz="1800" dirty="0"/>
              <a:t>其他应感谢的组织和个人。</a:t>
            </a:r>
            <a:endParaRPr lang="en-US" altLang="zh-CN" sz="1800" dirty="0"/>
          </a:p>
          <a:p>
            <a:pPr marL="706438" lvl="1" indent="-457200">
              <a:buFont typeface="Courier New" panose="02070309020205020404" pitchFamily="49" charset="0"/>
              <a:buAutoNum type="arabicPeriod" startAt="8"/>
            </a:pPr>
            <a:r>
              <a:rPr lang="zh-CN" altLang="zh-CN" dirty="0"/>
              <a:t>参考文献（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CN" altLang="zh-CN" dirty="0"/>
              <a:t>）：</a:t>
            </a:r>
            <a:endParaRPr lang="en-US" altLang="zh-CN" dirty="0"/>
          </a:p>
          <a:p>
            <a:pPr marL="971551" lvl="2" indent="-457200"/>
            <a:r>
              <a:rPr lang="zh-CN" altLang="zh-CN" dirty="0"/>
              <a:t>在学术论文后一般应列出参考文献，且必须按规范的格式列出。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38768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F88951-6AB5-4D13-9826-1AD2826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5C1B7C-BE3A-4074-A4AF-373CB717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Word</a:t>
            </a:r>
            <a:r>
              <a:rPr lang="zh-CN" altLang="en-US" dirty="0"/>
              <a:t>的一些设置建议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77D12-FCA4-4239-8F5D-3539ACA2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页面设置</a:t>
            </a:r>
            <a:endParaRPr lang="en-US" altLang="zh-CN" dirty="0"/>
          </a:p>
          <a:p>
            <a:pPr lvl="1"/>
            <a:r>
              <a:rPr lang="zh-CN" altLang="en-US" dirty="0"/>
              <a:t>关于分隔符（分页、分节）</a:t>
            </a:r>
            <a:endParaRPr lang="en-US" altLang="zh-CN" dirty="0"/>
          </a:p>
          <a:p>
            <a:r>
              <a:rPr lang="zh-CN" altLang="en-US" dirty="0"/>
              <a:t>段落和行距建议</a:t>
            </a:r>
            <a:endParaRPr lang="en-US" altLang="zh-CN" dirty="0"/>
          </a:p>
          <a:p>
            <a:pPr lvl="1"/>
            <a:r>
              <a:rPr lang="zh-CN" altLang="en-US" dirty="0"/>
              <a:t>建议不勾选右图中方框选项</a:t>
            </a:r>
            <a:endParaRPr lang="en-US" altLang="zh-CN" dirty="0"/>
          </a:p>
          <a:p>
            <a:pPr lvl="1"/>
            <a:r>
              <a:rPr lang="zh-CN" altLang="en-US" dirty="0"/>
              <a:t>“首行”与“悬挂”</a:t>
            </a:r>
            <a:endParaRPr lang="en-US" altLang="zh-CN" dirty="0"/>
          </a:p>
          <a:p>
            <a:r>
              <a:rPr lang="zh-CN" altLang="en-US" dirty="0"/>
              <a:t>字体</a:t>
            </a:r>
            <a:endParaRPr lang="en-US" altLang="zh-CN" dirty="0"/>
          </a:p>
          <a:p>
            <a:pPr lvl="1"/>
            <a:r>
              <a:rPr lang="zh-CN" altLang="en-US" dirty="0"/>
              <a:t>建议不选用“等线”字体</a:t>
            </a:r>
            <a:endParaRPr lang="en-US" altLang="zh-CN" dirty="0"/>
          </a:p>
          <a:p>
            <a:pPr lvl="1"/>
            <a:r>
              <a:rPr lang="zh-CN" altLang="en-US" dirty="0"/>
              <a:t>一般选用宋体</a:t>
            </a:r>
            <a:r>
              <a:rPr lang="en-US" altLang="zh-CN" dirty="0"/>
              <a:t>/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代码选用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4B9816-7CFB-4C73-9CB1-21CA369B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31" y="1222375"/>
            <a:ext cx="3405910" cy="41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18746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A156C0-7ECC-4778-A104-73FB8869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01A80C-33B0-4BF0-BC30-88CF1B5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E3EB9-E450-4BF1-8934-79123F85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dirty="0"/>
              <a:t>什么是学术论文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zh-CN" dirty="0"/>
              <a:t>学术论文也称“论文”、“科学论文”。是在各种科学领域内专门探讨学术问题、反映研究成果的论文。它既是进行科学研究的一种手段，又是描述科研成果的一种工具。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dirty="0"/>
              <a:t>学术论文的特点</a:t>
            </a:r>
            <a:endParaRPr lang="en-US" altLang="zh-CN" dirty="0"/>
          </a:p>
          <a:p>
            <a:pPr marL="706438" lvl="1" indent="-457200">
              <a:lnSpc>
                <a:spcPct val="125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zh-CN" dirty="0"/>
              <a:t>学术性：论文探讨的是某一科学领域中比较专门化的问题，带有较强的研究、论争的性质。侧重于对事物进行抽象的、概括的叙述或</a:t>
            </a:r>
            <a:r>
              <a:rPr lang="zh-CN" altLang="en-US" dirty="0"/>
              <a:t>论证</a:t>
            </a:r>
            <a:r>
              <a:rPr lang="zh-CN" altLang="zh-CN" dirty="0"/>
              <a:t>，反映事物发展的内在本质和变化演进的规律。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04584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EA6CE7-0656-4920-88B2-795CC7CD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7E2E11-A5CA-4843-A8F9-3D238288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6163D-43C7-4296-BD19-73D27266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学术论文的特点</a:t>
            </a:r>
            <a:endParaRPr lang="en-US" altLang="zh-CN" dirty="0"/>
          </a:p>
          <a:p>
            <a:pPr marL="706438" lvl="1" indent="-457200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AutoNum type="arabicPeriod" startAt="2"/>
            </a:pPr>
            <a:r>
              <a:rPr lang="zh-CN" altLang="zh-CN" dirty="0"/>
              <a:t>创造性：论文要反映出作者对客观事物研究的独到理解和观点，它应该显示出新理论、新设想、新方法、新定理，甚至能够填补某个领域的空白。它可以用几句话简明、清晰地表述出来。</a:t>
            </a:r>
            <a:endParaRPr lang="en-US" altLang="zh-CN" dirty="0"/>
          </a:p>
          <a:p>
            <a:pPr marL="706438" lvl="1" indent="-457200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AutoNum type="arabicPeriod" startAt="2"/>
            </a:pPr>
            <a:r>
              <a:rPr lang="zh-CN" altLang="zh-CN" dirty="0"/>
              <a:t>科学性：客观存在的事实，成熟的理论或技术。论文的表述语言使用要确切</a:t>
            </a:r>
            <a:r>
              <a:rPr lang="zh-CN" altLang="en-US" dirty="0"/>
              <a:t>，</a:t>
            </a:r>
            <a:r>
              <a:rPr lang="zh-CN" altLang="zh-CN" dirty="0"/>
              <a:t>不能模棱两可，含糊不清。</a:t>
            </a:r>
            <a:endParaRPr lang="en-US" altLang="zh-CN" dirty="0"/>
          </a:p>
          <a:p>
            <a:pPr marL="706438" lvl="1" indent="-457200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AutoNum type="arabicPeriod" startAt="2"/>
            </a:pPr>
            <a:r>
              <a:rPr lang="zh-CN" altLang="zh-CN" dirty="0"/>
              <a:t>文献性：由于学术论文表达的是一种客观真理和规律，可以长期保存，供检索和查阅，作为后人进行更深入研究、探讨时的借鉴。这种论文往往具有长期使用、参考的价值。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6706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1580BA-BADC-4668-B424-AF8923A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7ABB2E-0CCF-4F31-B6A6-DDCFDF16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ECC98-2AD4-40E3-8B4C-FAE27451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701527" cy="4775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如何撰写学术论文 </a:t>
            </a:r>
            <a:endParaRPr lang="zh-CN" altLang="zh-CN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好的选题：它对于学术论文的写作及其价值、成败至关重要。一个好的论题，就等于完成了论文的一半。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相关学术论文的文献阅读：已有学术资料的积累，在此基础上加以突破。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深思熟虑的构思：文章结构的组织（编写论文提纲）。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资料获取：实证调研；理论思辩。</a:t>
            </a:r>
          </a:p>
        </p:txBody>
      </p:sp>
    </p:spTree>
    <p:extLst>
      <p:ext uri="{BB962C8B-B14F-4D97-AF65-F5344CB8AC3E}">
        <p14:creationId xmlns:p14="http://schemas.microsoft.com/office/powerpoint/2010/main" val="2305956128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19F3C-9268-4DA2-9731-69BFC6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15C4B6-CBD0-4BD8-86BB-265DA10D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EC97-7D4E-4699-ABCD-E16319B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1160060"/>
            <a:ext cx="11466719" cy="52550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学术论文的结构 </a:t>
            </a:r>
            <a:endParaRPr lang="en-US" altLang="zh-CN" dirty="0"/>
          </a:p>
          <a:p>
            <a:pPr marL="706438" lvl="1" indent="-457200">
              <a:buFont typeface="+mj-lt"/>
              <a:buAutoNum type="arabicPeriod"/>
              <a:defRPr/>
            </a:pPr>
            <a:r>
              <a:rPr lang="zh-CN" altLang="zh-CN" dirty="0"/>
              <a:t>标题（</a:t>
            </a:r>
            <a:r>
              <a:rPr lang="en-US" altLang="zh-CN" dirty="0"/>
              <a:t>Title</a:t>
            </a:r>
            <a:r>
              <a:rPr lang="zh-CN" altLang="zh-CN" dirty="0"/>
              <a:t>）：</a:t>
            </a:r>
            <a:endParaRPr lang="en-US" altLang="zh-CN" dirty="0"/>
          </a:p>
          <a:p>
            <a:pPr marL="971551" lvl="2" indent="-457200">
              <a:defRPr/>
            </a:pPr>
            <a:r>
              <a:rPr lang="zh-CN" altLang="zh-CN" dirty="0"/>
              <a:t>标题是以最恰当、最简明的词语反映论文中最重要的特定内容的逻辑组合。</a:t>
            </a:r>
            <a:endParaRPr lang="en-US" altLang="zh-CN" dirty="0"/>
          </a:p>
          <a:p>
            <a:pPr marL="971551" lvl="2" indent="-457200">
              <a:defRPr/>
            </a:pPr>
            <a:r>
              <a:rPr lang="zh-CN" altLang="zh-CN" dirty="0"/>
              <a:t>对论文题目的要求是：准确得体</a:t>
            </a:r>
            <a:r>
              <a:rPr lang="zh-CN" altLang="en-US" dirty="0"/>
              <a:t>、</a:t>
            </a:r>
            <a:r>
              <a:rPr lang="zh-CN" altLang="zh-CN" dirty="0"/>
              <a:t>简短精练</a:t>
            </a:r>
            <a:r>
              <a:rPr lang="zh-CN" altLang="en-US" dirty="0"/>
              <a:t>、</a:t>
            </a:r>
            <a:r>
              <a:rPr lang="zh-CN" altLang="zh-CN" dirty="0"/>
              <a:t>内涵和外延恰如其分</a:t>
            </a:r>
            <a:r>
              <a:rPr lang="zh-CN" altLang="en-US" dirty="0"/>
              <a:t>、</a:t>
            </a:r>
            <a:r>
              <a:rPr lang="zh-CN" altLang="zh-CN" dirty="0"/>
              <a:t>醒目。</a:t>
            </a:r>
            <a:endParaRPr lang="en-US" altLang="zh-CN" dirty="0"/>
          </a:p>
          <a:p>
            <a:pPr marL="706438" lvl="1" indent="-457200">
              <a:buFont typeface="+mj-lt"/>
              <a:buAutoNum type="arabicPeriod"/>
              <a:defRPr/>
            </a:pPr>
            <a:r>
              <a:rPr lang="zh-CN" altLang="zh-CN" dirty="0"/>
              <a:t>作者姓名和单位（</a:t>
            </a:r>
            <a:r>
              <a:rPr lang="en-US" altLang="zh-CN" dirty="0"/>
              <a:t>Author and department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1" lvl="2" indent="-457200">
              <a:defRPr/>
            </a:pPr>
            <a:r>
              <a:rPr lang="zh-CN" altLang="zh-CN" dirty="0"/>
              <a:t>署名一是为了表明文责自负，二是记录劳动成果，三是便于读者与作者的联系及文献检索。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7908443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19F3C-9268-4DA2-9731-69BFC6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15C4B6-CBD0-4BD8-86BB-265DA10D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EC97-7D4E-4699-ABCD-E16319B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1160060"/>
            <a:ext cx="11232107" cy="52550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学术论文的结构 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3"/>
            </a:pPr>
            <a:r>
              <a:rPr lang="zh-CN" altLang="zh-CN" dirty="0"/>
              <a:t>摘要（</a:t>
            </a:r>
            <a:r>
              <a:rPr lang="en-US" altLang="zh-CN" dirty="0"/>
              <a:t>Abstract</a:t>
            </a:r>
            <a:r>
              <a:rPr lang="zh-CN" altLang="zh-CN" dirty="0"/>
              <a:t>）：</a:t>
            </a:r>
            <a:endParaRPr lang="en-US" altLang="zh-CN" dirty="0"/>
          </a:p>
          <a:p>
            <a:pPr marL="971551" lvl="2" indent="-457200"/>
            <a:r>
              <a:rPr lang="zh-CN" altLang="zh-CN" dirty="0"/>
              <a:t>是论文内容不加注释和评论的简短陈述。</a:t>
            </a:r>
            <a:endParaRPr lang="en-US" altLang="zh-CN" dirty="0"/>
          </a:p>
          <a:p>
            <a:pPr marL="971551" lvl="2" indent="-457200"/>
            <a:r>
              <a:rPr lang="zh-CN" altLang="zh-CN" dirty="0"/>
              <a:t>其作用是不阅读论文全文即能获得必要的信息。</a:t>
            </a:r>
            <a:endParaRPr lang="en-US" altLang="zh-CN" dirty="0"/>
          </a:p>
          <a:p>
            <a:pPr marL="971551" lvl="2" indent="-457200"/>
            <a:r>
              <a:rPr lang="zh-CN" altLang="zh-CN" dirty="0"/>
              <a:t>摘要应包含以下内容：</a:t>
            </a:r>
            <a:endParaRPr lang="en-US" altLang="zh-CN" dirty="0"/>
          </a:p>
          <a:p>
            <a:pPr marL="722313" lvl="5" indent="0">
              <a:buNone/>
            </a:pPr>
            <a:r>
              <a:rPr lang="zh-CN" altLang="zh-CN" sz="2000" dirty="0"/>
              <a:t>①</a:t>
            </a:r>
            <a:r>
              <a:rPr lang="en-US" altLang="zh-CN" sz="2000" dirty="0"/>
              <a:t> </a:t>
            </a:r>
            <a:r>
              <a:rPr lang="zh-CN" altLang="zh-CN" sz="2000" dirty="0"/>
              <a:t>从事这一研究的目的和重要性；</a:t>
            </a:r>
            <a:endParaRPr lang="en-US" altLang="zh-CN" sz="2000" dirty="0"/>
          </a:p>
          <a:p>
            <a:pPr marL="722313" lvl="5" indent="0">
              <a:buNone/>
            </a:pPr>
            <a:r>
              <a:rPr lang="zh-CN" altLang="zh-CN" sz="2000" dirty="0"/>
              <a:t>②</a:t>
            </a:r>
            <a:r>
              <a:rPr lang="en-US" altLang="zh-CN" sz="2000" dirty="0"/>
              <a:t> </a:t>
            </a:r>
            <a:r>
              <a:rPr lang="zh-CN" altLang="zh-CN" sz="2000" dirty="0"/>
              <a:t>研究的主要内容，指明完成了哪些工作；</a:t>
            </a:r>
            <a:endParaRPr lang="en-US" altLang="zh-CN" sz="2000" dirty="0"/>
          </a:p>
          <a:p>
            <a:pPr marL="722313" lvl="5" indent="0">
              <a:buNone/>
            </a:pPr>
            <a:r>
              <a:rPr lang="zh-CN" altLang="zh-CN" sz="2000" dirty="0"/>
              <a:t>③</a:t>
            </a:r>
            <a:r>
              <a:rPr lang="en-US" altLang="zh-CN" sz="2000" dirty="0"/>
              <a:t> </a:t>
            </a:r>
            <a:r>
              <a:rPr lang="zh-CN" altLang="zh-CN" sz="2000" dirty="0"/>
              <a:t>获得的基本结论和研究成果，突出论文的新见解；</a:t>
            </a:r>
            <a:endParaRPr lang="en-US" altLang="zh-CN" sz="2000" dirty="0"/>
          </a:p>
          <a:p>
            <a:pPr marL="722313" lvl="5" indent="0">
              <a:buNone/>
            </a:pPr>
            <a:r>
              <a:rPr lang="zh-CN" altLang="zh-CN" sz="2000" dirty="0"/>
              <a:t>④</a:t>
            </a:r>
            <a:r>
              <a:rPr lang="en-US" altLang="zh-CN" sz="2000" dirty="0"/>
              <a:t> </a:t>
            </a:r>
            <a:r>
              <a:rPr lang="zh-CN" altLang="zh-CN" sz="2000" dirty="0"/>
              <a:t>结论或结果的意义。</a:t>
            </a:r>
            <a:endParaRPr lang="en-US" altLang="zh-CN" sz="2000" dirty="0"/>
          </a:p>
          <a:p>
            <a:pPr marL="971551" lvl="2" indent="-457200"/>
            <a:r>
              <a:rPr lang="zh-CN" altLang="zh-CN" dirty="0"/>
              <a:t>一篇论文的摘要一般不超过</a:t>
            </a:r>
            <a:r>
              <a:rPr lang="en-US" altLang="zh-CN" dirty="0"/>
              <a:t>300</a:t>
            </a:r>
            <a:r>
              <a:rPr lang="zh-CN" altLang="zh-CN" dirty="0"/>
              <a:t>字。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3"/>
            </a:pPr>
            <a:r>
              <a:rPr lang="zh-CN" altLang="zh-CN" dirty="0"/>
              <a:t>关键词（</a:t>
            </a:r>
            <a:r>
              <a:rPr lang="en-US" altLang="zh-CN" dirty="0"/>
              <a:t>Keywords</a:t>
            </a:r>
            <a:r>
              <a:rPr lang="zh-CN" altLang="zh-CN" dirty="0"/>
              <a:t>）：标示文献关键主题内容，便于文献检索。</a:t>
            </a:r>
          </a:p>
          <a:p>
            <a:pPr marL="706438" lvl="1" indent="-457200">
              <a:buFont typeface="+mj-lt"/>
              <a:buAutoNum type="arabicPeriod"/>
              <a:defRPr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26034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19F3C-9268-4DA2-9731-69BFC6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15C4B6-CBD0-4BD8-86BB-265DA10D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EC97-7D4E-4699-ABCD-E16319B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1160060"/>
            <a:ext cx="11232107" cy="52550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学术论文的结构 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5"/>
            </a:pPr>
            <a:r>
              <a:rPr lang="zh-CN" altLang="zh-CN" dirty="0"/>
              <a:t>引言（</a:t>
            </a:r>
            <a:r>
              <a:rPr lang="en-US" altLang="zh-CN" dirty="0"/>
              <a:t>Introduction</a:t>
            </a:r>
            <a:r>
              <a:rPr lang="zh-CN" altLang="zh-CN" dirty="0"/>
              <a:t>）：</a:t>
            </a:r>
            <a:endParaRPr lang="en-US" altLang="zh-CN" dirty="0"/>
          </a:p>
          <a:p>
            <a:pPr marL="971551" lvl="2" indent="-457200"/>
            <a:r>
              <a:rPr lang="zh-CN" altLang="zh-CN" dirty="0"/>
              <a:t>引言又称前言，属于整篇论文的引论部分。</a:t>
            </a:r>
            <a:endParaRPr lang="en-US" altLang="zh-CN" dirty="0"/>
          </a:p>
          <a:p>
            <a:pPr marL="971551" lvl="2" indent="-457200"/>
            <a:r>
              <a:rPr lang="zh-CN" altLang="zh-CN" dirty="0"/>
              <a:t>其写作内容包括：</a:t>
            </a:r>
            <a:endParaRPr lang="en-US" altLang="zh-CN" dirty="0"/>
          </a:p>
          <a:p>
            <a:pPr marL="1319213" lvl="5" indent="-457200">
              <a:buFont typeface="+mj-ea"/>
              <a:buAutoNum type="circleNumDbPlain"/>
            </a:pPr>
            <a:r>
              <a:rPr lang="zh-CN" altLang="zh-CN" sz="1800" dirty="0"/>
              <a:t>研究的理由、目的、背景、前人的工作和知识空白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1319213" lvl="5" indent="-457200">
              <a:buFont typeface="+mj-ea"/>
              <a:buAutoNum type="circleNumDbPlain"/>
            </a:pPr>
            <a:r>
              <a:rPr lang="zh-CN" altLang="zh-CN" sz="1800" dirty="0"/>
              <a:t>理论依据和实验基础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1319213" lvl="5" indent="-457200">
              <a:buFont typeface="+mj-ea"/>
              <a:buAutoNum type="circleNumDbPlain"/>
            </a:pPr>
            <a:r>
              <a:rPr lang="zh-CN" altLang="zh-CN" sz="1800" dirty="0"/>
              <a:t>预期的结果及其在相关领域里的地位、作用和意义。</a:t>
            </a:r>
            <a:endParaRPr lang="en-US" altLang="zh-CN" sz="1800" dirty="0"/>
          </a:p>
          <a:p>
            <a:pPr marL="971551" lvl="2" indent="-457200"/>
            <a:r>
              <a:rPr lang="zh-CN" altLang="zh-CN" dirty="0"/>
              <a:t>引言的文字不可冗长，视整篇论文篇幅的大小及论文内容的需要来确定。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449396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19F3C-9268-4DA2-9731-69BFC6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15C4B6-CBD0-4BD8-86BB-265DA10D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EC97-7D4E-4699-ABCD-E16319B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1160060"/>
            <a:ext cx="11232107" cy="52550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学术论文的结构 </a:t>
            </a:r>
            <a:endParaRPr lang="en-US" altLang="zh-CN" dirty="0"/>
          </a:p>
          <a:p>
            <a:pPr marL="706438" lvl="1" indent="-457200">
              <a:buFont typeface="+mj-lt"/>
              <a:buAutoNum type="arabicPeriod" startAt="6"/>
            </a:pPr>
            <a:r>
              <a:rPr lang="zh-CN" altLang="zh-CN" dirty="0"/>
              <a:t>正文</a:t>
            </a:r>
            <a:r>
              <a:rPr lang="en-US" altLang="zh-CN" dirty="0"/>
              <a:t>(Main body):</a:t>
            </a:r>
          </a:p>
          <a:p>
            <a:pPr marL="857251" lvl="2" indent="-342900"/>
            <a:r>
              <a:rPr lang="zh-CN" altLang="zh-CN" dirty="0"/>
              <a:t>论文的主体，占据论文的最大篇幅。</a:t>
            </a:r>
            <a:endParaRPr lang="en-US" altLang="zh-CN" dirty="0"/>
          </a:p>
          <a:p>
            <a:pPr marL="857251" lvl="2" indent="-342900"/>
            <a:r>
              <a:rPr lang="zh-CN" altLang="zh-CN" dirty="0"/>
              <a:t>论文所体现的创造性成果或新的研究成果，都将在这一部分得到充分的反映。</a:t>
            </a:r>
            <a:endParaRPr lang="en-US" altLang="zh-CN" dirty="0"/>
          </a:p>
          <a:p>
            <a:pPr marL="857251" lvl="2" indent="-342900"/>
            <a:r>
              <a:rPr lang="zh-CN" altLang="zh-CN" dirty="0"/>
              <a:t>要求这一部分的内容充实，论据充分、可靠，论证有力，主题明确。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69667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19F3C-9268-4DA2-9731-69BFC6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15C4B6-CBD0-4BD8-86BB-265DA10D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EC97-7D4E-4699-ABCD-E16319B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1160060"/>
            <a:ext cx="11232107" cy="52550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学术论文的结构 </a:t>
            </a:r>
            <a:endParaRPr lang="en-US" altLang="zh-CN" dirty="0"/>
          </a:p>
          <a:p>
            <a:pPr marL="706438" lvl="1" indent="-457200">
              <a:buFont typeface="+mj-lt"/>
              <a:buAutoNum type="arabicPeriod" startAt="7"/>
            </a:pPr>
            <a:r>
              <a:rPr lang="zh-CN" altLang="zh-CN" dirty="0"/>
              <a:t>结论（</a:t>
            </a:r>
            <a:r>
              <a:rPr lang="en-US" altLang="zh-CN" dirty="0"/>
              <a:t>Conclusion</a:t>
            </a:r>
            <a:r>
              <a:rPr lang="zh-CN" altLang="zh-CN" dirty="0"/>
              <a:t>）：</a:t>
            </a:r>
            <a:endParaRPr lang="en-US" altLang="zh-CN" dirty="0"/>
          </a:p>
          <a:p>
            <a:pPr marL="706438" lvl="1" indent="-457200">
              <a:buFont typeface="Wingdings" panose="05000000000000000000" pitchFamily="2" charset="2"/>
              <a:buChar char="l"/>
            </a:pPr>
            <a:r>
              <a:rPr lang="zh-CN" altLang="zh-CN" dirty="0"/>
              <a:t>论文的结论部分应反映论文中通过实验、观察研究并经过理论分析后得到的学术见解。</a:t>
            </a:r>
            <a:endParaRPr lang="en-US" altLang="zh-CN" dirty="0"/>
          </a:p>
          <a:p>
            <a:pPr marL="706438" lvl="1" indent="-457200">
              <a:buFont typeface="Wingdings" panose="05000000000000000000" pitchFamily="2" charset="2"/>
              <a:buChar char="l"/>
            </a:pPr>
            <a:r>
              <a:rPr lang="zh-CN" altLang="zh-CN" dirty="0"/>
              <a:t>结论应是该论文的最终的、总体的结论。</a:t>
            </a:r>
            <a:endParaRPr lang="en-US" altLang="zh-CN" dirty="0"/>
          </a:p>
          <a:p>
            <a:pPr marL="706438" lvl="1" indent="-457200">
              <a:buFont typeface="Wingdings" panose="05000000000000000000" pitchFamily="2" charset="2"/>
              <a:buChar char="l"/>
            </a:pPr>
            <a:r>
              <a:rPr lang="zh-CN" altLang="zh-CN" dirty="0"/>
              <a:t>结论应当体现作者更深层的认识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1" lvl="2" indent="-457200"/>
            <a:r>
              <a:rPr lang="zh-CN" altLang="zh-CN" dirty="0"/>
              <a:t>从全篇论文的全部材料出发，经过推理、判断、归纳等逻辑分析过程而得到的新的学术总观念、总见解。</a:t>
            </a:r>
            <a:endParaRPr lang="en-US" altLang="zh-CN" dirty="0"/>
          </a:p>
          <a:p>
            <a:pPr marL="706438" lvl="1" indent="-457200">
              <a:buFont typeface="Wingdings" panose="05000000000000000000" pitchFamily="2" charset="2"/>
              <a:buChar char="l"/>
            </a:pPr>
            <a:r>
              <a:rPr lang="zh-CN" altLang="zh-CN" dirty="0"/>
              <a:t>结论应该准确、完整、明确、精练。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90077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默认设计模板">
  <a:themeElements>
    <a:clrScheme name="Office 2007-2010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5111</TotalTime>
  <Words>940</Words>
  <Application>Microsoft Office PowerPoint</Application>
  <PresentationFormat>宽屏</PresentationFormat>
  <Paragraphs>94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华文中宋</vt:lpstr>
      <vt:lpstr>楷体</vt:lpstr>
      <vt:lpstr>宋体</vt:lpstr>
      <vt:lpstr>微软雅黑</vt:lpstr>
      <vt:lpstr>Calibri</vt:lpstr>
      <vt:lpstr>Calibri Light</vt:lpstr>
      <vt:lpstr>Courier New</vt:lpstr>
      <vt:lpstr>Times New Roman</vt:lpstr>
      <vt:lpstr>Wingdings</vt:lpstr>
      <vt:lpstr>默认设计模板</vt:lpstr>
      <vt:lpstr>PowerPoint 演示文稿</vt:lpstr>
      <vt:lpstr>学术论文写作</vt:lpstr>
      <vt:lpstr>学术论文写作</vt:lpstr>
      <vt:lpstr>学术论文写作</vt:lpstr>
      <vt:lpstr>学术论文写作</vt:lpstr>
      <vt:lpstr>学术论文写作</vt:lpstr>
      <vt:lpstr>学术论文写作</vt:lpstr>
      <vt:lpstr>学术论文写作</vt:lpstr>
      <vt:lpstr>学术论文写作</vt:lpstr>
      <vt:lpstr>学术论文写作</vt:lpstr>
      <vt:lpstr>关于Word的一些设置建议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宋波</cp:lastModifiedBy>
  <cp:revision>336</cp:revision>
  <cp:lastPrinted>2017-09-30T00:43:24Z</cp:lastPrinted>
  <dcterms:created xsi:type="dcterms:W3CDTF">2013-12-03T13:35:00Z</dcterms:created>
  <dcterms:modified xsi:type="dcterms:W3CDTF">2023-07-04T07:43:45Z</dcterms:modified>
</cp:coreProperties>
</file>