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3"/>
  </p:notesMasterIdLst>
  <p:handoutMasterIdLst>
    <p:handoutMasterId r:id="rId4"/>
  </p:handoutMasterIdLst>
  <p:sldIdLst>
    <p:sldId id="256" r:id="rId2"/>
  </p:sldIdLst>
  <p:sldSz cx="43891200" cy="32918400"/>
  <p:notesSz cx="7077075" cy="9363075"/>
  <p:defaultTextStyle>
    <a:defPPr>
      <a:defRPr lang="en-US"/>
    </a:defPPr>
    <a:lvl1pPr algn="l" rtl="0" fontAlgn="base">
      <a:spcBef>
        <a:spcPct val="0"/>
      </a:spcBef>
      <a:spcAft>
        <a:spcPct val="0"/>
      </a:spcAft>
      <a:defRPr sz="2400" kern="1200">
        <a:solidFill>
          <a:schemeClr val="tx1"/>
        </a:solidFill>
        <a:latin typeface="Times New Roman" pitchFamily="18" charset="0"/>
        <a:ea typeface="MS PGothic" pitchFamily="34" charset="-128"/>
        <a:cs typeface="+mn-cs"/>
      </a:defRPr>
    </a:lvl1pPr>
    <a:lvl2pPr marL="455613" indent="1588" algn="l" rtl="0" fontAlgn="base">
      <a:spcBef>
        <a:spcPct val="0"/>
      </a:spcBef>
      <a:spcAft>
        <a:spcPct val="0"/>
      </a:spcAft>
      <a:defRPr sz="2400" kern="1200">
        <a:solidFill>
          <a:schemeClr val="tx1"/>
        </a:solidFill>
        <a:latin typeface="Times New Roman" pitchFamily="18" charset="0"/>
        <a:ea typeface="MS PGothic" pitchFamily="34" charset="-128"/>
        <a:cs typeface="+mn-cs"/>
      </a:defRPr>
    </a:lvl2pPr>
    <a:lvl3pPr marL="912813" indent="1588" algn="l" rtl="0" fontAlgn="base">
      <a:spcBef>
        <a:spcPct val="0"/>
      </a:spcBef>
      <a:spcAft>
        <a:spcPct val="0"/>
      </a:spcAft>
      <a:defRPr sz="2400" kern="1200">
        <a:solidFill>
          <a:schemeClr val="tx1"/>
        </a:solidFill>
        <a:latin typeface="Times New Roman" pitchFamily="18" charset="0"/>
        <a:ea typeface="MS PGothic" pitchFamily="34" charset="-128"/>
        <a:cs typeface="+mn-cs"/>
      </a:defRPr>
    </a:lvl3pPr>
    <a:lvl4pPr marL="1370013" indent="1588" algn="l" rtl="0" fontAlgn="base">
      <a:spcBef>
        <a:spcPct val="0"/>
      </a:spcBef>
      <a:spcAft>
        <a:spcPct val="0"/>
      </a:spcAft>
      <a:defRPr sz="2400" kern="1200">
        <a:solidFill>
          <a:schemeClr val="tx1"/>
        </a:solidFill>
        <a:latin typeface="Times New Roman" pitchFamily="18" charset="0"/>
        <a:ea typeface="MS PGothic" pitchFamily="34" charset="-128"/>
        <a:cs typeface="+mn-cs"/>
      </a:defRPr>
    </a:lvl4pPr>
    <a:lvl5pPr marL="1825625" indent="3175" algn="l" rtl="0" fontAlgn="base">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2" autoAdjust="0"/>
  </p:normalViewPr>
  <p:slideViewPr>
    <p:cSldViewPr>
      <p:cViewPr>
        <p:scale>
          <a:sx n="50" d="100"/>
          <a:sy n="50" d="100"/>
        </p:scale>
        <p:origin x="-58" y="63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Graph </a:t>
            </a:r>
            <a:r>
              <a:rPr lang="en-US" dirty="0" smtClean="0"/>
              <a:t>1: </a:t>
            </a:r>
            <a:r>
              <a:rPr lang="en-US" dirty="0"/>
              <a:t>Mean Test Scores Before and After Practice</a:t>
            </a:r>
          </a:p>
        </c:rich>
      </c:tx>
      <c:layout/>
      <c:overlay val="0"/>
    </c:title>
    <c:autoTitleDeleted val="0"/>
    <c:plotArea>
      <c:layout/>
      <c:barChart>
        <c:barDir val="col"/>
        <c:grouping val="clustered"/>
        <c:varyColors val="0"/>
        <c:ser>
          <c:idx val="0"/>
          <c:order val="0"/>
          <c:tx>
            <c:strRef>
              <c:f>Sheet1!$B$1</c:f>
              <c:strCache>
                <c:ptCount val="1"/>
                <c:pt idx="0">
                  <c:v>Mean Test Score Before Practice (percent)</c:v>
                </c:pt>
              </c:strCache>
            </c:strRef>
          </c:tx>
          <c:spPr>
            <a:solidFill>
              <a:schemeClr val="tx2"/>
            </a:solidFill>
          </c:spPr>
          <c:invertIfNegative val="0"/>
          <c:dLbls>
            <c:delete val="1"/>
          </c:dLbls>
          <c:cat>
            <c:strRef>
              <c:f>Sheet1!$A$2:$A$4</c:f>
              <c:strCache>
                <c:ptCount val="3"/>
                <c:pt idx="0">
                  <c:v>1/10/2014</c:v>
                </c:pt>
                <c:pt idx="1">
                  <c:v>1/17/2014</c:v>
                </c:pt>
                <c:pt idx="2">
                  <c:v>Mean Average</c:v>
                </c:pt>
              </c:strCache>
            </c:strRef>
          </c:cat>
          <c:val>
            <c:numRef>
              <c:f>Sheet1!$B$2:$B$4</c:f>
              <c:numCache>
                <c:formatCode>0%</c:formatCode>
                <c:ptCount val="3"/>
                <c:pt idx="0">
                  <c:v>0.64000000000000046</c:v>
                </c:pt>
                <c:pt idx="1">
                  <c:v>0.8290000000000004</c:v>
                </c:pt>
                <c:pt idx="2">
                  <c:v>0.75000000000000044</c:v>
                </c:pt>
              </c:numCache>
            </c:numRef>
          </c:val>
        </c:ser>
        <c:ser>
          <c:idx val="1"/>
          <c:order val="1"/>
          <c:tx>
            <c:strRef>
              <c:f>Sheet1!$C$1</c:f>
              <c:strCache>
                <c:ptCount val="1"/>
                <c:pt idx="0">
                  <c:v>Mean Test Score After Practice (percent)</c:v>
                </c:pt>
              </c:strCache>
            </c:strRef>
          </c:tx>
          <c:spPr>
            <a:solidFill>
              <a:srgbClr val="FAC090"/>
            </a:solidFill>
          </c:spPr>
          <c:invertIfNegative val="0"/>
          <c:dLbls>
            <c:delete val="1"/>
          </c:dLbls>
          <c:cat>
            <c:strRef>
              <c:f>Sheet1!$A$2:$A$4</c:f>
              <c:strCache>
                <c:ptCount val="3"/>
                <c:pt idx="0">
                  <c:v>1/10/2014</c:v>
                </c:pt>
                <c:pt idx="1">
                  <c:v>1/17/2014</c:v>
                </c:pt>
                <c:pt idx="2">
                  <c:v>Mean Average</c:v>
                </c:pt>
              </c:strCache>
            </c:strRef>
          </c:cat>
          <c:val>
            <c:numRef>
              <c:f>Sheet1!$C$2:$C$4</c:f>
              <c:numCache>
                <c:formatCode>0%</c:formatCode>
                <c:ptCount val="3"/>
                <c:pt idx="0">
                  <c:v>0.76000000000000045</c:v>
                </c:pt>
                <c:pt idx="1">
                  <c:v>0.8300000000000004</c:v>
                </c:pt>
                <c:pt idx="2">
                  <c:v>0.8</c:v>
                </c:pt>
              </c:numCache>
            </c:numRef>
          </c:val>
        </c:ser>
        <c:dLbls>
          <c:showLegendKey val="0"/>
          <c:showVal val="1"/>
          <c:showCatName val="0"/>
          <c:showSerName val="0"/>
          <c:showPercent val="0"/>
          <c:showBubbleSize val="0"/>
        </c:dLbls>
        <c:gapWidth val="150"/>
        <c:axId val="245882240"/>
        <c:axId val="245990912"/>
      </c:barChart>
      <c:catAx>
        <c:axId val="245882240"/>
        <c:scaling>
          <c:orientation val="minMax"/>
        </c:scaling>
        <c:delete val="0"/>
        <c:axPos val="b"/>
        <c:title>
          <c:tx>
            <c:rich>
              <a:bodyPr/>
              <a:lstStyle/>
              <a:p>
                <a:pPr>
                  <a:defRPr/>
                </a:pPr>
                <a:r>
                  <a:rPr lang="en-US"/>
                  <a:t>Time</a:t>
                </a:r>
              </a:p>
            </c:rich>
          </c:tx>
          <c:layout/>
          <c:overlay val="0"/>
        </c:title>
        <c:numFmt formatCode="m/d/yyyy" sourceLinked="1"/>
        <c:majorTickMark val="out"/>
        <c:minorTickMark val="none"/>
        <c:tickLblPos val="nextTo"/>
        <c:crossAx val="245990912"/>
        <c:crosses val="autoZero"/>
        <c:auto val="1"/>
        <c:lblAlgn val="ctr"/>
        <c:lblOffset val="100"/>
        <c:noMultiLvlLbl val="0"/>
      </c:catAx>
      <c:valAx>
        <c:axId val="245990912"/>
        <c:scaling>
          <c:orientation val="minMax"/>
          <c:max val="1"/>
          <c:min val="0"/>
        </c:scaling>
        <c:delete val="0"/>
        <c:axPos val="l"/>
        <c:majorGridlines/>
        <c:title>
          <c:tx>
            <c:rich>
              <a:bodyPr rot="-5400000" vert="horz"/>
              <a:lstStyle/>
              <a:p>
                <a:pPr>
                  <a:defRPr/>
                </a:pPr>
                <a:r>
                  <a:rPr lang="en-US"/>
                  <a:t>Mean Average Test Score (percent)</a:t>
                </a:r>
              </a:p>
            </c:rich>
          </c:tx>
          <c:layout>
            <c:manualLayout>
              <c:xMode val="edge"/>
              <c:yMode val="edge"/>
              <c:x val="1.65016501650165E-2"/>
              <c:y val="0.15128772796120904"/>
            </c:manualLayout>
          </c:layout>
          <c:overlay val="0"/>
        </c:title>
        <c:numFmt formatCode="0%" sourceLinked="1"/>
        <c:majorTickMark val="out"/>
        <c:minorTickMark val="none"/>
        <c:tickLblPos val="nextTo"/>
        <c:crossAx val="245882240"/>
        <c:crosses val="autoZero"/>
        <c:crossBetween val="between"/>
        <c:majorUnit val="0.2"/>
        <c:minorUnit val="0.1"/>
      </c:valAx>
    </c:plotArea>
    <c:plotVisOnly val="1"/>
    <c:dispBlanksAs val="gap"/>
    <c:showDLblsOverMax val="0"/>
  </c:chart>
  <c:txPr>
    <a:bodyPr/>
    <a:lstStyle/>
    <a:p>
      <a:pPr>
        <a:defRPr sz="2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Graph </a:t>
            </a:r>
            <a:r>
              <a:rPr lang="en-US" dirty="0" smtClean="0"/>
              <a:t>2A</a:t>
            </a:r>
            <a:r>
              <a:rPr lang="en-US" dirty="0"/>
              <a:t>: Mean Average Change in Heart Rate Versus Mean  Average Change in Test Scores</a:t>
            </a:r>
          </a:p>
        </c:rich>
      </c:tx>
      <c:layout>
        <c:manualLayout>
          <c:xMode val="edge"/>
          <c:yMode val="edge"/>
          <c:x val="0.14010498687664041"/>
          <c:y val="2.3809523809523812E-2"/>
        </c:manualLayout>
      </c:layout>
      <c:overlay val="0"/>
    </c:title>
    <c:autoTitleDeleted val="0"/>
    <c:plotArea>
      <c:layout/>
      <c:scatterChart>
        <c:scatterStyle val="lineMarker"/>
        <c:varyColors val="0"/>
        <c:ser>
          <c:idx val="0"/>
          <c:order val="0"/>
          <c:tx>
            <c:strRef>
              <c:f>Sheet1!$B$1</c:f>
              <c:strCache>
                <c:ptCount val="1"/>
                <c:pt idx="0">
                  <c:v>Y-Values</c:v>
                </c:pt>
              </c:strCache>
            </c:strRef>
          </c:tx>
          <c:spPr>
            <a:ln w="28575">
              <a:noFill/>
            </a:ln>
          </c:spPr>
          <c:marker>
            <c:symbol val="diamond"/>
            <c:size val="24"/>
            <c:spPr>
              <a:solidFill>
                <a:schemeClr val="tx2"/>
              </a:solidFill>
            </c:spPr>
          </c:marker>
          <c:xVal>
            <c:numRef>
              <c:f>Sheet1!$A$2:$A$13</c:f>
              <c:numCache>
                <c:formatCode>General</c:formatCode>
                <c:ptCount val="12"/>
                <c:pt idx="0">
                  <c:v>37</c:v>
                </c:pt>
                <c:pt idx="1">
                  <c:v>47</c:v>
                </c:pt>
                <c:pt idx="2">
                  <c:v>20</c:v>
                </c:pt>
                <c:pt idx="3">
                  <c:v>52</c:v>
                </c:pt>
                <c:pt idx="4">
                  <c:v>28</c:v>
                </c:pt>
                <c:pt idx="5">
                  <c:v>22</c:v>
                </c:pt>
                <c:pt idx="6">
                  <c:v>26</c:v>
                </c:pt>
                <c:pt idx="7">
                  <c:v>12</c:v>
                </c:pt>
                <c:pt idx="8">
                  <c:v>7</c:v>
                </c:pt>
                <c:pt idx="9">
                  <c:v>38</c:v>
                </c:pt>
                <c:pt idx="10">
                  <c:v>23</c:v>
                </c:pt>
                <c:pt idx="11">
                  <c:v>16</c:v>
                </c:pt>
              </c:numCache>
            </c:numRef>
          </c:xVal>
          <c:yVal>
            <c:numRef>
              <c:f>Sheet1!$B$2:$B$13</c:f>
              <c:numCache>
                <c:formatCode>General</c:formatCode>
                <c:ptCount val="12"/>
                <c:pt idx="0">
                  <c:v>10</c:v>
                </c:pt>
                <c:pt idx="1">
                  <c:v>30</c:v>
                </c:pt>
                <c:pt idx="2">
                  <c:v>30</c:v>
                </c:pt>
                <c:pt idx="3">
                  <c:v>-20</c:v>
                </c:pt>
                <c:pt idx="4">
                  <c:v>10</c:v>
                </c:pt>
                <c:pt idx="5">
                  <c:v>-20</c:v>
                </c:pt>
                <c:pt idx="6">
                  <c:v>0</c:v>
                </c:pt>
                <c:pt idx="7">
                  <c:v>-10</c:v>
                </c:pt>
                <c:pt idx="8">
                  <c:v>10</c:v>
                </c:pt>
                <c:pt idx="9">
                  <c:v>0</c:v>
                </c:pt>
                <c:pt idx="10">
                  <c:v>0</c:v>
                </c:pt>
                <c:pt idx="11">
                  <c:v>20</c:v>
                </c:pt>
              </c:numCache>
            </c:numRef>
          </c:yVal>
          <c:smooth val="0"/>
        </c:ser>
        <c:dLbls>
          <c:showLegendKey val="0"/>
          <c:showVal val="0"/>
          <c:showCatName val="0"/>
          <c:showSerName val="0"/>
          <c:showPercent val="0"/>
          <c:showBubbleSize val="0"/>
        </c:dLbls>
        <c:axId val="246375552"/>
        <c:axId val="246377856"/>
      </c:scatterChart>
      <c:valAx>
        <c:axId val="246375552"/>
        <c:scaling>
          <c:orientation val="minMax"/>
        </c:scaling>
        <c:delete val="0"/>
        <c:axPos val="b"/>
        <c:title>
          <c:tx>
            <c:rich>
              <a:bodyPr/>
              <a:lstStyle/>
              <a:p>
                <a:pPr>
                  <a:defRPr/>
                </a:pPr>
                <a:r>
                  <a:rPr lang="en-US" dirty="0"/>
                  <a:t>Mean Average Change in Heart Rate (bpm</a:t>
                </a:r>
                <a:r>
                  <a:rPr lang="en-US" dirty="0" smtClean="0"/>
                  <a:t>)</a:t>
                </a:r>
                <a:endParaRPr lang="en-US" dirty="0"/>
              </a:p>
              <a:p>
                <a:pPr>
                  <a:defRPr/>
                </a:pPr>
                <a:r>
                  <a:rPr lang="en-US" dirty="0"/>
                  <a:t>(r ≈ -0.07)</a:t>
                </a:r>
              </a:p>
            </c:rich>
          </c:tx>
          <c:layout/>
          <c:overlay val="0"/>
        </c:title>
        <c:numFmt formatCode="General" sourceLinked="1"/>
        <c:majorTickMark val="out"/>
        <c:minorTickMark val="none"/>
        <c:tickLblPos val="nextTo"/>
        <c:crossAx val="246377856"/>
        <c:crosses val="autoZero"/>
        <c:crossBetween val="midCat"/>
      </c:valAx>
      <c:valAx>
        <c:axId val="246377856"/>
        <c:scaling>
          <c:orientation val="minMax"/>
        </c:scaling>
        <c:delete val="0"/>
        <c:axPos val="l"/>
        <c:majorGridlines/>
        <c:title>
          <c:tx>
            <c:rich>
              <a:bodyPr rot="-5400000" vert="horz"/>
              <a:lstStyle/>
              <a:p>
                <a:pPr>
                  <a:defRPr/>
                </a:pPr>
                <a:r>
                  <a:rPr lang="en-US"/>
                  <a:t>Mean Average Change in Test Score (percent)</a:t>
                </a:r>
              </a:p>
            </c:rich>
          </c:tx>
          <c:layout>
            <c:manualLayout>
              <c:xMode val="edge"/>
              <c:yMode val="edge"/>
              <c:x val="8.313992905227682E-3"/>
              <c:y val="0.10895609572314943"/>
            </c:manualLayout>
          </c:layout>
          <c:overlay val="0"/>
        </c:title>
        <c:numFmt formatCode="General" sourceLinked="1"/>
        <c:majorTickMark val="out"/>
        <c:minorTickMark val="none"/>
        <c:tickLblPos val="nextTo"/>
        <c:crossAx val="246375552"/>
        <c:crosses val="autoZero"/>
        <c:crossBetween val="midCat"/>
      </c:valAx>
    </c:plotArea>
    <c:plotVisOnly val="1"/>
    <c:dispBlanksAs val="gap"/>
    <c:showDLblsOverMax val="0"/>
  </c:chart>
  <c:txPr>
    <a:bodyPr/>
    <a:lstStyle/>
    <a:p>
      <a:pPr>
        <a:defRPr sz="2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Graph </a:t>
            </a:r>
            <a:r>
              <a:rPr lang="en-US" dirty="0" smtClean="0"/>
              <a:t>2B</a:t>
            </a:r>
            <a:r>
              <a:rPr lang="en-US" dirty="0"/>
              <a:t>: Mean Average Change in Systolic Blood Pressure Versus Mean Average Change in Test Scores</a:t>
            </a:r>
          </a:p>
        </c:rich>
      </c:tx>
      <c:layout/>
      <c:overlay val="0"/>
    </c:title>
    <c:autoTitleDeleted val="0"/>
    <c:plotArea>
      <c:layout/>
      <c:scatterChart>
        <c:scatterStyle val="lineMarker"/>
        <c:varyColors val="0"/>
        <c:ser>
          <c:idx val="0"/>
          <c:order val="0"/>
          <c:tx>
            <c:strRef>
              <c:f>Sheet1!$B$1</c:f>
              <c:strCache>
                <c:ptCount val="1"/>
                <c:pt idx="0">
                  <c:v>Y-Values</c:v>
                </c:pt>
              </c:strCache>
            </c:strRef>
          </c:tx>
          <c:spPr>
            <a:ln w="28575">
              <a:noFill/>
            </a:ln>
          </c:spPr>
          <c:marker>
            <c:symbol val="diamond"/>
            <c:size val="24"/>
            <c:spPr>
              <a:solidFill>
                <a:schemeClr val="tx2"/>
              </a:solidFill>
            </c:spPr>
          </c:marker>
          <c:xVal>
            <c:numRef>
              <c:f>Sheet1!$A$2:$A$13</c:f>
              <c:numCache>
                <c:formatCode>General</c:formatCode>
                <c:ptCount val="12"/>
                <c:pt idx="0">
                  <c:v>-11</c:v>
                </c:pt>
                <c:pt idx="1">
                  <c:v>-12</c:v>
                </c:pt>
                <c:pt idx="2">
                  <c:v>-19</c:v>
                </c:pt>
                <c:pt idx="3">
                  <c:v>-18</c:v>
                </c:pt>
                <c:pt idx="4">
                  <c:v>-15</c:v>
                </c:pt>
                <c:pt idx="5">
                  <c:v>-6</c:v>
                </c:pt>
                <c:pt idx="6">
                  <c:v>-27</c:v>
                </c:pt>
                <c:pt idx="7">
                  <c:v>-13</c:v>
                </c:pt>
                <c:pt idx="8">
                  <c:v>-18</c:v>
                </c:pt>
                <c:pt idx="9">
                  <c:v>-3</c:v>
                </c:pt>
                <c:pt idx="10">
                  <c:v>-13</c:v>
                </c:pt>
                <c:pt idx="11">
                  <c:v>-10</c:v>
                </c:pt>
              </c:numCache>
            </c:numRef>
          </c:xVal>
          <c:yVal>
            <c:numRef>
              <c:f>Sheet1!$B$2:$B$13</c:f>
              <c:numCache>
                <c:formatCode>General</c:formatCode>
                <c:ptCount val="12"/>
                <c:pt idx="0">
                  <c:v>10</c:v>
                </c:pt>
                <c:pt idx="1">
                  <c:v>30</c:v>
                </c:pt>
                <c:pt idx="2">
                  <c:v>30</c:v>
                </c:pt>
                <c:pt idx="3">
                  <c:v>-20</c:v>
                </c:pt>
                <c:pt idx="4">
                  <c:v>10</c:v>
                </c:pt>
                <c:pt idx="5">
                  <c:v>-20</c:v>
                </c:pt>
                <c:pt idx="6">
                  <c:v>0</c:v>
                </c:pt>
                <c:pt idx="7">
                  <c:v>-10</c:v>
                </c:pt>
                <c:pt idx="8">
                  <c:v>10</c:v>
                </c:pt>
                <c:pt idx="9">
                  <c:v>0</c:v>
                </c:pt>
                <c:pt idx="10">
                  <c:v>0</c:v>
                </c:pt>
                <c:pt idx="11">
                  <c:v>20</c:v>
                </c:pt>
              </c:numCache>
            </c:numRef>
          </c:yVal>
          <c:smooth val="0"/>
        </c:ser>
        <c:dLbls>
          <c:showLegendKey val="0"/>
          <c:showVal val="0"/>
          <c:showCatName val="0"/>
          <c:showSerName val="0"/>
          <c:showPercent val="0"/>
          <c:showBubbleSize val="0"/>
        </c:dLbls>
        <c:axId val="246397952"/>
        <c:axId val="246404608"/>
      </c:scatterChart>
      <c:valAx>
        <c:axId val="246397952"/>
        <c:scaling>
          <c:orientation val="minMax"/>
        </c:scaling>
        <c:delete val="0"/>
        <c:axPos val="b"/>
        <c:title>
          <c:tx>
            <c:rich>
              <a:bodyPr/>
              <a:lstStyle/>
              <a:p>
                <a:pPr>
                  <a:defRPr/>
                </a:pPr>
                <a:r>
                  <a:rPr lang="en-US" dirty="0"/>
                  <a:t>Mean Average Change in Systolic Blood Pressure (mmHg</a:t>
                </a:r>
                <a:r>
                  <a:rPr lang="en-US" dirty="0" smtClean="0"/>
                  <a:t>)</a:t>
                </a:r>
                <a:endParaRPr lang="en-US" dirty="0"/>
              </a:p>
              <a:p>
                <a:pPr>
                  <a:defRPr/>
                </a:pPr>
                <a:r>
                  <a:rPr lang="en-US" dirty="0"/>
                  <a:t>(r ≈ -0.12)</a:t>
                </a:r>
              </a:p>
            </c:rich>
          </c:tx>
          <c:layout>
            <c:manualLayout>
              <c:xMode val="edge"/>
              <c:yMode val="edge"/>
              <c:x val="0.13664459556191841"/>
              <c:y val="0.86052937453554701"/>
            </c:manualLayout>
          </c:layout>
          <c:overlay val="0"/>
        </c:title>
        <c:numFmt formatCode="General" sourceLinked="1"/>
        <c:majorTickMark val="out"/>
        <c:minorTickMark val="none"/>
        <c:tickLblPos val="nextTo"/>
        <c:crossAx val="246404608"/>
        <c:crosses val="autoZero"/>
        <c:crossBetween val="midCat"/>
      </c:valAx>
      <c:valAx>
        <c:axId val="246404608"/>
        <c:scaling>
          <c:orientation val="minMax"/>
        </c:scaling>
        <c:delete val="0"/>
        <c:axPos val="l"/>
        <c:majorGridlines/>
        <c:title>
          <c:tx>
            <c:rich>
              <a:bodyPr rot="-5400000" vert="horz"/>
              <a:lstStyle/>
              <a:p>
                <a:pPr>
                  <a:defRPr/>
                </a:pPr>
                <a:r>
                  <a:rPr lang="en-US"/>
                  <a:t>Mean Average Change in Test Score (percent)</a:t>
                </a:r>
              </a:p>
            </c:rich>
          </c:tx>
          <c:layout>
            <c:manualLayout>
              <c:xMode val="edge"/>
              <c:yMode val="edge"/>
              <c:x val="0"/>
              <c:y val="0.14390902414545778"/>
            </c:manualLayout>
          </c:layout>
          <c:overlay val="0"/>
        </c:title>
        <c:numFmt formatCode="General" sourceLinked="1"/>
        <c:majorTickMark val="out"/>
        <c:minorTickMark val="none"/>
        <c:tickLblPos val="nextTo"/>
        <c:crossAx val="246397952"/>
        <c:crosses val="autoZero"/>
        <c:crossBetween val="midCat"/>
      </c:valAx>
    </c:plotArea>
    <c:plotVisOnly val="1"/>
    <c:dispBlanksAs val="gap"/>
    <c:showDLblsOverMax val="0"/>
  </c:chart>
  <c:txPr>
    <a:bodyPr/>
    <a:lstStyle/>
    <a:p>
      <a:pPr>
        <a:defRPr sz="2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Graph </a:t>
            </a:r>
            <a:r>
              <a:rPr lang="en-US" dirty="0" smtClean="0"/>
              <a:t>3: </a:t>
            </a:r>
            <a:r>
              <a:rPr lang="en-US" dirty="0"/>
              <a:t>Mean Average Test Scores for Subjects with and Without Previous PE/Dance Class </a:t>
            </a:r>
          </a:p>
        </c:rich>
      </c:tx>
      <c:layout/>
      <c:overlay val="0"/>
    </c:title>
    <c:autoTitleDeleted val="0"/>
    <c:plotArea>
      <c:layout/>
      <c:barChart>
        <c:barDir val="col"/>
        <c:grouping val="clustered"/>
        <c:varyColors val="0"/>
        <c:ser>
          <c:idx val="0"/>
          <c:order val="0"/>
          <c:tx>
            <c:strRef>
              <c:f>Sheet1!$B$1</c:f>
              <c:strCache>
                <c:ptCount val="1"/>
                <c:pt idx="0">
                  <c:v>Mean Average Test Score for Subjects with Previous PE/Dance Class (percent)</c:v>
                </c:pt>
              </c:strCache>
            </c:strRef>
          </c:tx>
          <c:spPr>
            <a:solidFill>
              <a:schemeClr val="tx2"/>
            </a:solidFill>
          </c:spPr>
          <c:invertIfNegative val="0"/>
          <c:cat>
            <c:strRef>
              <c:f>Sheet1!$A$2:$A$4</c:f>
              <c:strCache>
                <c:ptCount val="3"/>
                <c:pt idx="0">
                  <c:v>12/13/2013</c:v>
                </c:pt>
                <c:pt idx="1">
                  <c:v>1/10/2014</c:v>
                </c:pt>
                <c:pt idx="2">
                  <c:v>Total</c:v>
                </c:pt>
              </c:strCache>
            </c:strRef>
          </c:cat>
          <c:val>
            <c:numRef>
              <c:f>Sheet1!$B$2:$B$4</c:f>
              <c:numCache>
                <c:formatCode>0.0%</c:formatCode>
                <c:ptCount val="3"/>
                <c:pt idx="0">
                  <c:v>0.92500000000000004</c:v>
                </c:pt>
                <c:pt idx="1">
                  <c:v>0.90900000000000003</c:v>
                </c:pt>
                <c:pt idx="2">
                  <c:v>0.91900000000000004</c:v>
                </c:pt>
              </c:numCache>
            </c:numRef>
          </c:val>
        </c:ser>
        <c:ser>
          <c:idx val="1"/>
          <c:order val="1"/>
          <c:tx>
            <c:strRef>
              <c:f>Sheet1!$C$1</c:f>
              <c:strCache>
                <c:ptCount val="1"/>
                <c:pt idx="0">
                  <c:v>Mean Average Test Score for Subjects Without Previous PE/Dance Class (percent)</c:v>
                </c:pt>
              </c:strCache>
            </c:strRef>
          </c:tx>
          <c:spPr>
            <a:solidFill>
              <a:srgbClr val="FAC090"/>
            </a:solidFill>
          </c:spPr>
          <c:invertIfNegative val="0"/>
          <c:cat>
            <c:strRef>
              <c:f>Sheet1!$A$2:$A$4</c:f>
              <c:strCache>
                <c:ptCount val="3"/>
                <c:pt idx="0">
                  <c:v>12/13/2013</c:v>
                </c:pt>
                <c:pt idx="1">
                  <c:v>1/10/2014</c:v>
                </c:pt>
                <c:pt idx="2">
                  <c:v>Total</c:v>
                </c:pt>
              </c:strCache>
            </c:strRef>
          </c:cat>
          <c:val>
            <c:numRef>
              <c:f>Sheet1!$C$2:$C$4</c:f>
              <c:numCache>
                <c:formatCode>0.0%</c:formatCode>
                <c:ptCount val="3"/>
                <c:pt idx="0">
                  <c:v>0.84800000000000042</c:v>
                </c:pt>
                <c:pt idx="1">
                  <c:v>0.87900000000000045</c:v>
                </c:pt>
                <c:pt idx="2">
                  <c:v>0.86400000000000043</c:v>
                </c:pt>
              </c:numCache>
            </c:numRef>
          </c:val>
        </c:ser>
        <c:dLbls>
          <c:showLegendKey val="0"/>
          <c:showVal val="0"/>
          <c:showCatName val="0"/>
          <c:showSerName val="0"/>
          <c:showPercent val="0"/>
          <c:showBubbleSize val="0"/>
        </c:dLbls>
        <c:gapWidth val="150"/>
        <c:axId val="246999296"/>
        <c:axId val="247210368"/>
      </c:barChart>
      <c:catAx>
        <c:axId val="246999296"/>
        <c:scaling>
          <c:orientation val="minMax"/>
        </c:scaling>
        <c:delete val="0"/>
        <c:axPos val="b"/>
        <c:title>
          <c:tx>
            <c:rich>
              <a:bodyPr/>
              <a:lstStyle/>
              <a:p>
                <a:pPr>
                  <a:defRPr/>
                </a:pPr>
                <a:r>
                  <a:rPr lang="en-US"/>
                  <a:t>Date</a:t>
                </a:r>
              </a:p>
            </c:rich>
          </c:tx>
          <c:layout/>
          <c:overlay val="0"/>
        </c:title>
        <c:majorTickMark val="out"/>
        <c:minorTickMark val="none"/>
        <c:tickLblPos val="nextTo"/>
        <c:crossAx val="247210368"/>
        <c:crosses val="autoZero"/>
        <c:auto val="1"/>
        <c:lblAlgn val="ctr"/>
        <c:lblOffset val="100"/>
        <c:noMultiLvlLbl val="0"/>
      </c:catAx>
      <c:valAx>
        <c:axId val="247210368"/>
        <c:scaling>
          <c:orientation val="minMax"/>
          <c:max val="1"/>
          <c:min val="0.8"/>
        </c:scaling>
        <c:delete val="0"/>
        <c:axPos val="l"/>
        <c:majorGridlines/>
        <c:title>
          <c:tx>
            <c:rich>
              <a:bodyPr rot="-5400000" vert="horz"/>
              <a:lstStyle/>
              <a:p>
                <a:pPr>
                  <a:defRPr/>
                </a:pPr>
                <a:r>
                  <a:rPr lang="en-US"/>
                  <a:t>Mean Average  Test Score</a:t>
                </a:r>
              </a:p>
            </c:rich>
          </c:tx>
          <c:layout/>
          <c:overlay val="0"/>
        </c:title>
        <c:numFmt formatCode="0.0%" sourceLinked="1"/>
        <c:majorTickMark val="out"/>
        <c:minorTickMark val="none"/>
        <c:tickLblPos val="nextTo"/>
        <c:crossAx val="246999296"/>
        <c:crosses val="autoZero"/>
        <c:crossBetween val="between"/>
        <c:majorUnit val="5.0000000000000024E-2"/>
        <c:minorUnit val="1.0000000000000005E-2"/>
      </c:valAx>
    </c:plotArea>
    <c:legend>
      <c:legendPos val="r"/>
      <c:layout>
        <c:manualLayout>
          <c:xMode val="edge"/>
          <c:yMode val="edge"/>
          <c:x val="0.64594542869641403"/>
          <c:y val="0.26457005374328207"/>
          <c:w val="0.33553605278506876"/>
          <c:h val="0.46530433695788065"/>
        </c:manualLayout>
      </c:layout>
      <c:overlay val="0"/>
    </c:legend>
    <c:plotVisOnly val="1"/>
    <c:dispBlanksAs val="gap"/>
    <c:showDLblsOverMax val="0"/>
  </c:chart>
  <c:txPr>
    <a:bodyPr/>
    <a:lstStyle/>
    <a:p>
      <a:pPr>
        <a:defRPr sz="22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wrap="square" lIns="93936" tIns="46968" rIns="93936" bIns="46968"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wrap="square" lIns="93936" tIns="46968" rIns="93936" bIns="46968" numCol="1" anchor="t" anchorCtr="0" compatLnSpc="1">
            <a:prstTxWarp prst="textNoShape">
              <a:avLst/>
            </a:prstTxWarp>
          </a:bodyPr>
          <a:lstStyle>
            <a:lvl1pPr algn="r">
              <a:defRPr sz="1200"/>
            </a:lvl1pPr>
          </a:lstStyle>
          <a:p>
            <a:fld id="{272F22AC-7563-4920-AF55-DB71738F044F}" type="datetimeFigureOut">
              <a:rPr lang="en-US"/>
              <a:pPr/>
              <a:t>3/5/2016</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wrap="square" lIns="93936" tIns="46968" rIns="93936" bIns="46968"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wrap="square" lIns="93936" tIns="46968" rIns="93936" bIns="46968" numCol="1" anchor="b" anchorCtr="0" compatLnSpc="1">
            <a:prstTxWarp prst="textNoShape">
              <a:avLst/>
            </a:prstTxWarp>
          </a:bodyPr>
          <a:lstStyle>
            <a:lvl1pPr algn="r">
              <a:defRPr sz="1200"/>
            </a:lvl1pPr>
          </a:lstStyle>
          <a:p>
            <a:fld id="{C8019408-863E-43E7-B75D-97159A601DBB}" type="slidenum">
              <a:rPr lang="en-US"/>
              <a:pPr/>
              <a:t>‹#›</a:t>
            </a:fld>
            <a:endParaRPr lang="en-US"/>
          </a:p>
        </p:txBody>
      </p:sp>
    </p:spTree>
    <p:extLst>
      <p:ext uri="{BB962C8B-B14F-4D97-AF65-F5344CB8AC3E}">
        <p14:creationId xmlns:p14="http://schemas.microsoft.com/office/powerpoint/2010/main" val="1262177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6CCDBA51-FB5F-4299-8BA9-8F71F47C6010}" type="datetimeFigureOut">
              <a:rPr lang="en-US" smtClean="0"/>
              <a:t>3/5/2016</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0288B8EF-0B0A-4AD5-8C30-1A19CDA6D59E}" type="slidenum">
              <a:rPr lang="en-US" smtClean="0"/>
              <a:t>‹#›</a:t>
            </a:fld>
            <a:endParaRPr lang="en-US"/>
          </a:p>
        </p:txBody>
      </p:sp>
    </p:spTree>
    <p:extLst>
      <p:ext uri="{BB962C8B-B14F-4D97-AF65-F5344CB8AC3E}">
        <p14:creationId xmlns:p14="http://schemas.microsoft.com/office/powerpoint/2010/main" val="321388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88B8EF-0B0A-4AD5-8C30-1A19CDA6D59E}" type="slidenum">
              <a:rPr lang="en-US" smtClean="0"/>
              <a:t>1</a:t>
            </a:fld>
            <a:endParaRPr lang="en-US"/>
          </a:p>
        </p:txBody>
      </p:sp>
    </p:spTree>
    <p:extLst>
      <p:ext uri="{BB962C8B-B14F-4D97-AF65-F5344CB8AC3E}">
        <p14:creationId xmlns:p14="http://schemas.microsoft.com/office/powerpoint/2010/main" val="322251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55DAD-C10F-460C-9C7E-990021616344}" type="slidenum">
              <a:rPr lang="en-US" smtClean="0"/>
              <a:pPr/>
              <a:t>‹#›</a:t>
            </a:fld>
            <a:endParaRPr lang="en-US"/>
          </a:p>
        </p:txBody>
      </p:sp>
    </p:spTree>
    <p:extLst>
      <p:ext uri="{BB962C8B-B14F-4D97-AF65-F5344CB8AC3E}">
        <p14:creationId xmlns:p14="http://schemas.microsoft.com/office/powerpoint/2010/main" val="363859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2F0D6-557F-42ED-94C8-79C8B0AAB5C6}" type="slidenum">
              <a:rPr lang="en-US" smtClean="0"/>
              <a:pPr/>
              <a:t>‹#›</a:t>
            </a:fld>
            <a:endParaRPr lang="en-US"/>
          </a:p>
        </p:txBody>
      </p:sp>
    </p:spTree>
    <p:extLst>
      <p:ext uri="{BB962C8B-B14F-4D97-AF65-F5344CB8AC3E}">
        <p14:creationId xmlns:p14="http://schemas.microsoft.com/office/powerpoint/2010/main" val="385987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F60BB-6CF4-412E-B837-699372D9DD26}" type="slidenum">
              <a:rPr lang="en-US" smtClean="0"/>
              <a:pPr/>
              <a:t>‹#›</a:t>
            </a:fld>
            <a:endParaRPr lang="en-US"/>
          </a:p>
        </p:txBody>
      </p:sp>
    </p:spTree>
    <p:extLst>
      <p:ext uri="{BB962C8B-B14F-4D97-AF65-F5344CB8AC3E}">
        <p14:creationId xmlns:p14="http://schemas.microsoft.com/office/powerpoint/2010/main" val="372943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0ADBF-2662-492A-93CF-F0D3A8173F2E}" type="slidenum">
              <a:rPr lang="en-US" smtClean="0"/>
              <a:pPr/>
              <a:t>‹#›</a:t>
            </a:fld>
            <a:endParaRPr lang="en-US"/>
          </a:p>
        </p:txBody>
      </p:sp>
    </p:spTree>
    <p:extLst>
      <p:ext uri="{BB962C8B-B14F-4D97-AF65-F5344CB8AC3E}">
        <p14:creationId xmlns:p14="http://schemas.microsoft.com/office/powerpoint/2010/main" val="209288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6AEEA-5DF0-4420-BCE9-731489394990}" type="slidenum">
              <a:rPr lang="en-US" smtClean="0"/>
              <a:pPr/>
              <a:t>‹#›</a:t>
            </a:fld>
            <a:endParaRPr lang="en-US"/>
          </a:p>
        </p:txBody>
      </p:sp>
    </p:spTree>
    <p:extLst>
      <p:ext uri="{BB962C8B-B14F-4D97-AF65-F5344CB8AC3E}">
        <p14:creationId xmlns:p14="http://schemas.microsoft.com/office/powerpoint/2010/main" val="5636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BAA80-640E-47B7-95AF-2189CE9C944A}" type="slidenum">
              <a:rPr lang="en-US" smtClean="0"/>
              <a:pPr/>
              <a:t>‹#›</a:t>
            </a:fld>
            <a:endParaRPr lang="en-US"/>
          </a:p>
        </p:txBody>
      </p:sp>
    </p:spTree>
    <p:extLst>
      <p:ext uri="{BB962C8B-B14F-4D97-AF65-F5344CB8AC3E}">
        <p14:creationId xmlns:p14="http://schemas.microsoft.com/office/powerpoint/2010/main" val="310134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8DA1F-B7FB-4343-8986-A00DB514CFB0}" type="slidenum">
              <a:rPr lang="en-US" smtClean="0"/>
              <a:pPr/>
              <a:t>‹#›</a:t>
            </a:fld>
            <a:endParaRPr lang="en-US"/>
          </a:p>
        </p:txBody>
      </p:sp>
    </p:spTree>
    <p:extLst>
      <p:ext uri="{BB962C8B-B14F-4D97-AF65-F5344CB8AC3E}">
        <p14:creationId xmlns:p14="http://schemas.microsoft.com/office/powerpoint/2010/main" val="102337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7317-2E99-4B13-BC60-BC1B282C0C74}" type="slidenum">
              <a:rPr lang="en-US" smtClean="0"/>
              <a:pPr/>
              <a:t>‹#›</a:t>
            </a:fld>
            <a:endParaRPr lang="en-US"/>
          </a:p>
        </p:txBody>
      </p:sp>
    </p:spTree>
    <p:extLst>
      <p:ext uri="{BB962C8B-B14F-4D97-AF65-F5344CB8AC3E}">
        <p14:creationId xmlns:p14="http://schemas.microsoft.com/office/powerpoint/2010/main" val="399673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5310CA-D64E-4C30-AD61-42687DC9F2E4}" type="slidenum">
              <a:rPr lang="en-US" smtClean="0"/>
              <a:pPr/>
              <a:t>‹#›</a:t>
            </a:fld>
            <a:endParaRPr lang="en-US"/>
          </a:p>
        </p:txBody>
      </p:sp>
    </p:spTree>
    <p:extLst>
      <p:ext uri="{BB962C8B-B14F-4D97-AF65-F5344CB8AC3E}">
        <p14:creationId xmlns:p14="http://schemas.microsoft.com/office/powerpoint/2010/main" val="253912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744FA-D360-40C5-96ED-EA2E9E183B11}" type="slidenum">
              <a:rPr lang="en-US" smtClean="0"/>
              <a:pPr/>
              <a:t>‹#›</a:t>
            </a:fld>
            <a:endParaRPr lang="en-US"/>
          </a:p>
        </p:txBody>
      </p:sp>
    </p:spTree>
    <p:extLst>
      <p:ext uri="{BB962C8B-B14F-4D97-AF65-F5344CB8AC3E}">
        <p14:creationId xmlns:p14="http://schemas.microsoft.com/office/powerpoint/2010/main" val="283218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FFAB3-BC41-4FF4-9BFC-B8484512C683}" type="slidenum">
              <a:rPr lang="en-US" smtClean="0"/>
              <a:pPr/>
              <a:t>‹#›</a:t>
            </a:fld>
            <a:endParaRPr lang="en-US"/>
          </a:p>
        </p:txBody>
      </p:sp>
    </p:spTree>
    <p:extLst>
      <p:ext uri="{BB962C8B-B14F-4D97-AF65-F5344CB8AC3E}">
        <p14:creationId xmlns:p14="http://schemas.microsoft.com/office/powerpoint/2010/main" val="186044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696" tIns="219355" rIns="438696" bIns="219355" rtlCol="0" anchor="ctr"/>
          <a:lstStyle>
            <a:lvl1pPr algn="l">
              <a:defRPr sz="5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696" tIns="219355" rIns="438696" bIns="219355" rtlCol="0" anchor="ctr"/>
          <a:lstStyle>
            <a:lvl1pPr algn="r">
              <a:defRPr sz="5800">
                <a:solidFill>
                  <a:schemeClr val="tx1">
                    <a:tint val="75000"/>
                  </a:schemeClr>
                </a:solidFill>
              </a:defRPr>
            </a:lvl1pPr>
          </a:lstStyle>
          <a:p>
            <a:fld id="{9B230295-A6B2-44A2-8F5B-9677B36748A6}" type="slidenum">
              <a:rPr lang="en-US" smtClean="0"/>
              <a:pPr/>
              <a:t>‹#›</a:t>
            </a:fld>
            <a:endParaRPr lang="en-US"/>
          </a:p>
        </p:txBody>
      </p:sp>
    </p:spTree>
    <p:extLst>
      <p:ext uri="{BB962C8B-B14F-4D97-AF65-F5344CB8AC3E}">
        <p14:creationId xmlns:p14="http://schemas.microsoft.com/office/powerpoint/2010/main" val="205785685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chart" Target="../charts/chart1.xml"/><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32" name="Rectangle 2"/>
          <p:cNvSpPr>
            <a:spLocks noChangeArrowheads="1"/>
          </p:cNvSpPr>
          <p:nvPr/>
        </p:nvSpPr>
        <p:spPr bwMode="auto">
          <a:xfrm>
            <a:off x="11811000" y="533400"/>
            <a:ext cx="20567650" cy="2514600"/>
          </a:xfrm>
          <a:prstGeom prst="rect">
            <a:avLst/>
          </a:prstGeom>
          <a:solidFill>
            <a:srgbClr val="FAC090"/>
          </a:solidFill>
          <a:ln w="76200">
            <a:solidFill>
              <a:srgbClr val="1F497D"/>
            </a:solidFill>
            <a:miter lim="800000"/>
            <a:headEnd/>
            <a:tailEnd/>
          </a:ln>
        </p:spPr>
        <p:txBody>
          <a:bodyPr wrap="none" lIns="91354" tIns="45672" rIns="91354" bIns="45672" anchor="ctr"/>
          <a:lstStyle/>
          <a:p>
            <a:endParaRPr lang="en-US"/>
          </a:p>
        </p:txBody>
      </p:sp>
      <p:sp>
        <p:nvSpPr>
          <p:cNvPr id="1034" name="Rectangle 15"/>
          <p:cNvSpPr>
            <a:spLocks noChangeArrowheads="1"/>
          </p:cNvSpPr>
          <p:nvPr/>
        </p:nvSpPr>
        <p:spPr bwMode="auto">
          <a:xfrm>
            <a:off x="304800" y="533400"/>
            <a:ext cx="10439400" cy="88392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dirty="0"/>
          </a:p>
        </p:txBody>
      </p:sp>
      <p:sp>
        <p:nvSpPr>
          <p:cNvPr id="1035" name="Rectangle 16"/>
          <p:cNvSpPr>
            <a:spLocks noChangeArrowheads="1"/>
          </p:cNvSpPr>
          <p:nvPr/>
        </p:nvSpPr>
        <p:spPr bwMode="auto">
          <a:xfrm>
            <a:off x="609600" y="685800"/>
            <a:ext cx="9753600" cy="8553450"/>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36" name="Rectangle 17"/>
          <p:cNvSpPr>
            <a:spLocks noChangeArrowheads="1"/>
          </p:cNvSpPr>
          <p:nvPr/>
        </p:nvSpPr>
        <p:spPr bwMode="auto">
          <a:xfrm>
            <a:off x="762000" y="838200"/>
            <a:ext cx="9388475" cy="1122363"/>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37" name="Text Box 18"/>
          <p:cNvSpPr txBox="1">
            <a:spLocks noChangeArrowheads="1"/>
          </p:cNvSpPr>
          <p:nvPr/>
        </p:nvSpPr>
        <p:spPr bwMode="auto">
          <a:xfrm>
            <a:off x="1904998" y="1012441"/>
            <a:ext cx="7040563"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smtClean="0">
                <a:cs typeface="Times New Roman" panose="02020603050405020304" pitchFamily="18" charset="0"/>
              </a:rPr>
              <a:t>Abstract</a:t>
            </a:r>
            <a:endParaRPr lang="en-US" sz="4000" dirty="0">
              <a:cs typeface="Times New Roman" panose="02020603050405020304" pitchFamily="18" charset="0"/>
            </a:endParaRPr>
          </a:p>
        </p:txBody>
      </p:sp>
      <p:sp>
        <p:nvSpPr>
          <p:cNvPr id="1039" name="Rectangle 49"/>
          <p:cNvSpPr>
            <a:spLocks noChangeArrowheads="1"/>
          </p:cNvSpPr>
          <p:nvPr/>
        </p:nvSpPr>
        <p:spPr bwMode="auto">
          <a:xfrm>
            <a:off x="304800" y="18516600"/>
            <a:ext cx="10439400" cy="140208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a:p>
          <a:p>
            <a:endParaRPr lang="en-US"/>
          </a:p>
        </p:txBody>
      </p:sp>
      <p:sp>
        <p:nvSpPr>
          <p:cNvPr id="1040" name="Rectangle 50"/>
          <p:cNvSpPr>
            <a:spLocks noChangeArrowheads="1"/>
          </p:cNvSpPr>
          <p:nvPr/>
        </p:nvSpPr>
        <p:spPr bwMode="auto">
          <a:xfrm>
            <a:off x="609600" y="18830836"/>
            <a:ext cx="9753600" cy="13554164"/>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41" name="Rectangle 51"/>
          <p:cNvSpPr>
            <a:spLocks noChangeArrowheads="1"/>
          </p:cNvSpPr>
          <p:nvPr/>
        </p:nvSpPr>
        <p:spPr bwMode="auto">
          <a:xfrm>
            <a:off x="822325" y="19069050"/>
            <a:ext cx="9388475" cy="112395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42" name="Text Box 52"/>
          <p:cNvSpPr txBox="1">
            <a:spLocks noChangeArrowheads="1"/>
          </p:cNvSpPr>
          <p:nvPr/>
        </p:nvSpPr>
        <p:spPr bwMode="auto">
          <a:xfrm>
            <a:off x="1951037" y="19271866"/>
            <a:ext cx="7040563" cy="718317"/>
          </a:xfrm>
          <a:prstGeom prst="rect">
            <a:avLst/>
          </a:prstGeom>
          <a:noFill/>
          <a:ln w="9525">
            <a:noFill/>
            <a:miter lim="800000"/>
            <a:headEnd/>
            <a:tailEnd/>
          </a:ln>
        </p:spPr>
        <p:txBody>
          <a:bodyPr wrap="square" lIns="101794" tIns="50885" rIns="101794" bIns="50885">
            <a:spAutoFit/>
          </a:bodyPr>
          <a:lstStyle/>
          <a:p>
            <a:pPr algn="ctr" defTabSz="1019175">
              <a:spcBef>
                <a:spcPct val="50000"/>
              </a:spcBef>
            </a:pPr>
            <a:r>
              <a:rPr lang="en-US" sz="4000" dirty="0" smtClean="0">
                <a:cs typeface="Times New Roman" panose="02020603050405020304" pitchFamily="18" charset="0"/>
              </a:rPr>
              <a:t>Materials and Methods</a:t>
            </a:r>
            <a:endParaRPr lang="en-US" sz="4000" dirty="0">
              <a:cs typeface="Times New Roman" panose="02020603050405020304" pitchFamily="18" charset="0"/>
            </a:endParaRPr>
          </a:p>
        </p:txBody>
      </p:sp>
      <p:sp>
        <p:nvSpPr>
          <p:cNvPr id="1043" name="Rectangle 57"/>
          <p:cNvSpPr>
            <a:spLocks noChangeArrowheads="1"/>
          </p:cNvSpPr>
          <p:nvPr/>
        </p:nvSpPr>
        <p:spPr bwMode="auto">
          <a:xfrm>
            <a:off x="304800" y="9753600"/>
            <a:ext cx="10439400" cy="83820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dirty="0"/>
          </a:p>
        </p:txBody>
      </p:sp>
      <p:sp>
        <p:nvSpPr>
          <p:cNvPr id="1044" name="Rectangle 58"/>
          <p:cNvSpPr>
            <a:spLocks noChangeArrowheads="1"/>
          </p:cNvSpPr>
          <p:nvPr/>
        </p:nvSpPr>
        <p:spPr bwMode="auto">
          <a:xfrm>
            <a:off x="609600" y="10058400"/>
            <a:ext cx="9753600" cy="7818775"/>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45" name="Rectangle 59"/>
          <p:cNvSpPr>
            <a:spLocks noChangeArrowheads="1"/>
          </p:cNvSpPr>
          <p:nvPr/>
        </p:nvSpPr>
        <p:spPr bwMode="auto">
          <a:xfrm>
            <a:off x="762000" y="10210800"/>
            <a:ext cx="9388475" cy="112395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46" name="Text Box 60"/>
          <p:cNvSpPr txBox="1">
            <a:spLocks noChangeArrowheads="1"/>
          </p:cNvSpPr>
          <p:nvPr/>
        </p:nvSpPr>
        <p:spPr bwMode="auto">
          <a:xfrm>
            <a:off x="1828800" y="10413616"/>
            <a:ext cx="7040563"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a:cs typeface="Times New Roman" panose="02020603050405020304" pitchFamily="18" charset="0"/>
              </a:rPr>
              <a:t>Introduction </a:t>
            </a:r>
          </a:p>
        </p:txBody>
      </p:sp>
      <p:sp>
        <p:nvSpPr>
          <p:cNvPr id="1047" name="Text Box 63"/>
          <p:cNvSpPr txBox="1">
            <a:spLocks noChangeArrowheads="1"/>
          </p:cNvSpPr>
          <p:nvPr/>
        </p:nvSpPr>
        <p:spPr bwMode="auto">
          <a:xfrm>
            <a:off x="4556125" y="8482013"/>
            <a:ext cx="3810000" cy="387350"/>
          </a:xfrm>
          <a:prstGeom prst="rect">
            <a:avLst/>
          </a:prstGeom>
          <a:noFill/>
          <a:ln w="9525">
            <a:noFill/>
            <a:miter lim="800000"/>
            <a:headEnd/>
            <a:tailEnd/>
          </a:ln>
        </p:spPr>
        <p:txBody>
          <a:bodyPr lIns="91354" tIns="45672" rIns="91354" bIns="45672">
            <a:spAutoFit/>
          </a:bodyPr>
          <a:lstStyle/>
          <a:p>
            <a:pPr>
              <a:spcBef>
                <a:spcPct val="50000"/>
              </a:spcBef>
            </a:pPr>
            <a:endParaRPr lang="en-US" sz="1900">
              <a:latin typeface="Arial" charset="0"/>
            </a:endParaRPr>
          </a:p>
        </p:txBody>
      </p:sp>
      <p:sp>
        <p:nvSpPr>
          <p:cNvPr id="1048" name="Rectangle 67"/>
          <p:cNvSpPr>
            <a:spLocks noChangeArrowheads="1"/>
          </p:cNvSpPr>
          <p:nvPr/>
        </p:nvSpPr>
        <p:spPr bwMode="auto">
          <a:xfrm>
            <a:off x="33299400" y="10884932"/>
            <a:ext cx="10363200" cy="12279868"/>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a:p>
        </p:txBody>
      </p:sp>
      <p:sp>
        <p:nvSpPr>
          <p:cNvPr id="1049" name="Rectangle 68"/>
          <p:cNvSpPr>
            <a:spLocks noChangeArrowheads="1"/>
          </p:cNvSpPr>
          <p:nvPr/>
        </p:nvSpPr>
        <p:spPr bwMode="auto">
          <a:xfrm>
            <a:off x="33299400" y="23622000"/>
            <a:ext cx="10363200" cy="53340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dirty="0"/>
          </a:p>
        </p:txBody>
      </p:sp>
      <p:sp>
        <p:nvSpPr>
          <p:cNvPr id="1050" name="Rectangle 69"/>
          <p:cNvSpPr>
            <a:spLocks noChangeArrowheads="1"/>
          </p:cNvSpPr>
          <p:nvPr/>
        </p:nvSpPr>
        <p:spPr bwMode="auto">
          <a:xfrm>
            <a:off x="33299400" y="29413200"/>
            <a:ext cx="10363200" cy="30480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a:p>
        </p:txBody>
      </p:sp>
      <p:sp>
        <p:nvSpPr>
          <p:cNvPr id="2118" name="Rectangle 70"/>
          <p:cNvSpPr>
            <a:spLocks noChangeArrowheads="1"/>
          </p:cNvSpPr>
          <p:nvPr/>
        </p:nvSpPr>
        <p:spPr bwMode="auto">
          <a:xfrm>
            <a:off x="33604200" y="11214099"/>
            <a:ext cx="9677400" cy="11645899"/>
          </a:xfrm>
          <a:prstGeom prst="rect">
            <a:avLst/>
          </a:prstGeom>
          <a:noFill/>
          <a:ln w="76200">
            <a:solidFill>
              <a:schemeClr val="tx2"/>
            </a:solidFill>
            <a:miter lim="800000"/>
            <a:headEnd/>
            <a:tailEnd/>
          </a:ln>
          <a:effectLst/>
          <a:extLst/>
        </p:spPr>
        <p:txBody>
          <a:bodyPr wrap="none" lIns="91354" tIns="45672" rIns="91354" bIns="45672" anchor="ctr"/>
          <a:lstStyle/>
          <a:p>
            <a:endParaRPr lang="en-US" b="1">
              <a:solidFill>
                <a:srgbClr val="9BBB59"/>
              </a:solidFill>
              <a:effectLst>
                <a:outerShdw blurRad="38100" dist="38100" dir="2700000" algn="tl">
                  <a:srgbClr val="FFFFFF"/>
                </a:outerShdw>
              </a:effectLst>
            </a:endParaRPr>
          </a:p>
        </p:txBody>
      </p:sp>
      <p:sp>
        <p:nvSpPr>
          <p:cNvPr id="2119" name="Rectangle 71"/>
          <p:cNvSpPr>
            <a:spLocks noChangeArrowheads="1"/>
          </p:cNvSpPr>
          <p:nvPr/>
        </p:nvSpPr>
        <p:spPr bwMode="auto">
          <a:xfrm>
            <a:off x="33740725" y="11372850"/>
            <a:ext cx="9388475" cy="1123950"/>
          </a:xfrm>
          <a:prstGeom prst="rect">
            <a:avLst/>
          </a:prstGeom>
          <a:solidFill>
            <a:schemeClr val="accent6">
              <a:lumMod val="60000"/>
              <a:lumOff val="40000"/>
            </a:schemeClr>
          </a:solidFill>
          <a:ln w="9525">
            <a:solidFill>
              <a:schemeClr val="tx1"/>
            </a:solidFill>
            <a:miter lim="800000"/>
            <a:headEnd/>
            <a:tailEnd/>
          </a:ln>
          <a:effectLst/>
          <a:extLst/>
        </p:spPr>
        <p:txBody>
          <a:bodyPr wrap="none" lIns="91354" tIns="45672" rIns="91354" bIns="45672" anchor="ctr"/>
          <a:lstStyle/>
          <a:p>
            <a:endParaRPr lang="en-US"/>
          </a:p>
        </p:txBody>
      </p:sp>
      <p:sp>
        <p:nvSpPr>
          <p:cNvPr id="1053" name="Text Box 72"/>
          <p:cNvSpPr txBox="1">
            <a:spLocks noChangeArrowheads="1"/>
          </p:cNvSpPr>
          <p:nvPr/>
        </p:nvSpPr>
        <p:spPr bwMode="auto">
          <a:xfrm>
            <a:off x="34788475" y="11547584"/>
            <a:ext cx="7308850"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smtClean="0">
                <a:cs typeface="Times New Roman" panose="02020603050405020304" pitchFamily="18" charset="0"/>
              </a:rPr>
              <a:t>Discussion</a:t>
            </a:r>
            <a:r>
              <a:rPr lang="en-US" sz="2900" dirty="0" smtClean="0">
                <a:latin typeface="Arial" charset="0"/>
              </a:rPr>
              <a:t> </a:t>
            </a:r>
            <a:endParaRPr lang="en-US" sz="2900" dirty="0">
              <a:latin typeface="Arial" charset="0"/>
            </a:endParaRPr>
          </a:p>
        </p:txBody>
      </p:sp>
      <p:sp>
        <p:nvSpPr>
          <p:cNvPr id="1054" name="Rectangle 77"/>
          <p:cNvSpPr>
            <a:spLocks noChangeArrowheads="1"/>
          </p:cNvSpPr>
          <p:nvPr/>
        </p:nvSpPr>
        <p:spPr bwMode="auto">
          <a:xfrm>
            <a:off x="33604200" y="23774400"/>
            <a:ext cx="9677400" cy="4953000"/>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55" name="Rectangle 78"/>
          <p:cNvSpPr>
            <a:spLocks noChangeArrowheads="1"/>
          </p:cNvSpPr>
          <p:nvPr/>
        </p:nvSpPr>
        <p:spPr bwMode="auto">
          <a:xfrm>
            <a:off x="33756600" y="23926800"/>
            <a:ext cx="9388475" cy="106680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56" name="Text Box 79"/>
          <p:cNvSpPr txBox="1">
            <a:spLocks noChangeArrowheads="1"/>
          </p:cNvSpPr>
          <p:nvPr/>
        </p:nvSpPr>
        <p:spPr bwMode="auto">
          <a:xfrm>
            <a:off x="34671000" y="24062941"/>
            <a:ext cx="7308850"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a:cs typeface="Times New Roman" panose="02020603050405020304" pitchFamily="18" charset="0"/>
              </a:rPr>
              <a:t>Conclusions</a:t>
            </a:r>
            <a:r>
              <a:rPr lang="en-US" sz="2900" dirty="0">
                <a:latin typeface="Arial" charset="0"/>
              </a:rPr>
              <a:t> </a:t>
            </a:r>
          </a:p>
        </p:txBody>
      </p:sp>
      <p:sp>
        <p:nvSpPr>
          <p:cNvPr id="1057" name="Rectangle 81"/>
          <p:cNvSpPr>
            <a:spLocks noChangeArrowheads="1"/>
          </p:cNvSpPr>
          <p:nvPr/>
        </p:nvSpPr>
        <p:spPr bwMode="auto">
          <a:xfrm>
            <a:off x="33604200" y="29565600"/>
            <a:ext cx="9677400" cy="2659797"/>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58" name="Rectangle 82"/>
          <p:cNvSpPr>
            <a:spLocks noChangeArrowheads="1"/>
          </p:cNvSpPr>
          <p:nvPr/>
        </p:nvSpPr>
        <p:spPr bwMode="auto">
          <a:xfrm>
            <a:off x="33756600" y="29718000"/>
            <a:ext cx="9388475" cy="99060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59" name="Text Box 83"/>
          <p:cNvSpPr txBox="1">
            <a:spLocks noChangeArrowheads="1"/>
          </p:cNvSpPr>
          <p:nvPr/>
        </p:nvSpPr>
        <p:spPr bwMode="auto">
          <a:xfrm>
            <a:off x="34823400" y="29870400"/>
            <a:ext cx="7308850"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a:cs typeface="Times New Roman" panose="02020603050405020304" pitchFamily="18" charset="0"/>
              </a:rPr>
              <a:t>Further Research</a:t>
            </a:r>
          </a:p>
        </p:txBody>
      </p:sp>
      <p:sp>
        <p:nvSpPr>
          <p:cNvPr id="1064" name="Text Box 92"/>
          <p:cNvSpPr txBox="1">
            <a:spLocks noChangeArrowheads="1"/>
          </p:cNvSpPr>
          <p:nvPr/>
        </p:nvSpPr>
        <p:spPr bwMode="auto">
          <a:xfrm>
            <a:off x="12344400" y="6934200"/>
            <a:ext cx="6477000" cy="387350"/>
          </a:xfrm>
          <a:prstGeom prst="rect">
            <a:avLst/>
          </a:prstGeom>
          <a:noFill/>
          <a:ln w="9525">
            <a:noFill/>
            <a:miter lim="800000"/>
            <a:headEnd/>
            <a:tailEnd/>
          </a:ln>
        </p:spPr>
        <p:txBody>
          <a:bodyPr lIns="91354" tIns="45672" rIns="91354" bIns="45672">
            <a:spAutoFit/>
          </a:bodyPr>
          <a:lstStyle/>
          <a:p>
            <a:pPr algn="ctr">
              <a:spcBef>
                <a:spcPct val="50000"/>
              </a:spcBef>
            </a:pPr>
            <a:endParaRPr lang="en-US" sz="1900" b="1" i="1">
              <a:latin typeface="Arial" charset="0"/>
            </a:endParaRPr>
          </a:p>
        </p:txBody>
      </p:sp>
      <p:sp>
        <p:nvSpPr>
          <p:cNvPr id="1065" name="Text Box 94"/>
          <p:cNvSpPr txBox="1">
            <a:spLocks noChangeArrowheads="1"/>
          </p:cNvSpPr>
          <p:nvPr/>
        </p:nvSpPr>
        <p:spPr bwMode="auto">
          <a:xfrm>
            <a:off x="12420600" y="7391400"/>
            <a:ext cx="6551613" cy="457200"/>
          </a:xfrm>
          <a:prstGeom prst="rect">
            <a:avLst/>
          </a:prstGeom>
          <a:noFill/>
          <a:ln w="9525">
            <a:noFill/>
            <a:miter lim="800000"/>
            <a:headEnd/>
            <a:tailEnd/>
          </a:ln>
        </p:spPr>
        <p:txBody>
          <a:bodyPr lIns="91354" tIns="45672" rIns="91354" bIns="45672">
            <a:spAutoFit/>
          </a:bodyPr>
          <a:lstStyle/>
          <a:p>
            <a:pPr>
              <a:spcBef>
                <a:spcPct val="50000"/>
              </a:spcBef>
            </a:pPr>
            <a:endParaRPr lang="en-US"/>
          </a:p>
        </p:txBody>
      </p:sp>
      <p:sp>
        <p:nvSpPr>
          <p:cNvPr id="1066" name="Text Box 100"/>
          <p:cNvSpPr txBox="1">
            <a:spLocks noChangeArrowheads="1"/>
          </p:cNvSpPr>
          <p:nvPr/>
        </p:nvSpPr>
        <p:spPr bwMode="auto">
          <a:xfrm>
            <a:off x="19278600" y="7391400"/>
            <a:ext cx="6551613" cy="457200"/>
          </a:xfrm>
          <a:prstGeom prst="rect">
            <a:avLst/>
          </a:prstGeom>
          <a:noFill/>
          <a:ln w="9525">
            <a:noFill/>
            <a:miter lim="800000"/>
            <a:headEnd/>
            <a:tailEnd/>
          </a:ln>
        </p:spPr>
        <p:txBody>
          <a:bodyPr lIns="91354" tIns="45672" rIns="91354" bIns="45672">
            <a:spAutoFit/>
          </a:bodyPr>
          <a:lstStyle/>
          <a:p>
            <a:pPr>
              <a:spcBef>
                <a:spcPct val="50000"/>
              </a:spcBef>
            </a:pPr>
            <a:endParaRPr lang="en-US"/>
          </a:p>
        </p:txBody>
      </p:sp>
      <p:sp>
        <p:nvSpPr>
          <p:cNvPr id="1067" name="Text Box 105"/>
          <p:cNvSpPr txBox="1">
            <a:spLocks noChangeArrowheads="1"/>
          </p:cNvSpPr>
          <p:nvPr/>
        </p:nvSpPr>
        <p:spPr bwMode="auto">
          <a:xfrm>
            <a:off x="23469600" y="7467600"/>
            <a:ext cx="7861300" cy="457200"/>
          </a:xfrm>
          <a:prstGeom prst="rect">
            <a:avLst/>
          </a:prstGeom>
          <a:noFill/>
          <a:ln w="9525">
            <a:noFill/>
            <a:miter lim="800000"/>
            <a:headEnd/>
            <a:tailEnd/>
          </a:ln>
        </p:spPr>
        <p:txBody>
          <a:bodyPr lIns="91354" tIns="45672" rIns="91354" bIns="45672">
            <a:spAutoFit/>
          </a:bodyPr>
          <a:lstStyle/>
          <a:p>
            <a:pPr>
              <a:spcBef>
                <a:spcPct val="50000"/>
              </a:spcBef>
            </a:pPr>
            <a:endParaRPr lang="en-US"/>
          </a:p>
        </p:txBody>
      </p:sp>
      <p:sp>
        <p:nvSpPr>
          <p:cNvPr id="1068" name="Rectangle 478"/>
          <p:cNvSpPr>
            <a:spLocks noChangeArrowheads="1"/>
          </p:cNvSpPr>
          <p:nvPr/>
        </p:nvSpPr>
        <p:spPr bwMode="auto">
          <a:xfrm>
            <a:off x="11658600" y="3581400"/>
            <a:ext cx="20574000" cy="28956000"/>
          </a:xfrm>
          <a:prstGeom prst="rect">
            <a:avLst/>
          </a:prstGeom>
          <a:solidFill>
            <a:schemeClr val="bg1"/>
          </a:solidFill>
          <a:ln w="9525">
            <a:solidFill>
              <a:srgbClr val="1F497D"/>
            </a:solidFill>
            <a:miter lim="800000"/>
            <a:headEnd/>
            <a:tailEnd/>
          </a:ln>
        </p:spPr>
        <p:txBody>
          <a:bodyPr wrap="none" lIns="91354" tIns="45672" rIns="91354" bIns="45672" anchor="ctr"/>
          <a:lstStyle/>
          <a:p>
            <a:endParaRPr lang="en-US"/>
          </a:p>
        </p:txBody>
      </p:sp>
      <p:sp>
        <p:nvSpPr>
          <p:cNvPr id="1069" name="Rectangle 479"/>
          <p:cNvSpPr>
            <a:spLocks noChangeArrowheads="1"/>
          </p:cNvSpPr>
          <p:nvPr/>
        </p:nvSpPr>
        <p:spPr bwMode="auto">
          <a:xfrm>
            <a:off x="11963400" y="3886200"/>
            <a:ext cx="20040600" cy="28498800"/>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1070" name="Rectangle 480"/>
          <p:cNvSpPr>
            <a:spLocks noChangeArrowheads="1"/>
          </p:cNvSpPr>
          <p:nvPr/>
        </p:nvSpPr>
        <p:spPr bwMode="auto">
          <a:xfrm>
            <a:off x="17297400" y="4419600"/>
            <a:ext cx="9388475" cy="112395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1071" name="Text Box 481"/>
          <p:cNvSpPr txBox="1">
            <a:spLocks noChangeArrowheads="1"/>
          </p:cNvSpPr>
          <p:nvPr/>
        </p:nvSpPr>
        <p:spPr bwMode="auto">
          <a:xfrm>
            <a:off x="18211800" y="4593841"/>
            <a:ext cx="7308850"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smtClean="0">
                <a:cs typeface="Times New Roman" panose="02020603050405020304" pitchFamily="18" charset="0"/>
              </a:rPr>
              <a:t>Results</a:t>
            </a:r>
            <a:endParaRPr lang="en-US" sz="4000" dirty="0">
              <a:cs typeface="Times New Roman" panose="02020603050405020304" pitchFamily="18" charset="0"/>
            </a:endParaRPr>
          </a:p>
        </p:txBody>
      </p:sp>
      <p:sp>
        <p:nvSpPr>
          <p:cNvPr id="1072" name="Rectangle 1339"/>
          <p:cNvSpPr>
            <a:spLocks noChangeArrowheads="1"/>
          </p:cNvSpPr>
          <p:nvPr/>
        </p:nvSpPr>
        <p:spPr bwMode="auto">
          <a:xfrm>
            <a:off x="13639800" y="23850600"/>
            <a:ext cx="152400" cy="228600"/>
          </a:xfrm>
          <a:prstGeom prst="rect">
            <a:avLst/>
          </a:prstGeom>
          <a:solidFill>
            <a:schemeClr val="bg1"/>
          </a:solidFill>
          <a:ln w="9525">
            <a:noFill/>
            <a:miter lim="800000"/>
            <a:headEnd/>
            <a:tailEnd/>
          </a:ln>
        </p:spPr>
        <p:txBody>
          <a:bodyPr wrap="none" lIns="91354" tIns="45672" rIns="91354" bIns="45672" anchor="ctr"/>
          <a:lstStyle/>
          <a:p>
            <a:endParaRPr lang="en-US"/>
          </a:p>
        </p:txBody>
      </p:sp>
      <p:sp>
        <p:nvSpPr>
          <p:cNvPr id="1073" name="Rectangle 1341"/>
          <p:cNvSpPr>
            <a:spLocks noChangeArrowheads="1"/>
          </p:cNvSpPr>
          <p:nvPr/>
        </p:nvSpPr>
        <p:spPr bwMode="auto">
          <a:xfrm>
            <a:off x="13716000" y="26822400"/>
            <a:ext cx="152400" cy="304800"/>
          </a:xfrm>
          <a:prstGeom prst="rect">
            <a:avLst/>
          </a:prstGeom>
          <a:solidFill>
            <a:schemeClr val="bg1"/>
          </a:solidFill>
          <a:ln w="9525">
            <a:noFill/>
            <a:miter lim="800000"/>
            <a:headEnd/>
            <a:tailEnd/>
          </a:ln>
        </p:spPr>
        <p:txBody>
          <a:bodyPr wrap="none" lIns="91354" tIns="45672" rIns="91354" bIns="45672" anchor="ctr"/>
          <a:lstStyle/>
          <a:p>
            <a:endParaRPr lang="en-US"/>
          </a:p>
        </p:txBody>
      </p:sp>
      <p:sp>
        <p:nvSpPr>
          <p:cNvPr id="1074" name="Rectangle 1342"/>
          <p:cNvSpPr>
            <a:spLocks noChangeArrowheads="1"/>
          </p:cNvSpPr>
          <p:nvPr/>
        </p:nvSpPr>
        <p:spPr bwMode="auto">
          <a:xfrm>
            <a:off x="13639800" y="29565600"/>
            <a:ext cx="152400" cy="228600"/>
          </a:xfrm>
          <a:prstGeom prst="rect">
            <a:avLst/>
          </a:prstGeom>
          <a:solidFill>
            <a:schemeClr val="bg1"/>
          </a:solidFill>
          <a:ln w="9525">
            <a:noFill/>
            <a:miter lim="800000"/>
            <a:headEnd/>
            <a:tailEnd/>
          </a:ln>
        </p:spPr>
        <p:txBody>
          <a:bodyPr wrap="none" lIns="91354" tIns="45672" rIns="91354" bIns="45672" anchor="ctr"/>
          <a:lstStyle/>
          <a:p>
            <a:endParaRPr lang="en-US"/>
          </a:p>
        </p:txBody>
      </p:sp>
      <p:sp>
        <p:nvSpPr>
          <p:cNvPr id="1075" name="Rectangle 1343"/>
          <p:cNvSpPr>
            <a:spLocks noChangeArrowheads="1"/>
          </p:cNvSpPr>
          <p:nvPr/>
        </p:nvSpPr>
        <p:spPr bwMode="auto">
          <a:xfrm>
            <a:off x="19583400" y="24003000"/>
            <a:ext cx="228600" cy="228600"/>
          </a:xfrm>
          <a:prstGeom prst="rect">
            <a:avLst/>
          </a:prstGeom>
          <a:solidFill>
            <a:schemeClr val="bg1"/>
          </a:solidFill>
          <a:ln w="9525">
            <a:noFill/>
            <a:miter lim="800000"/>
            <a:headEnd/>
            <a:tailEnd/>
          </a:ln>
        </p:spPr>
        <p:txBody>
          <a:bodyPr wrap="none" lIns="91354" tIns="45672" rIns="91354" bIns="45672" anchor="ctr"/>
          <a:lstStyle/>
          <a:p>
            <a:endParaRPr lang="en-US"/>
          </a:p>
        </p:txBody>
      </p:sp>
      <p:sp>
        <p:nvSpPr>
          <p:cNvPr id="67" name="TextBox 66"/>
          <p:cNvSpPr txBox="1"/>
          <p:nvPr/>
        </p:nvSpPr>
        <p:spPr>
          <a:xfrm>
            <a:off x="33756600" y="30861000"/>
            <a:ext cx="9372600" cy="1200329"/>
          </a:xfrm>
          <a:prstGeom prst="rect">
            <a:avLst/>
          </a:prstGeom>
          <a:noFill/>
        </p:spPr>
        <p:txBody>
          <a:bodyPr wrap="square" rtlCol="0">
            <a:spAutoFit/>
          </a:bodyPr>
          <a:lstStyle/>
          <a:p>
            <a:r>
              <a:rPr lang="en-US" dirty="0"/>
              <a:t>A future question to ask would be “How do </a:t>
            </a:r>
            <a:r>
              <a:rPr lang="en-US" b="1" i="1" u="sng" dirty="0"/>
              <a:t>different</a:t>
            </a:r>
            <a:r>
              <a:rPr lang="en-US" dirty="0"/>
              <a:t> levels of physical exertion caused by PE affect scores on an academic school test taken shortly after by eighth-grade students?”</a:t>
            </a:r>
          </a:p>
        </p:txBody>
      </p:sp>
      <p:sp>
        <p:nvSpPr>
          <p:cNvPr id="71" name="TextBox 70"/>
          <p:cNvSpPr txBox="1"/>
          <p:nvPr/>
        </p:nvSpPr>
        <p:spPr>
          <a:xfrm>
            <a:off x="33832800" y="25061882"/>
            <a:ext cx="9296400" cy="3970318"/>
          </a:xfrm>
          <a:prstGeom prst="rect">
            <a:avLst/>
          </a:prstGeom>
          <a:noFill/>
        </p:spPr>
        <p:txBody>
          <a:bodyPr wrap="square" rtlCol="0">
            <a:spAutoFit/>
          </a:bodyPr>
          <a:lstStyle/>
          <a:p>
            <a:r>
              <a:rPr lang="en-US" dirty="0"/>
              <a:t>The hypothesis stated that if a student takes a test shortly after physical exertion cause by PE class, then his or her test scores will be lower than if he or she was not under the effects of physical exertion.  However, based on the results, the hypothesis has been rejected, and the conclusion is that physical exertion actually improves scores on a test. </a:t>
            </a:r>
            <a:endParaRPr lang="en-US" dirty="0" smtClean="0"/>
          </a:p>
          <a:p>
            <a:endParaRPr lang="en-US" sz="1200" dirty="0"/>
          </a:p>
          <a:p>
            <a:r>
              <a:rPr lang="en-US" dirty="0"/>
              <a:t>This experiment shows that physical exertion due to PE may improve test scores. </a:t>
            </a:r>
            <a:r>
              <a:rPr lang="en-US" dirty="0" smtClean="0"/>
              <a:t>  Because </a:t>
            </a:r>
            <a:r>
              <a:rPr lang="en-US" dirty="0"/>
              <a:t>of </a:t>
            </a:r>
            <a:r>
              <a:rPr lang="en-US" dirty="0" smtClean="0"/>
              <a:t>this effect, </a:t>
            </a:r>
            <a:r>
              <a:rPr lang="en-US" dirty="0"/>
              <a:t>students without a PE class right before the test should try to find a way to simulate exercise just before any tests throughout the day.  This physical exertion may lead to a higher test score. </a:t>
            </a:r>
          </a:p>
          <a:p>
            <a:endParaRPr lang="en-US" dirty="0"/>
          </a:p>
        </p:txBody>
      </p:sp>
      <p:sp>
        <p:nvSpPr>
          <p:cNvPr id="72" name="TextBox 71"/>
          <p:cNvSpPr txBox="1"/>
          <p:nvPr/>
        </p:nvSpPr>
        <p:spPr>
          <a:xfrm>
            <a:off x="33756600" y="12796629"/>
            <a:ext cx="9372600" cy="9879628"/>
          </a:xfrm>
          <a:prstGeom prst="rect">
            <a:avLst/>
          </a:prstGeom>
          <a:noFill/>
        </p:spPr>
        <p:txBody>
          <a:bodyPr wrap="square" rtlCol="0">
            <a:spAutoFit/>
          </a:bodyPr>
          <a:lstStyle/>
          <a:p>
            <a:r>
              <a:rPr lang="en-US" dirty="0" smtClean="0"/>
              <a:t>The </a:t>
            </a:r>
            <a:r>
              <a:rPr lang="en-US" dirty="0"/>
              <a:t>first experiment showed that the average score on an academic test taken after basketball practice was </a:t>
            </a:r>
            <a:r>
              <a:rPr lang="en-US" dirty="0" smtClean="0"/>
              <a:t>5.0% </a:t>
            </a:r>
            <a:r>
              <a:rPr lang="en-US" dirty="0"/>
              <a:t>higher than the average score on a similar test taken before basketball practice.  The second experiment showed that students who had just taken a PE class prior to a science test scored 5.5% higher than students who had not just taken a PE class.  These results are similar to the results found in a study which said that exertion caused by stationary bike riding improved mental performance on a cognitive task (</a:t>
            </a:r>
            <a:r>
              <a:rPr lang="en-US" dirty="0" err="1"/>
              <a:t>Jickling</a:t>
            </a:r>
            <a:r>
              <a:rPr lang="en-US" dirty="0"/>
              <a:t>, 1972). </a:t>
            </a:r>
            <a:endParaRPr lang="en-US" dirty="0" smtClean="0"/>
          </a:p>
          <a:p>
            <a:endParaRPr lang="en-US" sz="1200" dirty="0"/>
          </a:p>
          <a:p>
            <a:r>
              <a:rPr lang="en-US" dirty="0" smtClean="0"/>
              <a:t>A </a:t>
            </a:r>
            <a:r>
              <a:rPr lang="en-US" dirty="0"/>
              <a:t>possible explanation for these results is that physical exertion caused the heart to pump more blood and at a faster pace in order for muscles to perform at a higher level.  As a result, blood flow to the brain also increased.  This extra blood flow helped the brain to perform more efficiently.  Also, exercise might help the student to think less about the upcoming test.  This would lead to less stress and anxiety, which are known to increase test scores (Rose, 2010).  </a:t>
            </a:r>
          </a:p>
          <a:p>
            <a:endParaRPr lang="en-US" sz="1200" dirty="0" smtClean="0"/>
          </a:p>
          <a:p>
            <a:r>
              <a:rPr lang="en-US" dirty="0" smtClean="0"/>
              <a:t>Reasonable </a:t>
            </a:r>
            <a:r>
              <a:rPr lang="en-US" dirty="0"/>
              <a:t>errors for the first experiment include limited subject material on the tests, a disparity between the difficulties of the tests, and distractions such as noise while taking the tests.  To correct this in the future, tests that are more diverse in subject material and equal in difficulty level could be written, and the test could be taken in a quieter environment.  </a:t>
            </a:r>
            <a:endParaRPr lang="en-US" dirty="0" smtClean="0"/>
          </a:p>
          <a:p>
            <a:endParaRPr lang="en-US" sz="1200" dirty="0"/>
          </a:p>
          <a:p>
            <a:r>
              <a:rPr lang="en-US" dirty="0" smtClean="0"/>
              <a:t>Reasonable </a:t>
            </a:r>
            <a:r>
              <a:rPr lang="en-US" dirty="0"/>
              <a:t>errors for the second experiment include the use of only science tests, not enough people in the experimental group, and a difference in intelligence between the experimental and control groups.  In order to correct these errors in a future experiment, tests for other school subjects and a larger experimental group could be used.  </a:t>
            </a:r>
          </a:p>
        </p:txBody>
      </p:sp>
      <p:sp>
        <p:nvSpPr>
          <p:cNvPr id="73" name="TextBox 72"/>
          <p:cNvSpPr txBox="1"/>
          <p:nvPr/>
        </p:nvSpPr>
        <p:spPr>
          <a:xfrm>
            <a:off x="685800" y="2209800"/>
            <a:ext cx="9601200" cy="6740307"/>
          </a:xfrm>
          <a:prstGeom prst="rect">
            <a:avLst/>
          </a:prstGeom>
          <a:noFill/>
        </p:spPr>
        <p:txBody>
          <a:bodyPr wrap="square" rtlCol="0">
            <a:spAutoFit/>
          </a:bodyPr>
          <a:lstStyle/>
          <a:p>
            <a:r>
              <a:rPr lang="en-US" dirty="0"/>
              <a:t>The purpose of this study is to determine if a relationship exists between physical exertion caused by a Physical Education (PE) class and scores on an academic test taken shortly after for eighth-grade students, and if so, what that relationship is.  The hypothesis is that students taking a test shortly after PE would score lower than if they were not under the effects of PE.  This study is important because it shows whether students are at a disadvantage if they undergo PE right before a test. </a:t>
            </a:r>
            <a:r>
              <a:rPr lang="en-US" dirty="0" smtClean="0"/>
              <a:t>Two </a:t>
            </a:r>
            <a:r>
              <a:rPr lang="en-US" dirty="0"/>
              <a:t>experiments were conducted.  The first experiment compared scores on tests taken by basketball players before and after practice.  These subjects also had their blood pressure and pulse measured before each test to determine if any relationship exists between the changes in those biometric measures and test scores.  The second experiment compared scores on a science test taken by students who just had PE to those who did not.  Subjects of the first experiment scored, on average, 5.0% higher on the test after PE.  There was no significant relationship between changes in blood pressure and pulse and changes in scores.  Subjects with PE of the second experiment outscored the non-PE students by an average of 5.5%.  These results contradict the main hypothesis, and instead show that physical exertion caused by PE actually </a:t>
            </a:r>
            <a:r>
              <a:rPr lang="en-US" b="1" i="1" u="sng" dirty="0"/>
              <a:t>improves</a:t>
            </a:r>
            <a:r>
              <a:rPr lang="en-US" dirty="0"/>
              <a:t> test scores.</a:t>
            </a:r>
          </a:p>
        </p:txBody>
      </p:sp>
      <p:sp>
        <p:nvSpPr>
          <p:cNvPr id="74" name="TextBox 73"/>
          <p:cNvSpPr txBox="1"/>
          <p:nvPr/>
        </p:nvSpPr>
        <p:spPr>
          <a:xfrm>
            <a:off x="762000" y="11506200"/>
            <a:ext cx="9448800" cy="461665"/>
          </a:xfrm>
          <a:prstGeom prst="rect">
            <a:avLst/>
          </a:prstGeom>
          <a:noFill/>
        </p:spPr>
        <p:txBody>
          <a:bodyPr wrap="square" rtlCol="0">
            <a:spAutoFit/>
          </a:bodyPr>
          <a:lstStyle/>
          <a:p>
            <a:r>
              <a:rPr lang="en-US" dirty="0" smtClean="0"/>
              <a:t>Text Here</a:t>
            </a:r>
            <a:endParaRPr lang="en-US" dirty="0"/>
          </a:p>
        </p:txBody>
      </p:sp>
      <p:sp>
        <p:nvSpPr>
          <p:cNvPr id="75" name="TextBox 74"/>
          <p:cNvSpPr txBox="1"/>
          <p:nvPr/>
        </p:nvSpPr>
        <p:spPr>
          <a:xfrm>
            <a:off x="762000" y="20292834"/>
            <a:ext cx="9601200" cy="461665"/>
          </a:xfrm>
          <a:prstGeom prst="rect">
            <a:avLst/>
          </a:prstGeom>
          <a:noFill/>
        </p:spPr>
        <p:txBody>
          <a:bodyPr wrap="square" rtlCol="0">
            <a:spAutoFit/>
          </a:bodyPr>
          <a:lstStyle/>
          <a:p>
            <a:r>
              <a:rPr lang="en-US" dirty="0" smtClean="0"/>
              <a:t>Text here</a:t>
            </a:r>
          </a:p>
        </p:txBody>
      </p:sp>
      <p:graphicFrame>
        <p:nvGraphicFramePr>
          <p:cNvPr id="2" name="Table 1"/>
          <p:cNvGraphicFramePr>
            <a:graphicFrameLocks noGrp="1"/>
          </p:cNvGraphicFramePr>
          <p:nvPr>
            <p:extLst>
              <p:ext uri="{D42A27DB-BD31-4B8C-83A1-F6EECF244321}">
                <p14:modId xmlns:p14="http://schemas.microsoft.com/office/powerpoint/2010/main" val="2487193515"/>
              </p:ext>
            </p:extLst>
          </p:nvPr>
        </p:nvGraphicFramePr>
        <p:xfrm>
          <a:off x="12801600" y="6196245"/>
          <a:ext cx="8915399" cy="3557355"/>
        </p:xfrm>
        <a:graphic>
          <a:graphicData uri="http://schemas.openxmlformats.org/drawingml/2006/table">
            <a:tbl>
              <a:tblPr firstRow="1" firstCol="1" bandRow="1">
                <a:tableStyleId>{5C22544A-7EE6-4342-B048-85BDC9FD1C3A}</a:tableStyleId>
              </a:tblPr>
              <a:tblGrid>
                <a:gridCol w="2277032"/>
                <a:gridCol w="2212789"/>
                <a:gridCol w="2212789"/>
                <a:gridCol w="2212789"/>
              </a:tblGrid>
              <a:tr h="1810090">
                <a:tc>
                  <a:txBody>
                    <a:bodyPr/>
                    <a:lstStyle/>
                    <a:p>
                      <a:pPr algn="ctr"/>
                      <a:r>
                        <a:rPr lang="en-US" sz="2200" dirty="0" smtClean="0">
                          <a:solidFill>
                            <a:schemeClr val="bg1"/>
                          </a:solidFill>
                          <a:latin typeface="Times New Roman" panose="02020603050405020304" pitchFamily="18" charset="0"/>
                          <a:cs typeface="Times New Roman" panose="02020603050405020304" pitchFamily="18" charset="0"/>
                        </a:rPr>
                        <a:t>Date</a:t>
                      </a:r>
                      <a:endParaRPr lang="en-US" sz="2200" dirty="0">
                        <a:solidFill>
                          <a:schemeClr val="bg1"/>
                        </a:solidFill>
                        <a:latin typeface="Times New Roman" panose="02020603050405020304" pitchFamily="18" charset="0"/>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Mean </a:t>
                      </a:r>
                      <a:r>
                        <a:rPr lang="en-US" sz="2200" dirty="0" smtClean="0">
                          <a:solidFill>
                            <a:schemeClr val="bg1"/>
                          </a:solidFill>
                          <a:effectLst/>
                          <a:latin typeface="Times New Roman" panose="02020603050405020304" pitchFamily="18" charset="0"/>
                          <a:cs typeface="Times New Roman" panose="02020603050405020304" pitchFamily="18" charset="0"/>
                        </a:rPr>
                        <a:t>Average Test Score (%) Before </a:t>
                      </a:r>
                      <a:r>
                        <a:rPr lang="en-US" sz="2200" dirty="0">
                          <a:solidFill>
                            <a:schemeClr val="bg1"/>
                          </a:solidFill>
                          <a:effectLst/>
                          <a:latin typeface="Times New Roman" panose="02020603050405020304" pitchFamily="18" charset="0"/>
                          <a:cs typeface="Times New Roman" panose="02020603050405020304" pitchFamily="18" charset="0"/>
                        </a:rPr>
                        <a:t>Practice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Mean </a:t>
                      </a:r>
                      <a:r>
                        <a:rPr lang="en-US" sz="2200" dirty="0" smtClean="0">
                          <a:solidFill>
                            <a:schemeClr val="bg1"/>
                          </a:solidFill>
                          <a:effectLst/>
                          <a:latin typeface="Times New Roman" panose="02020603050405020304" pitchFamily="18" charset="0"/>
                          <a:cs typeface="Times New Roman" panose="02020603050405020304" pitchFamily="18" charset="0"/>
                        </a:rPr>
                        <a:t>Average Test Score (%)</a:t>
                      </a:r>
                      <a:r>
                        <a:rPr lang="en-US" sz="2200" baseline="0" dirty="0" smtClean="0">
                          <a:solidFill>
                            <a:schemeClr val="bg1"/>
                          </a:solidFill>
                          <a:effectLst/>
                          <a:latin typeface="Times New Roman" panose="02020603050405020304" pitchFamily="18" charset="0"/>
                          <a:cs typeface="Times New Roman" panose="02020603050405020304" pitchFamily="18" charset="0"/>
                        </a:rPr>
                        <a:t> </a:t>
                      </a:r>
                      <a:r>
                        <a:rPr lang="en-US" sz="2200" dirty="0" smtClean="0">
                          <a:solidFill>
                            <a:schemeClr val="bg1"/>
                          </a:solidFill>
                          <a:effectLst/>
                          <a:latin typeface="Times New Roman" panose="02020603050405020304" pitchFamily="18" charset="0"/>
                          <a:cs typeface="Times New Roman" panose="02020603050405020304" pitchFamily="18" charset="0"/>
                        </a:rPr>
                        <a:t>After </a:t>
                      </a:r>
                      <a:r>
                        <a:rPr lang="en-US" sz="2200" dirty="0">
                          <a:solidFill>
                            <a:schemeClr val="bg1"/>
                          </a:solidFill>
                          <a:effectLst/>
                          <a:latin typeface="Times New Roman" panose="02020603050405020304" pitchFamily="18" charset="0"/>
                          <a:cs typeface="Times New Roman" panose="02020603050405020304" pitchFamily="18" charset="0"/>
                        </a:rPr>
                        <a:t>Practice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Mean </a:t>
                      </a:r>
                      <a:r>
                        <a:rPr lang="en-US" sz="2200" dirty="0" smtClean="0">
                          <a:solidFill>
                            <a:schemeClr val="bg1"/>
                          </a:solidFill>
                          <a:effectLst/>
                          <a:latin typeface="Times New Roman" panose="02020603050405020304" pitchFamily="18" charset="0"/>
                          <a:cs typeface="Times New Roman" panose="02020603050405020304" pitchFamily="18" charset="0"/>
                        </a:rPr>
                        <a:t>Change of</a:t>
                      </a:r>
                      <a:r>
                        <a:rPr lang="en-US" sz="2200" baseline="0" dirty="0" smtClean="0">
                          <a:solidFill>
                            <a:schemeClr val="bg1"/>
                          </a:solidFill>
                          <a:effectLst/>
                          <a:latin typeface="Times New Roman" panose="02020603050405020304" pitchFamily="18" charset="0"/>
                          <a:cs typeface="Times New Roman" panose="02020603050405020304" pitchFamily="18" charset="0"/>
                        </a:rPr>
                        <a:t> Test Scores (%)</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r>
              <a:tr h="599516">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1/10/14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64.0%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76.0%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99516">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1/17/14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82.9%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82.9%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48233">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Average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75.0%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80.0%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5.0%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bl>
          </a:graphicData>
        </a:graphic>
      </p:graphicFrame>
      <p:graphicFrame>
        <p:nvGraphicFramePr>
          <p:cNvPr id="51" name="Chart 50"/>
          <p:cNvGraphicFramePr/>
          <p:nvPr>
            <p:extLst>
              <p:ext uri="{D42A27DB-BD31-4B8C-83A1-F6EECF244321}">
                <p14:modId xmlns:p14="http://schemas.microsoft.com/office/powerpoint/2010/main" val="2944234423"/>
              </p:ext>
            </p:extLst>
          </p:nvPr>
        </p:nvGraphicFramePr>
        <p:xfrm>
          <a:off x="22494875" y="6050757"/>
          <a:ext cx="8382000" cy="44934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21413672"/>
              </p:ext>
            </p:extLst>
          </p:nvPr>
        </p:nvGraphicFramePr>
        <p:xfrm>
          <a:off x="12969636" y="11820003"/>
          <a:ext cx="8655528" cy="9973196"/>
        </p:xfrm>
        <a:graphic>
          <a:graphicData uri="http://schemas.openxmlformats.org/drawingml/2006/table">
            <a:tbl>
              <a:tblPr firstRow="1" firstCol="1" bandRow="1">
                <a:tableStyleId>{5C22544A-7EE6-4342-B048-85BDC9FD1C3A}</a:tableStyleId>
              </a:tblPr>
              <a:tblGrid>
                <a:gridCol w="1730744"/>
                <a:gridCol w="1730744"/>
                <a:gridCol w="1730744"/>
                <a:gridCol w="1731648"/>
                <a:gridCol w="1731648"/>
              </a:tblGrid>
              <a:tr h="328128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Date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Subject</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Change in Heart Rate (bpm)</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Change in Systolic Blood Pressure (mmHg)</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Change in Test Score (%)</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r>
              <a:tr h="557659">
                <a:tc rowSpan="5">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1/10/14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a:effectLst/>
                          <a:latin typeface="Times New Roman" panose="02020603050405020304" pitchFamily="18" charset="0"/>
                          <a:cs typeface="Times New Roman" panose="02020603050405020304" pitchFamily="18" charset="0"/>
                        </a:rPr>
                        <a:t>37</a:t>
                      </a:r>
                      <a:endParaRPr lang="en-US" sz="220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-11</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B</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47</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C</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D</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52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-18</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28</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-15</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rowSpan="7">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1/17/14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a:effectLst/>
                          <a:latin typeface="Times New Roman" panose="02020603050405020304" pitchFamily="18" charset="0"/>
                          <a:cs typeface="Times New Roman" panose="02020603050405020304" pitchFamily="18" charset="0"/>
                        </a:rPr>
                        <a:t>-6</a:t>
                      </a:r>
                      <a:endParaRPr lang="en-US" sz="220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B</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26</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-27</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C</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D</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-18</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38</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F</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557659">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G</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16</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bl>
          </a:graphicData>
        </a:graphic>
      </p:graphicFrame>
      <p:graphicFrame>
        <p:nvGraphicFramePr>
          <p:cNvPr id="53" name="Chart 52"/>
          <p:cNvGraphicFramePr/>
          <p:nvPr>
            <p:extLst>
              <p:ext uri="{D42A27DB-BD31-4B8C-83A1-F6EECF244321}">
                <p14:modId xmlns:p14="http://schemas.microsoft.com/office/powerpoint/2010/main" val="368698634"/>
              </p:ext>
            </p:extLst>
          </p:nvPr>
        </p:nvGraphicFramePr>
        <p:xfrm>
          <a:off x="23469600" y="11608018"/>
          <a:ext cx="6461617" cy="52721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Chart 53"/>
          <p:cNvGraphicFramePr/>
          <p:nvPr>
            <p:extLst>
              <p:ext uri="{D42A27DB-BD31-4B8C-83A1-F6EECF244321}">
                <p14:modId xmlns:p14="http://schemas.microsoft.com/office/powerpoint/2010/main" val="3032213797"/>
              </p:ext>
            </p:extLst>
          </p:nvPr>
        </p:nvGraphicFramePr>
        <p:xfrm>
          <a:off x="23629883" y="17015806"/>
          <a:ext cx="6705600" cy="51093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08217588"/>
              </p:ext>
            </p:extLst>
          </p:nvPr>
        </p:nvGraphicFramePr>
        <p:xfrm>
          <a:off x="12439651" y="23433584"/>
          <a:ext cx="10133805" cy="7254804"/>
        </p:xfrm>
        <a:graphic>
          <a:graphicData uri="http://schemas.openxmlformats.org/drawingml/2006/table">
            <a:tbl>
              <a:tblPr firstRow="1" firstCol="1" bandRow="1">
                <a:tableStyleId>{5C22544A-7EE6-4342-B048-85BDC9FD1C3A}</a:tableStyleId>
              </a:tblPr>
              <a:tblGrid>
                <a:gridCol w="1373630"/>
                <a:gridCol w="1622740"/>
                <a:gridCol w="1909165"/>
                <a:gridCol w="1909165"/>
                <a:gridCol w="1788142"/>
                <a:gridCol w="1530963"/>
              </a:tblGrid>
              <a:tr h="286302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Date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Class</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Mean Average Test Score for Subjects with Previous PE/Dance Class (percent)</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Mean Average Test Score for Subjects Without  Previous PE/Dance Class (percent)</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Group with Higher Test Score</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Difference of Test Scores (percent)</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r>
              <a:tr h="461151">
                <a:tc rowSpan="3">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12/13/13</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Regular</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81.0%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69.0%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12.0%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461151">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Accelerated</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95.0%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93.6%</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1.4%</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461151">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Total</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92.5%</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84.8%</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a:effectLst/>
                          <a:latin typeface="Times New Roman" panose="02020603050405020304" pitchFamily="18" charset="0"/>
                          <a:cs typeface="Times New Roman" panose="02020603050405020304" pitchFamily="18" charset="0"/>
                        </a:rPr>
                        <a:t>PE/Dance</a:t>
                      </a:r>
                      <a:endParaRPr lang="en-US" sz="220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7.7%</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461151">
                <a:tc rowSpan="3">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1/10/14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Regular</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83.3%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75.7%</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7.6%</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481020">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Accelerated</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93.2%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94.4%</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No 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461151">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Total</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90.9%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87.9%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3.0%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461151">
                <a:tc rowSpan="3">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Total</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Regular</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82.2%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72.2%</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10.0%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r h="461151">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Accelerated</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94.3%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94.0%</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0.3%</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40000"/>
                        <a:lumOff val="60000"/>
                      </a:schemeClr>
                    </a:solidFill>
                  </a:tcPr>
                </a:tc>
              </a:tr>
              <a:tr h="461151">
                <a:tc vMerge="1">
                  <a:txBody>
                    <a:bodyPr/>
                    <a:lstStyle/>
                    <a:p>
                      <a:endParaRPr lang="en-US"/>
                    </a:p>
                  </a:txBody>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Total</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91.9%</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86.4%</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PE/Dance</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effectLst/>
                          <a:latin typeface="Times New Roman" panose="02020603050405020304" pitchFamily="18" charset="0"/>
                          <a:cs typeface="Times New Roman" panose="02020603050405020304" pitchFamily="18" charset="0"/>
                        </a:rPr>
                        <a:t>5.5%</a:t>
                      </a:r>
                      <a:endParaRPr lang="en-US" sz="2200" dirty="0">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r>
            </a:tbl>
          </a:graphicData>
        </a:graphic>
      </p:graphicFrame>
      <p:graphicFrame>
        <p:nvGraphicFramePr>
          <p:cNvPr id="56" name="Chart 55"/>
          <p:cNvGraphicFramePr/>
          <p:nvPr>
            <p:extLst>
              <p:ext uri="{D42A27DB-BD31-4B8C-83A1-F6EECF244321}">
                <p14:modId xmlns:p14="http://schemas.microsoft.com/office/powerpoint/2010/main" val="1145566429"/>
              </p:ext>
            </p:extLst>
          </p:nvPr>
        </p:nvGraphicFramePr>
        <p:xfrm>
          <a:off x="23469600" y="24060150"/>
          <a:ext cx="8061326" cy="6934201"/>
        </p:xfrm>
        <a:graphic>
          <a:graphicData uri="http://schemas.openxmlformats.org/drawingml/2006/chart">
            <c:chart xmlns:c="http://schemas.openxmlformats.org/drawingml/2006/chart" xmlns:r="http://schemas.openxmlformats.org/officeDocument/2006/relationships" r:id="rId6"/>
          </a:graphicData>
        </a:graphic>
      </p:graphicFrame>
      <p:sp>
        <p:nvSpPr>
          <p:cNvPr id="57" name="Rectangle 68"/>
          <p:cNvSpPr>
            <a:spLocks noChangeArrowheads="1"/>
          </p:cNvSpPr>
          <p:nvPr/>
        </p:nvSpPr>
        <p:spPr bwMode="auto">
          <a:xfrm>
            <a:off x="33261300" y="533400"/>
            <a:ext cx="10363200" cy="9906000"/>
          </a:xfrm>
          <a:prstGeom prst="rect">
            <a:avLst/>
          </a:prstGeom>
          <a:solidFill>
            <a:schemeClr val="bg1"/>
          </a:solidFill>
          <a:ln w="9525">
            <a:solidFill>
              <a:schemeClr val="tx1"/>
            </a:solidFill>
            <a:miter lim="800000"/>
            <a:headEnd/>
            <a:tailEnd/>
          </a:ln>
        </p:spPr>
        <p:txBody>
          <a:bodyPr wrap="none" lIns="91354" tIns="45672" rIns="91354" bIns="45672" anchor="ctr"/>
          <a:lstStyle/>
          <a:p>
            <a:endParaRPr lang="en-US" dirty="0"/>
          </a:p>
        </p:txBody>
      </p:sp>
      <p:sp>
        <p:nvSpPr>
          <p:cNvPr id="58" name="Rectangle 77"/>
          <p:cNvSpPr>
            <a:spLocks noChangeArrowheads="1"/>
          </p:cNvSpPr>
          <p:nvPr/>
        </p:nvSpPr>
        <p:spPr bwMode="auto">
          <a:xfrm>
            <a:off x="33642300" y="701056"/>
            <a:ext cx="9677400" cy="9509743"/>
          </a:xfrm>
          <a:prstGeom prst="rect">
            <a:avLst/>
          </a:prstGeom>
          <a:noFill/>
          <a:ln w="76200">
            <a:solidFill>
              <a:srgbClr val="1F497D"/>
            </a:solidFill>
            <a:miter lim="800000"/>
            <a:headEnd/>
            <a:tailEnd/>
          </a:ln>
        </p:spPr>
        <p:txBody>
          <a:bodyPr wrap="none" lIns="91354" tIns="45672" rIns="91354" bIns="45672" anchor="ctr"/>
          <a:lstStyle/>
          <a:p>
            <a:endParaRPr lang="en-US"/>
          </a:p>
        </p:txBody>
      </p:sp>
      <p:sp>
        <p:nvSpPr>
          <p:cNvPr id="59" name="Rectangle 78"/>
          <p:cNvSpPr>
            <a:spLocks noChangeArrowheads="1"/>
          </p:cNvSpPr>
          <p:nvPr/>
        </p:nvSpPr>
        <p:spPr bwMode="auto">
          <a:xfrm>
            <a:off x="33786762" y="838200"/>
            <a:ext cx="9388475" cy="1066800"/>
          </a:xfrm>
          <a:prstGeom prst="rect">
            <a:avLst/>
          </a:prstGeom>
          <a:solidFill>
            <a:srgbClr val="FAC090"/>
          </a:solidFill>
          <a:ln w="9525">
            <a:solidFill>
              <a:schemeClr val="tx1"/>
            </a:solidFill>
            <a:miter lim="800000"/>
            <a:headEnd/>
            <a:tailEnd/>
          </a:ln>
        </p:spPr>
        <p:txBody>
          <a:bodyPr wrap="none" lIns="91354" tIns="45672" rIns="91354" bIns="45672" anchor="ctr"/>
          <a:lstStyle/>
          <a:p>
            <a:endParaRPr lang="en-US"/>
          </a:p>
        </p:txBody>
      </p:sp>
      <p:sp>
        <p:nvSpPr>
          <p:cNvPr id="60" name="Text Box 79"/>
          <p:cNvSpPr txBox="1">
            <a:spLocks noChangeArrowheads="1"/>
          </p:cNvSpPr>
          <p:nvPr/>
        </p:nvSpPr>
        <p:spPr bwMode="auto">
          <a:xfrm>
            <a:off x="34970954" y="1054100"/>
            <a:ext cx="7308850" cy="718317"/>
          </a:xfrm>
          <a:prstGeom prst="rect">
            <a:avLst/>
          </a:prstGeom>
          <a:noFill/>
          <a:ln w="9525">
            <a:noFill/>
            <a:miter lim="800000"/>
            <a:headEnd/>
            <a:tailEnd/>
          </a:ln>
        </p:spPr>
        <p:txBody>
          <a:bodyPr lIns="101794" tIns="50885" rIns="101794" bIns="50885">
            <a:spAutoFit/>
          </a:bodyPr>
          <a:lstStyle/>
          <a:p>
            <a:pPr algn="ctr" defTabSz="1019175">
              <a:spcBef>
                <a:spcPct val="50000"/>
              </a:spcBef>
            </a:pPr>
            <a:r>
              <a:rPr lang="en-US" sz="4000" dirty="0" smtClean="0">
                <a:cs typeface="Times New Roman" panose="02020603050405020304" pitchFamily="18" charset="0"/>
              </a:rPr>
              <a:t>Analysis</a:t>
            </a:r>
            <a:endParaRPr lang="en-US" sz="4000" dirty="0">
              <a:cs typeface="Times New Roman" panose="02020603050405020304" pitchFamily="18" charset="0"/>
            </a:endParaRPr>
          </a:p>
        </p:txBody>
      </p:sp>
      <p:sp>
        <p:nvSpPr>
          <p:cNvPr id="61" name="TextBox 60"/>
          <p:cNvSpPr txBox="1"/>
          <p:nvPr/>
        </p:nvSpPr>
        <p:spPr>
          <a:xfrm>
            <a:off x="33977179" y="2069366"/>
            <a:ext cx="9296400" cy="8586966"/>
          </a:xfrm>
          <a:prstGeom prst="rect">
            <a:avLst/>
          </a:prstGeom>
          <a:noFill/>
        </p:spPr>
        <p:txBody>
          <a:bodyPr wrap="square" rtlCol="0">
            <a:spAutoFit/>
          </a:bodyPr>
          <a:lstStyle/>
          <a:p>
            <a:r>
              <a:rPr lang="en-US" dirty="0" smtClean="0"/>
              <a:t>Results </a:t>
            </a:r>
            <a:r>
              <a:rPr lang="en-US" dirty="0"/>
              <a:t>of the first experiment are shown in Tables 1</a:t>
            </a:r>
            <a:r>
              <a:rPr lang="en-US" dirty="0" smtClean="0"/>
              <a:t> </a:t>
            </a:r>
            <a:r>
              <a:rPr lang="en-US" dirty="0"/>
              <a:t>and </a:t>
            </a:r>
            <a:r>
              <a:rPr lang="en-US" dirty="0" smtClean="0"/>
              <a:t>2 </a:t>
            </a:r>
            <a:r>
              <a:rPr lang="en-US" dirty="0"/>
              <a:t>and Graphs </a:t>
            </a:r>
            <a:r>
              <a:rPr lang="en-US" dirty="0" smtClean="0"/>
              <a:t>1, </a:t>
            </a:r>
            <a:r>
              <a:rPr lang="en-US" dirty="0"/>
              <a:t>2</a:t>
            </a:r>
            <a:r>
              <a:rPr lang="en-US" dirty="0" smtClean="0"/>
              <a:t>A</a:t>
            </a:r>
            <a:r>
              <a:rPr lang="en-US" dirty="0"/>
              <a:t>, and </a:t>
            </a:r>
            <a:r>
              <a:rPr lang="en-US" dirty="0" smtClean="0"/>
              <a:t>2B</a:t>
            </a:r>
            <a:r>
              <a:rPr lang="en-US" dirty="0"/>
              <a:t>.  Table </a:t>
            </a:r>
            <a:r>
              <a:rPr lang="en-US" dirty="0" smtClean="0"/>
              <a:t>1 </a:t>
            </a:r>
            <a:r>
              <a:rPr lang="en-US" dirty="0"/>
              <a:t>shows test scores before and after basketball practice, as well as the mean change of these values.  </a:t>
            </a:r>
            <a:r>
              <a:rPr lang="en-US" dirty="0" smtClean="0"/>
              <a:t>Table 2 </a:t>
            </a:r>
            <a:r>
              <a:rPr lang="en-US" dirty="0"/>
              <a:t>shows changes in heart rate, systolic blood pressure, and test score for each subject.  Graph </a:t>
            </a:r>
            <a:r>
              <a:rPr lang="en-US" dirty="0" smtClean="0"/>
              <a:t>1 </a:t>
            </a:r>
            <a:r>
              <a:rPr lang="en-US" dirty="0"/>
              <a:t>shows the relationship between test scores before and after basketball practice.  The average test score after basketball practice was 80.0%, while the average test score before practice was 75.0%.  On average, the subjects scored 5.0% higher after basketball practice.  Graph </a:t>
            </a:r>
            <a:r>
              <a:rPr lang="en-US" dirty="0" smtClean="0"/>
              <a:t>2A </a:t>
            </a:r>
            <a:r>
              <a:rPr lang="en-US" dirty="0"/>
              <a:t>shows the relationship between the change in heart rate and the change in heart scores.  No significant relationship was found between these two values (</a:t>
            </a:r>
            <a:r>
              <a:rPr lang="en-US" dirty="0" smtClean="0"/>
              <a:t>r</a:t>
            </a:r>
            <a:r>
              <a:rPr lang="en-US" dirty="0"/>
              <a:t> </a:t>
            </a:r>
            <a:r>
              <a:rPr lang="en-US" dirty="0" smtClean="0"/>
              <a:t>≈ </a:t>
            </a:r>
            <a:r>
              <a:rPr lang="en-US" dirty="0"/>
              <a:t>-0.07).  Similarly, Graph </a:t>
            </a:r>
            <a:r>
              <a:rPr lang="en-US" dirty="0" smtClean="0"/>
              <a:t>2B </a:t>
            </a:r>
            <a:r>
              <a:rPr lang="en-US" dirty="0"/>
              <a:t>shows the relationship between the change systolic blood pressure and the change in test scores.  Again, no significant relationship was found (r ≈ -0.12</a:t>
            </a:r>
            <a:r>
              <a:rPr lang="en-US" dirty="0" smtClean="0"/>
              <a:t>).</a:t>
            </a:r>
          </a:p>
          <a:p>
            <a:endParaRPr lang="en-US" sz="1200" dirty="0"/>
          </a:p>
          <a:p>
            <a:r>
              <a:rPr lang="en-US" dirty="0" smtClean="0"/>
              <a:t>Results </a:t>
            </a:r>
            <a:r>
              <a:rPr lang="en-US" dirty="0"/>
              <a:t>of the second experiment are shown in Table 3 and Graph </a:t>
            </a:r>
            <a:r>
              <a:rPr lang="en-US" dirty="0" smtClean="0"/>
              <a:t>3.  </a:t>
            </a:r>
            <a:r>
              <a:rPr lang="en-US" dirty="0"/>
              <a:t>Table 3 shows the average test score of students who had just taken a PE class, the average test score of students who had not just taken a PE class and the difference of the two scores.  Graph </a:t>
            </a:r>
            <a:r>
              <a:rPr lang="en-US" dirty="0" smtClean="0"/>
              <a:t>3 </a:t>
            </a:r>
            <a:r>
              <a:rPr lang="en-US" dirty="0"/>
              <a:t>organizes the information of Table 4 into a </a:t>
            </a:r>
            <a:r>
              <a:rPr lang="en-US" dirty="0" smtClean="0"/>
              <a:t>graph.  </a:t>
            </a:r>
            <a:r>
              <a:rPr lang="en-US" dirty="0"/>
              <a:t>When looking at the combined scores for both tests, the PE group scored an average of 91.9%, while the non-PE group scored an average of 86.4%.  The PE group outscored the non-PE group by an average of 5.5%.</a:t>
            </a:r>
          </a:p>
          <a:p>
            <a:r>
              <a:rPr lang="en-US" dirty="0"/>
              <a:t> </a:t>
            </a:r>
          </a:p>
        </p:txBody>
      </p:sp>
      <p:pic>
        <p:nvPicPr>
          <p:cNvPr id="63" name="Picture 62" descr="C:\Users\Nathan\Downloads\IMAG0526.jpg"/>
          <p:cNvPicPr/>
          <p:nvPr/>
        </p:nvPicPr>
        <p:blipFill rotWithShape="1">
          <a:blip r:embed="rId7" cstate="print">
            <a:extLst>
              <a:ext uri="{28A0092B-C50C-407E-A947-70E740481C1C}">
                <a14:useLocalDpi xmlns:a14="http://schemas.microsoft.com/office/drawing/2010/main" val="0"/>
              </a:ext>
            </a:extLst>
          </a:blip>
          <a:srcRect l="17199" t="14221" b="9030"/>
          <a:stretch/>
        </p:blipFill>
        <p:spPr bwMode="auto">
          <a:xfrm>
            <a:off x="4495800" y="27933014"/>
            <a:ext cx="2185862" cy="3338322"/>
          </a:xfrm>
          <a:prstGeom prst="rect">
            <a:avLst/>
          </a:prstGeom>
          <a:noFill/>
          <a:ln>
            <a:noFill/>
          </a:ln>
          <a:extLst>
            <a:ext uri="{53640926-AAD7-44D8-BBD7-CCE9431645EC}">
              <a14:shadowObscured xmlns:a14="http://schemas.microsoft.com/office/drawing/2010/main"/>
            </a:ext>
          </a:extLst>
        </p:spPr>
      </p:pic>
      <p:pic>
        <p:nvPicPr>
          <p:cNvPr id="64" name="Picture 63" descr="C:\Users\Nathan\Downloads\IMAG0523.jpg"/>
          <p:cNvPicPr/>
          <p:nvPr/>
        </p:nvPicPr>
        <p:blipFill rotWithShape="1">
          <a:blip r:embed="rId8" cstate="print">
            <a:extLst>
              <a:ext uri="{28A0092B-C50C-407E-A947-70E740481C1C}">
                <a14:useLocalDpi xmlns:a14="http://schemas.microsoft.com/office/drawing/2010/main" val="0"/>
              </a:ext>
            </a:extLst>
          </a:blip>
          <a:srcRect t="18255"/>
          <a:stretch/>
        </p:blipFill>
        <p:spPr bwMode="auto">
          <a:xfrm>
            <a:off x="7391400" y="27933014"/>
            <a:ext cx="2209800" cy="3236506"/>
          </a:xfrm>
          <a:prstGeom prst="rect">
            <a:avLst/>
          </a:prstGeom>
          <a:noFill/>
          <a:ln>
            <a:noFill/>
          </a:ln>
          <a:extLst>
            <a:ext uri="{53640926-AAD7-44D8-BBD7-CCE9431645EC}">
              <a14:shadowObscured xmlns:a14="http://schemas.microsoft.com/office/drawing/2010/main"/>
            </a:ext>
          </a:extLst>
        </p:spPr>
      </p:pic>
      <p:pic>
        <p:nvPicPr>
          <p:cNvPr id="65" name="Picture 64" descr="http://www.mohawkmedicalmall.com/Merchant2/graphics/00000001/terumoelemano-big.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4236" y="28498800"/>
            <a:ext cx="2011680" cy="2075180"/>
          </a:xfrm>
          <a:prstGeom prst="rect">
            <a:avLst/>
          </a:prstGeom>
          <a:noFill/>
          <a:ln w="9525">
            <a:noFill/>
            <a:miter lim="800000"/>
            <a:headEnd/>
            <a:tailEnd/>
          </a:ln>
        </p:spPr>
      </p:pic>
      <p:sp>
        <p:nvSpPr>
          <p:cNvPr id="5" name="TextBox 4"/>
          <p:cNvSpPr txBox="1"/>
          <p:nvPr/>
        </p:nvSpPr>
        <p:spPr>
          <a:xfrm>
            <a:off x="798394" y="30632400"/>
            <a:ext cx="3240206" cy="1569660"/>
          </a:xfrm>
          <a:prstGeom prst="rect">
            <a:avLst/>
          </a:prstGeom>
          <a:noFill/>
        </p:spPr>
        <p:txBody>
          <a:bodyPr wrap="square" rtlCol="0">
            <a:spAutoFit/>
          </a:bodyPr>
          <a:lstStyle/>
          <a:p>
            <a:pPr algn="ctr"/>
            <a:r>
              <a:rPr lang="en-US" dirty="0"/>
              <a:t>Picture 1: A Terumo Medical </a:t>
            </a:r>
            <a:r>
              <a:rPr lang="en-US" dirty="0" err="1"/>
              <a:t>Elemano</a:t>
            </a:r>
            <a:r>
              <a:rPr lang="en-US" dirty="0"/>
              <a:t> Hybrid Blood Pressure </a:t>
            </a:r>
            <a:r>
              <a:rPr lang="en-US" dirty="0" smtClean="0"/>
              <a:t>Monitor</a:t>
            </a:r>
            <a:endParaRPr lang="en-US" dirty="0"/>
          </a:p>
        </p:txBody>
      </p:sp>
      <p:sp>
        <p:nvSpPr>
          <p:cNvPr id="6" name="TextBox 5"/>
          <p:cNvSpPr txBox="1"/>
          <p:nvPr/>
        </p:nvSpPr>
        <p:spPr>
          <a:xfrm>
            <a:off x="7162800" y="31242000"/>
            <a:ext cx="2743200" cy="830997"/>
          </a:xfrm>
          <a:prstGeom prst="rect">
            <a:avLst/>
          </a:prstGeom>
          <a:noFill/>
        </p:spPr>
        <p:txBody>
          <a:bodyPr wrap="square" rtlCol="0">
            <a:spAutoFit/>
          </a:bodyPr>
          <a:lstStyle/>
          <a:p>
            <a:pPr algn="ctr"/>
            <a:r>
              <a:rPr lang="en-US" dirty="0"/>
              <a:t>Picture 3: A </a:t>
            </a:r>
            <a:r>
              <a:rPr lang="en-US" dirty="0" smtClean="0"/>
              <a:t>subject using a Terumo Unit</a:t>
            </a:r>
            <a:endParaRPr lang="en-US" dirty="0"/>
          </a:p>
        </p:txBody>
      </p:sp>
      <p:sp>
        <p:nvSpPr>
          <p:cNvPr id="7" name="TextBox 6"/>
          <p:cNvSpPr txBox="1"/>
          <p:nvPr/>
        </p:nvSpPr>
        <p:spPr>
          <a:xfrm>
            <a:off x="4206079" y="31260871"/>
            <a:ext cx="2788445" cy="1200329"/>
          </a:xfrm>
          <a:prstGeom prst="rect">
            <a:avLst/>
          </a:prstGeom>
          <a:noFill/>
        </p:spPr>
        <p:txBody>
          <a:bodyPr wrap="square" rtlCol="0">
            <a:spAutoFit/>
          </a:bodyPr>
          <a:lstStyle/>
          <a:p>
            <a:pPr algn="ctr"/>
            <a:r>
              <a:rPr lang="en-US" dirty="0"/>
              <a:t>Picture 2: A subject taking a test</a:t>
            </a:r>
          </a:p>
          <a:p>
            <a:endParaRPr lang="en-US" dirty="0"/>
          </a:p>
        </p:txBody>
      </p:sp>
      <p:sp>
        <p:nvSpPr>
          <p:cNvPr id="8" name="Text Box 11"/>
          <p:cNvSpPr txBox="1">
            <a:spLocks noChangeArrowheads="1"/>
          </p:cNvSpPr>
          <p:nvPr/>
        </p:nvSpPr>
        <p:spPr bwMode="auto">
          <a:xfrm>
            <a:off x="12801600" y="9896820"/>
            <a:ext cx="8458200" cy="69498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en-US" sz="2200" b="1" i="0" u="none" strike="noStrike" cap="none" normalizeH="0" baseline="0" dirty="0" smtClean="0">
                <a:ln>
                  <a:noFill/>
                </a:ln>
                <a:solidFill>
                  <a:schemeClr val="tx1"/>
                </a:solidFill>
                <a:effectLst/>
                <a:cs typeface="Times New Roman" panose="02020603050405020304" pitchFamily="18" charset="0"/>
              </a:rPr>
              <a:t>Table 1: Mean Average and Change of Test Scores Before and After Practice</a:t>
            </a:r>
          </a:p>
        </p:txBody>
      </p:sp>
      <p:sp>
        <p:nvSpPr>
          <p:cNvPr id="9" name="TextBox 8"/>
          <p:cNvSpPr txBox="1"/>
          <p:nvPr/>
        </p:nvSpPr>
        <p:spPr>
          <a:xfrm>
            <a:off x="13030200" y="21938159"/>
            <a:ext cx="8534400" cy="769441"/>
          </a:xfrm>
          <a:prstGeom prst="rect">
            <a:avLst/>
          </a:prstGeom>
          <a:noFill/>
        </p:spPr>
        <p:txBody>
          <a:bodyPr wrap="square" rtlCol="0">
            <a:spAutoFit/>
          </a:bodyPr>
          <a:lstStyle/>
          <a:p>
            <a:pPr algn="ctr"/>
            <a:r>
              <a:rPr lang="en-US" sz="2200" b="1" dirty="0"/>
              <a:t>Table </a:t>
            </a:r>
            <a:r>
              <a:rPr lang="en-US" sz="2200" b="1" dirty="0" smtClean="0"/>
              <a:t>2: </a:t>
            </a:r>
            <a:r>
              <a:rPr lang="en-US" sz="2200" b="1" dirty="0"/>
              <a:t>Changes in Heart Rate, Systolic Blood Pressure, and Test Score for Each </a:t>
            </a:r>
            <a:r>
              <a:rPr lang="en-US" sz="2200" b="1" dirty="0" smtClean="0"/>
              <a:t>Subject</a:t>
            </a:r>
            <a:endParaRPr lang="en-US" sz="2200" b="1" dirty="0"/>
          </a:p>
        </p:txBody>
      </p:sp>
      <p:sp>
        <p:nvSpPr>
          <p:cNvPr id="10" name="TextBox 9"/>
          <p:cNvSpPr txBox="1"/>
          <p:nvPr/>
        </p:nvSpPr>
        <p:spPr>
          <a:xfrm>
            <a:off x="12420600" y="30784800"/>
            <a:ext cx="10133806" cy="769441"/>
          </a:xfrm>
          <a:prstGeom prst="rect">
            <a:avLst/>
          </a:prstGeom>
          <a:noFill/>
        </p:spPr>
        <p:txBody>
          <a:bodyPr wrap="square" rtlCol="0">
            <a:spAutoFit/>
          </a:bodyPr>
          <a:lstStyle/>
          <a:p>
            <a:pPr algn="ctr"/>
            <a:r>
              <a:rPr lang="en-US" sz="2200" b="1" dirty="0" smtClean="0"/>
              <a:t>Table 3: </a:t>
            </a:r>
            <a:r>
              <a:rPr lang="en-US" sz="2200" b="1" dirty="0"/>
              <a:t>Mean </a:t>
            </a:r>
            <a:r>
              <a:rPr lang="en-US" sz="2200" b="1" dirty="0" smtClean="0"/>
              <a:t>Averages and Differences of Test Scores for </a:t>
            </a:r>
            <a:r>
              <a:rPr lang="en-US" sz="2200" b="1" dirty="0"/>
              <a:t>Subjects with and Without Previous PE/Dance Class </a:t>
            </a:r>
            <a:r>
              <a:rPr lang="en-US" sz="2200" b="1" dirty="0" smtClean="0"/>
              <a:t> </a:t>
            </a:r>
            <a:endParaRPr lang="en-US" sz="2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3345</TotalTime>
  <Words>1455</Words>
  <Application>Microsoft Office PowerPoint</Application>
  <PresentationFormat>Custom</PresentationFormat>
  <Paragraphs>172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dc:creator>
  <cp:lastModifiedBy>Nathan-Envy</cp:lastModifiedBy>
  <cp:revision>242</cp:revision>
  <cp:lastPrinted>2014-02-08T05:50:02Z</cp:lastPrinted>
  <dcterms:created xsi:type="dcterms:W3CDTF">2007-03-07T02:31:39Z</dcterms:created>
  <dcterms:modified xsi:type="dcterms:W3CDTF">2016-03-06T04:48:39Z</dcterms:modified>
</cp:coreProperties>
</file>