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7464" autoAdjust="0"/>
  </p:normalViewPr>
  <p:slideViewPr>
    <p:cSldViewPr>
      <p:cViewPr>
        <p:scale>
          <a:sx n="100" d="100"/>
          <a:sy n="100" d="100"/>
        </p:scale>
        <p:origin x="-58" y="1003"/>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800"/>
            </a:pPr>
            <a:r>
              <a:rPr lang="en-US" sz="2800" dirty="0"/>
              <a:t>Chart 4: Generations vs. Accuracy</a:t>
            </a:r>
          </a:p>
        </c:rich>
      </c:tx>
      <c:layout/>
      <c:overlay val="0"/>
    </c:title>
    <c:autoTitleDeleted val="0"/>
    <c:plotArea>
      <c:layout/>
      <c:barChart>
        <c:barDir val="col"/>
        <c:grouping val="clustered"/>
        <c:varyColors val="0"/>
        <c:ser>
          <c:idx val="0"/>
          <c:order val="0"/>
          <c:tx>
            <c:strRef>
              <c:f>Sheet1!$B$1</c:f>
              <c:strCache>
                <c:ptCount val="1"/>
                <c:pt idx="0">
                  <c:v>10 Generations</c:v>
                </c:pt>
              </c:strCache>
            </c:strRef>
          </c:tx>
          <c:invertIfNegative val="0"/>
          <c:cat>
            <c:strRef>
              <c:f>Sheet1!$A$2:$A$5</c:f>
              <c:strCache>
                <c:ptCount val="4"/>
                <c:pt idx="0">
                  <c:v>SOI</c:v>
                </c:pt>
                <c:pt idx="1">
                  <c:v>El Niño</c:v>
                </c:pt>
                <c:pt idx="2">
                  <c:v>L.A. Precip.</c:v>
                </c:pt>
                <c:pt idx="3">
                  <c:v>Average</c:v>
                </c:pt>
              </c:strCache>
            </c:strRef>
          </c:cat>
          <c:val>
            <c:numRef>
              <c:f>Sheet1!$B$2:$B$5</c:f>
              <c:numCache>
                <c:formatCode>General</c:formatCode>
                <c:ptCount val="4"/>
                <c:pt idx="0">
                  <c:v>58.449999999999996</c:v>
                </c:pt>
                <c:pt idx="1">
                  <c:v>3.74</c:v>
                </c:pt>
                <c:pt idx="2">
                  <c:v>23.22</c:v>
                </c:pt>
                <c:pt idx="3">
                  <c:v>28.47</c:v>
                </c:pt>
              </c:numCache>
            </c:numRef>
          </c:val>
        </c:ser>
        <c:ser>
          <c:idx val="1"/>
          <c:order val="1"/>
          <c:tx>
            <c:strRef>
              <c:f>Sheet1!$C$1</c:f>
              <c:strCache>
                <c:ptCount val="1"/>
                <c:pt idx="0">
                  <c:v>50 Generations</c:v>
                </c:pt>
              </c:strCache>
            </c:strRef>
          </c:tx>
          <c:invertIfNegative val="0"/>
          <c:cat>
            <c:strRef>
              <c:f>Sheet1!$A$2:$A$5</c:f>
              <c:strCache>
                <c:ptCount val="4"/>
                <c:pt idx="0">
                  <c:v>SOI</c:v>
                </c:pt>
                <c:pt idx="1">
                  <c:v>El Niño</c:v>
                </c:pt>
                <c:pt idx="2">
                  <c:v>L.A. Precip.</c:v>
                </c:pt>
                <c:pt idx="3">
                  <c:v>Average</c:v>
                </c:pt>
              </c:strCache>
            </c:strRef>
          </c:cat>
          <c:val>
            <c:numRef>
              <c:f>Sheet1!$C$2:$C$5</c:f>
              <c:numCache>
                <c:formatCode>General</c:formatCode>
                <c:ptCount val="4"/>
                <c:pt idx="0">
                  <c:v>59.2</c:v>
                </c:pt>
                <c:pt idx="1">
                  <c:v>3.74</c:v>
                </c:pt>
                <c:pt idx="2">
                  <c:v>37.56</c:v>
                </c:pt>
                <c:pt idx="3">
                  <c:v>33.5</c:v>
                </c:pt>
              </c:numCache>
            </c:numRef>
          </c:val>
        </c:ser>
        <c:ser>
          <c:idx val="2"/>
          <c:order val="2"/>
          <c:tx>
            <c:strRef>
              <c:f>Sheet1!$D$1</c:f>
              <c:strCache>
                <c:ptCount val="1"/>
                <c:pt idx="0">
                  <c:v>100 Generations</c:v>
                </c:pt>
              </c:strCache>
            </c:strRef>
          </c:tx>
          <c:invertIfNegative val="0"/>
          <c:cat>
            <c:strRef>
              <c:f>Sheet1!$A$2:$A$5</c:f>
              <c:strCache>
                <c:ptCount val="4"/>
                <c:pt idx="0">
                  <c:v>SOI</c:v>
                </c:pt>
                <c:pt idx="1">
                  <c:v>El Niño</c:v>
                </c:pt>
                <c:pt idx="2">
                  <c:v>L.A. Precip.</c:v>
                </c:pt>
                <c:pt idx="3">
                  <c:v>Average</c:v>
                </c:pt>
              </c:strCache>
            </c:strRef>
          </c:cat>
          <c:val>
            <c:numRef>
              <c:f>Sheet1!$D$2:$D$5</c:f>
              <c:numCache>
                <c:formatCode>General</c:formatCode>
                <c:ptCount val="4"/>
                <c:pt idx="0">
                  <c:v>55.6</c:v>
                </c:pt>
                <c:pt idx="1">
                  <c:v>3.74</c:v>
                </c:pt>
                <c:pt idx="2">
                  <c:v>26.650000000000009</c:v>
                </c:pt>
                <c:pt idx="3">
                  <c:v>28.663333333333313</c:v>
                </c:pt>
              </c:numCache>
            </c:numRef>
          </c:val>
        </c:ser>
        <c:dLbls>
          <c:showLegendKey val="0"/>
          <c:showVal val="0"/>
          <c:showCatName val="0"/>
          <c:showSerName val="0"/>
          <c:showPercent val="0"/>
          <c:showBubbleSize val="0"/>
        </c:dLbls>
        <c:gapWidth val="150"/>
        <c:axId val="40648704"/>
        <c:axId val="40650624"/>
      </c:barChart>
      <c:catAx>
        <c:axId val="40648704"/>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a:t>Value Modeled</a:t>
                </a:r>
              </a:p>
            </c:rich>
          </c:tx>
          <c:layout/>
          <c:overlay val="0"/>
        </c:title>
        <c:numFmt formatCode="General" sourceLinked="1"/>
        <c:majorTickMark val="out"/>
        <c:minorTickMark val="none"/>
        <c:tickLblPos val="nextTo"/>
        <c:txPr>
          <a:bodyPr/>
          <a:lstStyle/>
          <a:p>
            <a:pPr>
              <a:defRPr sz="1400"/>
            </a:pPr>
            <a:endParaRPr lang="en-US"/>
          </a:p>
        </c:txPr>
        <c:crossAx val="40650624"/>
        <c:crosses val="autoZero"/>
        <c:auto val="1"/>
        <c:lblAlgn val="ctr"/>
        <c:lblOffset val="100"/>
        <c:noMultiLvlLbl val="0"/>
      </c:catAx>
      <c:valAx>
        <c:axId val="40650624"/>
        <c:scaling>
          <c:orientation val="minMax"/>
        </c:scaling>
        <c:delete val="0"/>
        <c:axPos val="l"/>
        <c:majorGridlines/>
        <c:title>
          <c:tx>
            <c:rich>
              <a:bodyPr/>
              <a:lstStyle/>
              <a:p>
                <a:pPr>
                  <a:defRPr sz="1600" b="1" i="0" u="none" strike="noStrike" baseline="0">
                    <a:solidFill>
                      <a:srgbClr val="000000"/>
                    </a:solidFill>
                    <a:latin typeface="Arial"/>
                    <a:ea typeface="Arial"/>
                    <a:cs typeface="Arial"/>
                  </a:defRPr>
                </a:pPr>
                <a:r>
                  <a:rPr lang="en-US" sz="1600"/>
                  <a:t>Percent Error</a:t>
                </a:r>
              </a:p>
            </c:rich>
          </c:tx>
          <c:layout/>
          <c:overlay val="0"/>
        </c:title>
        <c:numFmt formatCode="General" sourceLinked="1"/>
        <c:majorTickMark val="out"/>
        <c:minorTickMark val="none"/>
        <c:tickLblPos val="nextTo"/>
        <c:txPr>
          <a:bodyPr/>
          <a:lstStyle/>
          <a:p>
            <a:pPr>
              <a:defRPr sz="1400"/>
            </a:pPr>
            <a:endParaRPr lang="en-US"/>
          </a:p>
        </c:txPr>
        <c:crossAx val="40648704"/>
        <c:crosses val="autoZero"/>
        <c:crossBetween val="between"/>
      </c:valAx>
      <c:spPr>
        <a:noFill/>
        <a:ln w="25380">
          <a:noFill/>
        </a:ln>
      </c:spPr>
    </c:plotArea>
    <c:legend>
      <c:legendPos val="r"/>
      <c:layout/>
      <c:overlay val="0"/>
      <c:txPr>
        <a:bodyPr/>
        <a:lstStyle/>
        <a:p>
          <a:pPr>
            <a:defRPr sz="1400"/>
          </a:pPr>
          <a:endParaRPr lang="en-US"/>
        </a:p>
      </c:txPr>
    </c:legend>
    <c:plotVisOnly val="1"/>
    <c:dispBlanksAs val="gap"/>
    <c:showDLblsOverMax val="0"/>
  </c:chart>
  <c:spPr>
    <a:ln>
      <a:solidFill>
        <a:schemeClr val="tx1"/>
      </a:solidFill>
    </a:ln>
  </c:spPr>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800"/>
            </a:pPr>
            <a:r>
              <a:rPr lang="en-US" sz="2800"/>
              <a:t>Chart 5: Leaves vs. Accuracy</a:t>
            </a:r>
          </a:p>
        </c:rich>
      </c:tx>
      <c:layout/>
      <c:overlay val="0"/>
    </c:title>
    <c:autoTitleDeleted val="0"/>
    <c:plotArea>
      <c:layout/>
      <c:barChart>
        <c:barDir val="col"/>
        <c:grouping val="clustered"/>
        <c:varyColors val="0"/>
        <c:ser>
          <c:idx val="0"/>
          <c:order val="0"/>
          <c:tx>
            <c:strRef>
              <c:f>Sheet1!$B$1</c:f>
              <c:strCache>
                <c:ptCount val="1"/>
                <c:pt idx="0">
                  <c:v>100 Leaves</c:v>
                </c:pt>
              </c:strCache>
            </c:strRef>
          </c:tx>
          <c:invertIfNegative val="0"/>
          <c:cat>
            <c:strRef>
              <c:f>Sheet1!$A$2:$A$5</c:f>
              <c:strCache>
                <c:ptCount val="4"/>
                <c:pt idx="0">
                  <c:v>SOI</c:v>
                </c:pt>
                <c:pt idx="1">
                  <c:v>Niño 3.4</c:v>
                </c:pt>
                <c:pt idx="2">
                  <c:v>L.A. Precip.</c:v>
                </c:pt>
                <c:pt idx="3">
                  <c:v>Average</c:v>
                </c:pt>
              </c:strCache>
            </c:strRef>
          </c:cat>
          <c:val>
            <c:numRef>
              <c:f>Sheet1!$B$2:$B$5</c:f>
              <c:numCache>
                <c:formatCode>General</c:formatCode>
                <c:ptCount val="4"/>
                <c:pt idx="0">
                  <c:v>59.2</c:v>
                </c:pt>
                <c:pt idx="1">
                  <c:v>3.74</c:v>
                </c:pt>
                <c:pt idx="2">
                  <c:v>37.56</c:v>
                </c:pt>
                <c:pt idx="3">
                  <c:v>36.5</c:v>
                </c:pt>
              </c:numCache>
            </c:numRef>
          </c:val>
        </c:ser>
        <c:ser>
          <c:idx val="1"/>
          <c:order val="1"/>
          <c:tx>
            <c:strRef>
              <c:f>Sheet1!$C$1</c:f>
              <c:strCache>
                <c:ptCount val="1"/>
                <c:pt idx="0">
                  <c:v>200 Leaves</c:v>
                </c:pt>
              </c:strCache>
            </c:strRef>
          </c:tx>
          <c:invertIfNegative val="0"/>
          <c:cat>
            <c:strRef>
              <c:f>Sheet1!$A$2:$A$5</c:f>
              <c:strCache>
                <c:ptCount val="4"/>
                <c:pt idx="0">
                  <c:v>SOI</c:v>
                </c:pt>
                <c:pt idx="1">
                  <c:v>Niño 3.4</c:v>
                </c:pt>
                <c:pt idx="2">
                  <c:v>L.A. Precip.</c:v>
                </c:pt>
                <c:pt idx="3">
                  <c:v>Average</c:v>
                </c:pt>
              </c:strCache>
            </c:strRef>
          </c:cat>
          <c:val>
            <c:numRef>
              <c:f>Sheet1!$C$2:$C$5</c:f>
              <c:numCache>
                <c:formatCode>General</c:formatCode>
                <c:ptCount val="4"/>
                <c:pt idx="0">
                  <c:v>66.31</c:v>
                </c:pt>
                <c:pt idx="1">
                  <c:v>3.18</c:v>
                </c:pt>
                <c:pt idx="2">
                  <c:v>33.980000000000004</c:v>
                </c:pt>
                <c:pt idx="3">
                  <c:v>34.49</c:v>
                </c:pt>
              </c:numCache>
            </c:numRef>
          </c:val>
        </c:ser>
        <c:dLbls>
          <c:showLegendKey val="0"/>
          <c:showVal val="0"/>
          <c:showCatName val="0"/>
          <c:showSerName val="0"/>
          <c:showPercent val="0"/>
          <c:showBubbleSize val="0"/>
        </c:dLbls>
        <c:gapWidth val="150"/>
        <c:axId val="42155008"/>
        <c:axId val="42173568"/>
      </c:barChart>
      <c:catAx>
        <c:axId val="42155008"/>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a:t>Value Modeled</a:t>
                </a:r>
              </a:p>
            </c:rich>
          </c:tx>
          <c:layout/>
          <c:overlay val="0"/>
        </c:title>
        <c:numFmt formatCode="General" sourceLinked="1"/>
        <c:majorTickMark val="out"/>
        <c:minorTickMark val="none"/>
        <c:tickLblPos val="nextTo"/>
        <c:txPr>
          <a:bodyPr/>
          <a:lstStyle/>
          <a:p>
            <a:pPr>
              <a:defRPr sz="1400"/>
            </a:pPr>
            <a:endParaRPr lang="en-US"/>
          </a:p>
        </c:txPr>
        <c:crossAx val="42173568"/>
        <c:crosses val="autoZero"/>
        <c:auto val="1"/>
        <c:lblAlgn val="ctr"/>
        <c:lblOffset val="100"/>
        <c:noMultiLvlLbl val="0"/>
      </c:catAx>
      <c:valAx>
        <c:axId val="42173568"/>
        <c:scaling>
          <c:orientation val="minMax"/>
        </c:scaling>
        <c:delete val="0"/>
        <c:axPos val="l"/>
        <c:majorGridlines/>
        <c:title>
          <c:tx>
            <c:rich>
              <a:bodyPr/>
              <a:lstStyle/>
              <a:p>
                <a:pPr>
                  <a:defRPr sz="1600" b="1" i="0" u="none" strike="noStrike" baseline="0">
                    <a:solidFill>
                      <a:srgbClr val="000000"/>
                    </a:solidFill>
                    <a:latin typeface="Arial"/>
                    <a:ea typeface="Arial"/>
                    <a:cs typeface="Arial"/>
                  </a:defRPr>
                </a:pPr>
                <a:r>
                  <a:rPr lang="en-US" sz="1600"/>
                  <a:t>Percent Error</a:t>
                </a:r>
              </a:p>
            </c:rich>
          </c:tx>
          <c:layout/>
          <c:overlay val="0"/>
        </c:title>
        <c:numFmt formatCode="General" sourceLinked="1"/>
        <c:majorTickMark val="out"/>
        <c:minorTickMark val="none"/>
        <c:tickLblPos val="nextTo"/>
        <c:txPr>
          <a:bodyPr/>
          <a:lstStyle/>
          <a:p>
            <a:pPr>
              <a:defRPr sz="1400"/>
            </a:pPr>
            <a:endParaRPr lang="en-US"/>
          </a:p>
        </c:txPr>
        <c:crossAx val="42155008"/>
        <c:crosses val="autoZero"/>
        <c:crossBetween val="between"/>
      </c:valAx>
      <c:spPr>
        <a:noFill/>
        <a:ln w="25380">
          <a:noFill/>
        </a:ln>
      </c:spPr>
    </c:plotArea>
    <c:legend>
      <c:legendPos val="r"/>
      <c:layout/>
      <c:overlay val="0"/>
      <c:txPr>
        <a:bodyPr/>
        <a:lstStyle/>
        <a:p>
          <a:pPr>
            <a:defRPr sz="1400"/>
          </a:pPr>
          <a:endParaRPr lang="en-US"/>
        </a:p>
      </c:txPr>
    </c:legend>
    <c:plotVisOnly val="1"/>
    <c:dispBlanksAs val="gap"/>
    <c:showDLblsOverMax val="0"/>
  </c:chart>
  <c:spPr>
    <a:ln>
      <a:solidFill>
        <a:schemeClr val="tx1"/>
      </a:solidFill>
    </a:ln>
  </c:spPr>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b="1" dirty="0">
                <a:solidFill>
                  <a:schemeClr val="tx1"/>
                </a:solidFill>
              </a:rPr>
              <a:t>Chart 6: Real and Predicted SOI Values</a:t>
            </a:r>
          </a:p>
        </c:rich>
      </c:tx>
      <c:layout/>
      <c:overlay val="0"/>
    </c:title>
    <c:autoTitleDeleted val="0"/>
    <c:plotArea>
      <c:layout/>
      <c:scatterChart>
        <c:scatterStyle val="lineMarker"/>
        <c:varyColors val="0"/>
        <c:ser>
          <c:idx val="0"/>
          <c:order val="0"/>
          <c:tx>
            <c:strRef>
              <c:f>Sheet1!$B$1</c:f>
              <c:strCache>
                <c:ptCount val="1"/>
                <c:pt idx="0">
                  <c:v>Real</c:v>
                </c:pt>
              </c:strCache>
            </c:strRef>
          </c:tx>
          <c:xVal>
            <c:numRef>
              <c:f>Sheet1!$A$2:$A$11</c:f>
              <c:numCache>
                <c:formatCode>General</c:formatCode>
                <c:ptCount val="10"/>
                <c:pt idx="0">
                  <c:v>1</c:v>
                </c:pt>
                <c:pt idx="1">
                  <c:v>2</c:v>
                </c:pt>
                <c:pt idx="2">
                  <c:v>3</c:v>
                </c:pt>
                <c:pt idx="3" formatCode="mmm\-yy">
                  <c:v>4</c:v>
                </c:pt>
                <c:pt idx="4">
                  <c:v>5</c:v>
                </c:pt>
                <c:pt idx="5">
                  <c:v>6</c:v>
                </c:pt>
                <c:pt idx="6">
                  <c:v>7</c:v>
                </c:pt>
                <c:pt idx="7">
                  <c:v>8</c:v>
                </c:pt>
                <c:pt idx="8">
                  <c:v>9</c:v>
                </c:pt>
                <c:pt idx="9">
                  <c:v>10</c:v>
                </c:pt>
              </c:numCache>
            </c:numRef>
          </c:xVal>
          <c:yVal>
            <c:numRef>
              <c:f>Sheet1!$B$2:$B$11</c:f>
              <c:numCache>
                <c:formatCode>General</c:formatCode>
                <c:ptCount val="10"/>
                <c:pt idx="0">
                  <c:v>-17.14</c:v>
                </c:pt>
                <c:pt idx="1">
                  <c:v>-20.100000000000001</c:v>
                </c:pt>
                <c:pt idx="2">
                  <c:v>-4.57</c:v>
                </c:pt>
                <c:pt idx="3">
                  <c:v>-1.85</c:v>
                </c:pt>
                <c:pt idx="4">
                  <c:v>-20.29</c:v>
                </c:pt>
              </c:numCache>
            </c:numRef>
          </c:yVal>
          <c:smooth val="0"/>
        </c:ser>
        <c:ser>
          <c:idx val="1"/>
          <c:order val="1"/>
          <c:tx>
            <c:strRef>
              <c:f>Sheet1!$C$1</c:f>
              <c:strCache>
                <c:ptCount val="1"/>
                <c:pt idx="0">
                  <c:v>Predicted</c:v>
                </c:pt>
              </c:strCache>
            </c:strRef>
          </c:tx>
          <c:xVal>
            <c:numRef>
              <c:f>Sheet1!$A$2:$A$11</c:f>
              <c:numCache>
                <c:formatCode>General</c:formatCode>
                <c:ptCount val="10"/>
                <c:pt idx="0">
                  <c:v>1</c:v>
                </c:pt>
                <c:pt idx="1">
                  <c:v>2</c:v>
                </c:pt>
                <c:pt idx="2">
                  <c:v>3</c:v>
                </c:pt>
                <c:pt idx="3" formatCode="mmm\-yy">
                  <c:v>4</c:v>
                </c:pt>
                <c:pt idx="4">
                  <c:v>5</c:v>
                </c:pt>
                <c:pt idx="5">
                  <c:v>6</c:v>
                </c:pt>
                <c:pt idx="6">
                  <c:v>7</c:v>
                </c:pt>
                <c:pt idx="7">
                  <c:v>8</c:v>
                </c:pt>
                <c:pt idx="8">
                  <c:v>9</c:v>
                </c:pt>
                <c:pt idx="9">
                  <c:v>10</c:v>
                </c:pt>
              </c:numCache>
            </c:numRef>
          </c:xVal>
          <c:yVal>
            <c:numRef>
              <c:f>Sheet1!$C$2:$C$11</c:f>
              <c:numCache>
                <c:formatCode>General</c:formatCode>
                <c:ptCount val="10"/>
                <c:pt idx="0">
                  <c:v>-16.3</c:v>
                </c:pt>
                <c:pt idx="1">
                  <c:v>-21.71</c:v>
                </c:pt>
                <c:pt idx="2">
                  <c:v>-19.03</c:v>
                </c:pt>
                <c:pt idx="3">
                  <c:v>-21.89</c:v>
                </c:pt>
                <c:pt idx="4">
                  <c:v>-7.94</c:v>
                </c:pt>
                <c:pt idx="5">
                  <c:v>-3.16</c:v>
                </c:pt>
                <c:pt idx="6">
                  <c:v>-22.95</c:v>
                </c:pt>
                <c:pt idx="7">
                  <c:v>-6.34</c:v>
                </c:pt>
                <c:pt idx="8">
                  <c:v>-24.67</c:v>
                </c:pt>
                <c:pt idx="9">
                  <c:v>-9.4600000000000026</c:v>
                </c:pt>
              </c:numCache>
            </c:numRef>
          </c:yVal>
          <c:smooth val="0"/>
        </c:ser>
        <c:dLbls>
          <c:showLegendKey val="0"/>
          <c:showVal val="0"/>
          <c:showCatName val="0"/>
          <c:showSerName val="0"/>
          <c:showPercent val="0"/>
          <c:showBubbleSize val="0"/>
        </c:dLbls>
        <c:axId val="42146048"/>
        <c:axId val="42188800"/>
      </c:scatterChart>
      <c:valAx>
        <c:axId val="42146048"/>
        <c:scaling>
          <c:orientation val="minMax"/>
        </c:scaling>
        <c:delete val="0"/>
        <c:axPos val="b"/>
        <c:numFmt formatCode="General" sourceLinked="1"/>
        <c:majorTickMark val="out"/>
        <c:minorTickMark val="none"/>
        <c:tickLblPos val="none"/>
        <c:crossAx val="42188800"/>
        <c:crosses val="autoZero"/>
        <c:crossBetween val="midCat"/>
      </c:valAx>
      <c:valAx>
        <c:axId val="42188800"/>
        <c:scaling>
          <c:orientation val="minMax"/>
        </c:scaling>
        <c:delete val="0"/>
        <c:axPos val="l"/>
        <c:majorGridlines/>
        <c:title>
          <c:tx>
            <c:rich>
              <a:bodyPr/>
              <a:lstStyle/>
              <a:p>
                <a:pPr>
                  <a:defRPr/>
                </a:pPr>
                <a:r>
                  <a:rPr lang="en-US"/>
                  <a:t>SOI (psi)</a:t>
                </a:r>
              </a:p>
            </c:rich>
          </c:tx>
          <c:layout/>
          <c:overlay val="0"/>
        </c:title>
        <c:numFmt formatCode="General" sourceLinked="1"/>
        <c:majorTickMark val="out"/>
        <c:minorTickMark val="none"/>
        <c:tickLblPos val="nextTo"/>
        <c:crossAx val="42146048"/>
        <c:crosses val="autoZero"/>
        <c:crossBetween val="midCat"/>
      </c:valAx>
      <c:spPr>
        <a:noFill/>
        <a:ln w="24903">
          <a:noFill/>
        </a:ln>
      </c:spPr>
    </c:plotArea>
    <c:legend>
      <c:legendPos val="r"/>
      <c:layout/>
      <c:overlay val="0"/>
    </c:legend>
    <c:plotVisOnly val="1"/>
    <c:dispBlanksAs val="gap"/>
    <c:showDLblsOverMax val="0"/>
  </c:chart>
  <c:spPr>
    <a:ln>
      <a:solidFill>
        <a:schemeClr val="tx1"/>
      </a:solidFill>
    </a:ln>
  </c:spPr>
  <c:txPr>
    <a:bodyPr/>
    <a:lstStyle/>
    <a:p>
      <a:pPr>
        <a:defRPr>
          <a:solidFill>
            <a:srgbClr val="000000"/>
          </a:solidFill>
          <a:latin typeface="Arial" panose="020B0604020202020204" pitchFamily="34" charset="0"/>
          <a:cs typeface="Arial" panose="020B0604020202020204" pitchFamily="34"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2000" dirty="0"/>
              <a:t>Chart 7: Real and Predicted Niño 3.4 Values</a:t>
            </a:r>
          </a:p>
        </c:rich>
      </c:tx>
      <c:layout/>
      <c:overlay val="0"/>
    </c:title>
    <c:autoTitleDeleted val="0"/>
    <c:plotArea>
      <c:layout/>
      <c:scatterChart>
        <c:scatterStyle val="lineMarker"/>
        <c:varyColors val="0"/>
        <c:ser>
          <c:idx val="0"/>
          <c:order val="0"/>
          <c:tx>
            <c:strRef>
              <c:f>Sheet1!$B$1</c:f>
              <c:strCache>
                <c:ptCount val="1"/>
                <c:pt idx="0">
                  <c:v>Real</c:v>
                </c:pt>
              </c:strCache>
            </c:strRef>
          </c:tx>
          <c:xVal>
            <c:numRef>
              <c:f>Sheet1!$A$2:$A$11</c:f>
              <c:numCache>
                <c:formatCode>General</c:formatCode>
                <c:ptCount val="10"/>
                <c:pt idx="0">
                  <c:v>1</c:v>
                </c:pt>
                <c:pt idx="1">
                  <c:v>2</c:v>
                </c:pt>
                <c:pt idx="2">
                  <c:v>3</c:v>
                </c:pt>
                <c:pt idx="3" formatCode="mmm\-yy">
                  <c:v>4</c:v>
                </c:pt>
                <c:pt idx="4">
                  <c:v>5</c:v>
                </c:pt>
                <c:pt idx="5">
                  <c:v>6</c:v>
                </c:pt>
                <c:pt idx="6">
                  <c:v>7</c:v>
                </c:pt>
                <c:pt idx="7">
                  <c:v>8</c:v>
                </c:pt>
                <c:pt idx="8">
                  <c:v>9</c:v>
                </c:pt>
                <c:pt idx="9">
                  <c:v>10</c:v>
                </c:pt>
              </c:numCache>
            </c:numRef>
          </c:xVal>
          <c:yVal>
            <c:numRef>
              <c:f>Sheet1!$B$2:$B$11</c:f>
              <c:numCache>
                <c:formatCode>General</c:formatCode>
                <c:ptCount val="10"/>
                <c:pt idx="0">
                  <c:v>28.62</c:v>
                </c:pt>
                <c:pt idx="1">
                  <c:v>28.86</c:v>
                </c:pt>
                <c:pt idx="2">
                  <c:v>29.14</c:v>
                </c:pt>
                <c:pt idx="3">
                  <c:v>29.04</c:v>
                </c:pt>
                <c:pt idx="4">
                  <c:v>28.97999999999999</c:v>
                </c:pt>
              </c:numCache>
            </c:numRef>
          </c:yVal>
          <c:smooth val="0"/>
        </c:ser>
        <c:ser>
          <c:idx val="1"/>
          <c:order val="1"/>
          <c:tx>
            <c:strRef>
              <c:f>Sheet1!$C$1</c:f>
              <c:strCache>
                <c:ptCount val="1"/>
                <c:pt idx="0">
                  <c:v>Predicted</c:v>
                </c:pt>
              </c:strCache>
            </c:strRef>
          </c:tx>
          <c:xVal>
            <c:numRef>
              <c:f>Sheet1!$A$2:$A$11</c:f>
              <c:numCache>
                <c:formatCode>General</c:formatCode>
                <c:ptCount val="10"/>
                <c:pt idx="0">
                  <c:v>1</c:v>
                </c:pt>
                <c:pt idx="1">
                  <c:v>2</c:v>
                </c:pt>
                <c:pt idx="2">
                  <c:v>3</c:v>
                </c:pt>
                <c:pt idx="3" formatCode="mmm\-yy">
                  <c:v>4</c:v>
                </c:pt>
                <c:pt idx="4">
                  <c:v>5</c:v>
                </c:pt>
                <c:pt idx="5">
                  <c:v>6</c:v>
                </c:pt>
                <c:pt idx="6">
                  <c:v>7</c:v>
                </c:pt>
                <c:pt idx="7">
                  <c:v>8</c:v>
                </c:pt>
                <c:pt idx="8">
                  <c:v>9</c:v>
                </c:pt>
                <c:pt idx="9">
                  <c:v>10</c:v>
                </c:pt>
              </c:numCache>
            </c:numRef>
          </c:xVal>
          <c:yVal>
            <c:numRef>
              <c:f>Sheet1!$C$2:$C$11</c:f>
              <c:numCache>
                <c:formatCode>General</c:formatCode>
                <c:ptCount val="10"/>
                <c:pt idx="0">
                  <c:v>28.4</c:v>
                </c:pt>
                <c:pt idx="1">
                  <c:v>28.55</c:v>
                </c:pt>
                <c:pt idx="2">
                  <c:v>28.79</c:v>
                </c:pt>
                <c:pt idx="3">
                  <c:v>29.07</c:v>
                </c:pt>
                <c:pt idx="4">
                  <c:v>28.97</c:v>
                </c:pt>
                <c:pt idx="5">
                  <c:v>28.91</c:v>
                </c:pt>
                <c:pt idx="6">
                  <c:v>28.830000000000005</c:v>
                </c:pt>
                <c:pt idx="7">
                  <c:v>28.759999999999991</c:v>
                </c:pt>
                <c:pt idx="8">
                  <c:v>28.7</c:v>
                </c:pt>
                <c:pt idx="9">
                  <c:v>28.63000000000001</c:v>
                </c:pt>
              </c:numCache>
            </c:numRef>
          </c:yVal>
          <c:smooth val="0"/>
        </c:ser>
        <c:dLbls>
          <c:showLegendKey val="0"/>
          <c:showVal val="0"/>
          <c:showCatName val="0"/>
          <c:showSerName val="0"/>
          <c:showPercent val="0"/>
          <c:showBubbleSize val="0"/>
        </c:dLbls>
        <c:axId val="44016768"/>
        <c:axId val="44018304"/>
      </c:scatterChart>
      <c:valAx>
        <c:axId val="44016768"/>
        <c:scaling>
          <c:orientation val="minMax"/>
        </c:scaling>
        <c:delete val="0"/>
        <c:axPos val="b"/>
        <c:numFmt formatCode="General" sourceLinked="1"/>
        <c:majorTickMark val="out"/>
        <c:minorTickMark val="none"/>
        <c:tickLblPos val="none"/>
        <c:crossAx val="44018304"/>
        <c:crosses val="autoZero"/>
        <c:crossBetween val="midCat"/>
      </c:valAx>
      <c:valAx>
        <c:axId val="44018304"/>
        <c:scaling>
          <c:orientation val="minMax"/>
        </c:scaling>
        <c:delete val="0"/>
        <c:axPos val="l"/>
        <c:majorGridlines/>
        <c:title>
          <c:tx>
            <c:rich>
              <a:bodyPr/>
              <a:lstStyle/>
              <a:p>
                <a:pPr>
                  <a:defRPr sz="1079" b="0" i="0" u="none" strike="noStrike" baseline="0">
                    <a:solidFill>
                      <a:srgbClr val="000000"/>
                    </a:solidFill>
                    <a:latin typeface="Calibri"/>
                    <a:ea typeface="Calibri"/>
                    <a:cs typeface="Calibri"/>
                  </a:defRPr>
                </a:pPr>
                <a:r>
                  <a:rPr lang="en-US" sz="981" b="1" i="0" u="none" strike="noStrike" baseline="0">
                    <a:solidFill>
                      <a:srgbClr val="000000"/>
                    </a:solidFill>
                    <a:latin typeface="Arial"/>
                    <a:cs typeface="Arial"/>
                  </a:rPr>
                  <a:t>Niño 3.4 (°C)</a:t>
                </a:r>
              </a:p>
            </c:rich>
          </c:tx>
          <c:layout/>
          <c:overlay val="0"/>
        </c:title>
        <c:numFmt formatCode="General" sourceLinked="1"/>
        <c:majorTickMark val="out"/>
        <c:minorTickMark val="none"/>
        <c:tickLblPos val="nextTo"/>
        <c:crossAx val="44016768"/>
        <c:crosses val="autoZero"/>
        <c:crossBetween val="midCat"/>
      </c:valAx>
      <c:spPr>
        <a:ln>
          <a:solidFill>
            <a:schemeClr val="tx1"/>
          </a:solidFill>
        </a:ln>
      </c:spPr>
    </c:plotArea>
    <c:legend>
      <c:legendPos val="r"/>
      <c:layout/>
      <c:overlay val="0"/>
    </c:legend>
    <c:plotVisOnly val="1"/>
    <c:dispBlanksAs val="gap"/>
    <c:showDLblsOverMax val="0"/>
  </c:chart>
  <c:spPr>
    <a:ln>
      <a:solidFill>
        <a:schemeClr val="tx1"/>
      </a:solidFill>
    </a:ln>
  </c:spPr>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2000" dirty="0"/>
              <a:t>Chart 8: Real and Predicted Values of L.A. Rainfall</a:t>
            </a:r>
          </a:p>
        </c:rich>
      </c:tx>
      <c:layout/>
      <c:overlay val="0"/>
    </c:title>
    <c:autoTitleDeleted val="0"/>
    <c:plotArea>
      <c:layout/>
      <c:scatterChart>
        <c:scatterStyle val="lineMarker"/>
        <c:varyColors val="0"/>
        <c:ser>
          <c:idx val="0"/>
          <c:order val="0"/>
          <c:tx>
            <c:strRef>
              <c:f>Sheet1!$B$1</c:f>
              <c:strCache>
                <c:ptCount val="1"/>
                <c:pt idx="0">
                  <c:v>Real</c:v>
                </c:pt>
              </c:strCache>
            </c:strRef>
          </c:tx>
          <c:xVal>
            <c:numRef>
              <c:f>Sheet1!$A$2:$A$11</c:f>
              <c:numCache>
                <c:formatCode>General</c:formatCode>
                <c:ptCount val="10"/>
                <c:pt idx="0">
                  <c:v>1</c:v>
                </c:pt>
                <c:pt idx="1">
                  <c:v>2</c:v>
                </c:pt>
                <c:pt idx="2">
                  <c:v>3</c:v>
                </c:pt>
                <c:pt idx="3" formatCode="mmm\-yy">
                  <c:v>4</c:v>
                </c:pt>
                <c:pt idx="4">
                  <c:v>5</c:v>
                </c:pt>
                <c:pt idx="5">
                  <c:v>6</c:v>
                </c:pt>
                <c:pt idx="6">
                  <c:v>7</c:v>
                </c:pt>
                <c:pt idx="7">
                  <c:v>8</c:v>
                </c:pt>
                <c:pt idx="8">
                  <c:v>9</c:v>
                </c:pt>
                <c:pt idx="9">
                  <c:v>10</c:v>
                </c:pt>
              </c:numCache>
            </c:numRef>
          </c:xVal>
          <c:yVal>
            <c:numRef>
              <c:f>Sheet1!$B$2:$B$11</c:f>
              <c:numCache>
                <c:formatCode>General</c:formatCode>
                <c:ptCount val="10"/>
                <c:pt idx="0">
                  <c:v>10.4</c:v>
                </c:pt>
                <c:pt idx="1">
                  <c:v>13.129999999999999</c:v>
                </c:pt>
                <c:pt idx="2">
                  <c:v>20.34</c:v>
                </c:pt>
                <c:pt idx="3">
                  <c:v>11.350000000000005</c:v>
                </c:pt>
                <c:pt idx="4">
                  <c:v>21.259999999999991</c:v>
                </c:pt>
              </c:numCache>
            </c:numRef>
          </c:yVal>
          <c:smooth val="0"/>
        </c:ser>
        <c:ser>
          <c:idx val="1"/>
          <c:order val="1"/>
          <c:tx>
            <c:strRef>
              <c:f>Sheet1!$C$1</c:f>
              <c:strCache>
                <c:ptCount val="1"/>
                <c:pt idx="0">
                  <c:v>Predicted</c:v>
                </c:pt>
              </c:strCache>
            </c:strRef>
          </c:tx>
          <c:xVal>
            <c:numRef>
              <c:f>Sheet1!$A$2:$A$11</c:f>
              <c:numCache>
                <c:formatCode>General</c:formatCode>
                <c:ptCount val="10"/>
                <c:pt idx="0">
                  <c:v>1</c:v>
                </c:pt>
                <c:pt idx="1">
                  <c:v>2</c:v>
                </c:pt>
                <c:pt idx="2">
                  <c:v>3</c:v>
                </c:pt>
                <c:pt idx="3" formatCode="mmm\-yy">
                  <c:v>4</c:v>
                </c:pt>
                <c:pt idx="4">
                  <c:v>5</c:v>
                </c:pt>
                <c:pt idx="5">
                  <c:v>6</c:v>
                </c:pt>
                <c:pt idx="6">
                  <c:v>7</c:v>
                </c:pt>
                <c:pt idx="7">
                  <c:v>8</c:v>
                </c:pt>
                <c:pt idx="8">
                  <c:v>9</c:v>
                </c:pt>
                <c:pt idx="9">
                  <c:v>10</c:v>
                </c:pt>
              </c:numCache>
            </c:numRef>
          </c:xVal>
          <c:yVal>
            <c:numRef>
              <c:f>Sheet1!$C$2:$C$11</c:f>
              <c:numCache>
                <c:formatCode>General</c:formatCode>
                <c:ptCount val="10"/>
                <c:pt idx="0">
                  <c:v>7</c:v>
                </c:pt>
                <c:pt idx="1">
                  <c:v>16.2</c:v>
                </c:pt>
                <c:pt idx="2">
                  <c:v>21.34</c:v>
                </c:pt>
                <c:pt idx="3">
                  <c:v>9.350000000000005</c:v>
                </c:pt>
                <c:pt idx="4">
                  <c:v>16.7</c:v>
                </c:pt>
                <c:pt idx="5">
                  <c:v>7.6199999999999974</c:v>
                </c:pt>
                <c:pt idx="6">
                  <c:v>8.17</c:v>
                </c:pt>
                <c:pt idx="7">
                  <c:v>8.5300000000000011</c:v>
                </c:pt>
                <c:pt idx="8">
                  <c:v>12.07</c:v>
                </c:pt>
                <c:pt idx="9">
                  <c:v>7.34</c:v>
                </c:pt>
              </c:numCache>
            </c:numRef>
          </c:yVal>
          <c:smooth val="0"/>
        </c:ser>
        <c:dLbls>
          <c:showLegendKey val="0"/>
          <c:showVal val="0"/>
          <c:showCatName val="0"/>
          <c:showSerName val="0"/>
          <c:showPercent val="0"/>
          <c:showBubbleSize val="0"/>
        </c:dLbls>
        <c:axId val="44068864"/>
        <c:axId val="44070784"/>
      </c:scatterChart>
      <c:valAx>
        <c:axId val="44068864"/>
        <c:scaling>
          <c:orientation val="minMax"/>
        </c:scaling>
        <c:delete val="0"/>
        <c:axPos val="b"/>
        <c:title>
          <c:tx>
            <c:rich>
              <a:bodyPr/>
              <a:lstStyle/>
              <a:p>
                <a:pPr>
                  <a:defRPr sz="999" b="1" i="0" u="none" strike="noStrike" baseline="0">
                    <a:solidFill>
                      <a:srgbClr val="000000"/>
                    </a:solidFill>
                    <a:latin typeface="Arial"/>
                    <a:ea typeface="Arial"/>
                    <a:cs typeface="Arial"/>
                  </a:defRPr>
                </a:pPr>
                <a:r>
                  <a:rPr lang="en-US"/>
                  <a:t>Time Interval (years)</a:t>
                </a:r>
              </a:p>
            </c:rich>
          </c:tx>
          <c:layout/>
          <c:overlay val="0"/>
        </c:title>
        <c:numFmt formatCode="General" sourceLinked="1"/>
        <c:majorTickMark val="out"/>
        <c:minorTickMark val="none"/>
        <c:tickLblPos val="none"/>
        <c:crossAx val="44070784"/>
        <c:crosses val="autoZero"/>
        <c:crossBetween val="midCat"/>
      </c:valAx>
      <c:valAx>
        <c:axId val="44070784"/>
        <c:scaling>
          <c:orientation val="minMax"/>
        </c:scaling>
        <c:delete val="0"/>
        <c:axPos val="l"/>
        <c:majorGridlines/>
        <c:title>
          <c:tx>
            <c:rich>
              <a:bodyPr/>
              <a:lstStyle/>
              <a:p>
                <a:pPr>
                  <a:defRPr sz="999" b="1" i="0" u="none" strike="noStrike" baseline="0">
                    <a:solidFill>
                      <a:srgbClr val="000000"/>
                    </a:solidFill>
                    <a:latin typeface="Arial"/>
                    <a:ea typeface="Arial"/>
                    <a:cs typeface="Arial"/>
                  </a:defRPr>
                </a:pPr>
                <a:r>
                  <a:rPr lang="en-US"/>
                  <a:t>Rainfal (in)</a:t>
                </a:r>
              </a:p>
            </c:rich>
          </c:tx>
          <c:layout/>
          <c:overlay val="0"/>
        </c:title>
        <c:numFmt formatCode="General" sourceLinked="1"/>
        <c:majorTickMark val="out"/>
        <c:minorTickMark val="none"/>
        <c:tickLblPos val="nextTo"/>
        <c:crossAx val="44068864"/>
        <c:crosses val="autoZero"/>
        <c:crossBetween val="midCat"/>
      </c:valAx>
      <c:spPr>
        <a:noFill/>
        <a:ln w="25367">
          <a:noFill/>
        </a:ln>
      </c:spPr>
    </c:plotArea>
    <c:legend>
      <c:legendPos val="r"/>
      <c:layout/>
      <c:overlay val="0"/>
    </c:legend>
    <c:plotVisOnly val="1"/>
    <c:dispBlanksAs val="gap"/>
    <c:showDLblsOverMax val="0"/>
  </c:chart>
  <c:spPr>
    <a:ln>
      <a:solidFill>
        <a:schemeClr val="tx1"/>
      </a:solidFill>
    </a:ln>
  </c:spPr>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584EAC7-96D3-4769-A91E-3F2C30E24BEF}" type="slidenum">
              <a:rPr lang="en-US" altLang="en-US"/>
              <a:pPr>
                <a:defRPr/>
              </a:pPr>
              <a:t>‹#›</a:t>
            </a:fld>
            <a:endParaRPr lang="en-US" altLang="en-US"/>
          </a:p>
        </p:txBody>
      </p:sp>
    </p:spTree>
    <p:extLst>
      <p:ext uri="{BB962C8B-B14F-4D97-AF65-F5344CB8AC3E}">
        <p14:creationId xmlns:p14="http://schemas.microsoft.com/office/powerpoint/2010/main" val="3224581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DAC962F-B6CF-4E9B-A31D-1BD325D30BF7}" type="slidenum">
              <a:rPr lang="en-US" altLang="en-US"/>
              <a:pPr>
                <a:defRPr/>
              </a:pPr>
              <a:t>‹#›</a:t>
            </a:fld>
            <a:endParaRPr lang="en-US" altLang="en-US"/>
          </a:p>
        </p:txBody>
      </p:sp>
    </p:spTree>
    <p:extLst>
      <p:ext uri="{BB962C8B-B14F-4D97-AF65-F5344CB8AC3E}">
        <p14:creationId xmlns:p14="http://schemas.microsoft.com/office/powerpoint/2010/main" val="1322717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3" y="2925763"/>
            <a:ext cx="9326562"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2475" y="2925763"/>
            <a:ext cx="27827288"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7051783-1EF8-4B04-A688-27FBDF920815}" type="slidenum">
              <a:rPr lang="en-US" altLang="en-US"/>
              <a:pPr>
                <a:defRPr/>
              </a:pPr>
              <a:t>‹#›</a:t>
            </a:fld>
            <a:endParaRPr lang="en-US" altLang="en-US"/>
          </a:p>
        </p:txBody>
      </p:sp>
    </p:spTree>
    <p:extLst>
      <p:ext uri="{BB962C8B-B14F-4D97-AF65-F5344CB8AC3E}">
        <p14:creationId xmlns:p14="http://schemas.microsoft.com/office/powerpoint/2010/main" val="358535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8D53A78-EFB6-4088-9E7C-2CD1AAA15AB8}" type="slidenum">
              <a:rPr lang="en-US" altLang="en-US"/>
              <a:pPr>
                <a:defRPr/>
              </a:pPr>
              <a:t>‹#›</a:t>
            </a:fld>
            <a:endParaRPr lang="en-US" altLang="en-US"/>
          </a:p>
        </p:txBody>
      </p:sp>
    </p:spTree>
    <p:extLst>
      <p:ext uri="{BB962C8B-B14F-4D97-AF65-F5344CB8AC3E}">
        <p14:creationId xmlns:p14="http://schemas.microsoft.com/office/powerpoint/2010/main" val="371031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BD19BF2-D53F-4CE3-93A8-C019AAEF6D85}" type="slidenum">
              <a:rPr lang="en-US" altLang="en-US"/>
              <a:pPr>
                <a:defRPr/>
              </a:pPr>
              <a:t>‹#›</a:t>
            </a:fld>
            <a:endParaRPr lang="en-US" altLang="en-US"/>
          </a:p>
        </p:txBody>
      </p:sp>
    </p:spTree>
    <p:extLst>
      <p:ext uri="{BB962C8B-B14F-4D97-AF65-F5344CB8AC3E}">
        <p14:creationId xmlns:p14="http://schemas.microsoft.com/office/powerpoint/2010/main" val="60415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2475" y="9509125"/>
            <a:ext cx="18576925"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9509125"/>
            <a:ext cx="18576925"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F3B60BC-2B02-4EE4-853C-77859129110F}" type="slidenum">
              <a:rPr lang="en-US" altLang="en-US"/>
              <a:pPr>
                <a:defRPr/>
              </a:pPr>
              <a:t>‹#›</a:t>
            </a:fld>
            <a:endParaRPr lang="en-US" altLang="en-US"/>
          </a:p>
        </p:txBody>
      </p:sp>
    </p:spTree>
    <p:extLst>
      <p:ext uri="{BB962C8B-B14F-4D97-AF65-F5344CB8AC3E}">
        <p14:creationId xmlns:p14="http://schemas.microsoft.com/office/powerpoint/2010/main" val="3822419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437D1076-BB13-4506-BE8F-87A9F14712E1}" type="slidenum">
              <a:rPr lang="en-US" altLang="en-US"/>
              <a:pPr>
                <a:defRPr/>
              </a:pPr>
              <a:t>‹#›</a:t>
            </a:fld>
            <a:endParaRPr lang="en-US" altLang="en-US"/>
          </a:p>
        </p:txBody>
      </p:sp>
    </p:spTree>
    <p:extLst>
      <p:ext uri="{BB962C8B-B14F-4D97-AF65-F5344CB8AC3E}">
        <p14:creationId xmlns:p14="http://schemas.microsoft.com/office/powerpoint/2010/main" val="241397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DBDB0067-F0B0-46DE-819E-F7E1424AB26A}" type="slidenum">
              <a:rPr lang="en-US" altLang="en-US"/>
              <a:pPr>
                <a:defRPr/>
              </a:pPr>
              <a:t>‹#›</a:t>
            </a:fld>
            <a:endParaRPr lang="en-US" altLang="en-US"/>
          </a:p>
        </p:txBody>
      </p:sp>
    </p:spTree>
    <p:extLst>
      <p:ext uri="{BB962C8B-B14F-4D97-AF65-F5344CB8AC3E}">
        <p14:creationId xmlns:p14="http://schemas.microsoft.com/office/powerpoint/2010/main" val="33046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C4CF1983-AB8B-4D33-9759-E9A163BADD4B}" type="slidenum">
              <a:rPr lang="en-US" altLang="en-US"/>
              <a:pPr>
                <a:defRPr/>
              </a:pPr>
              <a:t>‹#›</a:t>
            </a:fld>
            <a:endParaRPr lang="en-US" altLang="en-US"/>
          </a:p>
        </p:txBody>
      </p:sp>
    </p:spTree>
    <p:extLst>
      <p:ext uri="{BB962C8B-B14F-4D97-AF65-F5344CB8AC3E}">
        <p14:creationId xmlns:p14="http://schemas.microsoft.com/office/powerpoint/2010/main" val="314064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629BE64-0EE2-443B-A6E0-6172A071BA16}" type="slidenum">
              <a:rPr lang="en-US" altLang="en-US"/>
              <a:pPr>
                <a:defRPr/>
              </a:pPr>
              <a:t>‹#›</a:t>
            </a:fld>
            <a:endParaRPr lang="en-US" altLang="en-US"/>
          </a:p>
        </p:txBody>
      </p:sp>
    </p:spTree>
    <p:extLst>
      <p:ext uri="{BB962C8B-B14F-4D97-AF65-F5344CB8AC3E}">
        <p14:creationId xmlns:p14="http://schemas.microsoft.com/office/powerpoint/2010/main" val="48906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FA9C3F45-ECB3-405E-AC98-6DAA04EFE756}" type="slidenum">
              <a:rPr lang="en-US" altLang="en-US"/>
              <a:pPr>
                <a:defRPr/>
              </a:pPr>
              <a:t>‹#›</a:t>
            </a:fld>
            <a:endParaRPr lang="en-US" altLang="en-US"/>
          </a:p>
        </p:txBody>
      </p:sp>
    </p:spTree>
    <p:extLst>
      <p:ext uri="{BB962C8B-B14F-4D97-AF65-F5344CB8AC3E}">
        <p14:creationId xmlns:p14="http://schemas.microsoft.com/office/powerpoint/2010/main" val="1129085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2475" y="2925763"/>
            <a:ext cx="373062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292475" y="9509125"/>
            <a:ext cx="37306250" cy="1975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3292475" y="29992638"/>
            <a:ext cx="91440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numCol="1" anchor="t" anchorCtr="0" compatLnSpc="1">
            <a:prstTxWarp prst="textNoShape">
              <a:avLst/>
            </a:prstTxWarp>
          </a:bodyPr>
          <a:lstStyle>
            <a:lvl1pPr defTabSz="4389438">
              <a:defRPr sz="6700"/>
            </a:lvl1pPr>
          </a:lstStyle>
          <a:p>
            <a:pPr>
              <a:defRPr/>
            </a:pPr>
            <a:endParaRPr lang="en-US" altLang="en-US"/>
          </a:p>
        </p:txBody>
      </p:sp>
      <p:sp>
        <p:nvSpPr>
          <p:cNvPr id="1029" name="Rectangle 5"/>
          <p:cNvSpPr>
            <a:spLocks noGrp="1" noChangeArrowheads="1"/>
          </p:cNvSpPr>
          <p:nvPr>
            <p:ph type="ftr" sz="quarter" idx="3"/>
          </p:nvPr>
        </p:nvSpPr>
        <p:spPr bwMode="auto">
          <a:xfrm>
            <a:off x="14995525" y="29992638"/>
            <a:ext cx="1390015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numCol="1" anchor="t" anchorCtr="0" compatLnSpc="1">
            <a:prstTxWarp prst="textNoShape">
              <a:avLst/>
            </a:prstTxWarp>
          </a:bodyPr>
          <a:lstStyle>
            <a:lvl1pPr algn="ctr" defTabSz="4389438">
              <a:defRPr sz="6700"/>
            </a:lvl1pPr>
          </a:lstStyle>
          <a:p>
            <a:pPr>
              <a:defRPr/>
            </a:pPr>
            <a:endParaRPr lang="en-US" altLang="en-US"/>
          </a:p>
        </p:txBody>
      </p:sp>
      <p:sp>
        <p:nvSpPr>
          <p:cNvPr id="1030" name="Rectangle 6"/>
          <p:cNvSpPr>
            <a:spLocks noGrp="1" noChangeArrowheads="1"/>
          </p:cNvSpPr>
          <p:nvPr>
            <p:ph type="sldNum" sz="quarter" idx="4"/>
          </p:nvPr>
        </p:nvSpPr>
        <p:spPr bwMode="auto">
          <a:xfrm>
            <a:off x="31454725" y="29992638"/>
            <a:ext cx="91440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numCol="1" anchor="t" anchorCtr="0" compatLnSpc="1">
            <a:prstTxWarp prst="textNoShape">
              <a:avLst/>
            </a:prstTxWarp>
          </a:bodyPr>
          <a:lstStyle>
            <a:lvl1pPr algn="r" defTabSz="4389438">
              <a:defRPr sz="6700"/>
            </a:lvl1pPr>
          </a:lstStyle>
          <a:p>
            <a:pPr>
              <a:defRPr/>
            </a:pPr>
            <a:fld id="{A31A5ED8-CEE1-4891-97F5-12812C91136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Times New Roman" pitchFamily="18" charset="0"/>
        </a:defRPr>
      </a:lvl2pPr>
      <a:lvl3pPr algn="ctr" defTabSz="4389438" rtl="0" eaLnBrk="0" fontAlgn="base" hangingPunct="0">
        <a:spcBef>
          <a:spcPct val="0"/>
        </a:spcBef>
        <a:spcAft>
          <a:spcPct val="0"/>
        </a:spcAft>
        <a:defRPr sz="21100">
          <a:solidFill>
            <a:schemeClr val="tx2"/>
          </a:solidFill>
          <a:latin typeface="Times New Roman" pitchFamily="18" charset="0"/>
        </a:defRPr>
      </a:lvl3pPr>
      <a:lvl4pPr algn="ctr" defTabSz="4389438" rtl="0" eaLnBrk="0" fontAlgn="base" hangingPunct="0">
        <a:spcBef>
          <a:spcPct val="0"/>
        </a:spcBef>
        <a:spcAft>
          <a:spcPct val="0"/>
        </a:spcAft>
        <a:defRPr sz="21100">
          <a:solidFill>
            <a:schemeClr val="tx2"/>
          </a:solidFill>
          <a:latin typeface="Times New Roman" pitchFamily="18" charset="0"/>
        </a:defRPr>
      </a:lvl4pPr>
      <a:lvl5pPr algn="ctr" defTabSz="4389438" rtl="0" eaLnBrk="0" fontAlgn="base" hangingPunct="0">
        <a:spcBef>
          <a:spcPct val="0"/>
        </a:spcBef>
        <a:spcAft>
          <a:spcPct val="0"/>
        </a:spcAft>
        <a:defRPr sz="21100">
          <a:solidFill>
            <a:schemeClr val="tx2"/>
          </a:solidFill>
          <a:latin typeface="Times New Roman" pitchFamily="18" charset="0"/>
        </a:defRPr>
      </a:lvl5pPr>
      <a:lvl6pPr marL="457200" algn="ctr" defTabSz="4389438" rtl="0" fontAlgn="base">
        <a:spcBef>
          <a:spcPct val="0"/>
        </a:spcBef>
        <a:spcAft>
          <a:spcPct val="0"/>
        </a:spcAft>
        <a:defRPr sz="21100">
          <a:solidFill>
            <a:schemeClr val="tx2"/>
          </a:solidFill>
          <a:latin typeface="Times New Roman" pitchFamily="18" charset="0"/>
        </a:defRPr>
      </a:lvl6pPr>
      <a:lvl7pPr marL="914400" algn="ctr" defTabSz="4389438" rtl="0" fontAlgn="base">
        <a:spcBef>
          <a:spcPct val="0"/>
        </a:spcBef>
        <a:spcAft>
          <a:spcPct val="0"/>
        </a:spcAft>
        <a:defRPr sz="21100">
          <a:solidFill>
            <a:schemeClr val="tx2"/>
          </a:solidFill>
          <a:latin typeface="Times New Roman" pitchFamily="18" charset="0"/>
        </a:defRPr>
      </a:lvl7pPr>
      <a:lvl8pPr marL="1371600" algn="ctr" defTabSz="4389438" rtl="0" fontAlgn="base">
        <a:spcBef>
          <a:spcPct val="0"/>
        </a:spcBef>
        <a:spcAft>
          <a:spcPct val="0"/>
        </a:spcAft>
        <a:defRPr sz="21100">
          <a:solidFill>
            <a:schemeClr val="tx2"/>
          </a:solidFill>
          <a:latin typeface="Times New Roman" pitchFamily="18" charset="0"/>
        </a:defRPr>
      </a:lvl8pPr>
      <a:lvl9pPr marL="1828800" algn="ctr" defTabSz="4389438" rtl="0" fontAlgn="base">
        <a:spcBef>
          <a:spcPct val="0"/>
        </a:spcBef>
        <a:spcAft>
          <a:spcPct val="0"/>
        </a:spcAft>
        <a:defRPr sz="21100">
          <a:solidFill>
            <a:schemeClr val="tx2"/>
          </a:solidFill>
          <a:latin typeface="Times New Roman" pitchFamily="18"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defRPr>
      </a:lvl2pPr>
      <a:lvl3pPr marL="5486400" indent="-1096963" algn="l" defTabSz="4389438" rtl="0" eaLnBrk="0" fontAlgn="base" hangingPunct="0">
        <a:spcBef>
          <a:spcPct val="20000"/>
        </a:spcBef>
        <a:spcAft>
          <a:spcPct val="0"/>
        </a:spcAft>
        <a:buChar char="•"/>
        <a:defRPr sz="11500">
          <a:solidFill>
            <a:schemeClr val="tx1"/>
          </a:solidFill>
          <a:latin typeface="+mn-lt"/>
        </a:defRPr>
      </a:lvl3pPr>
      <a:lvl4pPr marL="7680325" indent="-1096963" algn="l" defTabSz="4389438" rtl="0" eaLnBrk="0" fontAlgn="base" hangingPunct="0">
        <a:spcBef>
          <a:spcPct val="20000"/>
        </a:spcBef>
        <a:spcAft>
          <a:spcPct val="0"/>
        </a:spcAft>
        <a:buChar char="–"/>
        <a:defRPr sz="9600">
          <a:solidFill>
            <a:schemeClr val="tx1"/>
          </a:solidFill>
          <a:latin typeface="+mn-lt"/>
        </a:defRPr>
      </a:lvl4pPr>
      <a:lvl5pPr marL="9875838" indent="-1096963" algn="l" defTabSz="4389438" rtl="0" eaLnBrk="0" fontAlgn="base" hangingPunct="0">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chart" Target="../charts/chart2.xml"/><Relationship Id="rId7" Type="http://schemas.openxmlformats.org/officeDocument/2006/relationships/image" Target="../media/image1.jpeg"/><Relationship Id="rId12" Type="http://schemas.openxmlformats.org/officeDocument/2006/relationships/image" Target="../media/image6.png"/><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chart" Target="../charts/chart5.xml"/><Relationship Id="rId11" Type="http://schemas.openxmlformats.org/officeDocument/2006/relationships/image" Target="../media/image5.png"/><Relationship Id="rId5" Type="http://schemas.openxmlformats.org/officeDocument/2006/relationships/chart" Target="../charts/chart4.xml"/><Relationship Id="rId10" Type="http://schemas.openxmlformats.org/officeDocument/2006/relationships/image" Target="../media/image4.jpeg"/><Relationship Id="rId4" Type="http://schemas.openxmlformats.org/officeDocument/2006/relationships/chart" Target="../charts/chart3.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1811000" y="533400"/>
            <a:ext cx="20567650" cy="4114800"/>
          </a:xfrm>
          <a:prstGeom prst="rect">
            <a:avLst/>
          </a:prstGeom>
          <a:solidFill>
            <a:srgbClr val="FCEADE"/>
          </a:solidFill>
          <a:ln w="762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51" name="Text Box 3"/>
          <p:cNvSpPr txBox="1">
            <a:spLocks noChangeArrowheads="1"/>
          </p:cNvSpPr>
          <p:nvPr/>
        </p:nvSpPr>
        <p:spPr bwMode="auto">
          <a:xfrm>
            <a:off x="11963400" y="762000"/>
            <a:ext cx="2041525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algn="ctr" eaLnBrk="1" hangingPunct="1">
              <a:spcBef>
                <a:spcPct val="50000"/>
              </a:spcBef>
              <a:buFontTx/>
              <a:buNone/>
            </a:pPr>
            <a:r>
              <a:rPr lang="en-US" altLang="en-US" sz="7200" dirty="0">
                <a:latin typeface="Arial" pitchFamily="34" charset="0"/>
              </a:rPr>
              <a:t>Predicting El Niño Characteristics using Recursive Models, Data Trees, and an Evolutionary Algorithm</a:t>
            </a:r>
          </a:p>
        </p:txBody>
      </p:sp>
      <p:sp>
        <p:nvSpPr>
          <p:cNvPr id="2052" name="Rectangle 15"/>
          <p:cNvSpPr>
            <a:spLocks noChangeArrowheads="1"/>
          </p:cNvSpPr>
          <p:nvPr/>
        </p:nvSpPr>
        <p:spPr bwMode="auto">
          <a:xfrm>
            <a:off x="304800" y="533400"/>
            <a:ext cx="10439400" cy="297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53" name="Rectangle 16"/>
          <p:cNvSpPr>
            <a:spLocks noChangeArrowheads="1"/>
          </p:cNvSpPr>
          <p:nvPr/>
        </p:nvSpPr>
        <p:spPr bwMode="auto">
          <a:xfrm>
            <a:off x="685800" y="685800"/>
            <a:ext cx="9677400" cy="2590800"/>
          </a:xfrm>
          <a:prstGeom prst="rect">
            <a:avLst/>
          </a:prstGeom>
          <a:noFill/>
          <a:ln w="762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54" name="Rectangle 17"/>
          <p:cNvSpPr>
            <a:spLocks noChangeArrowheads="1"/>
          </p:cNvSpPr>
          <p:nvPr/>
        </p:nvSpPr>
        <p:spPr bwMode="auto">
          <a:xfrm>
            <a:off x="830263" y="868363"/>
            <a:ext cx="9388475" cy="1122362"/>
          </a:xfrm>
          <a:prstGeom prst="rect">
            <a:avLst/>
          </a:prstGeom>
          <a:solidFill>
            <a:srgbClr val="FBE9D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55" name="Text Box 18"/>
          <p:cNvSpPr txBox="1">
            <a:spLocks noChangeArrowheads="1"/>
          </p:cNvSpPr>
          <p:nvPr/>
        </p:nvSpPr>
        <p:spPr bwMode="auto">
          <a:xfrm>
            <a:off x="1866900" y="1071736"/>
            <a:ext cx="7391400" cy="65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1882" tIns="50941" rIns="101882" bIns="50941" anchor="ctr">
            <a:spAutoFit/>
          </a:bodyPr>
          <a:lstStyle>
            <a:lvl1pPr defTabSz="1019175" eaLnBrk="0" hangingPunct="0">
              <a:spcBef>
                <a:spcPct val="20000"/>
              </a:spcBef>
              <a:buChar char="•"/>
              <a:defRPr sz="15400">
                <a:solidFill>
                  <a:schemeClr val="tx1"/>
                </a:solidFill>
                <a:latin typeface="Times New Roman" pitchFamily="18" charset="0"/>
              </a:defRPr>
            </a:lvl1pPr>
            <a:lvl2pPr marL="742950" indent="-285750" defTabSz="1019175" eaLnBrk="0" hangingPunct="0">
              <a:spcBef>
                <a:spcPct val="20000"/>
              </a:spcBef>
              <a:buChar char="–"/>
              <a:defRPr sz="13400">
                <a:solidFill>
                  <a:schemeClr val="tx1"/>
                </a:solidFill>
                <a:latin typeface="Times New Roman" pitchFamily="18" charset="0"/>
              </a:defRPr>
            </a:lvl2pPr>
            <a:lvl3pPr marL="1143000" indent="-228600" defTabSz="1019175" eaLnBrk="0" hangingPunct="0">
              <a:spcBef>
                <a:spcPct val="20000"/>
              </a:spcBef>
              <a:buChar char="•"/>
              <a:defRPr sz="11500">
                <a:solidFill>
                  <a:schemeClr val="tx1"/>
                </a:solidFill>
                <a:latin typeface="Times New Roman" pitchFamily="18" charset="0"/>
              </a:defRPr>
            </a:lvl3pPr>
            <a:lvl4pPr marL="1600200" indent="-228600" defTabSz="1019175" eaLnBrk="0" hangingPunct="0">
              <a:spcBef>
                <a:spcPct val="20000"/>
              </a:spcBef>
              <a:buChar char="–"/>
              <a:defRPr sz="9600">
                <a:solidFill>
                  <a:schemeClr val="tx1"/>
                </a:solidFill>
                <a:latin typeface="Times New Roman" pitchFamily="18" charset="0"/>
              </a:defRPr>
            </a:lvl4pPr>
            <a:lvl5pPr marL="2057400" indent="-228600" defTabSz="1019175" eaLnBrk="0" hangingPunct="0">
              <a:spcBef>
                <a:spcPct val="20000"/>
              </a:spcBef>
              <a:buChar char="»"/>
              <a:defRPr sz="9600">
                <a:solidFill>
                  <a:schemeClr val="tx1"/>
                </a:solidFill>
                <a:latin typeface="Times New Roman" pitchFamily="18" charset="0"/>
              </a:defRPr>
            </a:lvl5pPr>
            <a:lvl6pPr marL="2514600" indent="-228600" defTabSz="1019175" eaLnBrk="0" fontAlgn="base" hangingPunct="0">
              <a:spcBef>
                <a:spcPct val="20000"/>
              </a:spcBef>
              <a:spcAft>
                <a:spcPct val="0"/>
              </a:spcAft>
              <a:buChar char="»"/>
              <a:defRPr sz="9600">
                <a:solidFill>
                  <a:schemeClr val="tx1"/>
                </a:solidFill>
                <a:latin typeface="Times New Roman" pitchFamily="18" charset="0"/>
              </a:defRPr>
            </a:lvl6pPr>
            <a:lvl7pPr marL="2971800" indent="-228600" defTabSz="1019175" eaLnBrk="0" fontAlgn="base" hangingPunct="0">
              <a:spcBef>
                <a:spcPct val="20000"/>
              </a:spcBef>
              <a:spcAft>
                <a:spcPct val="0"/>
              </a:spcAft>
              <a:buChar char="»"/>
              <a:defRPr sz="9600">
                <a:solidFill>
                  <a:schemeClr val="tx1"/>
                </a:solidFill>
                <a:latin typeface="Times New Roman" pitchFamily="18" charset="0"/>
              </a:defRPr>
            </a:lvl7pPr>
            <a:lvl8pPr marL="3429000" indent="-228600" defTabSz="1019175" eaLnBrk="0" fontAlgn="base" hangingPunct="0">
              <a:spcBef>
                <a:spcPct val="20000"/>
              </a:spcBef>
              <a:spcAft>
                <a:spcPct val="0"/>
              </a:spcAft>
              <a:buChar char="»"/>
              <a:defRPr sz="9600">
                <a:solidFill>
                  <a:schemeClr val="tx1"/>
                </a:solidFill>
                <a:latin typeface="Times New Roman" pitchFamily="18" charset="0"/>
              </a:defRPr>
            </a:lvl8pPr>
            <a:lvl9pPr marL="3886200" indent="-228600" defTabSz="1019175" eaLnBrk="0" fontAlgn="base" hangingPunct="0">
              <a:spcBef>
                <a:spcPct val="20000"/>
              </a:spcBef>
              <a:spcAft>
                <a:spcPct val="0"/>
              </a:spcAft>
              <a:buChar char="»"/>
              <a:defRPr sz="9600">
                <a:solidFill>
                  <a:schemeClr val="tx1"/>
                </a:solidFill>
                <a:latin typeface="Times New Roman" pitchFamily="18" charset="0"/>
              </a:defRPr>
            </a:lvl9pPr>
          </a:lstStyle>
          <a:p>
            <a:pPr algn="ctr" eaLnBrk="1" hangingPunct="1">
              <a:spcBef>
                <a:spcPct val="50000"/>
              </a:spcBef>
              <a:buFontTx/>
              <a:buNone/>
            </a:pPr>
            <a:r>
              <a:rPr lang="en-US" altLang="en-US" sz="3600" dirty="0">
                <a:latin typeface="Arial" pitchFamily="34" charset="0"/>
              </a:rPr>
              <a:t>Statement of Problem </a:t>
            </a:r>
          </a:p>
        </p:txBody>
      </p:sp>
      <p:sp>
        <p:nvSpPr>
          <p:cNvPr id="2056" name="Text Box 19"/>
          <p:cNvSpPr txBox="1">
            <a:spLocks noChangeArrowheads="1"/>
          </p:cNvSpPr>
          <p:nvPr/>
        </p:nvSpPr>
        <p:spPr bwMode="auto">
          <a:xfrm>
            <a:off x="762000" y="1981200"/>
            <a:ext cx="9601200" cy="121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lvl1pPr defTabSz="1019175" eaLnBrk="0" hangingPunct="0">
              <a:spcBef>
                <a:spcPct val="20000"/>
              </a:spcBef>
              <a:buChar char="•"/>
              <a:defRPr sz="15400">
                <a:solidFill>
                  <a:schemeClr val="tx1"/>
                </a:solidFill>
                <a:latin typeface="Times New Roman" pitchFamily="18" charset="0"/>
              </a:defRPr>
            </a:lvl1pPr>
            <a:lvl2pPr marL="742950" indent="-285750" defTabSz="1019175" eaLnBrk="0" hangingPunct="0">
              <a:spcBef>
                <a:spcPct val="20000"/>
              </a:spcBef>
              <a:buChar char="–"/>
              <a:defRPr sz="13400">
                <a:solidFill>
                  <a:schemeClr val="tx1"/>
                </a:solidFill>
                <a:latin typeface="Times New Roman" pitchFamily="18" charset="0"/>
              </a:defRPr>
            </a:lvl2pPr>
            <a:lvl3pPr marL="1143000" indent="-228600" defTabSz="1019175" eaLnBrk="0" hangingPunct="0">
              <a:spcBef>
                <a:spcPct val="20000"/>
              </a:spcBef>
              <a:buChar char="•"/>
              <a:defRPr sz="11500">
                <a:solidFill>
                  <a:schemeClr val="tx1"/>
                </a:solidFill>
                <a:latin typeface="Times New Roman" pitchFamily="18" charset="0"/>
              </a:defRPr>
            </a:lvl3pPr>
            <a:lvl4pPr marL="1600200" indent="-228600" defTabSz="1019175" eaLnBrk="0" hangingPunct="0">
              <a:spcBef>
                <a:spcPct val="20000"/>
              </a:spcBef>
              <a:buChar char="–"/>
              <a:defRPr sz="9600">
                <a:solidFill>
                  <a:schemeClr val="tx1"/>
                </a:solidFill>
                <a:latin typeface="Times New Roman" pitchFamily="18" charset="0"/>
              </a:defRPr>
            </a:lvl4pPr>
            <a:lvl5pPr marL="2057400" indent="-228600" defTabSz="1019175" eaLnBrk="0" hangingPunct="0">
              <a:spcBef>
                <a:spcPct val="20000"/>
              </a:spcBef>
              <a:buChar char="»"/>
              <a:defRPr sz="9600">
                <a:solidFill>
                  <a:schemeClr val="tx1"/>
                </a:solidFill>
                <a:latin typeface="Times New Roman" pitchFamily="18" charset="0"/>
              </a:defRPr>
            </a:lvl5pPr>
            <a:lvl6pPr marL="2514600" indent="-228600" defTabSz="1019175" eaLnBrk="0" fontAlgn="base" hangingPunct="0">
              <a:spcBef>
                <a:spcPct val="20000"/>
              </a:spcBef>
              <a:spcAft>
                <a:spcPct val="0"/>
              </a:spcAft>
              <a:buChar char="»"/>
              <a:defRPr sz="9600">
                <a:solidFill>
                  <a:schemeClr val="tx1"/>
                </a:solidFill>
                <a:latin typeface="Times New Roman" pitchFamily="18" charset="0"/>
              </a:defRPr>
            </a:lvl6pPr>
            <a:lvl7pPr marL="2971800" indent="-228600" defTabSz="1019175" eaLnBrk="0" fontAlgn="base" hangingPunct="0">
              <a:spcBef>
                <a:spcPct val="20000"/>
              </a:spcBef>
              <a:spcAft>
                <a:spcPct val="0"/>
              </a:spcAft>
              <a:buChar char="»"/>
              <a:defRPr sz="9600">
                <a:solidFill>
                  <a:schemeClr val="tx1"/>
                </a:solidFill>
                <a:latin typeface="Times New Roman" pitchFamily="18" charset="0"/>
              </a:defRPr>
            </a:lvl7pPr>
            <a:lvl8pPr marL="3429000" indent="-228600" defTabSz="1019175" eaLnBrk="0" fontAlgn="base" hangingPunct="0">
              <a:spcBef>
                <a:spcPct val="20000"/>
              </a:spcBef>
              <a:spcAft>
                <a:spcPct val="0"/>
              </a:spcAft>
              <a:buChar char="»"/>
              <a:defRPr sz="9600">
                <a:solidFill>
                  <a:schemeClr val="tx1"/>
                </a:solidFill>
                <a:latin typeface="Times New Roman" pitchFamily="18" charset="0"/>
              </a:defRPr>
            </a:lvl8pPr>
            <a:lvl9pPr marL="3886200" indent="-228600" defTabSz="1019175"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r>
              <a:rPr lang="en-US" altLang="en-US" sz="1800">
                <a:latin typeface="Arial" pitchFamily="34" charset="0"/>
              </a:rPr>
              <a:t>Can future values of El Niño characteristics, such as air pressure, sea surface temperature, and rainfall, be predicted to some degree of accuracy using recursive equation models, data trees, and an evolutionary algorithm?  In addition, how do number of generations and size of the tree influence accuracy of the predictions?</a:t>
            </a:r>
          </a:p>
        </p:txBody>
      </p:sp>
      <p:sp>
        <p:nvSpPr>
          <p:cNvPr id="2057" name="Rectangle 49"/>
          <p:cNvSpPr>
            <a:spLocks noChangeArrowheads="1"/>
          </p:cNvSpPr>
          <p:nvPr/>
        </p:nvSpPr>
        <p:spPr bwMode="auto">
          <a:xfrm>
            <a:off x="304800" y="27813000"/>
            <a:ext cx="10439400" cy="4610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58" name="Rectangle 50"/>
          <p:cNvSpPr>
            <a:spLocks noChangeArrowheads="1"/>
          </p:cNvSpPr>
          <p:nvPr/>
        </p:nvSpPr>
        <p:spPr bwMode="auto">
          <a:xfrm>
            <a:off x="685800" y="27965400"/>
            <a:ext cx="9721850" cy="4267200"/>
          </a:xfrm>
          <a:prstGeom prst="rect">
            <a:avLst/>
          </a:prstGeom>
          <a:noFill/>
          <a:ln w="762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59" name="Rectangle 51"/>
          <p:cNvSpPr>
            <a:spLocks noChangeArrowheads="1"/>
          </p:cNvSpPr>
          <p:nvPr/>
        </p:nvSpPr>
        <p:spPr bwMode="auto">
          <a:xfrm>
            <a:off x="834231" y="28117800"/>
            <a:ext cx="9388475" cy="1123950"/>
          </a:xfrm>
          <a:prstGeom prst="rect">
            <a:avLst/>
          </a:prstGeom>
          <a:solidFill>
            <a:srgbClr val="FBE9D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60" name="Text Box 52"/>
          <p:cNvSpPr txBox="1">
            <a:spLocks noChangeArrowheads="1"/>
          </p:cNvSpPr>
          <p:nvPr/>
        </p:nvSpPr>
        <p:spPr bwMode="auto">
          <a:xfrm>
            <a:off x="1949448" y="28351162"/>
            <a:ext cx="7040563" cy="65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lvl1pPr defTabSz="1019175" eaLnBrk="0" hangingPunct="0">
              <a:spcBef>
                <a:spcPct val="20000"/>
              </a:spcBef>
              <a:buChar char="•"/>
              <a:defRPr sz="15400">
                <a:solidFill>
                  <a:schemeClr val="tx1"/>
                </a:solidFill>
                <a:latin typeface="Times New Roman" pitchFamily="18" charset="0"/>
              </a:defRPr>
            </a:lvl1pPr>
            <a:lvl2pPr marL="742950" indent="-285750" defTabSz="1019175" eaLnBrk="0" hangingPunct="0">
              <a:spcBef>
                <a:spcPct val="20000"/>
              </a:spcBef>
              <a:buChar char="–"/>
              <a:defRPr sz="13400">
                <a:solidFill>
                  <a:schemeClr val="tx1"/>
                </a:solidFill>
                <a:latin typeface="Times New Roman" pitchFamily="18" charset="0"/>
              </a:defRPr>
            </a:lvl2pPr>
            <a:lvl3pPr marL="1143000" indent="-228600" defTabSz="1019175" eaLnBrk="0" hangingPunct="0">
              <a:spcBef>
                <a:spcPct val="20000"/>
              </a:spcBef>
              <a:buChar char="•"/>
              <a:defRPr sz="11500">
                <a:solidFill>
                  <a:schemeClr val="tx1"/>
                </a:solidFill>
                <a:latin typeface="Times New Roman" pitchFamily="18" charset="0"/>
              </a:defRPr>
            </a:lvl3pPr>
            <a:lvl4pPr marL="1600200" indent="-228600" defTabSz="1019175" eaLnBrk="0" hangingPunct="0">
              <a:spcBef>
                <a:spcPct val="20000"/>
              </a:spcBef>
              <a:buChar char="–"/>
              <a:defRPr sz="9600">
                <a:solidFill>
                  <a:schemeClr val="tx1"/>
                </a:solidFill>
                <a:latin typeface="Times New Roman" pitchFamily="18" charset="0"/>
              </a:defRPr>
            </a:lvl4pPr>
            <a:lvl5pPr marL="2057400" indent="-228600" defTabSz="1019175" eaLnBrk="0" hangingPunct="0">
              <a:spcBef>
                <a:spcPct val="20000"/>
              </a:spcBef>
              <a:buChar char="»"/>
              <a:defRPr sz="9600">
                <a:solidFill>
                  <a:schemeClr val="tx1"/>
                </a:solidFill>
                <a:latin typeface="Times New Roman" pitchFamily="18" charset="0"/>
              </a:defRPr>
            </a:lvl5pPr>
            <a:lvl6pPr marL="2514600" indent="-228600" defTabSz="1019175" eaLnBrk="0" fontAlgn="base" hangingPunct="0">
              <a:spcBef>
                <a:spcPct val="20000"/>
              </a:spcBef>
              <a:spcAft>
                <a:spcPct val="0"/>
              </a:spcAft>
              <a:buChar char="»"/>
              <a:defRPr sz="9600">
                <a:solidFill>
                  <a:schemeClr val="tx1"/>
                </a:solidFill>
                <a:latin typeface="Times New Roman" pitchFamily="18" charset="0"/>
              </a:defRPr>
            </a:lvl6pPr>
            <a:lvl7pPr marL="2971800" indent="-228600" defTabSz="1019175" eaLnBrk="0" fontAlgn="base" hangingPunct="0">
              <a:spcBef>
                <a:spcPct val="20000"/>
              </a:spcBef>
              <a:spcAft>
                <a:spcPct val="0"/>
              </a:spcAft>
              <a:buChar char="»"/>
              <a:defRPr sz="9600">
                <a:solidFill>
                  <a:schemeClr val="tx1"/>
                </a:solidFill>
                <a:latin typeface="Times New Roman" pitchFamily="18" charset="0"/>
              </a:defRPr>
            </a:lvl7pPr>
            <a:lvl8pPr marL="3429000" indent="-228600" defTabSz="1019175" eaLnBrk="0" fontAlgn="base" hangingPunct="0">
              <a:spcBef>
                <a:spcPct val="20000"/>
              </a:spcBef>
              <a:spcAft>
                <a:spcPct val="0"/>
              </a:spcAft>
              <a:buChar char="»"/>
              <a:defRPr sz="9600">
                <a:solidFill>
                  <a:schemeClr val="tx1"/>
                </a:solidFill>
                <a:latin typeface="Times New Roman" pitchFamily="18" charset="0"/>
              </a:defRPr>
            </a:lvl8pPr>
            <a:lvl9pPr marL="3886200" indent="-228600" defTabSz="1019175" eaLnBrk="0" fontAlgn="base" hangingPunct="0">
              <a:spcBef>
                <a:spcPct val="20000"/>
              </a:spcBef>
              <a:spcAft>
                <a:spcPct val="0"/>
              </a:spcAft>
              <a:buChar char="»"/>
              <a:defRPr sz="9600">
                <a:solidFill>
                  <a:schemeClr val="tx1"/>
                </a:solidFill>
                <a:latin typeface="Times New Roman" pitchFamily="18" charset="0"/>
              </a:defRPr>
            </a:lvl9pPr>
          </a:lstStyle>
          <a:p>
            <a:pPr algn="ctr" eaLnBrk="1" hangingPunct="1">
              <a:spcBef>
                <a:spcPct val="50000"/>
              </a:spcBef>
              <a:buFontTx/>
              <a:buNone/>
            </a:pPr>
            <a:r>
              <a:rPr lang="en-US" altLang="en-US" sz="3600" dirty="0" smtClean="0">
                <a:latin typeface="Arial" pitchFamily="34" charset="0"/>
              </a:rPr>
              <a:t>Objectives and Hypotheses</a:t>
            </a:r>
            <a:endParaRPr lang="en-US" altLang="en-US" sz="3100" dirty="0">
              <a:latin typeface="Arial" pitchFamily="34" charset="0"/>
            </a:endParaRPr>
          </a:p>
        </p:txBody>
      </p:sp>
      <p:sp>
        <p:nvSpPr>
          <p:cNvPr id="2061" name="Text Box 53"/>
          <p:cNvSpPr txBox="1">
            <a:spLocks noChangeArrowheads="1"/>
          </p:cNvSpPr>
          <p:nvPr/>
        </p:nvSpPr>
        <p:spPr bwMode="auto">
          <a:xfrm>
            <a:off x="742950" y="29270325"/>
            <a:ext cx="963930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lvl1pPr defTabSz="1019175" eaLnBrk="0" hangingPunct="0">
              <a:spcBef>
                <a:spcPct val="20000"/>
              </a:spcBef>
              <a:buChar char="•"/>
              <a:defRPr sz="15400">
                <a:solidFill>
                  <a:schemeClr val="tx1"/>
                </a:solidFill>
                <a:latin typeface="Times New Roman" pitchFamily="18" charset="0"/>
              </a:defRPr>
            </a:lvl1pPr>
            <a:lvl2pPr marL="742950" indent="-285750" defTabSz="1019175" eaLnBrk="0" hangingPunct="0">
              <a:spcBef>
                <a:spcPct val="20000"/>
              </a:spcBef>
              <a:buChar char="–"/>
              <a:defRPr sz="13400">
                <a:solidFill>
                  <a:schemeClr val="tx1"/>
                </a:solidFill>
                <a:latin typeface="Times New Roman" pitchFamily="18" charset="0"/>
              </a:defRPr>
            </a:lvl2pPr>
            <a:lvl3pPr marL="1143000" indent="-228600" defTabSz="1019175" eaLnBrk="0" hangingPunct="0">
              <a:spcBef>
                <a:spcPct val="20000"/>
              </a:spcBef>
              <a:buChar char="•"/>
              <a:defRPr sz="11500">
                <a:solidFill>
                  <a:schemeClr val="tx1"/>
                </a:solidFill>
                <a:latin typeface="Times New Roman" pitchFamily="18" charset="0"/>
              </a:defRPr>
            </a:lvl3pPr>
            <a:lvl4pPr marL="1600200" indent="-228600" defTabSz="1019175" eaLnBrk="0" hangingPunct="0">
              <a:spcBef>
                <a:spcPct val="20000"/>
              </a:spcBef>
              <a:buChar char="–"/>
              <a:defRPr sz="9600">
                <a:solidFill>
                  <a:schemeClr val="tx1"/>
                </a:solidFill>
                <a:latin typeface="Times New Roman" pitchFamily="18" charset="0"/>
              </a:defRPr>
            </a:lvl4pPr>
            <a:lvl5pPr marL="2057400" indent="-228600" defTabSz="1019175" eaLnBrk="0" hangingPunct="0">
              <a:spcBef>
                <a:spcPct val="20000"/>
              </a:spcBef>
              <a:buChar char="»"/>
              <a:defRPr sz="9600">
                <a:solidFill>
                  <a:schemeClr val="tx1"/>
                </a:solidFill>
                <a:latin typeface="Times New Roman" pitchFamily="18" charset="0"/>
              </a:defRPr>
            </a:lvl5pPr>
            <a:lvl6pPr marL="2514600" indent="-228600" defTabSz="1019175" eaLnBrk="0" fontAlgn="base" hangingPunct="0">
              <a:spcBef>
                <a:spcPct val="20000"/>
              </a:spcBef>
              <a:spcAft>
                <a:spcPct val="0"/>
              </a:spcAft>
              <a:buChar char="»"/>
              <a:defRPr sz="9600">
                <a:solidFill>
                  <a:schemeClr val="tx1"/>
                </a:solidFill>
                <a:latin typeface="Times New Roman" pitchFamily="18" charset="0"/>
              </a:defRPr>
            </a:lvl6pPr>
            <a:lvl7pPr marL="2971800" indent="-228600" defTabSz="1019175" eaLnBrk="0" fontAlgn="base" hangingPunct="0">
              <a:spcBef>
                <a:spcPct val="20000"/>
              </a:spcBef>
              <a:spcAft>
                <a:spcPct val="0"/>
              </a:spcAft>
              <a:buChar char="»"/>
              <a:defRPr sz="9600">
                <a:solidFill>
                  <a:schemeClr val="tx1"/>
                </a:solidFill>
                <a:latin typeface="Times New Roman" pitchFamily="18" charset="0"/>
              </a:defRPr>
            </a:lvl7pPr>
            <a:lvl8pPr marL="3429000" indent="-228600" defTabSz="1019175" eaLnBrk="0" fontAlgn="base" hangingPunct="0">
              <a:spcBef>
                <a:spcPct val="20000"/>
              </a:spcBef>
              <a:spcAft>
                <a:spcPct val="0"/>
              </a:spcAft>
              <a:buChar char="»"/>
              <a:defRPr sz="9600">
                <a:solidFill>
                  <a:schemeClr val="tx1"/>
                </a:solidFill>
                <a:latin typeface="Times New Roman" pitchFamily="18" charset="0"/>
              </a:defRPr>
            </a:lvl8pPr>
            <a:lvl9pPr marL="3886200" indent="-228600" defTabSz="1019175"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r>
              <a:rPr lang="en-US" altLang="en-US" sz="1800" dirty="0">
                <a:latin typeface="Arial" pitchFamily="34" charset="0"/>
              </a:rPr>
              <a:t>The objective of this study was to predict future values of El Niño indices by developing a data-tree-based model structure and an evolutionary algorithm to improve these models, and then using </a:t>
            </a:r>
            <a:r>
              <a:rPr lang="en-US" altLang="en-US" sz="1800" dirty="0">
                <a:solidFill>
                  <a:srgbClr val="FF0000"/>
                </a:solidFill>
                <a:latin typeface="Arial" pitchFamily="34" charset="0"/>
              </a:rPr>
              <a:t>historical data to actually </a:t>
            </a:r>
            <a:r>
              <a:rPr lang="en-US" altLang="en-US" sz="1800" dirty="0" smtClean="0">
                <a:solidFill>
                  <a:srgbClr val="FF0000"/>
                </a:solidFill>
                <a:latin typeface="Arial" pitchFamily="34" charset="0"/>
              </a:rPr>
              <a:t>test these </a:t>
            </a:r>
            <a:r>
              <a:rPr lang="en-US" altLang="en-US" sz="1800" dirty="0">
                <a:solidFill>
                  <a:srgbClr val="FF0000"/>
                </a:solidFill>
                <a:latin typeface="Arial" pitchFamily="34" charset="0"/>
              </a:rPr>
              <a:t>models</a:t>
            </a:r>
            <a:r>
              <a:rPr lang="en-US" altLang="en-US" sz="1800" dirty="0">
                <a:latin typeface="Arial" pitchFamily="34" charset="0"/>
              </a:rPr>
              <a:t>.  The hypothesis is that these future values could be predicted to some reasonable degree of accuracy.</a:t>
            </a:r>
          </a:p>
          <a:p>
            <a:pPr eaLnBrk="1" hangingPunct="1">
              <a:spcBef>
                <a:spcPct val="50000"/>
              </a:spcBef>
              <a:buFontTx/>
              <a:buNone/>
            </a:pPr>
            <a:r>
              <a:rPr lang="en-US" altLang="en-US" sz="1800" dirty="0">
                <a:latin typeface="Arial" pitchFamily="34" charset="0"/>
              </a:rPr>
              <a:t>A secondary objective was to determine whether the accuracy of the models increased with more generations simulated.  The hypothesis is that as more generations were simulated, the accuracy would increase.  Finally, a third objective was to determine the effects of number of total models per generation on accuracy.  It was hypothesized that as </a:t>
            </a:r>
            <a:r>
              <a:rPr lang="en-US" altLang="en-US" sz="1800" dirty="0" smtClean="0">
                <a:latin typeface="Arial" pitchFamily="34" charset="0"/>
              </a:rPr>
              <a:t>the </a:t>
            </a:r>
            <a:r>
              <a:rPr lang="en-US" altLang="en-US" sz="1800" dirty="0">
                <a:latin typeface="Arial" pitchFamily="34" charset="0"/>
              </a:rPr>
              <a:t>number </a:t>
            </a:r>
            <a:r>
              <a:rPr lang="en-US" altLang="en-US" sz="1800" dirty="0" smtClean="0">
                <a:latin typeface="Arial" pitchFamily="34" charset="0"/>
              </a:rPr>
              <a:t>of total models per generation increased</a:t>
            </a:r>
            <a:r>
              <a:rPr lang="en-US" altLang="en-US" sz="1800" dirty="0">
                <a:latin typeface="Arial" pitchFamily="34" charset="0"/>
              </a:rPr>
              <a:t>, the accuracy of the models would also increase.</a:t>
            </a:r>
          </a:p>
        </p:txBody>
      </p:sp>
      <p:sp>
        <p:nvSpPr>
          <p:cNvPr id="2062" name="Rectangle 57"/>
          <p:cNvSpPr>
            <a:spLocks noChangeArrowheads="1"/>
          </p:cNvSpPr>
          <p:nvPr/>
        </p:nvSpPr>
        <p:spPr bwMode="auto">
          <a:xfrm>
            <a:off x="304800" y="3810000"/>
            <a:ext cx="10439400" cy="234315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63" name="Rectangle 58"/>
          <p:cNvSpPr>
            <a:spLocks noChangeArrowheads="1"/>
          </p:cNvSpPr>
          <p:nvPr/>
        </p:nvSpPr>
        <p:spPr bwMode="auto">
          <a:xfrm>
            <a:off x="685800" y="3962400"/>
            <a:ext cx="9677400" cy="23088600"/>
          </a:xfrm>
          <a:prstGeom prst="rect">
            <a:avLst/>
          </a:prstGeom>
          <a:noFill/>
          <a:ln w="762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64" name="Rectangle 59"/>
          <p:cNvSpPr>
            <a:spLocks noChangeArrowheads="1"/>
          </p:cNvSpPr>
          <p:nvPr/>
        </p:nvSpPr>
        <p:spPr bwMode="auto">
          <a:xfrm>
            <a:off x="830263" y="4178300"/>
            <a:ext cx="9388475" cy="1123950"/>
          </a:xfrm>
          <a:prstGeom prst="rect">
            <a:avLst/>
          </a:prstGeom>
          <a:solidFill>
            <a:srgbClr val="FBE9D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65" name="Text Box 60"/>
          <p:cNvSpPr txBox="1">
            <a:spLocks noChangeArrowheads="1"/>
          </p:cNvSpPr>
          <p:nvPr/>
        </p:nvSpPr>
        <p:spPr bwMode="auto">
          <a:xfrm>
            <a:off x="1981200" y="4413539"/>
            <a:ext cx="7040563"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lvl1pPr defTabSz="1019175" eaLnBrk="0" hangingPunct="0">
              <a:spcBef>
                <a:spcPct val="20000"/>
              </a:spcBef>
              <a:buChar char="•"/>
              <a:defRPr sz="15400">
                <a:solidFill>
                  <a:schemeClr val="tx1"/>
                </a:solidFill>
                <a:latin typeface="Times New Roman" pitchFamily="18" charset="0"/>
              </a:defRPr>
            </a:lvl1pPr>
            <a:lvl2pPr marL="742950" indent="-285750" defTabSz="1019175" eaLnBrk="0" hangingPunct="0">
              <a:spcBef>
                <a:spcPct val="20000"/>
              </a:spcBef>
              <a:buChar char="–"/>
              <a:defRPr sz="13400">
                <a:solidFill>
                  <a:schemeClr val="tx1"/>
                </a:solidFill>
                <a:latin typeface="Times New Roman" pitchFamily="18" charset="0"/>
              </a:defRPr>
            </a:lvl2pPr>
            <a:lvl3pPr marL="1143000" indent="-228600" defTabSz="1019175" eaLnBrk="0" hangingPunct="0">
              <a:spcBef>
                <a:spcPct val="20000"/>
              </a:spcBef>
              <a:buChar char="•"/>
              <a:defRPr sz="11500">
                <a:solidFill>
                  <a:schemeClr val="tx1"/>
                </a:solidFill>
                <a:latin typeface="Times New Roman" pitchFamily="18" charset="0"/>
              </a:defRPr>
            </a:lvl3pPr>
            <a:lvl4pPr marL="1600200" indent="-228600" defTabSz="1019175" eaLnBrk="0" hangingPunct="0">
              <a:spcBef>
                <a:spcPct val="20000"/>
              </a:spcBef>
              <a:buChar char="–"/>
              <a:defRPr sz="9600">
                <a:solidFill>
                  <a:schemeClr val="tx1"/>
                </a:solidFill>
                <a:latin typeface="Times New Roman" pitchFamily="18" charset="0"/>
              </a:defRPr>
            </a:lvl4pPr>
            <a:lvl5pPr marL="2057400" indent="-228600" defTabSz="1019175" eaLnBrk="0" hangingPunct="0">
              <a:spcBef>
                <a:spcPct val="20000"/>
              </a:spcBef>
              <a:buChar char="»"/>
              <a:defRPr sz="9600">
                <a:solidFill>
                  <a:schemeClr val="tx1"/>
                </a:solidFill>
                <a:latin typeface="Times New Roman" pitchFamily="18" charset="0"/>
              </a:defRPr>
            </a:lvl5pPr>
            <a:lvl6pPr marL="2514600" indent="-228600" defTabSz="1019175" eaLnBrk="0" fontAlgn="base" hangingPunct="0">
              <a:spcBef>
                <a:spcPct val="20000"/>
              </a:spcBef>
              <a:spcAft>
                <a:spcPct val="0"/>
              </a:spcAft>
              <a:buChar char="»"/>
              <a:defRPr sz="9600">
                <a:solidFill>
                  <a:schemeClr val="tx1"/>
                </a:solidFill>
                <a:latin typeface="Times New Roman" pitchFamily="18" charset="0"/>
              </a:defRPr>
            </a:lvl6pPr>
            <a:lvl7pPr marL="2971800" indent="-228600" defTabSz="1019175" eaLnBrk="0" fontAlgn="base" hangingPunct="0">
              <a:spcBef>
                <a:spcPct val="20000"/>
              </a:spcBef>
              <a:spcAft>
                <a:spcPct val="0"/>
              </a:spcAft>
              <a:buChar char="»"/>
              <a:defRPr sz="9600">
                <a:solidFill>
                  <a:schemeClr val="tx1"/>
                </a:solidFill>
                <a:latin typeface="Times New Roman" pitchFamily="18" charset="0"/>
              </a:defRPr>
            </a:lvl7pPr>
            <a:lvl8pPr marL="3429000" indent="-228600" defTabSz="1019175" eaLnBrk="0" fontAlgn="base" hangingPunct="0">
              <a:spcBef>
                <a:spcPct val="20000"/>
              </a:spcBef>
              <a:spcAft>
                <a:spcPct val="0"/>
              </a:spcAft>
              <a:buChar char="»"/>
              <a:defRPr sz="9600">
                <a:solidFill>
                  <a:schemeClr val="tx1"/>
                </a:solidFill>
                <a:latin typeface="Times New Roman" pitchFamily="18" charset="0"/>
              </a:defRPr>
            </a:lvl8pPr>
            <a:lvl9pPr marL="3886200" indent="-228600" defTabSz="1019175" eaLnBrk="0" fontAlgn="base" hangingPunct="0">
              <a:spcBef>
                <a:spcPct val="20000"/>
              </a:spcBef>
              <a:spcAft>
                <a:spcPct val="0"/>
              </a:spcAft>
              <a:buChar char="»"/>
              <a:defRPr sz="9600">
                <a:solidFill>
                  <a:schemeClr val="tx1"/>
                </a:solidFill>
                <a:latin typeface="Times New Roman" pitchFamily="18" charset="0"/>
              </a:defRPr>
            </a:lvl9pPr>
          </a:lstStyle>
          <a:p>
            <a:pPr algn="ctr" eaLnBrk="1" hangingPunct="1">
              <a:spcBef>
                <a:spcPct val="50000"/>
              </a:spcBef>
              <a:buFontTx/>
              <a:buNone/>
            </a:pPr>
            <a:r>
              <a:rPr lang="en-US" altLang="en-US" sz="3600" dirty="0">
                <a:latin typeface="Arial" pitchFamily="34" charset="0"/>
              </a:rPr>
              <a:t>Introduction</a:t>
            </a:r>
            <a:r>
              <a:rPr lang="en-US" altLang="en-US" sz="3100" dirty="0">
                <a:latin typeface="Arial" pitchFamily="34" charset="0"/>
              </a:rPr>
              <a:t> </a:t>
            </a:r>
          </a:p>
        </p:txBody>
      </p:sp>
      <p:sp>
        <p:nvSpPr>
          <p:cNvPr id="2066" name="Text Box 61"/>
          <p:cNvSpPr txBox="1">
            <a:spLocks noChangeArrowheads="1"/>
          </p:cNvSpPr>
          <p:nvPr/>
        </p:nvSpPr>
        <p:spPr bwMode="auto">
          <a:xfrm>
            <a:off x="834230" y="5562600"/>
            <a:ext cx="9384507" cy="2161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1882" tIns="50941" rIns="101882" bIns="50941">
            <a:spAutoFit/>
          </a:bodyPr>
          <a:lstStyle>
            <a:lvl1pPr defTabSz="1019175" eaLnBrk="0" hangingPunct="0">
              <a:spcBef>
                <a:spcPct val="20000"/>
              </a:spcBef>
              <a:buChar char="•"/>
              <a:defRPr sz="15400">
                <a:solidFill>
                  <a:schemeClr val="tx1"/>
                </a:solidFill>
                <a:latin typeface="Times New Roman" pitchFamily="18" charset="0"/>
              </a:defRPr>
            </a:lvl1pPr>
            <a:lvl2pPr marL="742950" indent="-285750" defTabSz="1019175" eaLnBrk="0" hangingPunct="0">
              <a:spcBef>
                <a:spcPct val="20000"/>
              </a:spcBef>
              <a:buChar char="–"/>
              <a:defRPr sz="13400">
                <a:solidFill>
                  <a:schemeClr val="tx1"/>
                </a:solidFill>
                <a:latin typeface="Times New Roman" pitchFamily="18" charset="0"/>
              </a:defRPr>
            </a:lvl2pPr>
            <a:lvl3pPr marL="1143000" indent="-228600" defTabSz="1019175" eaLnBrk="0" hangingPunct="0">
              <a:spcBef>
                <a:spcPct val="20000"/>
              </a:spcBef>
              <a:buChar char="•"/>
              <a:defRPr sz="11500">
                <a:solidFill>
                  <a:schemeClr val="tx1"/>
                </a:solidFill>
                <a:latin typeface="Times New Roman" pitchFamily="18" charset="0"/>
              </a:defRPr>
            </a:lvl3pPr>
            <a:lvl4pPr marL="1600200" indent="-228600" defTabSz="1019175" eaLnBrk="0" hangingPunct="0">
              <a:spcBef>
                <a:spcPct val="20000"/>
              </a:spcBef>
              <a:buChar char="–"/>
              <a:defRPr sz="9600">
                <a:solidFill>
                  <a:schemeClr val="tx1"/>
                </a:solidFill>
                <a:latin typeface="Times New Roman" pitchFamily="18" charset="0"/>
              </a:defRPr>
            </a:lvl4pPr>
            <a:lvl5pPr marL="2057400" indent="-228600" defTabSz="1019175" eaLnBrk="0" hangingPunct="0">
              <a:spcBef>
                <a:spcPct val="20000"/>
              </a:spcBef>
              <a:buChar char="»"/>
              <a:defRPr sz="9600">
                <a:solidFill>
                  <a:schemeClr val="tx1"/>
                </a:solidFill>
                <a:latin typeface="Times New Roman" pitchFamily="18" charset="0"/>
              </a:defRPr>
            </a:lvl5pPr>
            <a:lvl6pPr marL="2514600" indent="-228600" defTabSz="1019175" eaLnBrk="0" fontAlgn="base" hangingPunct="0">
              <a:spcBef>
                <a:spcPct val="20000"/>
              </a:spcBef>
              <a:spcAft>
                <a:spcPct val="0"/>
              </a:spcAft>
              <a:buChar char="»"/>
              <a:defRPr sz="9600">
                <a:solidFill>
                  <a:schemeClr val="tx1"/>
                </a:solidFill>
                <a:latin typeface="Times New Roman" pitchFamily="18" charset="0"/>
              </a:defRPr>
            </a:lvl6pPr>
            <a:lvl7pPr marL="2971800" indent="-228600" defTabSz="1019175" eaLnBrk="0" fontAlgn="base" hangingPunct="0">
              <a:spcBef>
                <a:spcPct val="20000"/>
              </a:spcBef>
              <a:spcAft>
                <a:spcPct val="0"/>
              </a:spcAft>
              <a:buChar char="»"/>
              <a:defRPr sz="9600">
                <a:solidFill>
                  <a:schemeClr val="tx1"/>
                </a:solidFill>
                <a:latin typeface="Times New Roman" pitchFamily="18" charset="0"/>
              </a:defRPr>
            </a:lvl7pPr>
            <a:lvl8pPr marL="3429000" indent="-228600" defTabSz="1019175" eaLnBrk="0" fontAlgn="base" hangingPunct="0">
              <a:spcBef>
                <a:spcPct val="20000"/>
              </a:spcBef>
              <a:spcAft>
                <a:spcPct val="0"/>
              </a:spcAft>
              <a:buChar char="»"/>
              <a:defRPr sz="9600">
                <a:solidFill>
                  <a:schemeClr val="tx1"/>
                </a:solidFill>
                <a:latin typeface="Times New Roman" pitchFamily="18" charset="0"/>
              </a:defRPr>
            </a:lvl8pPr>
            <a:lvl9pPr marL="3886200" indent="-228600" defTabSz="1019175"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r>
              <a:rPr lang="en-US" altLang="en-US" sz="1800" dirty="0">
                <a:latin typeface="Arial" pitchFamily="34" charset="0"/>
              </a:rPr>
              <a:t>El Niño is a period in which ocean temperatures in the Equatorial Pacific are unusually warm and is also characterized by unusually high atmospheric sea level pressures in the western tropical Pacific and Indian Ocean regions, and unusually low sea level pressures  in the southeastern tropical Pacific.  El Niño causes increased rainfall across the southern </a:t>
            </a:r>
            <a:r>
              <a:rPr lang="en-US" altLang="en-US" sz="1800" dirty="0" smtClean="0">
                <a:solidFill>
                  <a:srgbClr val="FF0000"/>
                </a:solidFill>
                <a:latin typeface="Arial" pitchFamily="34" charset="0"/>
              </a:rPr>
              <a:t>U.S. </a:t>
            </a:r>
            <a:r>
              <a:rPr lang="en-US" altLang="en-US" sz="1800" dirty="0">
                <a:solidFill>
                  <a:srgbClr val="FF0000"/>
                </a:solidFill>
                <a:latin typeface="Arial" pitchFamily="34" charset="0"/>
              </a:rPr>
              <a:t>and </a:t>
            </a:r>
            <a:r>
              <a:rPr lang="en-US" altLang="en-US" sz="1800" dirty="0" smtClean="0">
                <a:solidFill>
                  <a:srgbClr val="FF0000"/>
                </a:solidFill>
                <a:latin typeface="Arial" pitchFamily="34" charset="0"/>
              </a:rPr>
              <a:t>the west coast of South America, especially in Peru</a:t>
            </a:r>
            <a:r>
              <a:rPr lang="en-US" altLang="en-US" sz="1800" dirty="0" smtClean="0">
                <a:latin typeface="Arial" pitchFamily="34" charset="0"/>
              </a:rPr>
              <a:t>, </a:t>
            </a:r>
            <a:r>
              <a:rPr lang="en-US" altLang="en-US" sz="1800" dirty="0">
                <a:latin typeface="Arial" pitchFamily="34" charset="0"/>
              </a:rPr>
              <a:t>which has </a:t>
            </a:r>
            <a:r>
              <a:rPr lang="en-US" altLang="en-US" sz="1800" dirty="0" smtClean="0">
                <a:latin typeface="Arial" pitchFamily="34" charset="0"/>
              </a:rPr>
              <a:t>led to destructive </a:t>
            </a:r>
            <a:r>
              <a:rPr lang="en-US" altLang="en-US" sz="1800" dirty="0">
                <a:latin typeface="Arial" pitchFamily="34" charset="0"/>
              </a:rPr>
              <a:t>flooding, and drought in the West Pacific, sometimes associated with devastating brush fires in Australia.  Unfortunately, damages, such as that shown in Figure </a:t>
            </a:r>
            <a:r>
              <a:rPr lang="en-US" altLang="en-US" sz="1800" dirty="0" smtClean="0">
                <a:latin typeface="Arial" pitchFamily="34" charset="0"/>
              </a:rPr>
              <a:t>2, </a:t>
            </a:r>
            <a:r>
              <a:rPr lang="en-US" altLang="en-US" sz="1800" dirty="0">
                <a:latin typeface="Arial" pitchFamily="34" charset="0"/>
              </a:rPr>
              <a:t>linked to El Niño can cost billions of dollars, making methods of predicting El Niño </a:t>
            </a:r>
            <a:r>
              <a:rPr lang="en-US" altLang="en-US" sz="1800" dirty="0" smtClean="0">
                <a:solidFill>
                  <a:srgbClr val="FF0000"/>
                </a:solidFill>
                <a:latin typeface="Arial" pitchFamily="34" charset="0"/>
              </a:rPr>
              <a:t>so important </a:t>
            </a:r>
            <a:r>
              <a:rPr lang="en-US" altLang="en-US" sz="1800" dirty="0" smtClean="0">
                <a:solidFill>
                  <a:srgbClr val="FF0000"/>
                </a:solidFill>
                <a:latin typeface="Arial" pitchFamily="34" charset="0"/>
              </a:rPr>
              <a:t>for </a:t>
            </a:r>
            <a:r>
              <a:rPr lang="en-US" altLang="en-US" sz="1800" dirty="0">
                <a:solidFill>
                  <a:srgbClr val="FF0000"/>
                </a:solidFill>
                <a:latin typeface="Arial" pitchFamily="34" charset="0"/>
              </a:rPr>
              <a:t>early and appropriate </a:t>
            </a:r>
            <a:r>
              <a:rPr lang="en-US" altLang="en-US" sz="1800" dirty="0" smtClean="0">
                <a:solidFill>
                  <a:srgbClr val="FF0000"/>
                </a:solidFill>
                <a:latin typeface="Arial" pitchFamily="34" charset="0"/>
              </a:rPr>
              <a:t>preparation</a:t>
            </a:r>
            <a:r>
              <a:rPr lang="en-US" altLang="en-US" sz="1800" dirty="0" smtClean="0">
                <a:solidFill>
                  <a:srgbClr val="FF0000"/>
                </a:solidFill>
                <a:latin typeface="Arial" pitchFamily="34" charset="0"/>
              </a:rPr>
              <a:t>. </a:t>
            </a:r>
            <a:endParaRPr lang="en-US" altLang="en-US" sz="1800" dirty="0">
              <a:solidFill>
                <a:srgbClr val="FF0000"/>
              </a:solidFill>
              <a:latin typeface="Arial" pitchFamily="34" charset="0"/>
            </a:endParaRPr>
          </a:p>
          <a:p>
            <a:pPr eaLnBrk="1" hangingPunct="1">
              <a:spcBef>
                <a:spcPct val="50000"/>
              </a:spcBef>
              <a:buFontTx/>
              <a:buNone/>
            </a:pPr>
            <a:endParaRPr lang="en-US" altLang="en-US" sz="1800" dirty="0" smtClean="0">
              <a:latin typeface="Arial" pitchFamily="34" charset="0"/>
            </a:endParaRPr>
          </a:p>
          <a:p>
            <a:pPr eaLnBrk="1" hangingPunct="1">
              <a:spcBef>
                <a:spcPct val="50000"/>
              </a:spcBef>
              <a:buFontTx/>
              <a:buNone/>
            </a:pPr>
            <a:endParaRPr lang="en-US" altLang="en-US" sz="1800" dirty="0">
              <a:latin typeface="Arial" pitchFamily="34" charset="0"/>
            </a:endParaRPr>
          </a:p>
          <a:p>
            <a:pPr eaLnBrk="1" hangingPunct="1">
              <a:spcBef>
                <a:spcPct val="50000"/>
              </a:spcBef>
              <a:buFontTx/>
              <a:buNone/>
            </a:pPr>
            <a:endParaRPr lang="en-US" altLang="en-US" sz="1800" dirty="0" smtClean="0">
              <a:latin typeface="Arial" pitchFamily="34" charset="0"/>
            </a:endParaRPr>
          </a:p>
          <a:p>
            <a:pPr eaLnBrk="1" hangingPunct="1">
              <a:spcBef>
                <a:spcPct val="50000"/>
              </a:spcBef>
              <a:buFontTx/>
              <a:buNone/>
            </a:pPr>
            <a:endParaRPr lang="en-US" altLang="en-US" sz="1800" dirty="0">
              <a:latin typeface="Arial" pitchFamily="34" charset="0"/>
            </a:endParaRPr>
          </a:p>
          <a:p>
            <a:pPr eaLnBrk="1" hangingPunct="1">
              <a:spcBef>
                <a:spcPct val="50000"/>
              </a:spcBef>
              <a:buFontTx/>
              <a:buNone/>
            </a:pPr>
            <a:endParaRPr lang="en-US" altLang="en-US" sz="1800" dirty="0" smtClean="0">
              <a:latin typeface="Arial" pitchFamily="34" charset="0"/>
            </a:endParaRPr>
          </a:p>
          <a:p>
            <a:pPr eaLnBrk="1" hangingPunct="1">
              <a:spcBef>
                <a:spcPct val="50000"/>
              </a:spcBef>
              <a:buFontTx/>
              <a:buNone/>
            </a:pPr>
            <a:endParaRPr lang="en-US" altLang="en-US" sz="1800" dirty="0">
              <a:latin typeface="Arial" pitchFamily="34" charset="0"/>
            </a:endParaRPr>
          </a:p>
          <a:p>
            <a:pPr eaLnBrk="1" hangingPunct="1">
              <a:spcBef>
                <a:spcPct val="50000"/>
              </a:spcBef>
              <a:buFontTx/>
              <a:buNone/>
            </a:pPr>
            <a:endParaRPr lang="en-US" altLang="en-US" sz="1800" dirty="0" smtClean="0">
              <a:latin typeface="Arial" pitchFamily="34" charset="0"/>
            </a:endParaRPr>
          </a:p>
          <a:p>
            <a:pPr eaLnBrk="1" hangingPunct="1">
              <a:spcBef>
                <a:spcPct val="50000"/>
              </a:spcBef>
              <a:buFontTx/>
              <a:buNone/>
            </a:pPr>
            <a:endParaRPr lang="en-US" altLang="en-US" sz="1800" dirty="0">
              <a:latin typeface="Arial" pitchFamily="34" charset="0"/>
            </a:endParaRPr>
          </a:p>
          <a:p>
            <a:pPr eaLnBrk="1" hangingPunct="1">
              <a:spcBef>
                <a:spcPct val="50000"/>
              </a:spcBef>
              <a:buFontTx/>
              <a:buNone/>
            </a:pPr>
            <a:endParaRPr lang="en-US" altLang="en-US" sz="1400" dirty="0">
              <a:latin typeface="Arial" pitchFamily="34" charset="0"/>
            </a:endParaRPr>
          </a:p>
          <a:p>
            <a:pPr eaLnBrk="1" hangingPunct="1">
              <a:spcBef>
                <a:spcPct val="50000"/>
              </a:spcBef>
              <a:buFontTx/>
              <a:buNone/>
            </a:pPr>
            <a:endParaRPr lang="en-US" altLang="en-US" sz="800" dirty="0" smtClean="0">
              <a:latin typeface="Arial" pitchFamily="34" charset="0"/>
            </a:endParaRPr>
          </a:p>
          <a:p>
            <a:pPr eaLnBrk="1" hangingPunct="1">
              <a:spcBef>
                <a:spcPct val="50000"/>
              </a:spcBef>
              <a:buFontTx/>
              <a:buNone/>
            </a:pPr>
            <a:r>
              <a:rPr lang="en-US" altLang="en-US" sz="1800" dirty="0" smtClean="0">
                <a:latin typeface="Arial" pitchFamily="34" charset="0"/>
              </a:rPr>
              <a:t>One </a:t>
            </a:r>
            <a:r>
              <a:rPr lang="en-US" altLang="en-US" sz="1800" dirty="0">
                <a:latin typeface="Arial" pitchFamily="34" charset="0"/>
              </a:rPr>
              <a:t>of the most important facets of El Niño predictions is the use of an </a:t>
            </a:r>
            <a:r>
              <a:rPr lang="en-US" altLang="en-US" sz="1800" dirty="0" smtClean="0">
                <a:latin typeface="Arial" pitchFamily="34" charset="0"/>
              </a:rPr>
              <a:t>index - </a:t>
            </a:r>
            <a:r>
              <a:rPr lang="en-US" altLang="en-US" sz="1800" dirty="0">
                <a:latin typeface="Arial" pitchFamily="34" charset="0"/>
              </a:rPr>
              <a:t>a number scale in which all the individual factors needed to describe a complicated phenomenon are boiled down to a single number.  There are many different El Niño indices </a:t>
            </a:r>
            <a:r>
              <a:rPr lang="en-US" altLang="en-US" sz="1800" dirty="0" smtClean="0">
                <a:latin typeface="Arial" pitchFamily="34" charset="0"/>
              </a:rPr>
              <a:t>used today</a:t>
            </a:r>
            <a:r>
              <a:rPr lang="en-US" altLang="en-US" sz="1800" dirty="0">
                <a:latin typeface="Arial" pitchFamily="34" charset="0"/>
              </a:rPr>
              <a:t>, including the Southern Oscillation Index (SOI) and sea surface temperatures (SSTs).  The SOI is an index based on the sea level pressure differences between Tahiti and Darwin, </a:t>
            </a:r>
            <a:r>
              <a:rPr lang="en-US" altLang="en-US" sz="1800" dirty="0" smtClean="0">
                <a:latin typeface="Arial" pitchFamily="34" charset="0"/>
              </a:rPr>
              <a:t>Australia.  Negative </a:t>
            </a:r>
            <a:r>
              <a:rPr lang="en-US" altLang="en-US" sz="1800" dirty="0">
                <a:latin typeface="Arial" pitchFamily="34" charset="0"/>
              </a:rPr>
              <a:t>values of the SOI often indicate El Niño episodes.  SSTs of regions in the Equatorial Pacific Ocean are also commonly used as El Niño indices.  One such region which is extremely important is the Niño 3.4, </a:t>
            </a:r>
            <a:r>
              <a:rPr lang="en-US" altLang="en-US" sz="1800" dirty="0" smtClean="0">
                <a:latin typeface="Arial" pitchFamily="34" charset="0"/>
              </a:rPr>
              <a:t>shown in </a:t>
            </a:r>
            <a:r>
              <a:rPr lang="en-US" altLang="en-US" sz="1800" dirty="0">
                <a:latin typeface="Arial" pitchFamily="34" charset="0"/>
              </a:rPr>
              <a:t>Figure </a:t>
            </a:r>
            <a:r>
              <a:rPr lang="en-US" altLang="en-US" sz="1800" dirty="0" smtClean="0">
                <a:latin typeface="Arial" pitchFamily="34" charset="0"/>
              </a:rPr>
              <a:t>3. </a:t>
            </a:r>
            <a:endParaRPr lang="en-US" altLang="en-US" sz="1800" dirty="0">
              <a:latin typeface="Arial" pitchFamily="34" charset="0"/>
            </a:endParaRPr>
          </a:p>
          <a:p>
            <a:pPr eaLnBrk="1" hangingPunct="1">
              <a:spcBef>
                <a:spcPct val="50000"/>
              </a:spcBef>
              <a:buFontTx/>
              <a:buNone/>
            </a:pPr>
            <a:endParaRPr lang="en-US" altLang="en-US" sz="1800" dirty="0" smtClean="0">
              <a:latin typeface="Arial" pitchFamily="34" charset="0"/>
            </a:endParaRPr>
          </a:p>
          <a:p>
            <a:pPr eaLnBrk="1" hangingPunct="1">
              <a:spcBef>
                <a:spcPct val="50000"/>
              </a:spcBef>
              <a:buFontTx/>
              <a:buNone/>
            </a:pPr>
            <a:endParaRPr lang="en-US" altLang="en-US" sz="1800" dirty="0">
              <a:latin typeface="Arial" pitchFamily="34" charset="0"/>
            </a:endParaRPr>
          </a:p>
          <a:p>
            <a:pPr eaLnBrk="1" hangingPunct="1">
              <a:spcBef>
                <a:spcPct val="50000"/>
              </a:spcBef>
              <a:buFontTx/>
              <a:buNone/>
            </a:pPr>
            <a:endParaRPr lang="en-US" altLang="en-US" sz="1800" dirty="0" smtClean="0">
              <a:latin typeface="Arial" pitchFamily="34" charset="0"/>
            </a:endParaRPr>
          </a:p>
          <a:p>
            <a:pPr eaLnBrk="1" hangingPunct="1">
              <a:spcBef>
                <a:spcPct val="50000"/>
              </a:spcBef>
              <a:buFontTx/>
              <a:buNone/>
            </a:pPr>
            <a:endParaRPr lang="en-US" altLang="en-US" sz="1800" dirty="0">
              <a:latin typeface="Arial" pitchFamily="34" charset="0"/>
            </a:endParaRPr>
          </a:p>
          <a:p>
            <a:pPr eaLnBrk="1" hangingPunct="1">
              <a:spcBef>
                <a:spcPct val="50000"/>
              </a:spcBef>
              <a:buFontTx/>
              <a:buNone/>
            </a:pPr>
            <a:endParaRPr lang="en-US" altLang="en-US" sz="1800" dirty="0" smtClean="0">
              <a:latin typeface="Arial" pitchFamily="34" charset="0"/>
            </a:endParaRPr>
          </a:p>
          <a:p>
            <a:pPr eaLnBrk="1" hangingPunct="1">
              <a:spcBef>
                <a:spcPct val="50000"/>
              </a:spcBef>
              <a:buFontTx/>
              <a:buNone/>
            </a:pPr>
            <a:endParaRPr lang="en-US" altLang="en-US" sz="1800" dirty="0">
              <a:latin typeface="Arial" pitchFamily="34" charset="0"/>
            </a:endParaRPr>
          </a:p>
          <a:p>
            <a:pPr eaLnBrk="1" hangingPunct="1">
              <a:spcBef>
                <a:spcPct val="50000"/>
              </a:spcBef>
              <a:buFontTx/>
              <a:buNone/>
            </a:pPr>
            <a:endParaRPr lang="en-US" altLang="en-US" sz="1800" dirty="0" smtClean="0">
              <a:latin typeface="Arial" pitchFamily="34" charset="0"/>
            </a:endParaRPr>
          </a:p>
          <a:p>
            <a:pPr eaLnBrk="1" hangingPunct="1">
              <a:spcBef>
                <a:spcPct val="50000"/>
              </a:spcBef>
              <a:buFontTx/>
              <a:buNone/>
            </a:pPr>
            <a:endParaRPr lang="en-US" altLang="en-US" sz="1800" dirty="0" smtClean="0">
              <a:latin typeface="Arial" pitchFamily="34" charset="0"/>
            </a:endParaRPr>
          </a:p>
          <a:p>
            <a:pPr eaLnBrk="1" hangingPunct="1">
              <a:spcBef>
                <a:spcPct val="50000"/>
              </a:spcBef>
              <a:buFontTx/>
              <a:buNone/>
            </a:pPr>
            <a:endParaRPr lang="en-US" altLang="en-US" sz="1400" dirty="0" smtClean="0">
              <a:latin typeface="Arial" pitchFamily="34" charset="0"/>
            </a:endParaRPr>
          </a:p>
          <a:p>
            <a:pPr eaLnBrk="1" hangingPunct="1">
              <a:spcBef>
                <a:spcPct val="50000"/>
              </a:spcBef>
              <a:buFontTx/>
              <a:buNone/>
            </a:pPr>
            <a:endParaRPr lang="en-US" altLang="en-US" sz="800" dirty="0" smtClean="0">
              <a:latin typeface="Arial" pitchFamily="34" charset="0"/>
            </a:endParaRPr>
          </a:p>
          <a:p>
            <a:pPr eaLnBrk="1" hangingPunct="1">
              <a:spcBef>
                <a:spcPct val="50000"/>
              </a:spcBef>
              <a:buFontTx/>
              <a:buNone/>
            </a:pPr>
            <a:r>
              <a:rPr lang="en-US" altLang="en-US" sz="1800" dirty="0" smtClean="0">
                <a:latin typeface="Arial" pitchFamily="34" charset="0"/>
              </a:rPr>
              <a:t>Data </a:t>
            </a:r>
            <a:r>
              <a:rPr lang="en-US" altLang="en-US" sz="1800" dirty="0">
                <a:latin typeface="Arial" pitchFamily="34" charset="0"/>
              </a:rPr>
              <a:t>trees are a fundamental part of the model used in this project.  Trees consist of many objects called nodes.  One of these nodes is designated as a root.  All other nodes are connected </a:t>
            </a:r>
            <a:r>
              <a:rPr lang="en-US" altLang="en-US" sz="1800" dirty="0" smtClean="0">
                <a:latin typeface="Arial" pitchFamily="34" charset="0"/>
              </a:rPr>
              <a:t>by </a:t>
            </a:r>
            <a:r>
              <a:rPr lang="en-US" altLang="en-US" sz="1800" dirty="0">
                <a:latin typeface="Arial" pitchFamily="34" charset="0"/>
              </a:rPr>
              <a:t>a directed edge from one, and only one, other node.  This directed edge connects from the parent to the child.  A node which has no children is called a leaf.  Finally, the depth of a node is defined by the number of directed edges between the root and this node.  A simple example of a data tree is shown in Figure </a:t>
            </a:r>
            <a:r>
              <a:rPr lang="en-US" altLang="en-US" sz="1800" dirty="0" smtClean="0">
                <a:latin typeface="Arial" pitchFamily="34" charset="0"/>
              </a:rPr>
              <a:t>4. </a:t>
            </a:r>
          </a:p>
          <a:p>
            <a:pPr eaLnBrk="1" hangingPunct="1">
              <a:spcBef>
                <a:spcPct val="50000"/>
              </a:spcBef>
              <a:buFontTx/>
              <a:buNone/>
            </a:pPr>
            <a:r>
              <a:rPr lang="en-US" altLang="en-US" sz="1800" dirty="0" smtClean="0">
                <a:latin typeface="Arial" pitchFamily="34" charset="0"/>
              </a:rPr>
              <a:t>There are many different methods which can be used to develop El Niño predictions, one of which is the use of an evolutionary algorithm.  Such evolutionary algorithms usually follow this basic structure:</a:t>
            </a:r>
          </a:p>
          <a:p>
            <a:pPr eaLnBrk="1" hangingPunct="1">
              <a:spcBef>
                <a:spcPct val="50000"/>
              </a:spcBef>
              <a:buFontTx/>
              <a:buNone/>
            </a:pPr>
            <a:r>
              <a:rPr lang="en-US" altLang="en-US" sz="1800" dirty="0" smtClean="0">
                <a:latin typeface="Arial" pitchFamily="34" charset="0"/>
              </a:rPr>
              <a:t>1) Generate many random models</a:t>
            </a:r>
          </a:p>
          <a:p>
            <a:pPr eaLnBrk="1" hangingPunct="1">
              <a:spcBef>
                <a:spcPct val="50000"/>
              </a:spcBef>
              <a:buFontTx/>
              <a:buNone/>
            </a:pPr>
            <a:r>
              <a:rPr lang="en-US" altLang="en-US" sz="1800" dirty="0" smtClean="0">
                <a:latin typeface="Arial" pitchFamily="34" charset="0"/>
              </a:rPr>
              <a:t>2) Test each model for effectiveness</a:t>
            </a:r>
          </a:p>
          <a:p>
            <a:pPr eaLnBrk="1" hangingPunct="1">
              <a:spcBef>
                <a:spcPct val="50000"/>
              </a:spcBef>
              <a:buFontTx/>
              <a:buNone/>
            </a:pPr>
            <a:r>
              <a:rPr lang="en-US" altLang="en-US" sz="1800" dirty="0" smtClean="0">
                <a:latin typeface="Arial" pitchFamily="34" charset="0"/>
              </a:rPr>
              <a:t>3) Create new models using characteristics of the better models of step 2</a:t>
            </a:r>
          </a:p>
          <a:p>
            <a:pPr eaLnBrk="1" hangingPunct="1">
              <a:spcBef>
                <a:spcPct val="50000"/>
              </a:spcBef>
              <a:buFontTx/>
              <a:buNone/>
            </a:pPr>
            <a:r>
              <a:rPr lang="en-US" altLang="en-US" sz="1800" dirty="0" smtClean="0">
                <a:latin typeface="Arial" pitchFamily="34" charset="0"/>
              </a:rPr>
              <a:t>4) Apply mutations by randomly changing characteristics of present models or by adding random new models</a:t>
            </a:r>
          </a:p>
          <a:p>
            <a:pPr eaLnBrk="1" hangingPunct="1">
              <a:spcBef>
                <a:spcPct val="50000"/>
              </a:spcBef>
              <a:buFontTx/>
              <a:buNone/>
            </a:pPr>
            <a:r>
              <a:rPr lang="en-US" altLang="en-US" sz="1800" dirty="0" smtClean="0">
                <a:latin typeface="Arial" pitchFamily="34" charset="0"/>
              </a:rPr>
              <a:t>5) Delete models with low effectiveness</a:t>
            </a:r>
          </a:p>
          <a:p>
            <a:pPr eaLnBrk="1" hangingPunct="1">
              <a:spcBef>
                <a:spcPct val="50000"/>
              </a:spcBef>
              <a:buFontTx/>
              <a:buNone/>
            </a:pPr>
            <a:r>
              <a:rPr lang="en-US" altLang="en-US" sz="1800" dirty="0" smtClean="0">
                <a:latin typeface="Arial" pitchFamily="34" charset="0"/>
              </a:rPr>
              <a:t>6) Repeat steps 2 through 5 (known as a generation) until a desired effectiveness is </a:t>
            </a:r>
            <a:r>
              <a:rPr lang="en-US" altLang="en-US" sz="1800" dirty="0" smtClean="0">
                <a:latin typeface="Arial" pitchFamily="34" charset="0"/>
              </a:rPr>
              <a:t>reached</a:t>
            </a:r>
            <a:endParaRPr lang="en-US" altLang="en-US" sz="1800" dirty="0">
              <a:latin typeface="Arial" pitchFamily="34" charset="0"/>
            </a:endParaRPr>
          </a:p>
          <a:p>
            <a:pPr eaLnBrk="1" hangingPunct="1">
              <a:spcBef>
                <a:spcPct val="50000"/>
              </a:spcBef>
              <a:buFontTx/>
              <a:buNone/>
            </a:pPr>
            <a:r>
              <a:rPr lang="en-US" altLang="en-US" sz="1800" dirty="0">
                <a:latin typeface="Arial" pitchFamily="34" charset="0"/>
              </a:rPr>
              <a:t>A previous study has been done demonstrating the effectiveness of an El Niño prediction model which made use of a data tree and an evolutionary algorithm.  However, this work is quite limited.  First, the model only looked at the Japan Meteorological Agency (JMA) Index, the SST of a region in the tropical Pacific.  Other El Niño prediction models use many other factors; thus, incorporation of additional factors into the model is important.  In fact, by using different indices to create various models, insights regarding the relative importance of each factor in predicting El Niño may arise. Furthermore, the study only produced a model but did not test it for accuracy. Testing accuracy could be done by using previous data which excludes the last several years to develop the models, and then by comparing the models’ predictions during these several years to the actual data. </a:t>
            </a:r>
          </a:p>
        </p:txBody>
      </p:sp>
      <p:sp>
        <p:nvSpPr>
          <p:cNvPr id="2067" name="Text Box 63"/>
          <p:cNvSpPr txBox="1">
            <a:spLocks noChangeArrowheads="1"/>
          </p:cNvSpPr>
          <p:nvPr/>
        </p:nvSpPr>
        <p:spPr bwMode="auto">
          <a:xfrm>
            <a:off x="4556125" y="8482013"/>
            <a:ext cx="3810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endParaRPr lang="en-US" altLang="en-US" sz="1800">
              <a:latin typeface="Arial" pitchFamily="34" charset="0"/>
            </a:endParaRPr>
          </a:p>
        </p:txBody>
      </p:sp>
      <p:sp>
        <p:nvSpPr>
          <p:cNvPr id="2068" name="Rectangle 67"/>
          <p:cNvSpPr>
            <a:spLocks noChangeArrowheads="1"/>
          </p:cNvSpPr>
          <p:nvPr/>
        </p:nvSpPr>
        <p:spPr bwMode="auto">
          <a:xfrm>
            <a:off x="33223200" y="533400"/>
            <a:ext cx="10439400" cy="13258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69" name="Rectangle 68"/>
          <p:cNvSpPr>
            <a:spLocks noChangeArrowheads="1"/>
          </p:cNvSpPr>
          <p:nvPr/>
        </p:nvSpPr>
        <p:spPr bwMode="auto">
          <a:xfrm>
            <a:off x="33250187" y="14173200"/>
            <a:ext cx="10439400" cy="1059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70" name="Rectangle 69"/>
          <p:cNvSpPr>
            <a:spLocks noChangeArrowheads="1"/>
          </p:cNvSpPr>
          <p:nvPr/>
        </p:nvSpPr>
        <p:spPr bwMode="auto">
          <a:xfrm>
            <a:off x="33223200" y="25069800"/>
            <a:ext cx="10439400" cy="73533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71" name="Rectangle 70"/>
          <p:cNvSpPr>
            <a:spLocks noChangeArrowheads="1"/>
          </p:cNvSpPr>
          <p:nvPr/>
        </p:nvSpPr>
        <p:spPr bwMode="auto">
          <a:xfrm>
            <a:off x="33604200" y="685800"/>
            <a:ext cx="9677400" cy="12801600"/>
          </a:xfrm>
          <a:prstGeom prst="rect">
            <a:avLst/>
          </a:prstGeom>
          <a:noFill/>
          <a:ln w="762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72" name="Rectangle 71"/>
          <p:cNvSpPr>
            <a:spLocks noChangeArrowheads="1"/>
          </p:cNvSpPr>
          <p:nvPr/>
        </p:nvSpPr>
        <p:spPr bwMode="auto">
          <a:xfrm>
            <a:off x="33756600" y="838200"/>
            <a:ext cx="9388475" cy="1123950"/>
          </a:xfrm>
          <a:prstGeom prst="rect">
            <a:avLst/>
          </a:prstGeom>
          <a:solidFill>
            <a:srgbClr val="FBE9D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73" name="Text Box 72"/>
          <p:cNvSpPr txBox="1">
            <a:spLocks noChangeArrowheads="1"/>
          </p:cNvSpPr>
          <p:nvPr/>
        </p:nvSpPr>
        <p:spPr bwMode="auto">
          <a:xfrm>
            <a:off x="34815462" y="1100931"/>
            <a:ext cx="73088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lvl1pPr defTabSz="1019175" eaLnBrk="0" hangingPunct="0">
              <a:spcBef>
                <a:spcPct val="20000"/>
              </a:spcBef>
              <a:buChar char="•"/>
              <a:defRPr sz="15400">
                <a:solidFill>
                  <a:schemeClr val="tx1"/>
                </a:solidFill>
                <a:latin typeface="Times New Roman" pitchFamily="18" charset="0"/>
              </a:defRPr>
            </a:lvl1pPr>
            <a:lvl2pPr marL="742950" indent="-285750" defTabSz="1019175" eaLnBrk="0" hangingPunct="0">
              <a:spcBef>
                <a:spcPct val="20000"/>
              </a:spcBef>
              <a:buChar char="–"/>
              <a:defRPr sz="13400">
                <a:solidFill>
                  <a:schemeClr val="tx1"/>
                </a:solidFill>
                <a:latin typeface="Times New Roman" pitchFamily="18" charset="0"/>
              </a:defRPr>
            </a:lvl2pPr>
            <a:lvl3pPr marL="1143000" indent="-228600" defTabSz="1019175" eaLnBrk="0" hangingPunct="0">
              <a:spcBef>
                <a:spcPct val="20000"/>
              </a:spcBef>
              <a:buChar char="•"/>
              <a:defRPr sz="11500">
                <a:solidFill>
                  <a:schemeClr val="tx1"/>
                </a:solidFill>
                <a:latin typeface="Times New Roman" pitchFamily="18" charset="0"/>
              </a:defRPr>
            </a:lvl3pPr>
            <a:lvl4pPr marL="1600200" indent="-228600" defTabSz="1019175" eaLnBrk="0" hangingPunct="0">
              <a:spcBef>
                <a:spcPct val="20000"/>
              </a:spcBef>
              <a:buChar char="–"/>
              <a:defRPr sz="9600">
                <a:solidFill>
                  <a:schemeClr val="tx1"/>
                </a:solidFill>
                <a:latin typeface="Times New Roman" pitchFamily="18" charset="0"/>
              </a:defRPr>
            </a:lvl4pPr>
            <a:lvl5pPr marL="2057400" indent="-228600" defTabSz="1019175" eaLnBrk="0" hangingPunct="0">
              <a:spcBef>
                <a:spcPct val="20000"/>
              </a:spcBef>
              <a:buChar char="»"/>
              <a:defRPr sz="9600">
                <a:solidFill>
                  <a:schemeClr val="tx1"/>
                </a:solidFill>
                <a:latin typeface="Times New Roman" pitchFamily="18" charset="0"/>
              </a:defRPr>
            </a:lvl5pPr>
            <a:lvl6pPr marL="2514600" indent="-228600" defTabSz="1019175" eaLnBrk="0" fontAlgn="base" hangingPunct="0">
              <a:spcBef>
                <a:spcPct val="20000"/>
              </a:spcBef>
              <a:spcAft>
                <a:spcPct val="0"/>
              </a:spcAft>
              <a:buChar char="»"/>
              <a:defRPr sz="9600">
                <a:solidFill>
                  <a:schemeClr val="tx1"/>
                </a:solidFill>
                <a:latin typeface="Times New Roman" pitchFamily="18" charset="0"/>
              </a:defRPr>
            </a:lvl6pPr>
            <a:lvl7pPr marL="2971800" indent="-228600" defTabSz="1019175" eaLnBrk="0" fontAlgn="base" hangingPunct="0">
              <a:spcBef>
                <a:spcPct val="20000"/>
              </a:spcBef>
              <a:spcAft>
                <a:spcPct val="0"/>
              </a:spcAft>
              <a:buChar char="»"/>
              <a:defRPr sz="9600">
                <a:solidFill>
                  <a:schemeClr val="tx1"/>
                </a:solidFill>
                <a:latin typeface="Times New Roman" pitchFamily="18" charset="0"/>
              </a:defRPr>
            </a:lvl7pPr>
            <a:lvl8pPr marL="3429000" indent="-228600" defTabSz="1019175" eaLnBrk="0" fontAlgn="base" hangingPunct="0">
              <a:spcBef>
                <a:spcPct val="20000"/>
              </a:spcBef>
              <a:spcAft>
                <a:spcPct val="0"/>
              </a:spcAft>
              <a:buChar char="»"/>
              <a:defRPr sz="9600">
                <a:solidFill>
                  <a:schemeClr val="tx1"/>
                </a:solidFill>
                <a:latin typeface="Times New Roman" pitchFamily="18" charset="0"/>
              </a:defRPr>
            </a:lvl8pPr>
            <a:lvl9pPr marL="3886200" indent="-228600" defTabSz="1019175" eaLnBrk="0" fontAlgn="base" hangingPunct="0">
              <a:spcBef>
                <a:spcPct val="20000"/>
              </a:spcBef>
              <a:spcAft>
                <a:spcPct val="0"/>
              </a:spcAft>
              <a:buChar char="»"/>
              <a:defRPr sz="9600">
                <a:solidFill>
                  <a:schemeClr val="tx1"/>
                </a:solidFill>
                <a:latin typeface="Times New Roman" pitchFamily="18" charset="0"/>
              </a:defRPr>
            </a:lvl9pPr>
          </a:lstStyle>
          <a:p>
            <a:pPr algn="ctr" eaLnBrk="1" hangingPunct="1">
              <a:spcBef>
                <a:spcPct val="50000"/>
              </a:spcBef>
              <a:buFontTx/>
              <a:buNone/>
            </a:pPr>
            <a:r>
              <a:rPr lang="en-US" altLang="en-US" sz="3600">
                <a:latin typeface="Arial" pitchFamily="34" charset="0"/>
              </a:rPr>
              <a:t>Results</a:t>
            </a:r>
            <a:r>
              <a:rPr lang="en-US" altLang="en-US" sz="3100">
                <a:latin typeface="Arial" pitchFamily="34" charset="0"/>
              </a:rPr>
              <a:t> </a:t>
            </a:r>
          </a:p>
        </p:txBody>
      </p:sp>
      <p:sp>
        <p:nvSpPr>
          <p:cNvPr id="2074" name="Text Box 73"/>
          <p:cNvSpPr txBox="1">
            <a:spLocks noChangeArrowheads="1"/>
          </p:cNvSpPr>
          <p:nvPr/>
        </p:nvSpPr>
        <p:spPr bwMode="auto">
          <a:xfrm>
            <a:off x="33680400" y="2057400"/>
            <a:ext cx="9578975"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r>
              <a:rPr lang="en-US" altLang="en-US" sz="1800" dirty="0">
                <a:latin typeface="Arial" pitchFamily="34" charset="0"/>
              </a:rPr>
              <a:t>The first three charts show the average percent error and the accuracy of each of the 10 sets of models.  Also, for each value, the most accurate set of models (i.e., the set with the lowest accuracy value) is </a:t>
            </a:r>
            <a:r>
              <a:rPr lang="en-US" altLang="en-US" sz="1800" dirty="0" smtClean="0">
                <a:latin typeface="Arial" pitchFamily="34" charset="0"/>
              </a:rPr>
              <a:t>bolded.  </a:t>
            </a:r>
            <a:r>
              <a:rPr lang="en-US" altLang="en-US" sz="1800" dirty="0">
                <a:latin typeface="Arial" pitchFamily="34" charset="0"/>
              </a:rPr>
              <a:t>As stated before, lower values of the right-hand column indicate more accuracy.  From Chart 1, the SOI was predicted with a 55.60% error, which is very high.  However, from Chart 2, Niño 3.4 was predicted with an astoundingly low 3.18% error.  Finally, from Chart 3, Los Angeles annual precipitation levels were predicted with 23.22% accuracy, a fairly low percentage error.</a:t>
            </a:r>
          </a:p>
          <a:p>
            <a:pPr eaLnBrk="1" hangingPunct="1">
              <a:spcBef>
                <a:spcPct val="50000"/>
              </a:spcBef>
              <a:buFontTx/>
              <a:buNone/>
            </a:pPr>
            <a:r>
              <a:rPr lang="en-US" altLang="en-US" sz="1800" dirty="0">
                <a:latin typeface="Arial" pitchFamily="34" charset="0"/>
              </a:rPr>
              <a:t>Charts 4 and 5 represent the information presented in Charts 1-3, but in graph form instead.  Chart 4 illustrates the effect of generations on accuracy by showing the accuracy of the models with approximately 100 leaves but different numbers of generations. Also included are average accuracies of models with a given number of generations.</a:t>
            </a:r>
          </a:p>
          <a:p>
            <a:pPr eaLnBrk="1" hangingPunct="1">
              <a:spcBef>
                <a:spcPct val="50000"/>
              </a:spcBef>
              <a:buFontTx/>
              <a:buNone/>
            </a:pPr>
            <a:r>
              <a:rPr lang="en-US" altLang="en-US" sz="1800" dirty="0">
                <a:latin typeface="Arial" pitchFamily="34" charset="0"/>
              </a:rPr>
              <a:t>Chart 5 shows the effect of number of leaves on accuracy by displaying accuracies of each set of the 50-generation models.  Again, averages are also included.</a:t>
            </a:r>
          </a:p>
          <a:p>
            <a:pPr eaLnBrk="1" hangingPunct="1">
              <a:spcBef>
                <a:spcPct val="50000"/>
              </a:spcBef>
              <a:buFontTx/>
              <a:buNone/>
            </a:pPr>
            <a:r>
              <a:rPr lang="en-US" altLang="en-US" sz="1800" dirty="0">
                <a:latin typeface="Arial" pitchFamily="34" charset="0"/>
              </a:rPr>
              <a:t>Charts 6, 7, and 8 </a:t>
            </a:r>
            <a:r>
              <a:rPr lang="en-US" altLang="en-US" sz="1800" dirty="0" smtClean="0">
                <a:latin typeface="Arial" pitchFamily="34" charset="0"/>
              </a:rPr>
              <a:t>below show </a:t>
            </a:r>
            <a:r>
              <a:rPr lang="en-US" altLang="en-US" sz="1800" dirty="0">
                <a:latin typeface="Arial" pitchFamily="34" charset="0"/>
              </a:rPr>
              <a:t>the real values and model-predicted values of each of the characteristics for the last 5 time intervals (months for SOI and Niño 3.4; years for L.A. precipitation.)  In addition, for each characteristic, the values for each of the next 5 time intervals are shown as predictions.</a:t>
            </a:r>
          </a:p>
        </p:txBody>
      </p:sp>
      <p:sp>
        <p:nvSpPr>
          <p:cNvPr id="2075" name="Rectangle 77"/>
          <p:cNvSpPr>
            <a:spLocks noChangeArrowheads="1"/>
          </p:cNvSpPr>
          <p:nvPr/>
        </p:nvSpPr>
        <p:spPr bwMode="auto">
          <a:xfrm>
            <a:off x="33604200" y="14356844"/>
            <a:ext cx="9677400" cy="10255756"/>
          </a:xfrm>
          <a:prstGeom prst="rect">
            <a:avLst/>
          </a:prstGeom>
          <a:noFill/>
          <a:ln w="762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76" name="Rectangle 78"/>
          <p:cNvSpPr>
            <a:spLocks noChangeArrowheads="1"/>
          </p:cNvSpPr>
          <p:nvPr/>
        </p:nvSpPr>
        <p:spPr bwMode="auto">
          <a:xfrm>
            <a:off x="33756600" y="14557061"/>
            <a:ext cx="9388475" cy="1123950"/>
          </a:xfrm>
          <a:prstGeom prst="rect">
            <a:avLst/>
          </a:prstGeom>
          <a:solidFill>
            <a:srgbClr val="FBE9D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77" name="Text Box 79"/>
          <p:cNvSpPr txBox="1">
            <a:spLocks noChangeArrowheads="1"/>
          </p:cNvSpPr>
          <p:nvPr/>
        </p:nvSpPr>
        <p:spPr bwMode="auto">
          <a:xfrm>
            <a:off x="34777361" y="14790423"/>
            <a:ext cx="73088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lvl1pPr defTabSz="1019175" eaLnBrk="0" hangingPunct="0">
              <a:spcBef>
                <a:spcPct val="20000"/>
              </a:spcBef>
              <a:buChar char="•"/>
              <a:defRPr sz="15400">
                <a:solidFill>
                  <a:schemeClr val="tx1"/>
                </a:solidFill>
                <a:latin typeface="Times New Roman" pitchFamily="18" charset="0"/>
              </a:defRPr>
            </a:lvl1pPr>
            <a:lvl2pPr marL="742950" indent="-285750" defTabSz="1019175" eaLnBrk="0" hangingPunct="0">
              <a:spcBef>
                <a:spcPct val="20000"/>
              </a:spcBef>
              <a:buChar char="–"/>
              <a:defRPr sz="13400">
                <a:solidFill>
                  <a:schemeClr val="tx1"/>
                </a:solidFill>
                <a:latin typeface="Times New Roman" pitchFamily="18" charset="0"/>
              </a:defRPr>
            </a:lvl2pPr>
            <a:lvl3pPr marL="1143000" indent="-228600" defTabSz="1019175" eaLnBrk="0" hangingPunct="0">
              <a:spcBef>
                <a:spcPct val="20000"/>
              </a:spcBef>
              <a:buChar char="•"/>
              <a:defRPr sz="11500">
                <a:solidFill>
                  <a:schemeClr val="tx1"/>
                </a:solidFill>
                <a:latin typeface="Times New Roman" pitchFamily="18" charset="0"/>
              </a:defRPr>
            </a:lvl3pPr>
            <a:lvl4pPr marL="1600200" indent="-228600" defTabSz="1019175" eaLnBrk="0" hangingPunct="0">
              <a:spcBef>
                <a:spcPct val="20000"/>
              </a:spcBef>
              <a:buChar char="–"/>
              <a:defRPr sz="9600">
                <a:solidFill>
                  <a:schemeClr val="tx1"/>
                </a:solidFill>
                <a:latin typeface="Times New Roman" pitchFamily="18" charset="0"/>
              </a:defRPr>
            </a:lvl4pPr>
            <a:lvl5pPr marL="2057400" indent="-228600" defTabSz="1019175" eaLnBrk="0" hangingPunct="0">
              <a:spcBef>
                <a:spcPct val="20000"/>
              </a:spcBef>
              <a:buChar char="»"/>
              <a:defRPr sz="9600">
                <a:solidFill>
                  <a:schemeClr val="tx1"/>
                </a:solidFill>
                <a:latin typeface="Times New Roman" pitchFamily="18" charset="0"/>
              </a:defRPr>
            </a:lvl5pPr>
            <a:lvl6pPr marL="2514600" indent="-228600" defTabSz="1019175" eaLnBrk="0" fontAlgn="base" hangingPunct="0">
              <a:spcBef>
                <a:spcPct val="20000"/>
              </a:spcBef>
              <a:spcAft>
                <a:spcPct val="0"/>
              </a:spcAft>
              <a:buChar char="»"/>
              <a:defRPr sz="9600">
                <a:solidFill>
                  <a:schemeClr val="tx1"/>
                </a:solidFill>
                <a:latin typeface="Times New Roman" pitchFamily="18" charset="0"/>
              </a:defRPr>
            </a:lvl6pPr>
            <a:lvl7pPr marL="2971800" indent="-228600" defTabSz="1019175" eaLnBrk="0" fontAlgn="base" hangingPunct="0">
              <a:spcBef>
                <a:spcPct val="20000"/>
              </a:spcBef>
              <a:spcAft>
                <a:spcPct val="0"/>
              </a:spcAft>
              <a:buChar char="»"/>
              <a:defRPr sz="9600">
                <a:solidFill>
                  <a:schemeClr val="tx1"/>
                </a:solidFill>
                <a:latin typeface="Times New Roman" pitchFamily="18" charset="0"/>
              </a:defRPr>
            </a:lvl7pPr>
            <a:lvl8pPr marL="3429000" indent="-228600" defTabSz="1019175" eaLnBrk="0" fontAlgn="base" hangingPunct="0">
              <a:spcBef>
                <a:spcPct val="20000"/>
              </a:spcBef>
              <a:spcAft>
                <a:spcPct val="0"/>
              </a:spcAft>
              <a:buChar char="»"/>
              <a:defRPr sz="9600">
                <a:solidFill>
                  <a:schemeClr val="tx1"/>
                </a:solidFill>
                <a:latin typeface="Times New Roman" pitchFamily="18" charset="0"/>
              </a:defRPr>
            </a:lvl8pPr>
            <a:lvl9pPr marL="3886200" indent="-228600" defTabSz="1019175" eaLnBrk="0" fontAlgn="base" hangingPunct="0">
              <a:spcBef>
                <a:spcPct val="20000"/>
              </a:spcBef>
              <a:spcAft>
                <a:spcPct val="0"/>
              </a:spcAft>
              <a:buChar char="»"/>
              <a:defRPr sz="9600">
                <a:solidFill>
                  <a:schemeClr val="tx1"/>
                </a:solidFill>
                <a:latin typeface="Times New Roman" pitchFamily="18" charset="0"/>
              </a:defRPr>
            </a:lvl9pPr>
          </a:lstStyle>
          <a:p>
            <a:pPr algn="ctr" eaLnBrk="1" hangingPunct="1">
              <a:spcBef>
                <a:spcPct val="50000"/>
              </a:spcBef>
              <a:buFontTx/>
              <a:buNone/>
            </a:pPr>
            <a:r>
              <a:rPr lang="en-US" altLang="en-US" sz="3600" dirty="0">
                <a:latin typeface="Arial" pitchFamily="34" charset="0"/>
              </a:rPr>
              <a:t>Conclusions</a:t>
            </a:r>
            <a:r>
              <a:rPr lang="en-US" altLang="en-US" sz="3100" dirty="0">
                <a:latin typeface="Arial" pitchFamily="34" charset="0"/>
              </a:rPr>
              <a:t> </a:t>
            </a:r>
          </a:p>
        </p:txBody>
      </p:sp>
      <p:sp>
        <p:nvSpPr>
          <p:cNvPr id="2078" name="Text Box 80"/>
          <p:cNvSpPr txBox="1">
            <a:spLocks noChangeArrowheads="1"/>
          </p:cNvSpPr>
          <p:nvPr/>
        </p:nvSpPr>
        <p:spPr bwMode="auto">
          <a:xfrm>
            <a:off x="33756600" y="20269200"/>
            <a:ext cx="93503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endParaRPr lang="en-US" altLang="en-US" sz="1800">
              <a:latin typeface="Arial" pitchFamily="34" charset="0"/>
            </a:endParaRPr>
          </a:p>
        </p:txBody>
      </p:sp>
      <p:sp>
        <p:nvSpPr>
          <p:cNvPr id="2079" name="Rectangle 81"/>
          <p:cNvSpPr>
            <a:spLocks noChangeArrowheads="1"/>
          </p:cNvSpPr>
          <p:nvPr/>
        </p:nvSpPr>
        <p:spPr bwMode="auto">
          <a:xfrm>
            <a:off x="33604200" y="25298400"/>
            <a:ext cx="9677400" cy="6954838"/>
          </a:xfrm>
          <a:prstGeom prst="rect">
            <a:avLst/>
          </a:prstGeom>
          <a:noFill/>
          <a:ln w="762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80" name="Rectangle 82"/>
          <p:cNvSpPr>
            <a:spLocks noChangeArrowheads="1"/>
          </p:cNvSpPr>
          <p:nvPr/>
        </p:nvSpPr>
        <p:spPr bwMode="auto">
          <a:xfrm>
            <a:off x="33780046" y="25436513"/>
            <a:ext cx="9388475" cy="1123950"/>
          </a:xfrm>
          <a:prstGeom prst="rect">
            <a:avLst/>
          </a:prstGeom>
          <a:solidFill>
            <a:srgbClr val="FBE9D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81" name="Text Box 83"/>
          <p:cNvSpPr txBox="1">
            <a:spLocks noChangeArrowheads="1"/>
          </p:cNvSpPr>
          <p:nvPr/>
        </p:nvSpPr>
        <p:spPr bwMode="auto">
          <a:xfrm>
            <a:off x="34777361" y="25669875"/>
            <a:ext cx="73088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lvl1pPr defTabSz="1019175" eaLnBrk="0" hangingPunct="0">
              <a:spcBef>
                <a:spcPct val="20000"/>
              </a:spcBef>
              <a:buChar char="•"/>
              <a:defRPr sz="15400">
                <a:solidFill>
                  <a:schemeClr val="tx1"/>
                </a:solidFill>
                <a:latin typeface="Times New Roman" pitchFamily="18" charset="0"/>
              </a:defRPr>
            </a:lvl1pPr>
            <a:lvl2pPr marL="742950" indent="-285750" defTabSz="1019175" eaLnBrk="0" hangingPunct="0">
              <a:spcBef>
                <a:spcPct val="20000"/>
              </a:spcBef>
              <a:buChar char="–"/>
              <a:defRPr sz="13400">
                <a:solidFill>
                  <a:schemeClr val="tx1"/>
                </a:solidFill>
                <a:latin typeface="Times New Roman" pitchFamily="18" charset="0"/>
              </a:defRPr>
            </a:lvl2pPr>
            <a:lvl3pPr marL="1143000" indent="-228600" defTabSz="1019175" eaLnBrk="0" hangingPunct="0">
              <a:spcBef>
                <a:spcPct val="20000"/>
              </a:spcBef>
              <a:buChar char="•"/>
              <a:defRPr sz="11500">
                <a:solidFill>
                  <a:schemeClr val="tx1"/>
                </a:solidFill>
                <a:latin typeface="Times New Roman" pitchFamily="18" charset="0"/>
              </a:defRPr>
            </a:lvl3pPr>
            <a:lvl4pPr marL="1600200" indent="-228600" defTabSz="1019175" eaLnBrk="0" hangingPunct="0">
              <a:spcBef>
                <a:spcPct val="20000"/>
              </a:spcBef>
              <a:buChar char="–"/>
              <a:defRPr sz="9600">
                <a:solidFill>
                  <a:schemeClr val="tx1"/>
                </a:solidFill>
                <a:latin typeface="Times New Roman" pitchFamily="18" charset="0"/>
              </a:defRPr>
            </a:lvl4pPr>
            <a:lvl5pPr marL="2057400" indent="-228600" defTabSz="1019175" eaLnBrk="0" hangingPunct="0">
              <a:spcBef>
                <a:spcPct val="20000"/>
              </a:spcBef>
              <a:buChar char="»"/>
              <a:defRPr sz="9600">
                <a:solidFill>
                  <a:schemeClr val="tx1"/>
                </a:solidFill>
                <a:latin typeface="Times New Roman" pitchFamily="18" charset="0"/>
              </a:defRPr>
            </a:lvl5pPr>
            <a:lvl6pPr marL="2514600" indent="-228600" defTabSz="1019175" eaLnBrk="0" fontAlgn="base" hangingPunct="0">
              <a:spcBef>
                <a:spcPct val="20000"/>
              </a:spcBef>
              <a:spcAft>
                <a:spcPct val="0"/>
              </a:spcAft>
              <a:buChar char="»"/>
              <a:defRPr sz="9600">
                <a:solidFill>
                  <a:schemeClr val="tx1"/>
                </a:solidFill>
                <a:latin typeface="Times New Roman" pitchFamily="18" charset="0"/>
              </a:defRPr>
            </a:lvl6pPr>
            <a:lvl7pPr marL="2971800" indent="-228600" defTabSz="1019175" eaLnBrk="0" fontAlgn="base" hangingPunct="0">
              <a:spcBef>
                <a:spcPct val="20000"/>
              </a:spcBef>
              <a:spcAft>
                <a:spcPct val="0"/>
              </a:spcAft>
              <a:buChar char="»"/>
              <a:defRPr sz="9600">
                <a:solidFill>
                  <a:schemeClr val="tx1"/>
                </a:solidFill>
                <a:latin typeface="Times New Roman" pitchFamily="18" charset="0"/>
              </a:defRPr>
            </a:lvl7pPr>
            <a:lvl8pPr marL="3429000" indent="-228600" defTabSz="1019175" eaLnBrk="0" fontAlgn="base" hangingPunct="0">
              <a:spcBef>
                <a:spcPct val="20000"/>
              </a:spcBef>
              <a:spcAft>
                <a:spcPct val="0"/>
              </a:spcAft>
              <a:buChar char="»"/>
              <a:defRPr sz="9600">
                <a:solidFill>
                  <a:schemeClr val="tx1"/>
                </a:solidFill>
                <a:latin typeface="Times New Roman" pitchFamily="18" charset="0"/>
              </a:defRPr>
            </a:lvl8pPr>
            <a:lvl9pPr marL="3886200" indent="-228600" defTabSz="1019175" eaLnBrk="0" fontAlgn="base" hangingPunct="0">
              <a:spcBef>
                <a:spcPct val="20000"/>
              </a:spcBef>
              <a:spcAft>
                <a:spcPct val="0"/>
              </a:spcAft>
              <a:buChar char="»"/>
              <a:defRPr sz="9600">
                <a:solidFill>
                  <a:schemeClr val="tx1"/>
                </a:solidFill>
                <a:latin typeface="Times New Roman" pitchFamily="18" charset="0"/>
              </a:defRPr>
            </a:lvl9pPr>
          </a:lstStyle>
          <a:p>
            <a:pPr algn="ctr" eaLnBrk="1" hangingPunct="1">
              <a:spcBef>
                <a:spcPct val="50000"/>
              </a:spcBef>
              <a:buFontTx/>
              <a:buNone/>
            </a:pPr>
            <a:r>
              <a:rPr lang="en-US" altLang="en-US" sz="3600" dirty="0">
                <a:latin typeface="Arial" pitchFamily="34" charset="0"/>
              </a:rPr>
              <a:t>Further</a:t>
            </a:r>
            <a:r>
              <a:rPr lang="en-US" altLang="en-US" sz="3100" dirty="0">
                <a:latin typeface="Arial" pitchFamily="34" charset="0"/>
              </a:rPr>
              <a:t> </a:t>
            </a:r>
            <a:r>
              <a:rPr lang="en-US" altLang="en-US" sz="3600" dirty="0">
                <a:latin typeface="Arial" pitchFamily="34" charset="0"/>
              </a:rPr>
              <a:t>Research</a:t>
            </a:r>
            <a:endParaRPr lang="en-US" altLang="en-US" sz="3100" dirty="0">
              <a:latin typeface="Arial" pitchFamily="34" charset="0"/>
            </a:endParaRPr>
          </a:p>
        </p:txBody>
      </p:sp>
      <p:sp>
        <p:nvSpPr>
          <p:cNvPr id="2082" name="Text Box 84"/>
          <p:cNvSpPr txBox="1">
            <a:spLocks noChangeArrowheads="1"/>
          </p:cNvSpPr>
          <p:nvPr/>
        </p:nvSpPr>
        <p:spPr bwMode="auto">
          <a:xfrm>
            <a:off x="33718500" y="26822400"/>
            <a:ext cx="9502775" cy="507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r>
              <a:rPr lang="en-US" altLang="en-US" sz="1800" dirty="0">
                <a:latin typeface="Arial" pitchFamily="34" charset="0"/>
              </a:rPr>
              <a:t>Many improvements can be made to this study.  Potential improvements in accuracy include use of more than just one independent and dependent variable, curve smoothing to reduce random variation of the input data, priority of operation for nodes in order to circumvent order of operations, weighting of recent values more than earlier ones, and larger sample sizes of the models.  Unfortunately, the program is actually quite slow and inefficient, so this larger size may cause the program to take too long.  Thus improvements in efficiency would be needed.</a:t>
            </a:r>
          </a:p>
          <a:p>
            <a:pPr eaLnBrk="1" hangingPunct="1">
              <a:spcBef>
                <a:spcPct val="50000"/>
              </a:spcBef>
              <a:buFontTx/>
              <a:buNone/>
            </a:pPr>
            <a:r>
              <a:rPr lang="en-US" altLang="en-US" sz="1800" dirty="0">
                <a:latin typeface="Arial" pitchFamily="34" charset="0"/>
              </a:rPr>
              <a:t>Future research could incorporate these potential improvements.  Also, more indices and characteristics could be tested in order to build a more robust model and to find out what makes an index or characteristic more predictable.</a:t>
            </a:r>
          </a:p>
          <a:p>
            <a:pPr eaLnBrk="1" hangingPunct="1">
              <a:spcBef>
                <a:spcPct val="50000"/>
              </a:spcBef>
              <a:buFontTx/>
              <a:buNone/>
            </a:pPr>
            <a:r>
              <a:rPr lang="en-US" altLang="en-US" sz="1800" dirty="0">
                <a:latin typeface="Arial" pitchFamily="34" charset="0"/>
              </a:rPr>
              <a:t>It is very important to note that although the models generated in this study predicted El Niño characteristics, this is not the study’s only use.  Instead, the program presented in the study can actually be used to generate models which predict any time series</a:t>
            </a:r>
            <a:r>
              <a:rPr lang="en-US" altLang="en-US" sz="1800" dirty="0">
                <a:solidFill>
                  <a:srgbClr val="FF0000"/>
                </a:solidFill>
                <a:latin typeface="Arial" pitchFamily="34" charset="0"/>
              </a:rPr>
              <a:t>, such </a:t>
            </a:r>
            <a:r>
              <a:rPr lang="en-US" altLang="en-US" sz="1800" dirty="0" smtClean="0">
                <a:solidFill>
                  <a:srgbClr val="FF0000"/>
                </a:solidFill>
                <a:latin typeface="Arial" pitchFamily="34" charset="0"/>
              </a:rPr>
              <a:t>as sunspot counts, stock </a:t>
            </a:r>
            <a:r>
              <a:rPr lang="en-US" altLang="en-US" sz="1800" dirty="0">
                <a:solidFill>
                  <a:srgbClr val="FF0000"/>
                </a:solidFill>
                <a:latin typeface="Arial" pitchFamily="34" charset="0"/>
              </a:rPr>
              <a:t>market </a:t>
            </a:r>
            <a:r>
              <a:rPr lang="en-US" altLang="en-US" sz="1800" dirty="0" smtClean="0">
                <a:solidFill>
                  <a:srgbClr val="FF0000"/>
                </a:solidFill>
                <a:latin typeface="Arial" pitchFamily="34" charset="0"/>
              </a:rPr>
              <a:t>prices, and even </a:t>
            </a:r>
            <a:r>
              <a:rPr lang="en-US" altLang="en-US" sz="1800" dirty="0" smtClean="0">
                <a:solidFill>
                  <a:srgbClr val="FF0000"/>
                </a:solidFill>
                <a:latin typeface="Arial" pitchFamily="34" charset="0"/>
              </a:rPr>
              <a:t>a baseball player’s batting average</a:t>
            </a:r>
            <a:r>
              <a:rPr lang="en-US" altLang="en-US" sz="1800" dirty="0" smtClean="0">
                <a:latin typeface="Arial" pitchFamily="34" charset="0"/>
              </a:rPr>
              <a:t>.  </a:t>
            </a:r>
            <a:r>
              <a:rPr lang="en-US" altLang="en-US" sz="1800" dirty="0">
                <a:latin typeface="Arial" pitchFamily="34" charset="0"/>
              </a:rPr>
              <a:t>It would be interesting to have the program generate and test models for a wide range of time series.  Furthermore, comparing accuracies of models for many different time series could lead to further insights on predictability.</a:t>
            </a:r>
          </a:p>
        </p:txBody>
      </p:sp>
      <p:sp>
        <p:nvSpPr>
          <p:cNvPr id="2083" name="Rectangle 87"/>
          <p:cNvSpPr>
            <a:spLocks noChangeArrowheads="1"/>
          </p:cNvSpPr>
          <p:nvPr/>
        </p:nvSpPr>
        <p:spPr bwMode="auto">
          <a:xfrm>
            <a:off x="11811000" y="5181600"/>
            <a:ext cx="20574000" cy="14255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84" name="Rectangle 89"/>
          <p:cNvSpPr>
            <a:spLocks noChangeArrowheads="1"/>
          </p:cNvSpPr>
          <p:nvPr/>
        </p:nvSpPr>
        <p:spPr bwMode="auto">
          <a:xfrm>
            <a:off x="12192000" y="5334000"/>
            <a:ext cx="19812000" cy="13947775"/>
          </a:xfrm>
          <a:prstGeom prst="rect">
            <a:avLst/>
          </a:prstGeom>
          <a:noFill/>
          <a:ln w="762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85" name="Rectangle 90"/>
          <p:cNvSpPr>
            <a:spLocks noChangeArrowheads="1"/>
          </p:cNvSpPr>
          <p:nvPr/>
        </p:nvSpPr>
        <p:spPr bwMode="auto">
          <a:xfrm>
            <a:off x="17373600" y="5562600"/>
            <a:ext cx="9388475" cy="1123950"/>
          </a:xfrm>
          <a:prstGeom prst="rect">
            <a:avLst/>
          </a:prstGeom>
          <a:solidFill>
            <a:srgbClr val="FBE9D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86" name="Text Box 91"/>
          <p:cNvSpPr txBox="1">
            <a:spLocks noChangeArrowheads="1"/>
          </p:cNvSpPr>
          <p:nvPr/>
        </p:nvSpPr>
        <p:spPr bwMode="auto">
          <a:xfrm>
            <a:off x="18440400" y="5795962"/>
            <a:ext cx="73088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lvl1pPr defTabSz="1019175" eaLnBrk="0" hangingPunct="0">
              <a:spcBef>
                <a:spcPct val="20000"/>
              </a:spcBef>
              <a:buChar char="•"/>
              <a:defRPr sz="15400">
                <a:solidFill>
                  <a:schemeClr val="tx1"/>
                </a:solidFill>
                <a:latin typeface="Times New Roman" pitchFamily="18" charset="0"/>
              </a:defRPr>
            </a:lvl1pPr>
            <a:lvl2pPr marL="742950" indent="-285750" defTabSz="1019175" eaLnBrk="0" hangingPunct="0">
              <a:spcBef>
                <a:spcPct val="20000"/>
              </a:spcBef>
              <a:buChar char="–"/>
              <a:defRPr sz="13400">
                <a:solidFill>
                  <a:schemeClr val="tx1"/>
                </a:solidFill>
                <a:latin typeface="Times New Roman" pitchFamily="18" charset="0"/>
              </a:defRPr>
            </a:lvl2pPr>
            <a:lvl3pPr marL="1143000" indent="-228600" defTabSz="1019175" eaLnBrk="0" hangingPunct="0">
              <a:spcBef>
                <a:spcPct val="20000"/>
              </a:spcBef>
              <a:buChar char="•"/>
              <a:defRPr sz="11500">
                <a:solidFill>
                  <a:schemeClr val="tx1"/>
                </a:solidFill>
                <a:latin typeface="Times New Roman" pitchFamily="18" charset="0"/>
              </a:defRPr>
            </a:lvl3pPr>
            <a:lvl4pPr marL="1600200" indent="-228600" defTabSz="1019175" eaLnBrk="0" hangingPunct="0">
              <a:spcBef>
                <a:spcPct val="20000"/>
              </a:spcBef>
              <a:buChar char="–"/>
              <a:defRPr sz="9600">
                <a:solidFill>
                  <a:schemeClr val="tx1"/>
                </a:solidFill>
                <a:latin typeface="Times New Roman" pitchFamily="18" charset="0"/>
              </a:defRPr>
            </a:lvl4pPr>
            <a:lvl5pPr marL="2057400" indent="-228600" defTabSz="1019175" eaLnBrk="0" hangingPunct="0">
              <a:spcBef>
                <a:spcPct val="20000"/>
              </a:spcBef>
              <a:buChar char="»"/>
              <a:defRPr sz="9600">
                <a:solidFill>
                  <a:schemeClr val="tx1"/>
                </a:solidFill>
                <a:latin typeface="Times New Roman" pitchFamily="18" charset="0"/>
              </a:defRPr>
            </a:lvl5pPr>
            <a:lvl6pPr marL="2514600" indent="-228600" defTabSz="1019175" eaLnBrk="0" fontAlgn="base" hangingPunct="0">
              <a:spcBef>
                <a:spcPct val="20000"/>
              </a:spcBef>
              <a:spcAft>
                <a:spcPct val="0"/>
              </a:spcAft>
              <a:buChar char="»"/>
              <a:defRPr sz="9600">
                <a:solidFill>
                  <a:schemeClr val="tx1"/>
                </a:solidFill>
                <a:latin typeface="Times New Roman" pitchFamily="18" charset="0"/>
              </a:defRPr>
            </a:lvl6pPr>
            <a:lvl7pPr marL="2971800" indent="-228600" defTabSz="1019175" eaLnBrk="0" fontAlgn="base" hangingPunct="0">
              <a:spcBef>
                <a:spcPct val="20000"/>
              </a:spcBef>
              <a:spcAft>
                <a:spcPct val="0"/>
              </a:spcAft>
              <a:buChar char="»"/>
              <a:defRPr sz="9600">
                <a:solidFill>
                  <a:schemeClr val="tx1"/>
                </a:solidFill>
                <a:latin typeface="Times New Roman" pitchFamily="18" charset="0"/>
              </a:defRPr>
            </a:lvl7pPr>
            <a:lvl8pPr marL="3429000" indent="-228600" defTabSz="1019175" eaLnBrk="0" fontAlgn="base" hangingPunct="0">
              <a:spcBef>
                <a:spcPct val="20000"/>
              </a:spcBef>
              <a:spcAft>
                <a:spcPct val="0"/>
              </a:spcAft>
              <a:buChar char="»"/>
              <a:defRPr sz="9600">
                <a:solidFill>
                  <a:schemeClr val="tx1"/>
                </a:solidFill>
                <a:latin typeface="Times New Roman" pitchFamily="18" charset="0"/>
              </a:defRPr>
            </a:lvl8pPr>
            <a:lvl9pPr marL="3886200" indent="-228600" defTabSz="1019175" eaLnBrk="0" fontAlgn="base" hangingPunct="0">
              <a:spcBef>
                <a:spcPct val="20000"/>
              </a:spcBef>
              <a:spcAft>
                <a:spcPct val="0"/>
              </a:spcAft>
              <a:buChar char="»"/>
              <a:defRPr sz="9600">
                <a:solidFill>
                  <a:schemeClr val="tx1"/>
                </a:solidFill>
                <a:latin typeface="Times New Roman" pitchFamily="18" charset="0"/>
              </a:defRPr>
            </a:lvl9pPr>
          </a:lstStyle>
          <a:p>
            <a:pPr algn="ctr" eaLnBrk="1" hangingPunct="1">
              <a:spcBef>
                <a:spcPct val="50000"/>
              </a:spcBef>
              <a:buFontTx/>
              <a:buNone/>
            </a:pPr>
            <a:r>
              <a:rPr lang="en-US" altLang="en-US" sz="3600" dirty="0">
                <a:latin typeface="Arial" pitchFamily="34" charset="0"/>
              </a:rPr>
              <a:t>Materials and Methods</a:t>
            </a:r>
          </a:p>
        </p:txBody>
      </p:sp>
      <p:sp>
        <p:nvSpPr>
          <p:cNvPr id="2087" name="Text Box 92"/>
          <p:cNvSpPr txBox="1">
            <a:spLocks noChangeArrowheads="1"/>
          </p:cNvSpPr>
          <p:nvPr/>
        </p:nvSpPr>
        <p:spPr bwMode="auto">
          <a:xfrm>
            <a:off x="12344400" y="6934200"/>
            <a:ext cx="6477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algn="ctr" eaLnBrk="1" hangingPunct="1">
              <a:spcBef>
                <a:spcPct val="50000"/>
              </a:spcBef>
              <a:buFontTx/>
              <a:buNone/>
            </a:pPr>
            <a:endParaRPr lang="en-US" altLang="en-US" sz="1800" b="1" i="1">
              <a:latin typeface="Arial" pitchFamily="34" charset="0"/>
            </a:endParaRPr>
          </a:p>
        </p:txBody>
      </p:sp>
      <p:sp>
        <p:nvSpPr>
          <p:cNvPr id="2088" name="Text Box 94"/>
          <p:cNvSpPr txBox="1">
            <a:spLocks noChangeArrowheads="1"/>
          </p:cNvSpPr>
          <p:nvPr/>
        </p:nvSpPr>
        <p:spPr bwMode="auto">
          <a:xfrm>
            <a:off x="12420600" y="7170738"/>
            <a:ext cx="6096000" cy="812530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r>
              <a:rPr lang="en-US" altLang="en-US" sz="1800" dirty="0">
                <a:latin typeface="Arial" pitchFamily="34" charset="0"/>
                <a:cs typeface="Arial" pitchFamily="34" charset="0"/>
              </a:rPr>
              <a:t>The materials needed were a </a:t>
            </a:r>
            <a:r>
              <a:rPr lang="en-US" altLang="en-US" sz="1800" dirty="0" smtClean="0">
                <a:latin typeface="Arial" pitchFamily="34" charset="0"/>
                <a:cs typeface="Arial" pitchFamily="34" charset="0"/>
              </a:rPr>
              <a:t>computer, Python </a:t>
            </a:r>
            <a:r>
              <a:rPr lang="en-US" altLang="en-US" sz="1800" dirty="0">
                <a:latin typeface="Arial" pitchFamily="34" charset="0"/>
                <a:cs typeface="Arial" pitchFamily="34" charset="0"/>
              </a:rPr>
              <a:t>3.4.3 to run a modeling program, and </a:t>
            </a:r>
            <a:r>
              <a:rPr lang="en-US" altLang="en-US" sz="1800" dirty="0" smtClean="0">
                <a:latin typeface="Arial" pitchFamily="34" charset="0"/>
                <a:cs typeface="Arial" pitchFamily="34" charset="0"/>
              </a:rPr>
              <a:t>IDLE, a Python </a:t>
            </a:r>
            <a:r>
              <a:rPr lang="en-US" altLang="en-US" sz="1800" dirty="0">
                <a:latin typeface="Arial" pitchFamily="34" charset="0"/>
                <a:cs typeface="Arial" pitchFamily="34" charset="0"/>
              </a:rPr>
              <a:t>development </a:t>
            </a:r>
            <a:r>
              <a:rPr lang="en-US" altLang="en-US" sz="1800" dirty="0" smtClean="0">
                <a:latin typeface="Arial" pitchFamily="34" charset="0"/>
                <a:cs typeface="Arial" pitchFamily="34" charset="0"/>
              </a:rPr>
              <a:t>environment, to </a:t>
            </a:r>
            <a:r>
              <a:rPr lang="en-US" altLang="en-US" sz="1800" dirty="0">
                <a:latin typeface="Arial" pitchFamily="34" charset="0"/>
                <a:cs typeface="Arial" pitchFamily="34" charset="0"/>
              </a:rPr>
              <a:t>develop the </a:t>
            </a:r>
            <a:r>
              <a:rPr lang="en-US" altLang="en-US" sz="1800" dirty="0" smtClean="0">
                <a:latin typeface="Arial" pitchFamily="34" charset="0"/>
                <a:cs typeface="Arial" pitchFamily="34" charset="0"/>
              </a:rPr>
              <a:t>program and model. In </a:t>
            </a:r>
            <a:r>
              <a:rPr lang="en-US" altLang="en-US" sz="1800" dirty="0">
                <a:latin typeface="Arial" pitchFamily="34" charset="0"/>
                <a:cs typeface="Arial" pitchFamily="34" charset="0"/>
              </a:rPr>
              <a:t>addition, to actually create and test models, various sources of index data were used.  These were monthly SOI values in PSI from January 1991 to January 2016, monthly Niño 3.4 values in °C from January 1950 to January 2016, and annual inches of rainfall in Los Angeles from 1877 through 2016. </a:t>
            </a:r>
          </a:p>
          <a:p>
            <a:pPr eaLnBrk="1" hangingPunct="1">
              <a:spcBef>
                <a:spcPct val="50000"/>
              </a:spcBef>
              <a:buFontTx/>
              <a:buNone/>
            </a:pPr>
            <a:r>
              <a:rPr lang="en-US" altLang="en-US" sz="1800" dirty="0">
                <a:latin typeface="Arial" pitchFamily="34" charset="0"/>
                <a:cs typeface="Arial" pitchFamily="34" charset="0"/>
              </a:rPr>
              <a:t>A Python program, written in Python 3.4.3 for Windows 7, to generate models was developed and run.  What follows are details about the program.</a:t>
            </a:r>
          </a:p>
          <a:p>
            <a:pPr eaLnBrk="1" hangingPunct="1">
              <a:spcBef>
                <a:spcPct val="50000"/>
              </a:spcBef>
              <a:buFontTx/>
              <a:buNone/>
            </a:pPr>
            <a:r>
              <a:rPr lang="en-US" altLang="en-US" sz="1800" dirty="0">
                <a:latin typeface="Arial" pitchFamily="34" charset="0"/>
                <a:cs typeface="Arial" pitchFamily="34" charset="0"/>
              </a:rPr>
              <a:t>The program used a data tree to represent the set of models.  Each node in the tree consisted of an operator and a value.  The operator was a randomly chosen operator of arithmetic (namely +, -, *, and /.)  Values were either random decimals from -2 to 2 inclusive, or previous values of the relevant index ranging from f(t-1) to f(t-8) where f(t) is the value of the index at time t.  The only exception for this was the root, which had no operation and a value of 1.</a:t>
            </a:r>
          </a:p>
          <a:p>
            <a:pPr eaLnBrk="1" hangingPunct="1">
              <a:spcBef>
                <a:spcPct val="50000"/>
              </a:spcBef>
              <a:buFontTx/>
              <a:buNone/>
            </a:pPr>
            <a:r>
              <a:rPr lang="en-US" altLang="en-US" sz="1800" dirty="0">
                <a:latin typeface="Arial" pitchFamily="34" charset="0"/>
                <a:cs typeface="Arial" pitchFamily="34" charset="0"/>
              </a:rPr>
              <a:t>Each path directly from the root to a leaf represented a model.  For example, if the nodes in such a path were “1”, “+f(t-1)”, "*2", and "+f(t-3)", in that order, then the model was given by f(t) = 1 + f(t-1) * 2 + f (t-3).  This is shown in </a:t>
            </a:r>
            <a:r>
              <a:rPr lang="en-US" altLang="en-US" sz="1800" dirty="0" smtClean="0">
                <a:latin typeface="Arial" pitchFamily="34" charset="0"/>
                <a:cs typeface="Arial" pitchFamily="34" charset="0"/>
              </a:rPr>
              <a:t>Figure 5.</a:t>
            </a:r>
            <a:endParaRPr lang="en-US" altLang="en-US" sz="1800" dirty="0">
              <a:latin typeface="Arial" pitchFamily="34" charset="0"/>
              <a:cs typeface="Arial" pitchFamily="34" charset="0"/>
            </a:endParaRPr>
          </a:p>
          <a:p>
            <a:pPr eaLnBrk="1" hangingPunct="1">
              <a:spcBef>
                <a:spcPct val="50000"/>
              </a:spcBef>
              <a:buFontTx/>
              <a:buNone/>
            </a:pPr>
            <a:endParaRPr lang="en-US" altLang="en-US" sz="1800" dirty="0">
              <a:latin typeface="Arial" pitchFamily="34" charset="0"/>
              <a:cs typeface="Arial" pitchFamily="34" charset="0"/>
            </a:endParaRPr>
          </a:p>
        </p:txBody>
      </p:sp>
      <p:sp>
        <p:nvSpPr>
          <p:cNvPr id="2090" name="Text Box 100"/>
          <p:cNvSpPr txBox="1">
            <a:spLocks noChangeArrowheads="1"/>
          </p:cNvSpPr>
          <p:nvPr/>
        </p:nvSpPr>
        <p:spPr bwMode="auto">
          <a:xfrm>
            <a:off x="19278600" y="7391400"/>
            <a:ext cx="6551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endParaRPr lang="en-US" altLang="en-US" sz="2400"/>
          </a:p>
        </p:txBody>
      </p:sp>
      <p:sp>
        <p:nvSpPr>
          <p:cNvPr id="2091" name="Text Box 105"/>
          <p:cNvSpPr txBox="1">
            <a:spLocks noChangeArrowheads="1"/>
          </p:cNvSpPr>
          <p:nvPr/>
        </p:nvSpPr>
        <p:spPr bwMode="auto">
          <a:xfrm>
            <a:off x="23469600" y="7467600"/>
            <a:ext cx="786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endParaRPr lang="en-US" altLang="en-US" sz="2400"/>
          </a:p>
        </p:txBody>
      </p:sp>
      <p:sp>
        <p:nvSpPr>
          <p:cNvPr id="2092" name="Rectangle 478"/>
          <p:cNvSpPr>
            <a:spLocks noChangeArrowheads="1"/>
          </p:cNvSpPr>
          <p:nvPr/>
        </p:nvSpPr>
        <p:spPr bwMode="auto">
          <a:xfrm>
            <a:off x="11811000" y="19926300"/>
            <a:ext cx="20574000" cy="12496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93" name="Rectangle 479"/>
          <p:cNvSpPr>
            <a:spLocks noChangeArrowheads="1"/>
          </p:cNvSpPr>
          <p:nvPr/>
        </p:nvSpPr>
        <p:spPr bwMode="auto">
          <a:xfrm>
            <a:off x="12192000" y="20116800"/>
            <a:ext cx="19812000" cy="12115800"/>
          </a:xfrm>
          <a:prstGeom prst="rect">
            <a:avLst/>
          </a:prstGeom>
          <a:noFill/>
          <a:ln w="762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94" name="Rectangle 480"/>
          <p:cNvSpPr>
            <a:spLocks noChangeArrowheads="1"/>
          </p:cNvSpPr>
          <p:nvPr/>
        </p:nvSpPr>
        <p:spPr bwMode="auto">
          <a:xfrm>
            <a:off x="17258506" y="20364450"/>
            <a:ext cx="9388475" cy="1123950"/>
          </a:xfrm>
          <a:prstGeom prst="rect">
            <a:avLst/>
          </a:prstGeom>
          <a:solidFill>
            <a:srgbClr val="FBE9D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95" name="Text Box 481"/>
          <p:cNvSpPr txBox="1">
            <a:spLocks noChangeArrowheads="1"/>
          </p:cNvSpPr>
          <p:nvPr/>
        </p:nvSpPr>
        <p:spPr bwMode="auto">
          <a:xfrm>
            <a:off x="18516600" y="20597812"/>
            <a:ext cx="73088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lvl1pPr defTabSz="1019175" eaLnBrk="0" hangingPunct="0">
              <a:spcBef>
                <a:spcPct val="20000"/>
              </a:spcBef>
              <a:buChar char="•"/>
              <a:defRPr sz="15400">
                <a:solidFill>
                  <a:schemeClr val="tx1"/>
                </a:solidFill>
                <a:latin typeface="Times New Roman" pitchFamily="18" charset="0"/>
              </a:defRPr>
            </a:lvl1pPr>
            <a:lvl2pPr marL="742950" indent="-285750" defTabSz="1019175" eaLnBrk="0" hangingPunct="0">
              <a:spcBef>
                <a:spcPct val="20000"/>
              </a:spcBef>
              <a:buChar char="–"/>
              <a:defRPr sz="13400">
                <a:solidFill>
                  <a:schemeClr val="tx1"/>
                </a:solidFill>
                <a:latin typeface="Times New Roman" pitchFamily="18" charset="0"/>
              </a:defRPr>
            </a:lvl2pPr>
            <a:lvl3pPr marL="1143000" indent="-228600" defTabSz="1019175" eaLnBrk="0" hangingPunct="0">
              <a:spcBef>
                <a:spcPct val="20000"/>
              </a:spcBef>
              <a:buChar char="•"/>
              <a:defRPr sz="11500">
                <a:solidFill>
                  <a:schemeClr val="tx1"/>
                </a:solidFill>
                <a:latin typeface="Times New Roman" pitchFamily="18" charset="0"/>
              </a:defRPr>
            </a:lvl3pPr>
            <a:lvl4pPr marL="1600200" indent="-228600" defTabSz="1019175" eaLnBrk="0" hangingPunct="0">
              <a:spcBef>
                <a:spcPct val="20000"/>
              </a:spcBef>
              <a:buChar char="–"/>
              <a:defRPr sz="9600">
                <a:solidFill>
                  <a:schemeClr val="tx1"/>
                </a:solidFill>
                <a:latin typeface="Times New Roman" pitchFamily="18" charset="0"/>
              </a:defRPr>
            </a:lvl4pPr>
            <a:lvl5pPr marL="2057400" indent="-228600" defTabSz="1019175" eaLnBrk="0" hangingPunct="0">
              <a:spcBef>
                <a:spcPct val="20000"/>
              </a:spcBef>
              <a:buChar char="»"/>
              <a:defRPr sz="9600">
                <a:solidFill>
                  <a:schemeClr val="tx1"/>
                </a:solidFill>
                <a:latin typeface="Times New Roman" pitchFamily="18" charset="0"/>
              </a:defRPr>
            </a:lvl5pPr>
            <a:lvl6pPr marL="2514600" indent="-228600" defTabSz="1019175" eaLnBrk="0" fontAlgn="base" hangingPunct="0">
              <a:spcBef>
                <a:spcPct val="20000"/>
              </a:spcBef>
              <a:spcAft>
                <a:spcPct val="0"/>
              </a:spcAft>
              <a:buChar char="»"/>
              <a:defRPr sz="9600">
                <a:solidFill>
                  <a:schemeClr val="tx1"/>
                </a:solidFill>
                <a:latin typeface="Times New Roman" pitchFamily="18" charset="0"/>
              </a:defRPr>
            </a:lvl6pPr>
            <a:lvl7pPr marL="2971800" indent="-228600" defTabSz="1019175" eaLnBrk="0" fontAlgn="base" hangingPunct="0">
              <a:spcBef>
                <a:spcPct val="20000"/>
              </a:spcBef>
              <a:spcAft>
                <a:spcPct val="0"/>
              </a:spcAft>
              <a:buChar char="»"/>
              <a:defRPr sz="9600">
                <a:solidFill>
                  <a:schemeClr val="tx1"/>
                </a:solidFill>
                <a:latin typeface="Times New Roman" pitchFamily="18" charset="0"/>
              </a:defRPr>
            </a:lvl7pPr>
            <a:lvl8pPr marL="3429000" indent="-228600" defTabSz="1019175" eaLnBrk="0" fontAlgn="base" hangingPunct="0">
              <a:spcBef>
                <a:spcPct val="20000"/>
              </a:spcBef>
              <a:spcAft>
                <a:spcPct val="0"/>
              </a:spcAft>
              <a:buChar char="»"/>
              <a:defRPr sz="9600">
                <a:solidFill>
                  <a:schemeClr val="tx1"/>
                </a:solidFill>
                <a:latin typeface="Times New Roman" pitchFamily="18" charset="0"/>
              </a:defRPr>
            </a:lvl8pPr>
            <a:lvl9pPr marL="3886200" indent="-228600" defTabSz="1019175" eaLnBrk="0" fontAlgn="base" hangingPunct="0">
              <a:spcBef>
                <a:spcPct val="20000"/>
              </a:spcBef>
              <a:spcAft>
                <a:spcPct val="0"/>
              </a:spcAft>
              <a:buChar char="»"/>
              <a:defRPr sz="9600">
                <a:solidFill>
                  <a:schemeClr val="tx1"/>
                </a:solidFill>
                <a:latin typeface="Times New Roman" pitchFamily="18" charset="0"/>
              </a:defRPr>
            </a:lvl9pPr>
          </a:lstStyle>
          <a:p>
            <a:pPr algn="ctr" eaLnBrk="1" hangingPunct="1">
              <a:spcBef>
                <a:spcPct val="50000"/>
              </a:spcBef>
              <a:buFontTx/>
              <a:buNone/>
            </a:pPr>
            <a:r>
              <a:rPr lang="en-US" altLang="en-US" sz="3600" dirty="0">
                <a:latin typeface="Arial" pitchFamily="34" charset="0"/>
              </a:rPr>
              <a:t>Data</a:t>
            </a:r>
            <a:endParaRPr lang="en-US" altLang="en-US" sz="3100" dirty="0">
              <a:latin typeface="Arial" pitchFamily="34" charset="0"/>
            </a:endParaRPr>
          </a:p>
        </p:txBody>
      </p:sp>
      <p:sp>
        <p:nvSpPr>
          <p:cNvPr id="2097" name="Rectangle 1339"/>
          <p:cNvSpPr>
            <a:spLocks noChangeArrowheads="1"/>
          </p:cNvSpPr>
          <p:nvPr/>
        </p:nvSpPr>
        <p:spPr bwMode="auto">
          <a:xfrm>
            <a:off x="13639800" y="23850600"/>
            <a:ext cx="1524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98" name="Rectangle 1341"/>
          <p:cNvSpPr>
            <a:spLocks noChangeArrowheads="1"/>
          </p:cNvSpPr>
          <p:nvPr/>
        </p:nvSpPr>
        <p:spPr bwMode="auto">
          <a:xfrm>
            <a:off x="13716000" y="26822400"/>
            <a:ext cx="1524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99" name="Rectangle 1342"/>
          <p:cNvSpPr>
            <a:spLocks noChangeArrowheads="1"/>
          </p:cNvSpPr>
          <p:nvPr/>
        </p:nvSpPr>
        <p:spPr bwMode="auto">
          <a:xfrm>
            <a:off x="13639800" y="29565600"/>
            <a:ext cx="1524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100" name="Rectangle 1343"/>
          <p:cNvSpPr>
            <a:spLocks noChangeArrowheads="1"/>
          </p:cNvSpPr>
          <p:nvPr/>
        </p:nvSpPr>
        <p:spPr bwMode="auto">
          <a:xfrm>
            <a:off x="19583400" y="24003000"/>
            <a:ext cx="2286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102" name="Text Box 94"/>
          <p:cNvSpPr txBox="1">
            <a:spLocks noChangeArrowheads="1"/>
          </p:cNvSpPr>
          <p:nvPr/>
        </p:nvSpPr>
        <p:spPr bwMode="auto">
          <a:xfrm>
            <a:off x="18943638" y="7170260"/>
            <a:ext cx="6019800" cy="118649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r>
              <a:rPr lang="en-US" altLang="en-US" sz="1800" dirty="0">
                <a:latin typeface="Arial" pitchFamily="34" charset="0"/>
                <a:cs typeface="Arial" pitchFamily="34" charset="0"/>
              </a:rPr>
              <a:t>In order to create a model, the program followed the following steps:</a:t>
            </a:r>
          </a:p>
          <a:p>
            <a:pPr eaLnBrk="1" hangingPunct="1">
              <a:spcBef>
                <a:spcPct val="50000"/>
              </a:spcBef>
              <a:buFontTx/>
              <a:buNone/>
            </a:pPr>
            <a:r>
              <a:rPr lang="en-US" altLang="en-US" sz="1800" dirty="0">
                <a:latin typeface="Arial" pitchFamily="34" charset="0"/>
                <a:cs typeface="Arial" pitchFamily="34" charset="0"/>
              </a:rPr>
              <a:t>1.  The program first took in input data of a given index.  To develop the models, all values not from the past 5 years were used as training data, as the values from the past 5 years were instead used to later test the model.</a:t>
            </a:r>
          </a:p>
          <a:p>
            <a:pPr eaLnBrk="1" hangingPunct="1">
              <a:spcBef>
                <a:spcPct val="50000"/>
              </a:spcBef>
              <a:buFontTx/>
              <a:buNone/>
            </a:pPr>
            <a:r>
              <a:rPr lang="en-US" altLang="en-US" sz="1800" dirty="0">
                <a:latin typeface="Arial" pitchFamily="34" charset="0"/>
                <a:cs typeface="Arial" pitchFamily="34" charset="0"/>
              </a:rPr>
              <a:t>2.  The program then generated a tree containing a number of random leaves, all of which had depth less than 10.  Thus there were that random number of models.</a:t>
            </a:r>
          </a:p>
          <a:p>
            <a:pPr eaLnBrk="1" hangingPunct="1">
              <a:spcBef>
                <a:spcPct val="50000"/>
              </a:spcBef>
              <a:buFontTx/>
              <a:buNone/>
            </a:pPr>
            <a:r>
              <a:rPr lang="en-US" altLang="en-US" sz="1800" dirty="0">
                <a:latin typeface="Arial" pitchFamily="34" charset="0"/>
                <a:cs typeface="Arial" pitchFamily="34" charset="0"/>
              </a:rPr>
              <a:t>3.  For each mode, the program predicted values of the given index and tested these predicted values against the real values.  It then calculated each model’s accuracy by taking the arithmetic mean of all percentage errors.  The lower that this accuracy value was, the more accurate the model was.  The most accurate model and its accuracy were recorded.</a:t>
            </a:r>
          </a:p>
          <a:p>
            <a:pPr eaLnBrk="1" hangingPunct="1">
              <a:spcBef>
                <a:spcPct val="50000"/>
              </a:spcBef>
              <a:buFontTx/>
              <a:buNone/>
            </a:pPr>
            <a:r>
              <a:rPr lang="en-US" altLang="en-US" sz="1800" dirty="0">
                <a:latin typeface="Arial" pitchFamily="34" charset="0"/>
                <a:cs typeface="Arial" pitchFamily="34" charset="0"/>
              </a:rPr>
              <a:t>4.  The program deleted the branches of the worst half of models (i.e., those which have the lowest accuracy).</a:t>
            </a:r>
          </a:p>
          <a:p>
            <a:pPr eaLnBrk="1" hangingPunct="1">
              <a:spcBef>
                <a:spcPct val="50000"/>
              </a:spcBef>
              <a:buFontTx/>
              <a:buNone/>
            </a:pPr>
            <a:r>
              <a:rPr lang="en-US" altLang="en-US" sz="1800" dirty="0">
                <a:latin typeface="Arial" pitchFamily="34" charset="0"/>
                <a:cs typeface="Arial" pitchFamily="34" charset="0"/>
              </a:rPr>
              <a:t>5.  To replace these models, the program duplicated about 35 models and created about 15 new models by attaching leaves to pre-existing nodes. </a:t>
            </a:r>
          </a:p>
          <a:p>
            <a:pPr eaLnBrk="1" hangingPunct="1">
              <a:spcBef>
                <a:spcPct val="50000"/>
              </a:spcBef>
              <a:buFontTx/>
              <a:buNone/>
            </a:pPr>
            <a:r>
              <a:rPr lang="en-US" altLang="en-US" sz="1800" dirty="0">
                <a:latin typeface="Arial" pitchFamily="34" charset="0"/>
                <a:cs typeface="Arial" pitchFamily="34" charset="0"/>
              </a:rPr>
              <a:t>6.  Next, the program performed approximately 5 crossovers.  A crossover consisted of swapping an entire subtree with another subtree, while still keeping these subtrees and the rest of the tree intact. </a:t>
            </a:r>
          </a:p>
          <a:p>
            <a:pPr eaLnBrk="1" hangingPunct="1">
              <a:spcBef>
                <a:spcPct val="50000"/>
              </a:spcBef>
              <a:buFontTx/>
              <a:buNone/>
            </a:pPr>
            <a:r>
              <a:rPr lang="en-US" altLang="en-US" sz="1800" dirty="0">
                <a:latin typeface="Arial" pitchFamily="34" charset="0"/>
                <a:cs typeface="Arial" pitchFamily="34" charset="0"/>
              </a:rPr>
              <a:t>7.  The program performed approximately 5 mutations.  A mutation consisted of replacing random nodes in the tree having sufficiently high depth with new, randomly generated nodes. </a:t>
            </a:r>
          </a:p>
          <a:p>
            <a:pPr eaLnBrk="1" hangingPunct="1">
              <a:spcBef>
                <a:spcPct val="50000"/>
              </a:spcBef>
              <a:buFontTx/>
              <a:buNone/>
            </a:pPr>
            <a:r>
              <a:rPr lang="en-US" altLang="en-US" sz="1800" dirty="0">
                <a:latin typeface="Arial" pitchFamily="34" charset="0"/>
                <a:cs typeface="Arial" pitchFamily="34" charset="0"/>
              </a:rPr>
              <a:t>8.  Steps 3 through 7 (a generation) were repeated a large number of times to carry out more generations.</a:t>
            </a:r>
          </a:p>
          <a:p>
            <a:pPr eaLnBrk="1" hangingPunct="1">
              <a:spcBef>
                <a:spcPct val="50000"/>
              </a:spcBef>
              <a:buFontTx/>
              <a:buNone/>
            </a:pPr>
            <a:r>
              <a:rPr lang="en-US" altLang="en-US" sz="1800" dirty="0">
                <a:latin typeface="Arial" pitchFamily="34" charset="0"/>
                <a:cs typeface="Arial" pitchFamily="34" charset="0"/>
              </a:rPr>
              <a:t>9. Finally, the model with the lowest average percent error out of all models from all generations and this percent error were recorded.  Furthermore, this model was compared against the actual data from the last 5 years, and its average percent error at predicting this data was recorded.</a:t>
            </a:r>
          </a:p>
        </p:txBody>
      </p:sp>
      <p:sp>
        <p:nvSpPr>
          <p:cNvPr id="2103" name="Text Box 94"/>
          <p:cNvSpPr txBox="1">
            <a:spLocks noChangeArrowheads="1"/>
          </p:cNvSpPr>
          <p:nvPr/>
        </p:nvSpPr>
        <p:spPr bwMode="auto">
          <a:xfrm>
            <a:off x="25343386" y="7170738"/>
            <a:ext cx="6218238" cy="54943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r>
              <a:rPr lang="en-US" altLang="en-US" sz="1800" dirty="0">
                <a:latin typeface="Arial" pitchFamily="34" charset="0"/>
                <a:cs typeface="Arial" pitchFamily="34" charset="0"/>
              </a:rPr>
              <a:t>To now generate actual models and test accuracies and hypotheses, the aforementioned SOI, Niño 3.4, and Los Angeles precipitation data were used.  For each value, 10 models were created using a tree of approximately 100 leaves and 10, 50, and 100 generations each in order to test the effect of number of generations on accuracy.  For each of these sets of 10 models, the average percent error in training and the accuracy at predicting “future” values were recorded.  </a:t>
            </a:r>
          </a:p>
          <a:p>
            <a:pPr eaLnBrk="1" hangingPunct="1">
              <a:spcBef>
                <a:spcPct val="50000"/>
              </a:spcBef>
              <a:buFontTx/>
              <a:buNone/>
            </a:pPr>
            <a:r>
              <a:rPr lang="en-US" altLang="en-US" sz="1800" dirty="0">
                <a:latin typeface="Arial" pitchFamily="34" charset="0"/>
                <a:cs typeface="Arial" pitchFamily="34" charset="0"/>
              </a:rPr>
              <a:t>Furthermore, to test the effects of tree size on accuracy, 10 models was created using a tree of approximately 200 leaves and 50 generations.  Again, the average percent error in training and the average percent error in predicting were recorded.  (In all, 120 models were created.)  </a:t>
            </a:r>
          </a:p>
          <a:p>
            <a:pPr eaLnBrk="1" hangingPunct="1">
              <a:spcBef>
                <a:spcPct val="50000"/>
              </a:spcBef>
              <a:buFontTx/>
              <a:buNone/>
            </a:pPr>
            <a:r>
              <a:rPr lang="en-US" altLang="en-US" sz="1800" dirty="0">
                <a:latin typeface="Arial" pitchFamily="34" charset="0"/>
                <a:cs typeface="Arial" pitchFamily="34" charset="0"/>
              </a:rPr>
              <a:t>In addition, for each of the 3 sets of data, the most accurate set of 10 models (out of the 4 sets) was used to predict 5 future values of the data.</a:t>
            </a:r>
          </a:p>
          <a:p>
            <a:pPr eaLnBrk="1" hangingPunct="1">
              <a:spcBef>
                <a:spcPct val="50000"/>
              </a:spcBef>
              <a:buFontTx/>
              <a:buNone/>
            </a:pPr>
            <a:endParaRPr lang="en-US" altLang="en-US" sz="1800" dirty="0">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66805360"/>
              </p:ext>
            </p:extLst>
          </p:nvPr>
        </p:nvGraphicFramePr>
        <p:xfrm>
          <a:off x="25527000" y="22021800"/>
          <a:ext cx="5943600" cy="2286001"/>
        </p:xfrm>
        <a:graphic>
          <a:graphicData uri="http://schemas.openxmlformats.org/drawingml/2006/table">
            <a:tbl>
              <a:tblPr firstRow="1" firstCol="1" bandRow="1">
                <a:tableStyleId>{5C22544A-7EE6-4342-B048-85BDC9FD1C3A}</a:tableStyleId>
              </a:tblPr>
              <a:tblGrid>
                <a:gridCol w="1485900"/>
                <a:gridCol w="1485900"/>
                <a:gridCol w="1485900"/>
                <a:gridCol w="1485900"/>
              </a:tblGrid>
              <a:tr h="1013509">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Generations</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Leaves</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Average Percent Error</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Accuracy</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r>
              <a:tr h="318123">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10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100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33.73</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58.45</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r>
              <a:tr h="318123">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50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100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33.19</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59.20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r>
              <a:tr h="318123">
                <a:tc>
                  <a:txBody>
                    <a:bodyPr/>
                    <a:lstStyle/>
                    <a:p>
                      <a:pPr marL="0" marR="0" algn="ctr">
                        <a:lnSpc>
                          <a:spcPct val="115000"/>
                        </a:lnSpc>
                        <a:spcBef>
                          <a:spcPts val="0"/>
                        </a:spcBef>
                        <a:spcAft>
                          <a:spcPts val="0"/>
                        </a:spcAft>
                      </a:pPr>
                      <a:r>
                        <a:rPr lang="en-US" sz="1800" b="1" dirty="0">
                          <a:solidFill>
                            <a:schemeClr val="tx1"/>
                          </a:solidFill>
                          <a:effectLst/>
                          <a:latin typeface="Arial" panose="020B0604020202020204" pitchFamily="34" charset="0"/>
                          <a:cs typeface="Arial" panose="020B0604020202020204" pitchFamily="34" charset="0"/>
                        </a:rPr>
                        <a:t>100</a:t>
                      </a:r>
                      <a:endParaRPr lang="en-US" sz="1800" b="1" dirty="0">
                        <a:solidFill>
                          <a:schemeClr val="tx1"/>
                        </a:solidFill>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b="1">
                          <a:effectLst/>
                          <a:latin typeface="Arial" panose="020B0604020202020204" pitchFamily="34" charset="0"/>
                          <a:cs typeface="Arial" panose="020B0604020202020204" pitchFamily="34" charset="0"/>
                        </a:rPr>
                        <a:t>100</a:t>
                      </a:r>
                      <a:endParaRPr lang="en-US" sz="1800" b="1">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b="1">
                          <a:effectLst/>
                          <a:latin typeface="Arial" panose="020B0604020202020204" pitchFamily="34" charset="0"/>
                          <a:cs typeface="Arial" panose="020B0604020202020204" pitchFamily="34" charset="0"/>
                        </a:rPr>
                        <a:t>32.40</a:t>
                      </a:r>
                      <a:endParaRPr lang="en-US" sz="1800" b="1">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b="1" dirty="0">
                          <a:effectLst/>
                          <a:latin typeface="Arial" panose="020B0604020202020204" pitchFamily="34" charset="0"/>
                          <a:cs typeface="Arial" panose="020B0604020202020204" pitchFamily="34" charset="0"/>
                        </a:rPr>
                        <a:t>55.60</a:t>
                      </a:r>
                      <a:endParaRPr lang="en-US" sz="1800" b="1" dirty="0">
                        <a:effectLst/>
                        <a:latin typeface="Arial" panose="020B0604020202020204" pitchFamily="34" charset="0"/>
                        <a:ea typeface="Calibri"/>
                        <a:cs typeface="Arial" panose="020B0604020202020204" pitchFamily="34" charset="0"/>
                      </a:endParaRPr>
                    </a:p>
                  </a:txBody>
                  <a:tcPr marL="68572" marR="68572" marT="0" marB="0" anchor="ctr"/>
                </a:tc>
              </a:tr>
              <a:tr h="318123">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50</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200</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32.60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66.31</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70368383"/>
              </p:ext>
            </p:extLst>
          </p:nvPr>
        </p:nvGraphicFramePr>
        <p:xfrm>
          <a:off x="19140155" y="22021800"/>
          <a:ext cx="5943600" cy="2286001"/>
        </p:xfrm>
        <a:graphic>
          <a:graphicData uri="http://schemas.openxmlformats.org/drawingml/2006/table">
            <a:tbl>
              <a:tblPr firstRow="1" firstCol="1" bandRow="1">
                <a:tableStyleId>{5C22544A-7EE6-4342-B048-85BDC9FD1C3A}</a:tableStyleId>
              </a:tblPr>
              <a:tblGrid>
                <a:gridCol w="1485900"/>
                <a:gridCol w="1485900"/>
                <a:gridCol w="1485900"/>
                <a:gridCol w="1485900"/>
              </a:tblGrid>
              <a:tr h="1013509">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Generations</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Leaves</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Average Percent Error</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Accuracy</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r>
              <a:tr h="318123">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10</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100</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10.51</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3.78</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r>
              <a:tr h="318123">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50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100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10.51</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3.74</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r>
              <a:tr h="318123">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100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100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10.51</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3.74</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r>
              <a:tr h="318123">
                <a:tc>
                  <a:txBody>
                    <a:bodyPr/>
                    <a:lstStyle/>
                    <a:p>
                      <a:pPr marL="0" marR="0" algn="ctr">
                        <a:lnSpc>
                          <a:spcPct val="115000"/>
                        </a:lnSpc>
                        <a:spcBef>
                          <a:spcPts val="0"/>
                        </a:spcBef>
                        <a:spcAft>
                          <a:spcPts val="0"/>
                        </a:spcAft>
                      </a:pPr>
                      <a:r>
                        <a:rPr lang="en-US" sz="1800" b="1" dirty="0">
                          <a:solidFill>
                            <a:schemeClr val="tx1"/>
                          </a:solidFill>
                          <a:effectLst/>
                          <a:latin typeface="Arial" panose="020B0604020202020204" pitchFamily="34" charset="0"/>
                          <a:cs typeface="Arial" panose="020B0604020202020204" pitchFamily="34" charset="0"/>
                        </a:rPr>
                        <a:t>50</a:t>
                      </a:r>
                      <a:endParaRPr lang="en-US" sz="1800" b="1" dirty="0">
                        <a:solidFill>
                          <a:schemeClr val="tx1"/>
                        </a:solidFill>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b="1" dirty="0">
                          <a:effectLst/>
                          <a:latin typeface="Arial" panose="020B0604020202020204" pitchFamily="34" charset="0"/>
                          <a:cs typeface="Arial" panose="020B0604020202020204" pitchFamily="34" charset="0"/>
                        </a:rPr>
                        <a:t>200</a:t>
                      </a:r>
                      <a:endParaRPr lang="en-US" sz="1800" b="1"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b="1" dirty="0">
                          <a:effectLst/>
                          <a:latin typeface="Arial" panose="020B0604020202020204" pitchFamily="34" charset="0"/>
                          <a:cs typeface="Arial" panose="020B0604020202020204" pitchFamily="34" charset="0"/>
                        </a:rPr>
                        <a:t>14.34</a:t>
                      </a:r>
                      <a:endParaRPr lang="en-US" sz="1800" b="1"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b="1" dirty="0">
                          <a:effectLst/>
                          <a:latin typeface="Arial" panose="020B0604020202020204" pitchFamily="34" charset="0"/>
                          <a:cs typeface="Arial" panose="020B0604020202020204" pitchFamily="34" charset="0"/>
                        </a:rPr>
                        <a:t>3.18</a:t>
                      </a:r>
                      <a:endParaRPr lang="en-US" sz="1800" b="1" dirty="0">
                        <a:effectLst/>
                        <a:latin typeface="Arial" panose="020B0604020202020204" pitchFamily="34" charset="0"/>
                        <a:ea typeface="Calibri"/>
                        <a:cs typeface="Arial" panose="020B0604020202020204" pitchFamily="34" charset="0"/>
                      </a:endParaRPr>
                    </a:p>
                  </a:txBody>
                  <a:tcPr marL="68572" marR="68572"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02709238"/>
              </p:ext>
            </p:extLst>
          </p:nvPr>
        </p:nvGraphicFramePr>
        <p:xfrm>
          <a:off x="12611100" y="22021800"/>
          <a:ext cx="5943600" cy="2285998"/>
        </p:xfrm>
        <a:graphic>
          <a:graphicData uri="http://schemas.openxmlformats.org/drawingml/2006/table">
            <a:tbl>
              <a:tblPr firstRow="1" firstCol="1" bandRow="1">
                <a:tableStyleId>{5C22544A-7EE6-4342-B048-85BDC9FD1C3A}</a:tableStyleId>
              </a:tblPr>
              <a:tblGrid>
                <a:gridCol w="1485900"/>
                <a:gridCol w="1485900"/>
                <a:gridCol w="1485900"/>
                <a:gridCol w="1485900"/>
              </a:tblGrid>
              <a:tr h="979714">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Generations</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Leaves</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Average Percent Error</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Accuracy</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r>
              <a:tr h="326571">
                <a:tc>
                  <a:txBody>
                    <a:bodyPr/>
                    <a:lstStyle/>
                    <a:p>
                      <a:pPr marL="0" marR="0" algn="ctr">
                        <a:lnSpc>
                          <a:spcPct val="115000"/>
                        </a:lnSpc>
                        <a:spcBef>
                          <a:spcPts val="0"/>
                        </a:spcBef>
                        <a:spcAft>
                          <a:spcPts val="0"/>
                        </a:spcAft>
                      </a:pPr>
                      <a:r>
                        <a:rPr lang="en-US" sz="1800" b="1" dirty="0">
                          <a:solidFill>
                            <a:schemeClr val="tx1"/>
                          </a:solidFill>
                          <a:effectLst/>
                          <a:latin typeface="Arial" panose="020B0604020202020204" pitchFamily="34" charset="0"/>
                          <a:cs typeface="Arial" panose="020B0604020202020204" pitchFamily="34" charset="0"/>
                        </a:rPr>
                        <a:t>10</a:t>
                      </a:r>
                      <a:endParaRPr lang="en-US" sz="1800" b="1" dirty="0">
                        <a:solidFill>
                          <a:schemeClr val="tx1"/>
                        </a:solidFill>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b="1">
                          <a:effectLst/>
                          <a:latin typeface="Arial" panose="020B0604020202020204" pitchFamily="34" charset="0"/>
                          <a:cs typeface="Arial" panose="020B0604020202020204" pitchFamily="34" charset="0"/>
                        </a:rPr>
                        <a:t>100</a:t>
                      </a:r>
                      <a:endParaRPr lang="en-US" sz="1800" b="1">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b="1">
                          <a:effectLst/>
                          <a:latin typeface="Arial" panose="020B0604020202020204" pitchFamily="34" charset="0"/>
                          <a:cs typeface="Arial" panose="020B0604020202020204" pitchFamily="34" charset="0"/>
                        </a:rPr>
                        <a:t>42.77</a:t>
                      </a:r>
                      <a:endParaRPr lang="en-US" sz="1800" b="1">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b="1" dirty="0">
                          <a:effectLst/>
                          <a:latin typeface="Arial" panose="020B0604020202020204" pitchFamily="34" charset="0"/>
                          <a:cs typeface="Arial" panose="020B0604020202020204" pitchFamily="34" charset="0"/>
                        </a:rPr>
                        <a:t>23.22</a:t>
                      </a:r>
                      <a:endParaRPr lang="en-US" sz="1800" b="1" dirty="0">
                        <a:effectLst/>
                        <a:latin typeface="Arial" panose="020B0604020202020204" pitchFamily="34" charset="0"/>
                        <a:ea typeface="Calibri"/>
                        <a:cs typeface="Arial" panose="020B0604020202020204" pitchFamily="34" charset="0"/>
                      </a:endParaRPr>
                    </a:p>
                  </a:txBody>
                  <a:tcPr marL="68572" marR="68572" marT="0" marB="0" anchor="ctr"/>
                </a:tc>
              </a:tr>
              <a:tr h="326571">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50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100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38.53</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37.56</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r>
              <a:tr h="326571">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100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100</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35.66</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26.65</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r>
              <a:tr h="326571">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50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200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35.70</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33.98</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r>
            </a:tbl>
          </a:graphicData>
        </a:graphic>
      </p:graphicFrame>
      <p:graphicFrame>
        <p:nvGraphicFramePr>
          <p:cNvPr id="3" name="Chart 63"/>
          <p:cNvGraphicFramePr>
            <a:graphicFrameLocks noChangeAspect="1"/>
          </p:cNvGraphicFramePr>
          <p:nvPr>
            <p:extLst>
              <p:ext uri="{D42A27DB-BD31-4B8C-83A1-F6EECF244321}">
                <p14:modId xmlns:p14="http://schemas.microsoft.com/office/powerpoint/2010/main" val="3599137461"/>
              </p:ext>
            </p:extLst>
          </p:nvPr>
        </p:nvGraphicFramePr>
        <p:xfrm>
          <a:off x="13067506" y="25998487"/>
          <a:ext cx="8382000" cy="5029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64"/>
          <p:cNvGraphicFramePr>
            <a:graphicFrameLocks noChangeAspect="1"/>
          </p:cNvGraphicFramePr>
          <p:nvPr>
            <p:extLst>
              <p:ext uri="{D42A27DB-BD31-4B8C-83A1-F6EECF244321}">
                <p14:modId xmlns:p14="http://schemas.microsoft.com/office/powerpoint/2010/main" val="2466245819"/>
              </p:ext>
            </p:extLst>
          </p:nvPr>
        </p:nvGraphicFramePr>
        <p:xfrm>
          <a:off x="22554406" y="25998487"/>
          <a:ext cx="8382000" cy="5029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65"/>
          <p:cNvGraphicFramePr>
            <a:graphicFrameLocks noChangeAspect="1"/>
          </p:cNvGraphicFramePr>
          <p:nvPr>
            <p:extLst>
              <p:ext uri="{D42A27DB-BD31-4B8C-83A1-F6EECF244321}">
                <p14:modId xmlns:p14="http://schemas.microsoft.com/office/powerpoint/2010/main" val="1731853237"/>
              </p:ext>
            </p:extLst>
          </p:nvPr>
        </p:nvGraphicFramePr>
        <p:xfrm>
          <a:off x="33832800" y="7518398"/>
          <a:ext cx="4471532" cy="231468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66"/>
          <p:cNvGraphicFramePr>
            <a:graphicFrameLocks noChangeAspect="1"/>
          </p:cNvGraphicFramePr>
          <p:nvPr>
            <p:extLst>
              <p:ext uri="{D42A27DB-BD31-4B8C-83A1-F6EECF244321}">
                <p14:modId xmlns:p14="http://schemas.microsoft.com/office/powerpoint/2010/main" val="416492925"/>
              </p:ext>
            </p:extLst>
          </p:nvPr>
        </p:nvGraphicFramePr>
        <p:xfrm>
          <a:off x="38608000" y="7523164"/>
          <a:ext cx="4498975" cy="232730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67"/>
          <p:cNvGraphicFramePr>
            <a:graphicFrameLocks noChangeAspect="1"/>
          </p:cNvGraphicFramePr>
          <p:nvPr>
            <p:extLst>
              <p:ext uri="{D42A27DB-BD31-4B8C-83A1-F6EECF244321}">
                <p14:modId xmlns:p14="http://schemas.microsoft.com/office/powerpoint/2010/main" val="1020937127"/>
              </p:ext>
            </p:extLst>
          </p:nvPr>
        </p:nvGraphicFramePr>
        <p:xfrm>
          <a:off x="36137849" y="10287000"/>
          <a:ext cx="4664075" cy="2667000"/>
        </p:xfrm>
        <a:graphic>
          <a:graphicData uri="http://schemas.openxmlformats.org/drawingml/2006/chart">
            <c:chart xmlns:c="http://schemas.openxmlformats.org/drawingml/2006/chart" xmlns:r="http://schemas.openxmlformats.org/officeDocument/2006/relationships" r:id="rId6"/>
          </a:graphicData>
        </a:graphic>
      </p:graphicFrame>
      <p:sp>
        <p:nvSpPr>
          <p:cNvPr id="2205" name="Text Box 73"/>
          <p:cNvSpPr txBox="1">
            <a:spLocks noChangeArrowheads="1"/>
          </p:cNvSpPr>
          <p:nvPr/>
        </p:nvSpPr>
        <p:spPr bwMode="auto">
          <a:xfrm>
            <a:off x="33642299" y="15846400"/>
            <a:ext cx="9578975" cy="854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r>
              <a:rPr lang="en-US" altLang="en-US" sz="1800" dirty="0">
                <a:latin typeface="Arial" pitchFamily="34" charset="0"/>
              </a:rPr>
              <a:t>Chart 1 shows that the model did not predict the SOI well, while Chart 2 shows that the model did predict Niño 3.4 very well.  One explanation for this accuracy is that values for Niño 3.4 do not change by much from month to month, and this was especially true for the 5 values used as testing data.  These smaller changes indicate more stability of the Niño 3.4 values, thus making them easier to predict.  Finally, Chart 3 shows that the model had some success predicting the Los Angeles precipitation data.  In all, </a:t>
            </a:r>
            <a:r>
              <a:rPr lang="en-US" altLang="en-US" sz="1800" b="1" dirty="0">
                <a:latin typeface="Arial" pitchFamily="34" charset="0"/>
              </a:rPr>
              <a:t>the model had mixed results in predicting various indices and characteristics of El Niño, but its successes do demonstrate potential and support the first hypothesis.</a:t>
            </a:r>
          </a:p>
          <a:p>
            <a:pPr eaLnBrk="1" hangingPunct="1">
              <a:spcBef>
                <a:spcPct val="50000"/>
              </a:spcBef>
              <a:buFontTx/>
              <a:buNone/>
            </a:pPr>
            <a:r>
              <a:rPr lang="en-US" altLang="en-US" sz="1800" dirty="0">
                <a:latin typeface="Arial" pitchFamily="34" charset="0"/>
              </a:rPr>
              <a:t>As stated before, Chart 4 illustrates the relationship between number of generations and accuracy.  The average results indicate that the 10-generation models were most accurate, followed closely by the 100-generation models.  The 50-generation models were least accurate.  However, each of the three models illustrates different trends in this regard, suggesting that </a:t>
            </a:r>
            <a:r>
              <a:rPr lang="en-US" altLang="en-US" sz="1800" b="1" dirty="0">
                <a:latin typeface="Arial" pitchFamily="34" charset="0"/>
              </a:rPr>
              <a:t>number of generations actually has little effect on accuracy.  </a:t>
            </a:r>
            <a:r>
              <a:rPr lang="en-US" altLang="en-US" sz="1800" dirty="0">
                <a:latin typeface="Arial" pitchFamily="34" charset="0"/>
              </a:rPr>
              <a:t>This result was quite counter-intuitive and went against the relevant hypothesis, but can be accounted for </a:t>
            </a:r>
            <a:r>
              <a:rPr lang="en-US" altLang="en-US" sz="1800" dirty="0">
                <a:solidFill>
                  <a:srgbClr val="000000"/>
                </a:solidFill>
                <a:latin typeface="Arial" pitchFamily="34" charset="0"/>
              </a:rPr>
              <a:t>by the fact that the most accurate model with regards to the </a:t>
            </a:r>
            <a:r>
              <a:rPr lang="en-US" altLang="en-US" sz="1800" u="sng" dirty="0">
                <a:solidFill>
                  <a:srgbClr val="000000"/>
                </a:solidFill>
                <a:latin typeface="Arial" pitchFamily="34" charset="0"/>
              </a:rPr>
              <a:t>training</a:t>
            </a:r>
            <a:r>
              <a:rPr lang="en-US" altLang="en-US" sz="1800" dirty="0">
                <a:solidFill>
                  <a:srgbClr val="000000"/>
                </a:solidFill>
                <a:latin typeface="Arial" pitchFamily="34" charset="0"/>
              </a:rPr>
              <a:t> data was not necessarily the most accurate model with regards to the </a:t>
            </a:r>
            <a:r>
              <a:rPr lang="en-US" altLang="en-US" sz="1800" u="sng" dirty="0">
                <a:solidFill>
                  <a:srgbClr val="000000"/>
                </a:solidFill>
                <a:latin typeface="Arial" pitchFamily="34" charset="0"/>
              </a:rPr>
              <a:t>testing</a:t>
            </a:r>
            <a:r>
              <a:rPr lang="en-US" altLang="en-US" sz="1800" dirty="0">
                <a:solidFill>
                  <a:srgbClr val="000000"/>
                </a:solidFill>
                <a:latin typeface="Arial" pitchFamily="34" charset="0"/>
              </a:rPr>
              <a:t> data.</a:t>
            </a:r>
          </a:p>
          <a:p>
            <a:pPr eaLnBrk="1" hangingPunct="1">
              <a:spcBef>
                <a:spcPct val="50000"/>
              </a:spcBef>
              <a:buFontTx/>
              <a:buNone/>
            </a:pPr>
            <a:r>
              <a:rPr lang="en-US" altLang="en-US" sz="1800" dirty="0">
                <a:latin typeface="Arial" pitchFamily="34" charset="0"/>
              </a:rPr>
              <a:t>According to Chart 5, in Niño 3.4 and L.A. precipitation predictions, the set of models with 100 leaves was much more accurate than the set with 200 leaves.  However, this is not the case with the SOI models.  Based on the majority and the fact that Niño 3.4 and L.A. precipitation models were much more accurate, however, it can be concluded that the models with 200 leaves are more accurate than those with 100, the same result that the average values indicate and that the hypothesis predicted.  </a:t>
            </a:r>
            <a:r>
              <a:rPr lang="en-US" altLang="en-US" sz="1800" dirty="0" smtClean="0">
                <a:latin typeface="Arial" pitchFamily="34" charset="0"/>
              </a:rPr>
              <a:t>This means that </a:t>
            </a:r>
            <a:r>
              <a:rPr lang="en-US" altLang="en-US" sz="1800" b="1" dirty="0" smtClean="0">
                <a:latin typeface="Arial" pitchFamily="34" charset="0"/>
              </a:rPr>
              <a:t>as the number of models increases, accuracy increases as well.  </a:t>
            </a:r>
            <a:r>
              <a:rPr lang="en-US" altLang="en-US" sz="1800" dirty="0" smtClean="0">
                <a:latin typeface="Arial" pitchFamily="34" charset="0"/>
              </a:rPr>
              <a:t>One </a:t>
            </a:r>
            <a:r>
              <a:rPr lang="en-US" altLang="en-US" sz="1800" dirty="0">
                <a:latin typeface="Arial" pitchFamily="34" charset="0"/>
              </a:rPr>
              <a:t>possible explanation for this trend is that the increased number of leaves led to a larger pool of potential models at each generation and overall, allowing for more accurate models to be created.</a:t>
            </a:r>
          </a:p>
          <a:p>
            <a:pPr eaLnBrk="1" hangingPunct="1">
              <a:spcBef>
                <a:spcPct val="50000"/>
              </a:spcBef>
              <a:buFontTx/>
              <a:buNone/>
            </a:pPr>
            <a:r>
              <a:rPr lang="en-US" altLang="en-US" sz="1800" dirty="0">
                <a:latin typeface="Arial" pitchFamily="34" charset="0"/>
              </a:rPr>
              <a:t>Predictions made by Chart 6 are probably unreliable, as the models failed to predict the test data of SOI well.  However, Charts 7 and 8 are reliable based on the models’ accuracy at predicting the test data.  Chart 7 indicates a steady dropping of the Niño 3.4 in coming months, while Chart 8 indicates </a:t>
            </a:r>
            <a:r>
              <a:rPr lang="en-US" altLang="en-US" sz="1800" u="sng" dirty="0">
                <a:latin typeface="Arial" pitchFamily="34" charset="0"/>
              </a:rPr>
              <a:t>relatively low annual rainfall in Los Angeles in future years</a:t>
            </a:r>
            <a:r>
              <a:rPr lang="en-US" altLang="en-US" sz="1800" dirty="0">
                <a:latin typeface="Arial" pitchFamily="34" charset="0"/>
              </a:rPr>
              <a:t>.</a:t>
            </a:r>
          </a:p>
        </p:txBody>
      </p:sp>
      <p:pic>
        <p:nvPicPr>
          <p:cNvPr id="65" name="Picture 64" descr="http://www.trbimg.com/img-55cce5c6/turbine/la-me-el-nino-of-1997-1998-pictures-009/650/650x366"/>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69729" y="8296123"/>
            <a:ext cx="4344410" cy="2448077"/>
          </a:xfrm>
          <a:prstGeom prst="rect">
            <a:avLst/>
          </a:prstGeom>
          <a:noFill/>
          <a:ln>
            <a:noFill/>
          </a:ln>
        </p:spPr>
      </p:pic>
      <p:pic>
        <p:nvPicPr>
          <p:cNvPr id="66" name="Picture 65" descr="https://www.ncdc.noaa.gov/monitoring-content/teleconnections/nino-regions.gif"/>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60249" y="14401800"/>
            <a:ext cx="3968951" cy="2546977"/>
          </a:xfrm>
          <a:prstGeom prst="rect">
            <a:avLst/>
          </a:prstGeom>
          <a:noFill/>
          <a:ln>
            <a:noFill/>
          </a:ln>
        </p:spPr>
      </p:pic>
      <p:pic>
        <p:nvPicPr>
          <p:cNvPr id="67" name="Picture 66" descr="File:Tree-data-structure.sv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55878" y="14554200"/>
            <a:ext cx="3973922" cy="2407156"/>
          </a:xfrm>
          <a:prstGeom prst="rect">
            <a:avLst/>
          </a:prstGeom>
          <a:noFill/>
          <a:ln>
            <a:noFill/>
          </a:ln>
        </p:spPr>
      </p:pic>
      <p:pic>
        <p:nvPicPr>
          <p:cNvPr id="2212" name="Picture 164" descr="http://www.srh.noaa.gov/images/tbw/nino/ElNino-Jet-Wintertime-Pattern.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26185" y="8308486"/>
            <a:ext cx="3269615" cy="251191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469729" y="10887670"/>
            <a:ext cx="4344410" cy="923330"/>
          </a:xfrm>
          <a:prstGeom prst="rect">
            <a:avLst/>
          </a:prstGeom>
          <a:noFill/>
          <a:ln>
            <a:noFill/>
          </a:ln>
        </p:spPr>
        <p:txBody>
          <a:bodyPr wrap="square" rtlCol="0">
            <a:spAutoFit/>
          </a:bodyPr>
          <a:lstStyle/>
          <a:p>
            <a:pPr algn="ctr"/>
            <a:r>
              <a:rPr lang="en-US" sz="1800" dirty="0" smtClean="0">
                <a:latin typeface="Arial" panose="020B0604020202020204" pitchFamily="34" charset="0"/>
                <a:cs typeface="Arial" panose="020B0604020202020204" pitchFamily="34" charset="0"/>
              </a:rPr>
              <a:t>Figure 2: Damage caused in Malibu by the 1997-1998 El Niño.  (Source: L.A. Times)</a:t>
            </a:r>
            <a:endParaRPr lang="en-US" sz="1800" dirty="0">
              <a:latin typeface="Arial" panose="020B0604020202020204" pitchFamily="34" charset="0"/>
              <a:cs typeface="Arial" panose="020B0604020202020204" pitchFamily="34" charset="0"/>
            </a:endParaRPr>
          </a:p>
        </p:txBody>
      </p:sp>
      <p:sp>
        <p:nvSpPr>
          <p:cNvPr id="71" name="TextBox 70"/>
          <p:cNvSpPr txBox="1"/>
          <p:nvPr/>
        </p:nvSpPr>
        <p:spPr>
          <a:xfrm>
            <a:off x="1226185" y="10887670"/>
            <a:ext cx="3269615" cy="923330"/>
          </a:xfrm>
          <a:prstGeom prst="rect">
            <a:avLst/>
          </a:prstGeom>
          <a:noFill/>
          <a:ln>
            <a:noFill/>
          </a:ln>
        </p:spPr>
        <p:txBody>
          <a:bodyPr wrap="square" rtlCol="0">
            <a:spAutoFit/>
          </a:bodyPr>
          <a:lstStyle/>
          <a:p>
            <a:pPr algn="ctr"/>
            <a:r>
              <a:rPr lang="en-US" sz="1800" dirty="0" smtClean="0">
                <a:latin typeface="Arial" panose="020B0604020202020204" pitchFamily="34" charset="0"/>
                <a:cs typeface="Arial" panose="020B0604020202020204" pitchFamily="34" charset="0"/>
              </a:rPr>
              <a:t>Figure 1: Weather graphic of El Niño.  (Source: National Weather Service)</a:t>
            </a:r>
            <a:endParaRPr lang="en-US" sz="1800" dirty="0">
              <a:latin typeface="Arial" panose="020B0604020202020204" pitchFamily="34" charset="0"/>
              <a:cs typeface="Arial" panose="020B0604020202020204" pitchFamily="34" charset="0"/>
            </a:endParaRPr>
          </a:p>
        </p:txBody>
      </p:sp>
      <p:sp>
        <p:nvSpPr>
          <p:cNvPr id="72" name="TextBox 71"/>
          <p:cNvSpPr txBox="1"/>
          <p:nvPr/>
        </p:nvSpPr>
        <p:spPr>
          <a:xfrm>
            <a:off x="1097035" y="16992600"/>
            <a:ext cx="3779765" cy="923330"/>
          </a:xfrm>
          <a:prstGeom prst="rect">
            <a:avLst/>
          </a:prstGeom>
          <a:noFill/>
          <a:ln>
            <a:noFill/>
          </a:ln>
        </p:spPr>
        <p:txBody>
          <a:bodyPr wrap="square" rtlCol="0">
            <a:spAutoFit/>
          </a:bodyPr>
          <a:lstStyle/>
          <a:p>
            <a:pPr algn="ctr"/>
            <a:r>
              <a:rPr lang="en-US" sz="1800" dirty="0" smtClean="0">
                <a:latin typeface="Arial" panose="020B0604020202020204" pitchFamily="34" charset="0"/>
                <a:cs typeface="Arial" panose="020B0604020202020204" pitchFamily="34" charset="0"/>
              </a:rPr>
              <a:t>Figure 3: The Niño 3.4 region. (source: National Centers for Environment Information)</a:t>
            </a:r>
            <a:endParaRPr lang="en-US" sz="1800" dirty="0">
              <a:latin typeface="Arial" panose="020B0604020202020204" pitchFamily="34" charset="0"/>
              <a:cs typeface="Arial" panose="020B0604020202020204" pitchFamily="34" charset="0"/>
            </a:endParaRPr>
          </a:p>
        </p:txBody>
      </p:sp>
      <p:sp>
        <p:nvSpPr>
          <p:cNvPr id="73" name="TextBox 72"/>
          <p:cNvSpPr txBox="1"/>
          <p:nvPr/>
        </p:nvSpPr>
        <p:spPr>
          <a:xfrm>
            <a:off x="5855769" y="16992600"/>
            <a:ext cx="3958370" cy="646331"/>
          </a:xfrm>
          <a:prstGeom prst="rect">
            <a:avLst/>
          </a:prstGeom>
          <a:noFill/>
          <a:ln>
            <a:noFill/>
          </a:ln>
        </p:spPr>
        <p:txBody>
          <a:bodyPr wrap="square" rtlCol="0">
            <a:spAutoFit/>
          </a:bodyPr>
          <a:lstStyle/>
          <a:p>
            <a:pPr algn="ctr"/>
            <a:r>
              <a:rPr lang="en-US" sz="1800" dirty="0" smtClean="0">
                <a:latin typeface="Arial" panose="020B0604020202020204" pitchFamily="34" charset="0"/>
                <a:cs typeface="Arial" panose="020B0604020202020204" pitchFamily="34" charset="0"/>
              </a:rPr>
              <a:t>Figure 4: A data tree.  (From Wikimedia Commons)</a:t>
            </a:r>
            <a:endParaRPr lang="en-US" sz="1800" dirty="0">
              <a:latin typeface="Arial" panose="020B0604020202020204" pitchFamily="34" charset="0"/>
              <a:cs typeface="Arial" panose="020B0604020202020204" pitchFamily="34" charset="0"/>
            </a:endParaRPr>
          </a:p>
        </p:txBody>
      </p:sp>
      <p:pic>
        <p:nvPicPr>
          <p:cNvPr id="2226" name="Picture 17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349500" y="12364626"/>
            <a:ext cx="4435300" cy="5961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TextBox 74"/>
          <p:cNvSpPr txBox="1"/>
          <p:nvPr/>
        </p:nvSpPr>
        <p:spPr>
          <a:xfrm>
            <a:off x="26464145" y="18341788"/>
            <a:ext cx="4206010" cy="646331"/>
          </a:xfrm>
          <a:prstGeom prst="rect">
            <a:avLst/>
          </a:prstGeom>
          <a:noFill/>
          <a:ln>
            <a:noFill/>
          </a:ln>
        </p:spPr>
        <p:txBody>
          <a:bodyPr wrap="square" rtlCol="0">
            <a:spAutoFit/>
          </a:bodyPr>
          <a:lstStyle/>
          <a:p>
            <a:pPr algn="ctr"/>
            <a:r>
              <a:rPr lang="en-US" sz="1800" dirty="0" smtClean="0">
                <a:latin typeface="Arial" panose="020B0604020202020204" pitchFamily="34" charset="0"/>
                <a:cs typeface="Arial" panose="020B0604020202020204" pitchFamily="34" charset="0"/>
              </a:rPr>
              <a:t>Figure 6: A screenshot of the program’s source code.  (Taken by author)</a:t>
            </a:r>
            <a:endParaRPr lang="en-US" sz="1800" dirty="0">
              <a:latin typeface="Arial" panose="020B0604020202020204" pitchFamily="34" charset="0"/>
              <a:cs typeface="Arial" panose="020B0604020202020204" pitchFamily="34" charset="0"/>
            </a:endParaRPr>
          </a:p>
        </p:txBody>
      </p:sp>
      <p:pic>
        <p:nvPicPr>
          <p:cNvPr id="2240" name="Picture 19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3566934" y="14869695"/>
            <a:ext cx="3935510" cy="288490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107" name="TextBox 106"/>
          <p:cNvSpPr txBox="1"/>
          <p:nvPr/>
        </p:nvSpPr>
        <p:spPr>
          <a:xfrm>
            <a:off x="13528834" y="17896305"/>
            <a:ext cx="3958370" cy="923330"/>
          </a:xfrm>
          <a:prstGeom prst="rect">
            <a:avLst/>
          </a:prstGeom>
          <a:noFill/>
          <a:ln>
            <a:noFill/>
          </a:ln>
        </p:spPr>
        <p:txBody>
          <a:bodyPr wrap="square" rtlCol="0">
            <a:spAutoFit/>
          </a:bodyPr>
          <a:lstStyle/>
          <a:p>
            <a:pPr algn="ctr"/>
            <a:r>
              <a:rPr lang="en-US" sz="1800" dirty="0" smtClean="0">
                <a:latin typeface="Arial" panose="020B0604020202020204" pitchFamily="34" charset="0"/>
                <a:cs typeface="Arial" panose="020B0604020202020204" pitchFamily="34" charset="0"/>
              </a:rPr>
              <a:t>Figure 5: An example data tree with relevant path darkened. (Created by author)</a:t>
            </a:r>
            <a:endParaRPr lang="en-US" sz="1800" dirty="0">
              <a:latin typeface="Arial" panose="020B0604020202020204" pitchFamily="34" charset="0"/>
              <a:cs typeface="Arial" panose="020B0604020202020204" pitchFamily="34" charset="0"/>
            </a:endParaRPr>
          </a:p>
        </p:txBody>
      </p:sp>
      <p:sp>
        <p:nvSpPr>
          <p:cNvPr id="112" name="TextBox 111"/>
          <p:cNvSpPr txBox="1"/>
          <p:nvPr/>
        </p:nvSpPr>
        <p:spPr>
          <a:xfrm>
            <a:off x="12573000" y="24441090"/>
            <a:ext cx="5943600" cy="400110"/>
          </a:xfrm>
          <a:prstGeom prst="rect">
            <a:avLst/>
          </a:prstGeom>
          <a:noFill/>
          <a:ln>
            <a:noFill/>
          </a:ln>
        </p:spPr>
        <p:txBody>
          <a:bodyPr wrap="square" rtlCol="0">
            <a:spAutoFit/>
          </a:bodyPr>
          <a:lstStyle/>
          <a:p>
            <a:pPr algn="ctr"/>
            <a:r>
              <a:rPr lang="en-US" sz="2000" b="1" dirty="0" smtClean="0">
                <a:latin typeface="Arial" panose="020B0604020202020204" pitchFamily="34" charset="0"/>
                <a:cs typeface="Arial" panose="020B0604020202020204" pitchFamily="34" charset="0"/>
              </a:rPr>
              <a:t>Chart 1: Accuracy of the SOI Models</a:t>
            </a:r>
            <a:endParaRPr lang="en-US" sz="2000" b="1" dirty="0">
              <a:latin typeface="Arial" panose="020B0604020202020204" pitchFamily="34" charset="0"/>
              <a:cs typeface="Arial" panose="020B0604020202020204" pitchFamily="34" charset="0"/>
            </a:endParaRPr>
          </a:p>
        </p:txBody>
      </p:sp>
      <p:sp>
        <p:nvSpPr>
          <p:cNvPr id="113" name="TextBox 112"/>
          <p:cNvSpPr txBox="1"/>
          <p:nvPr/>
        </p:nvSpPr>
        <p:spPr>
          <a:xfrm>
            <a:off x="19123025" y="24441090"/>
            <a:ext cx="5943600" cy="400110"/>
          </a:xfrm>
          <a:prstGeom prst="rect">
            <a:avLst/>
          </a:prstGeom>
          <a:noFill/>
          <a:ln>
            <a:noFill/>
          </a:ln>
        </p:spPr>
        <p:txBody>
          <a:bodyPr wrap="square" rtlCol="0">
            <a:spAutoFit/>
          </a:bodyPr>
          <a:lstStyle/>
          <a:p>
            <a:pPr algn="ctr"/>
            <a:r>
              <a:rPr lang="en-US" sz="2000" b="1" dirty="0" smtClean="0">
                <a:latin typeface="Arial" panose="020B0604020202020204" pitchFamily="34" charset="0"/>
                <a:cs typeface="Arial" panose="020B0604020202020204" pitchFamily="34" charset="0"/>
              </a:rPr>
              <a:t>Chart 2: Accuracy of the Niño 3.4 Models</a:t>
            </a:r>
            <a:endParaRPr lang="en-US" sz="2000" b="1" dirty="0">
              <a:latin typeface="Arial" panose="020B0604020202020204" pitchFamily="34" charset="0"/>
              <a:cs typeface="Arial" panose="020B0604020202020204" pitchFamily="34" charset="0"/>
            </a:endParaRPr>
          </a:p>
        </p:txBody>
      </p:sp>
      <p:sp>
        <p:nvSpPr>
          <p:cNvPr id="114" name="TextBox 113"/>
          <p:cNvSpPr txBox="1"/>
          <p:nvPr/>
        </p:nvSpPr>
        <p:spPr>
          <a:xfrm>
            <a:off x="25267057" y="24441090"/>
            <a:ext cx="6370895" cy="400110"/>
          </a:xfrm>
          <a:prstGeom prst="rect">
            <a:avLst/>
          </a:prstGeom>
          <a:noFill/>
          <a:ln>
            <a:noFill/>
          </a:ln>
        </p:spPr>
        <p:txBody>
          <a:bodyPr wrap="square" rtlCol="0">
            <a:spAutoFit/>
          </a:bodyPr>
          <a:lstStyle/>
          <a:p>
            <a:pPr algn="ctr"/>
            <a:r>
              <a:rPr lang="en-US" sz="2000" b="1" dirty="0" smtClean="0">
                <a:latin typeface="Arial" panose="020B0604020202020204" pitchFamily="34" charset="0"/>
                <a:cs typeface="Arial" panose="020B0604020202020204" pitchFamily="34" charset="0"/>
              </a:rPr>
              <a:t>Chart 3: Accuracy of the L.A. Precipitation Models</a:t>
            </a:r>
            <a:endParaRPr lang="en-US" sz="2000" b="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5">
      <a:dk1>
        <a:srgbClr val="000000"/>
      </a:dk1>
      <a:lt1>
        <a:srgbClr val="FFFFFF"/>
      </a:lt1>
      <a:dk2>
        <a:srgbClr val="000000"/>
      </a:dk2>
      <a:lt2>
        <a:srgbClr val="808080"/>
      </a:lt2>
      <a:accent1>
        <a:srgbClr val="00CC99"/>
      </a:accent1>
      <a:accent2>
        <a:srgbClr val="2D2DB9"/>
      </a:accent2>
      <a:accent3>
        <a:srgbClr val="8484E0"/>
      </a:accent3>
      <a:accent4>
        <a:srgbClr val="FFFFFF"/>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1892</TotalTime>
  <Words>2909</Words>
  <Application>Microsoft Office PowerPoint</Application>
  <PresentationFormat>Custom</PresentationFormat>
  <Paragraphs>153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Joyce</dc:creator>
  <cp:lastModifiedBy>Nathan-Envy</cp:lastModifiedBy>
  <cp:revision>154</cp:revision>
  <dcterms:created xsi:type="dcterms:W3CDTF">2007-03-07T02:31:39Z</dcterms:created>
  <dcterms:modified xsi:type="dcterms:W3CDTF">2016-03-10T05:36:02Z</dcterms:modified>
</cp:coreProperties>
</file>