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39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 name="Shape 4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ster">
  <p:cSld name="Poster">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400800" y="990600"/>
            <a:ext cx="31089601" cy="251454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8800"/>
              <a:buFont typeface="Cambria"/>
              <a:buNone/>
              <a:defRPr sz="8800" b="1" i="0" u="none" strike="noStrike" cap="non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Shape 18"/>
          <p:cNvSpPr txBox="1">
            <a:spLocks noGrp="1"/>
          </p:cNvSpPr>
          <p:nvPr>
            <p:ph type="body" idx="1"/>
          </p:nvPr>
        </p:nvSpPr>
        <p:spPr>
          <a:xfrm>
            <a:off x="6400800" y="3588603"/>
            <a:ext cx="31089601" cy="83099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accent2"/>
              </a:buClr>
              <a:buSzPts val="2400"/>
              <a:buFont typeface="Arial"/>
              <a:buNone/>
              <a:defRPr sz="2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accent2"/>
              </a:buClr>
              <a:buSzPts val="2400"/>
              <a:buFont typeface="Arial"/>
              <a:buNone/>
              <a:defRPr sz="24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accent2"/>
              </a:buClr>
              <a:buSzPts val="2400"/>
              <a:buFont typeface="Arial"/>
              <a:buNone/>
              <a:defRPr sz="24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accent2"/>
              </a:buClr>
              <a:buSzPts val="2400"/>
              <a:buFont typeface="Arial"/>
              <a:buNone/>
              <a:defRPr sz="24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accent2"/>
              </a:buClr>
              <a:buSzPts val="2400"/>
              <a:buFont typeface="Arial"/>
              <a:buNone/>
              <a:defRPr sz="24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accent2"/>
              </a:buClr>
              <a:buSzPts val="2400"/>
              <a:buFont typeface="Arial"/>
              <a:buNone/>
              <a:defRPr sz="2400" b="0" i="0" u="none" strike="noStrike" cap="none">
                <a:solidFill>
                  <a:schemeClr val="lt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accent2"/>
              </a:buClr>
              <a:buSzPts val="2400"/>
              <a:buFont typeface="Arial"/>
              <a:buNone/>
              <a:defRPr sz="2400" b="0" i="0" u="none" strike="noStrike" cap="none">
                <a:solidFill>
                  <a:schemeClr val="lt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accent2"/>
              </a:buClr>
              <a:buSzPts val="2400"/>
              <a:buFont typeface="Arial"/>
              <a:buNone/>
              <a:defRPr sz="2400" b="0" i="0" u="none" strike="noStrike" cap="none">
                <a:solidFill>
                  <a:schemeClr val="lt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accent2"/>
              </a:buClr>
              <a:buSzPts val="2400"/>
              <a:buFont typeface="Arial"/>
              <a:buNone/>
              <a:defRPr sz="2400" b="0" i="0" u="none" strike="noStrike" cap="none">
                <a:solidFill>
                  <a:schemeClr val="lt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143000" y="32114697"/>
            <a:ext cx="9875520" cy="4572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600" b="0" i="0" u="none" strike="noStrike" cap="none">
                <a:solidFill>
                  <a:srgbClr val="8B8B8D"/>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dirty="0"/>
          </a:p>
        </p:txBody>
      </p:sp>
      <p:sp>
        <p:nvSpPr>
          <p:cNvPr id="20" name="Shape 20"/>
          <p:cNvSpPr txBox="1">
            <a:spLocks noGrp="1"/>
          </p:cNvSpPr>
          <p:nvPr>
            <p:ph type="ftr" idx="11"/>
          </p:nvPr>
        </p:nvSpPr>
        <p:spPr>
          <a:xfrm>
            <a:off x="11018520" y="32114697"/>
            <a:ext cx="21854160" cy="4572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600" b="0" i="0" u="none" strike="noStrike" cap="none">
                <a:solidFill>
                  <a:srgbClr val="8B8B8D"/>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dirty="0"/>
          </a:p>
        </p:txBody>
      </p:sp>
      <p:sp>
        <p:nvSpPr>
          <p:cNvPr id="21" name="Shape 21"/>
          <p:cNvSpPr txBox="1">
            <a:spLocks noGrp="1"/>
          </p:cNvSpPr>
          <p:nvPr>
            <p:ph type="sldNum" idx="12"/>
          </p:nvPr>
        </p:nvSpPr>
        <p:spPr>
          <a:xfrm>
            <a:off x="32872681" y="32114697"/>
            <a:ext cx="9875520" cy="457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B8B8D"/>
                </a:solidFill>
                <a:latin typeface="Calibri"/>
                <a:ea typeface="Calibri"/>
                <a:cs typeface="Calibri"/>
                <a:sym typeface="Calibri"/>
              </a:defRPr>
            </a:lvl1pPr>
            <a:lvl2pPr marL="0" marR="0" lvl="1" indent="0" algn="r" rtl="0">
              <a:spcBef>
                <a:spcPts val="0"/>
              </a:spcBef>
              <a:buNone/>
              <a:defRPr sz="1600" b="0" i="0" u="none" strike="noStrike" cap="none">
                <a:solidFill>
                  <a:srgbClr val="8B8B8D"/>
                </a:solidFill>
                <a:latin typeface="Calibri"/>
                <a:ea typeface="Calibri"/>
                <a:cs typeface="Calibri"/>
                <a:sym typeface="Calibri"/>
              </a:defRPr>
            </a:lvl2pPr>
            <a:lvl3pPr marL="0" marR="0" lvl="2" indent="0" algn="r" rtl="0">
              <a:spcBef>
                <a:spcPts val="0"/>
              </a:spcBef>
              <a:buNone/>
              <a:defRPr sz="1600" b="0" i="0" u="none" strike="noStrike" cap="none">
                <a:solidFill>
                  <a:srgbClr val="8B8B8D"/>
                </a:solidFill>
                <a:latin typeface="Calibri"/>
                <a:ea typeface="Calibri"/>
                <a:cs typeface="Calibri"/>
                <a:sym typeface="Calibri"/>
              </a:defRPr>
            </a:lvl3pPr>
            <a:lvl4pPr marL="0" marR="0" lvl="3" indent="0" algn="r" rtl="0">
              <a:spcBef>
                <a:spcPts val="0"/>
              </a:spcBef>
              <a:buNone/>
              <a:defRPr sz="1600" b="0" i="0" u="none" strike="noStrike" cap="none">
                <a:solidFill>
                  <a:srgbClr val="8B8B8D"/>
                </a:solidFill>
                <a:latin typeface="Calibri"/>
                <a:ea typeface="Calibri"/>
                <a:cs typeface="Calibri"/>
                <a:sym typeface="Calibri"/>
              </a:defRPr>
            </a:lvl4pPr>
            <a:lvl5pPr marL="0" marR="0" lvl="4" indent="0" algn="r" rtl="0">
              <a:spcBef>
                <a:spcPts val="0"/>
              </a:spcBef>
              <a:buNone/>
              <a:defRPr sz="1600" b="0" i="0" u="none" strike="noStrike" cap="none">
                <a:solidFill>
                  <a:srgbClr val="8B8B8D"/>
                </a:solidFill>
                <a:latin typeface="Calibri"/>
                <a:ea typeface="Calibri"/>
                <a:cs typeface="Calibri"/>
                <a:sym typeface="Calibri"/>
              </a:defRPr>
            </a:lvl5pPr>
            <a:lvl6pPr marL="0" marR="0" lvl="5" indent="0" algn="r" rtl="0">
              <a:spcBef>
                <a:spcPts val="0"/>
              </a:spcBef>
              <a:buNone/>
              <a:defRPr sz="1600" b="0" i="0" u="none" strike="noStrike" cap="none">
                <a:solidFill>
                  <a:srgbClr val="8B8B8D"/>
                </a:solidFill>
                <a:latin typeface="Calibri"/>
                <a:ea typeface="Calibri"/>
                <a:cs typeface="Calibri"/>
                <a:sym typeface="Calibri"/>
              </a:defRPr>
            </a:lvl6pPr>
            <a:lvl7pPr marL="0" marR="0" lvl="6" indent="0" algn="r" rtl="0">
              <a:spcBef>
                <a:spcPts val="0"/>
              </a:spcBef>
              <a:buNone/>
              <a:defRPr sz="1600" b="0" i="0" u="none" strike="noStrike" cap="none">
                <a:solidFill>
                  <a:srgbClr val="8B8B8D"/>
                </a:solidFill>
                <a:latin typeface="Calibri"/>
                <a:ea typeface="Calibri"/>
                <a:cs typeface="Calibri"/>
                <a:sym typeface="Calibri"/>
              </a:defRPr>
            </a:lvl7pPr>
            <a:lvl8pPr marL="0" marR="0" lvl="7" indent="0" algn="r" rtl="0">
              <a:spcBef>
                <a:spcPts val="0"/>
              </a:spcBef>
              <a:buNone/>
              <a:defRPr sz="1600" b="0" i="0" u="none" strike="noStrike" cap="none">
                <a:solidFill>
                  <a:srgbClr val="8B8B8D"/>
                </a:solidFill>
                <a:latin typeface="Calibri"/>
                <a:ea typeface="Calibri"/>
                <a:cs typeface="Calibri"/>
                <a:sym typeface="Calibri"/>
              </a:defRPr>
            </a:lvl8pPr>
            <a:lvl9pPr marL="0" marR="0" lvl="8" indent="0" algn="r" rtl="0">
              <a:spcBef>
                <a:spcPts val="0"/>
              </a:spcBef>
              <a:buNone/>
              <a:defRPr sz="1600" b="0" i="0" u="none" strike="noStrike" cap="none">
                <a:solidFill>
                  <a:srgbClr val="8B8B8D"/>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sp>
        <p:nvSpPr>
          <p:cNvPr id="22" name="Shape 22"/>
          <p:cNvSpPr>
            <a:spLocks noGrp="1"/>
          </p:cNvSpPr>
          <p:nvPr>
            <p:ph type="body" idx="2"/>
          </p:nvPr>
        </p:nvSpPr>
        <p:spPr>
          <a:xfrm>
            <a:off x="1143000" y="5852160"/>
            <a:ext cx="12801600" cy="1219200"/>
          </a:xfrm>
          <a:prstGeom prst="round1Rect">
            <a:avLst>
              <a:gd name="adj" fmla="val 16667"/>
            </a:avLst>
          </a:prstGeom>
          <a:solidFill>
            <a:schemeClr val="accent2"/>
          </a:solid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1pPr>
            <a:lvl2pPr marL="914400" marR="0" lvl="1"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2pPr>
            <a:lvl3pPr marL="1371600" marR="0" lvl="2"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3pPr>
            <a:lvl4pPr marL="1828800" marR="0" lvl="3"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4pPr>
            <a:lvl5pPr marL="2286000" marR="0" lvl="4"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5pPr>
            <a:lvl6pPr marL="2743200" marR="0" lvl="5"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6pPr>
            <a:lvl7pPr marL="3200400" marR="0" lvl="6"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7pPr>
            <a:lvl8pPr marL="3657600" marR="0" lvl="7"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8pPr>
            <a:lvl9pPr marL="4114800" marR="0" lvl="8"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23" name="Shape 23"/>
          <p:cNvSpPr txBox="1">
            <a:spLocks noGrp="1"/>
          </p:cNvSpPr>
          <p:nvPr>
            <p:ph type="body" idx="3"/>
          </p:nvPr>
        </p:nvSpPr>
        <p:spPr>
          <a:xfrm>
            <a:off x="1143000" y="7071360"/>
            <a:ext cx="12801600" cy="68580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2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4" name="Shape 24"/>
          <p:cNvSpPr>
            <a:spLocks noGrp="1"/>
          </p:cNvSpPr>
          <p:nvPr>
            <p:ph type="body" idx="4"/>
          </p:nvPr>
        </p:nvSpPr>
        <p:spPr>
          <a:xfrm>
            <a:off x="1143000" y="15032736"/>
            <a:ext cx="12801600" cy="1219200"/>
          </a:xfrm>
          <a:prstGeom prst="round1Rect">
            <a:avLst>
              <a:gd name="adj" fmla="val 16667"/>
            </a:avLst>
          </a:prstGeom>
          <a:solidFill>
            <a:schemeClr val="accent3"/>
          </a:solid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1pPr>
            <a:lvl2pPr marL="914400" marR="0" lvl="1"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2pPr>
            <a:lvl3pPr marL="1371600" marR="0" lvl="2"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3pPr>
            <a:lvl4pPr marL="1828800" marR="0" lvl="3"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4pPr>
            <a:lvl5pPr marL="2286000" marR="0" lvl="4"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5pPr>
            <a:lvl6pPr marL="2743200" marR="0" lvl="5"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6pPr>
            <a:lvl7pPr marL="3200400" marR="0" lvl="6"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7pPr>
            <a:lvl8pPr marL="3657600" marR="0" lvl="7"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8pPr>
            <a:lvl9pPr marL="4114800" marR="0" lvl="8"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25" name="Shape 25"/>
          <p:cNvSpPr txBox="1">
            <a:spLocks noGrp="1"/>
          </p:cNvSpPr>
          <p:nvPr>
            <p:ph type="body" idx="5"/>
          </p:nvPr>
        </p:nvSpPr>
        <p:spPr>
          <a:xfrm>
            <a:off x="1143000" y="16251936"/>
            <a:ext cx="12801600" cy="90881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2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6" name="Shape 26"/>
          <p:cNvSpPr>
            <a:spLocks noGrp="1"/>
          </p:cNvSpPr>
          <p:nvPr>
            <p:ph type="body" idx="6"/>
          </p:nvPr>
        </p:nvSpPr>
        <p:spPr>
          <a:xfrm>
            <a:off x="1143000" y="25831800"/>
            <a:ext cx="12801600" cy="1219200"/>
          </a:xfrm>
          <a:prstGeom prst="round1Rect">
            <a:avLst>
              <a:gd name="adj" fmla="val 16667"/>
            </a:avLst>
          </a:prstGeom>
          <a:solidFill>
            <a:schemeClr val="accent4"/>
          </a:solid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1pPr>
            <a:lvl2pPr marL="914400" marR="0" lvl="1"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2pPr>
            <a:lvl3pPr marL="1371600" marR="0" lvl="2"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3pPr>
            <a:lvl4pPr marL="1828800" marR="0" lvl="3"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4pPr>
            <a:lvl5pPr marL="2286000" marR="0" lvl="4"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5pPr>
            <a:lvl6pPr marL="2743200" marR="0" lvl="5"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6pPr>
            <a:lvl7pPr marL="3200400" marR="0" lvl="6"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7pPr>
            <a:lvl8pPr marL="3657600" marR="0" lvl="7"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8pPr>
            <a:lvl9pPr marL="4114800" marR="0" lvl="8"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27" name="Shape 27"/>
          <p:cNvSpPr txBox="1">
            <a:spLocks noGrp="1"/>
          </p:cNvSpPr>
          <p:nvPr>
            <p:ph type="body" idx="7"/>
          </p:nvPr>
        </p:nvSpPr>
        <p:spPr>
          <a:xfrm>
            <a:off x="1143000" y="27057097"/>
            <a:ext cx="12801600" cy="45720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2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8" name="Shape 28"/>
          <p:cNvSpPr>
            <a:spLocks noGrp="1"/>
          </p:cNvSpPr>
          <p:nvPr>
            <p:ph type="body" idx="8"/>
          </p:nvPr>
        </p:nvSpPr>
        <p:spPr>
          <a:xfrm>
            <a:off x="15544800" y="5852160"/>
            <a:ext cx="12801600" cy="1219200"/>
          </a:xfrm>
          <a:prstGeom prst="round1Rect">
            <a:avLst>
              <a:gd name="adj" fmla="val 16667"/>
            </a:avLst>
          </a:prstGeom>
          <a:solidFill>
            <a:schemeClr val="accent5"/>
          </a:solid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1pPr>
            <a:lvl2pPr marL="914400" marR="0" lvl="1"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2pPr>
            <a:lvl3pPr marL="1371600" marR="0" lvl="2"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3pPr>
            <a:lvl4pPr marL="1828800" marR="0" lvl="3"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4pPr>
            <a:lvl5pPr marL="2286000" marR="0" lvl="4"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5pPr>
            <a:lvl6pPr marL="2743200" marR="0" lvl="5"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6pPr>
            <a:lvl7pPr marL="3200400" marR="0" lvl="6"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7pPr>
            <a:lvl8pPr marL="3657600" marR="0" lvl="7"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8pPr>
            <a:lvl9pPr marL="4114800" marR="0" lvl="8"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29" name="Shape 29"/>
          <p:cNvSpPr txBox="1">
            <a:spLocks noGrp="1"/>
          </p:cNvSpPr>
          <p:nvPr>
            <p:ph type="body" idx="9"/>
          </p:nvPr>
        </p:nvSpPr>
        <p:spPr>
          <a:xfrm>
            <a:off x="15544800" y="7071360"/>
            <a:ext cx="12801600" cy="45720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2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body" idx="13"/>
          </p:nvPr>
        </p:nvSpPr>
        <p:spPr>
          <a:xfrm>
            <a:off x="15544800" y="11948160"/>
            <a:ext cx="12801600" cy="61722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2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14"/>
          </p:nvPr>
        </p:nvSpPr>
        <p:spPr>
          <a:xfrm>
            <a:off x="15544800" y="23469600"/>
            <a:ext cx="12801600" cy="17526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2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2" name="Shape 32"/>
          <p:cNvSpPr>
            <a:spLocks noGrp="1"/>
          </p:cNvSpPr>
          <p:nvPr>
            <p:ph type="body" idx="15"/>
          </p:nvPr>
        </p:nvSpPr>
        <p:spPr>
          <a:xfrm>
            <a:off x="15544800" y="25831800"/>
            <a:ext cx="12801600" cy="1219200"/>
          </a:xfrm>
          <a:prstGeom prst="round1Rect">
            <a:avLst>
              <a:gd name="adj" fmla="val 16667"/>
            </a:avLst>
          </a:prstGeom>
          <a:solidFill>
            <a:schemeClr val="accent6"/>
          </a:solid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1pPr>
            <a:lvl2pPr marL="914400" marR="0" lvl="1"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2pPr>
            <a:lvl3pPr marL="1371600" marR="0" lvl="2"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3pPr>
            <a:lvl4pPr marL="1828800" marR="0" lvl="3"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4pPr>
            <a:lvl5pPr marL="2286000" marR="0" lvl="4"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5pPr>
            <a:lvl6pPr marL="2743200" marR="0" lvl="5"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6pPr>
            <a:lvl7pPr marL="3200400" marR="0" lvl="6"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7pPr>
            <a:lvl8pPr marL="3657600" marR="0" lvl="7"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8pPr>
            <a:lvl9pPr marL="4114800" marR="0" lvl="8"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33" name="Shape 33"/>
          <p:cNvSpPr txBox="1">
            <a:spLocks noGrp="1"/>
          </p:cNvSpPr>
          <p:nvPr>
            <p:ph type="body" idx="16"/>
          </p:nvPr>
        </p:nvSpPr>
        <p:spPr>
          <a:xfrm>
            <a:off x="15544800" y="27057097"/>
            <a:ext cx="12801600" cy="45720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2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4" name="Shape 34"/>
          <p:cNvSpPr>
            <a:spLocks noGrp="1"/>
          </p:cNvSpPr>
          <p:nvPr>
            <p:ph type="body" idx="17"/>
          </p:nvPr>
        </p:nvSpPr>
        <p:spPr>
          <a:xfrm>
            <a:off x="29900881" y="5852160"/>
            <a:ext cx="12801600" cy="1219200"/>
          </a:xfrm>
          <a:prstGeom prst="round1Rect">
            <a:avLst>
              <a:gd name="adj" fmla="val 16667"/>
            </a:avLst>
          </a:prstGeom>
          <a:solidFill>
            <a:schemeClr val="accent6"/>
          </a:solid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1pPr>
            <a:lvl2pPr marL="914400" marR="0" lvl="1"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2pPr>
            <a:lvl3pPr marL="1371600" marR="0" lvl="2"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3pPr>
            <a:lvl4pPr marL="1828800" marR="0" lvl="3"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4pPr>
            <a:lvl5pPr marL="2286000" marR="0" lvl="4"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5pPr>
            <a:lvl6pPr marL="2743200" marR="0" lvl="5"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6pPr>
            <a:lvl7pPr marL="3200400" marR="0" lvl="6"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7pPr>
            <a:lvl8pPr marL="3657600" marR="0" lvl="7"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8pPr>
            <a:lvl9pPr marL="4114800" marR="0" lvl="8"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35" name="Shape 35"/>
          <p:cNvSpPr txBox="1">
            <a:spLocks noGrp="1"/>
          </p:cNvSpPr>
          <p:nvPr>
            <p:ph type="body" idx="18"/>
          </p:nvPr>
        </p:nvSpPr>
        <p:spPr>
          <a:xfrm>
            <a:off x="29900881" y="7071360"/>
            <a:ext cx="12801600" cy="73152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2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19"/>
          </p:nvPr>
        </p:nvSpPr>
        <p:spPr>
          <a:xfrm>
            <a:off x="29900881" y="15837408"/>
            <a:ext cx="12801600" cy="73152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2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7" name="Shape 37"/>
          <p:cNvSpPr>
            <a:spLocks noGrp="1"/>
          </p:cNvSpPr>
          <p:nvPr>
            <p:ph type="body" idx="20"/>
          </p:nvPr>
        </p:nvSpPr>
        <p:spPr>
          <a:xfrm>
            <a:off x="29900881" y="25831800"/>
            <a:ext cx="12801600" cy="1219200"/>
          </a:xfrm>
          <a:prstGeom prst="round1Rect">
            <a:avLst>
              <a:gd name="adj" fmla="val 16667"/>
            </a:avLst>
          </a:prstGeom>
          <a:solidFill>
            <a:schemeClr val="accent1"/>
          </a:solid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1pPr>
            <a:lvl2pPr marL="914400" marR="0" lvl="1"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2pPr>
            <a:lvl3pPr marL="1371600" marR="0" lvl="2"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3pPr>
            <a:lvl4pPr marL="1828800" marR="0" lvl="3"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4pPr>
            <a:lvl5pPr marL="2286000" marR="0" lvl="4"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5pPr>
            <a:lvl6pPr marL="2743200" marR="0" lvl="5"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6pPr>
            <a:lvl7pPr marL="3200400" marR="0" lvl="6"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7pPr>
            <a:lvl8pPr marL="3657600" marR="0" lvl="7"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8pPr>
            <a:lvl9pPr marL="4114800" marR="0" lvl="8" indent="-228600" algn="l" rtl="0">
              <a:lnSpc>
                <a:spcPct val="100000"/>
              </a:lnSpc>
              <a:spcBef>
                <a:spcPts val="0"/>
              </a:spcBef>
              <a:spcAft>
                <a:spcPts val="0"/>
              </a:spcAft>
              <a:buClr>
                <a:schemeClr val="accent2"/>
              </a:buClr>
              <a:buSzPts val="6000"/>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38" name="Shape 38"/>
          <p:cNvSpPr txBox="1">
            <a:spLocks noGrp="1"/>
          </p:cNvSpPr>
          <p:nvPr>
            <p:ph type="body" idx="21"/>
          </p:nvPr>
        </p:nvSpPr>
        <p:spPr>
          <a:xfrm>
            <a:off x="29900881" y="27057097"/>
            <a:ext cx="12801600" cy="45720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2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9" name="Shape 39"/>
          <p:cNvSpPr/>
          <p:nvPr/>
        </p:nvSpPr>
        <p:spPr>
          <a:xfrm>
            <a:off x="43891200" y="2552699"/>
            <a:ext cx="12447269" cy="32918401"/>
          </a:xfrm>
          <a:prstGeom prst="rect">
            <a:avLst/>
          </a:prstGeom>
          <a:solidFill>
            <a:srgbClr val="D8D8D8"/>
          </a:solidFill>
          <a:ln>
            <a:noFill/>
          </a:ln>
        </p:spPr>
        <p:txBody>
          <a:bodyPr spcFirstLastPara="1" wrap="square" lIns="274300" tIns="45700" rIns="274300" bIns="45700" anchor="t" anchorCtr="0">
            <a:noAutofit/>
          </a:bodyPr>
          <a:lstStyle/>
          <a:p>
            <a:pPr marL="0" marR="0" lvl="0" indent="0" algn="l" rtl="0">
              <a:spcBef>
                <a:spcPts val="0"/>
              </a:spcBef>
              <a:spcAft>
                <a:spcPts val="0"/>
              </a:spcAft>
              <a:buNone/>
            </a:pPr>
            <a:r>
              <a:rPr lang="en-US" sz="9600" b="0" i="0" u="none" strike="noStrike" cap="none" dirty="0">
                <a:solidFill>
                  <a:srgbClr val="7F7F7F"/>
                </a:solidFill>
                <a:latin typeface="Calibri"/>
                <a:ea typeface="Calibri"/>
                <a:cs typeface="Calibri"/>
                <a:sym typeface="Calibri"/>
              </a:rPr>
              <a:t>Printing:</a:t>
            </a:r>
            <a:endParaRPr dirty="0"/>
          </a:p>
          <a:p>
            <a:pPr marL="0" marR="0" lvl="0" indent="0" algn="l" rtl="0">
              <a:spcBef>
                <a:spcPts val="1200"/>
              </a:spcBef>
              <a:spcAft>
                <a:spcPts val="0"/>
              </a:spcAft>
              <a:buNone/>
            </a:pPr>
            <a:r>
              <a:rPr lang="en-US" sz="6600" b="0" i="0" u="none" strike="noStrike" cap="none" dirty="0">
                <a:solidFill>
                  <a:srgbClr val="7F7F7F"/>
                </a:solidFill>
                <a:latin typeface="Calibri"/>
                <a:ea typeface="Calibri"/>
                <a:cs typeface="Calibri"/>
                <a:sym typeface="Calibri"/>
              </a:rPr>
              <a:t>This poster is 48” wide by 36” high. It’s designed to be printed on a large-format printer.</a:t>
            </a:r>
            <a:endParaRPr dirty="0"/>
          </a:p>
          <a:p>
            <a:pPr marL="0" marR="0" lvl="0" indent="0" algn="l" rtl="0">
              <a:spcBef>
                <a:spcPts val="300"/>
              </a:spcBef>
              <a:spcAft>
                <a:spcPts val="0"/>
              </a:spcAft>
              <a:buNone/>
            </a:pPr>
            <a:endParaRPr sz="6000" b="0" i="0" u="none" strike="noStrike" cap="none" dirty="0">
              <a:solidFill>
                <a:srgbClr val="7F7F7F"/>
              </a:solidFill>
              <a:latin typeface="Calibri"/>
              <a:ea typeface="Calibri"/>
              <a:cs typeface="Calibri"/>
              <a:sym typeface="Calibri"/>
            </a:endParaRPr>
          </a:p>
          <a:p>
            <a:pPr marL="0" marR="0" lvl="0" indent="0" algn="l" rtl="0">
              <a:spcBef>
                <a:spcPts val="1200"/>
              </a:spcBef>
              <a:spcAft>
                <a:spcPts val="0"/>
              </a:spcAft>
              <a:buNone/>
            </a:pPr>
            <a:r>
              <a:rPr lang="en-US" sz="8800" b="0" i="0" u="none" strike="noStrike" cap="none" dirty="0">
                <a:solidFill>
                  <a:srgbClr val="7F7F7F"/>
                </a:solidFill>
                <a:latin typeface="Calibri"/>
                <a:ea typeface="Calibri"/>
                <a:cs typeface="Calibri"/>
                <a:sym typeface="Calibri"/>
              </a:rPr>
              <a:t>Customizing the Content:</a:t>
            </a:r>
            <a:endParaRPr dirty="0"/>
          </a:p>
          <a:p>
            <a:pPr marL="0" marR="0" lvl="0" indent="0" algn="l" rtl="0">
              <a:spcBef>
                <a:spcPts val="1200"/>
              </a:spcBef>
              <a:spcAft>
                <a:spcPts val="0"/>
              </a:spcAft>
              <a:buNone/>
            </a:pPr>
            <a:r>
              <a:rPr lang="en-US" sz="6600" b="0" i="0" u="none" strike="noStrike" cap="none" dirty="0">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endParaRPr dirty="0"/>
          </a:p>
          <a:p>
            <a:pPr marL="0" marR="0" lvl="0" indent="0" algn="l" rtl="0">
              <a:spcBef>
                <a:spcPts val="2400"/>
              </a:spcBef>
              <a:spcAft>
                <a:spcPts val="0"/>
              </a:spcAft>
              <a:buNone/>
            </a:pPr>
            <a:r>
              <a:rPr lang="en-US" sz="6600" b="0" i="0" u="none" strike="noStrike" cap="none" dirty="0">
                <a:solidFill>
                  <a:srgbClr val="7F7F7F"/>
                </a:solidFill>
                <a:latin typeface="Calibri"/>
                <a:ea typeface="Calibri"/>
                <a:cs typeface="Calibri"/>
                <a:sym typeface="Calibri"/>
              </a:rPr>
              <a:t>To add or remove bullet points from text, just click the Bullets button on the Home tab.</a:t>
            </a:r>
            <a:endParaRPr dirty="0"/>
          </a:p>
          <a:p>
            <a:pPr marL="0" marR="0" lvl="0" indent="0" algn="l" rtl="0">
              <a:spcBef>
                <a:spcPts val="2400"/>
              </a:spcBef>
              <a:spcAft>
                <a:spcPts val="0"/>
              </a:spcAft>
              <a:buNone/>
            </a:pPr>
            <a:r>
              <a:rPr lang="en-US" sz="6600" b="0" i="0" u="none" strike="noStrike" cap="none" dirty="0">
                <a:solidFill>
                  <a:srgbClr val="7F7F7F"/>
                </a:solidFill>
                <a:latin typeface="Calibri"/>
                <a:ea typeface="Calibri"/>
                <a:cs typeface="Calibri"/>
                <a:sym typeface="Calibri"/>
              </a:rPr>
              <a:t>If you need more placeholders for titles, content or body text, just make a copy of what you need and drag it into place. PowerPoint’s Smart Guides will help you align it with everything else.</a:t>
            </a:r>
            <a:endParaRPr dirty="0"/>
          </a:p>
          <a:p>
            <a:pPr marL="0" marR="0" lvl="0" indent="0" algn="l" rtl="0">
              <a:spcBef>
                <a:spcPts val="2400"/>
              </a:spcBef>
              <a:spcAft>
                <a:spcPts val="0"/>
              </a:spcAft>
              <a:buNone/>
            </a:pPr>
            <a:r>
              <a:rPr lang="en-US" sz="6600" b="0" i="0" u="none" strike="noStrike" cap="none" dirty="0">
                <a:solidFill>
                  <a:srgbClr val="7F7F7F"/>
                </a:solidFill>
                <a:latin typeface="Calibri"/>
                <a:ea typeface="Calibri"/>
                <a:cs typeface="Calibri"/>
                <a:sym typeface="Calibri"/>
              </a:rPr>
              <a:t>Want to use your own pictures instead of ours? No problem! Just right-click a picture and choose Change Picture. Maintain the proportion of pictures as you resize by dragging a corner.</a:t>
            </a:r>
            <a:endParaRPr sz="6600" b="0" i="0" u="none" strike="noStrike" cap="none" dirty="0">
              <a:solidFill>
                <a:srgbClr val="7F7F7F"/>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0"/>
            <a:ext cx="43891199" cy="5029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dirty="0">
              <a:solidFill>
                <a:schemeClr val="lt1"/>
              </a:solidFill>
              <a:latin typeface="Calibri"/>
              <a:ea typeface="Calibri"/>
              <a:cs typeface="Calibri"/>
              <a:sym typeface="Calibri"/>
            </a:endParaRPr>
          </a:p>
        </p:txBody>
      </p:sp>
      <p:sp>
        <p:nvSpPr>
          <p:cNvPr id="11" name="Shape 11"/>
          <p:cNvSpPr txBox="1">
            <a:spLocks noGrp="1"/>
          </p:cNvSpPr>
          <p:nvPr>
            <p:ph type="title"/>
          </p:nvPr>
        </p:nvSpPr>
        <p:spPr>
          <a:xfrm>
            <a:off x="6400800" y="990600"/>
            <a:ext cx="31089601" cy="251454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8800"/>
              <a:buFont typeface="Cambria"/>
              <a:buNone/>
              <a:defRPr sz="8800" b="1" i="0" u="none" strike="noStrike" cap="non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Shape 12"/>
          <p:cNvSpPr txBox="1">
            <a:spLocks noGrp="1"/>
          </p:cNvSpPr>
          <p:nvPr>
            <p:ph type="body" idx="1"/>
          </p:nvPr>
        </p:nvSpPr>
        <p:spPr>
          <a:xfrm>
            <a:off x="6400800" y="6019800"/>
            <a:ext cx="31089601" cy="2362962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2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1143000" y="32114697"/>
            <a:ext cx="9875520" cy="4572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600" b="0" i="0" u="none" strike="noStrike" cap="none">
                <a:solidFill>
                  <a:srgbClr val="8B8B8D"/>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dirty="0"/>
          </a:p>
        </p:txBody>
      </p:sp>
      <p:sp>
        <p:nvSpPr>
          <p:cNvPr id="14" name="Shape 14"/>
          <p:cNvSpPr txBox="1">
            <a:spLocks noGrp="1"/>
          </p:cNvSpPr>
          <p:nvPr>
            <p:ph type="ftr" idx="11"/>
          </p:nvPr>
        </p:nvSpPr>
        <p:spPr>
          <a:xfrm>
            <a:off x="11018520" y="32114697"/>
            <a:ext cx="21854160" cy="4572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600" b="0" i="0" u="none" strike="noStrike" cap="none">
                <a:solidFill>
                  <a:srgbClr val="8B8B8D"/>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dirty="0"/>
          </a:p>
        </p:txBody>
      </p:sp>
      <p:sp>
        <p:nvSpPr>
          <p:cNvPr id="15" name="Shape 15"/>
          <p:cNvSpPr txBox="1">
            <a:spLocks noGrp="1"/>
          </p:cNvSpPr>
          <p:nvPr>
            <p:ph type="sldNum" idx="12"/>
          </p:nvPr>
        </p:nvSpPr>
        <p:spPr>
          <a:xfrm>
            <a:off x="32872681" y="32114697"/>
            <a:ext cx="9875520" cy="457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B8B8D"/>
                </a:solidFill>
                <a:latin typeface="Calibri"/>
                <a:ea typeface="Calibri"/>
                <a:cs typeface="Calibri"/>
                <a:sym typeface="Calibri"/>
              </a:defRPr>
            </a:lvl1pPr>
            <a:lvl2pPr marL="0" marR="0" lvl="1" indent="0" algn="r" rtl="0">
              <a:spcBef>
                <a:spcPts val="0"/>
              </a:spcBef>
              <a:buNone/>
              <a:defRPr sz="1600" b="0" i="0" u="none" strike="noStrike" cap="none">
                <a:solidFill>
                  <a:srgbClr val="8B8B8D"/>
                </a:solidFill>
                <a:latin typeface="Calibri"/>
                <a:ea typeface="Calibri"/>
                <a:cs typeface="Calibri"/>
                <a:sym typeface="Calibri"/>
              </a:defRPr>
            </a:lvl2pPr>
            <a:lvl3pPr marL="0" marR="0" lvl="2" indent="0" algn="r" rtl="0">
              <a:spcBef>
                <a:spcPts val="0"/>
              </a:spcBef>
              <a:buNone/>
              <a:defRPr sz="1600" b="0" i="0" u="none" strike="noStrike" cap="none">
                <a:solidFill>
                  <a:srgbClr val="8B8B8D"/>
                </a:solidFill>
                <a:latin typeface="Calibri"/>
                <a:ea typeface="Calibri"/>
                <a:cs typeface="Calibri"/>
                <a:sym typeface="Calibri"/>
              </a:defRPr>
            </a:lvl3pPr>
            <a:lvl4pPr marL="0" marR="0" lvl="3" indent="0" algn="r" rtl="0">
              <a:spcBef>
                <a:spcPts val="0"/>
              </a:spcBef>
              <a:buNone/>
              <a:defRPr sz="1600" b="0" i="0" u="none" strike="noStrike" cap="none">
                <a:solidFill>
                  <a:srgbClr val="8B8B8D"/>
                </a:solidFill>
                <a:latin typeface="Calibri"/>
                <a:ea typeface="Calibri"/>
                <a:cs typeface="Calibri"/>
                <a:sym typeface="Calibri"/>
              </a:defRPr>
            </a:lvl4pPr>
            <a:lvl5pPr marL="0" marR="0" lvl="4" indent="0" algn="r" rtl="0">
              <a:spcBef>
                <a:spcPts val="0"/>
              </a:spcBef>
              <a:buNone/>
              <a:defRPr sz="1600" b="0" i="0" u="none" strike="noStrike" cap="none">
                <a:solidFill>
                  <a:srgbClr val="8B8B8D"/>
                </a:solidFill>
                <a:latin typeface="Calibri"/>
                <a:ea typeface="Calibri"/>
                <a:cs typeface="Calibri"/>
                <a:sym typeface="Calibri"/>
              </a:defRPr>
            </a:lvl5pPr>
            <a:lvl6pPr marL="0" marR="0" lvl="5" indent="0" algn="r" rtl="0">
              <a:spcBef>
                <a:spcPts val="0"/>
              </a:spcBef>
              <a:buNone/>
              <a:defRPr sz="1600" b="0" i="0" u="none" strike="noStrike" cap="none">
                <a:solidFill>
                  <a:srgbClr val="8B8B8D"/>
                </a:solidFill>
                <a:latin typeface="Calibri"/>
                <a:ea typeface="Calibri"/>
                <a:cs typeface="Calibri"/>
                <a:sym typeface="Calibri"/>
              </a:defRPr>
            </a:lvl6pPr>
            <a:lvl7pPr marL="0" marR="0" lvl="6" indent="0" algn="r" rtl="0">
              <a:spcBef>
                <a:spcPts val="0"/>
              </a:spcBef>
              <a:buNone/>
              <a:defRPr sz="1600" b="0" i="0" u="none" strike="noStrike" cap="none">
                <a:solidFill>
                  <a:srgbClr val="8B8B8D"/>
                </a:solidFill>
                <a:latin typeface="Calibri"/>
                <a:ea typeface="Calibri"/>
                <a:cs typeface="Calibri"/>
                <a:sym typeface="Calibri"/>
              </a:defRPr>
            </a:lvl7pPr>
            <a:lvl8pPr marL="0" marR="0" lvl="7" indent="0" algn="r" rtl="0">
              <a:spcBef>
                <a:spcPts val="0"/>
              </a:spcBef>
              <a:buNone/>
              <a:defRPr sz="1600" b="0" i="0" u="none" strike="noStrike" cap="none">
                <a:solidFill>
                  <a:srgbClr val="8B8B8D"/>
                </a:solidFill>
                <a:latin typeface="Calibri"/>
                <a:ea typeface="Calibri"/>
                <a:cs typeface="Calibri"/>
                <a:sym typeface="Calibri"/>
              </a:defRPr>
            </a:lvl8pPr>
            <a:lvl9pPr marL="0" marR="0" lvl="8" indent="0" algn="r" rtl="0">
              <a:spcBef>
                <a:spcPts val="0"/>
              </a:spcBef>
              <a:buNone/>
              <a:defRPr sz="1600" b="0" i="0" u="none" strike="noStrike" cap="none">
                <a:solidFill>
                  <a:srgbClr val="8B8B8D"/>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ase.edu/projects/erpextract/soc.xml" TargetMode="External"/><Relationship Id="rId5" Type="http://schemas.openxmlformats.org/officeDocument/2006/relationships/hyperlink" Target="https://socket.io/docs/" TargetMode="External"/><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pic>
        <p:nvPicPr>
          <p:cNvPr id="44" name="Shape 44"/>
          <p:cNvPicPr preferRelativeResize="0"/>
          <p:nvPr/>
        </p:nvPicPr>
        <p:blipFill rotWithShape="1">
          <a:blip r:embed="rId3">
            <a:alphaModFix/>
          </a:blip>
          <a:srcRect/>
          <a:stretch/>
        </p:blipFill>
        <p:spPr>
          <a:xfrm>
            <a:off x="926637" y="1463040"/>
            <a:ext cx="9010090" cy="1941544"/>
          </a:xfrm>
          <a:prstGeom prst="rect">
            <a:avLst/>
          </a:prstGeom>
          <a:noFill/>
          <a:ln>
            <a:noFill/>
          </a:ln>
        </p:spPr>
      </p:pic>
      <p:sp>
        <p:nvSpPr>
          <p:cNvPr id="45" name="Shape 45"/>
          <p:cNvSpPr txBox="1">
            <a:spLocks noGrp="1"/>
          </p:cNvSpPr>
          <p:nvPr>
            <p:ph type="title"/>
          </p:nvPr>
        </p:nvSpPr>
        <p:spPr>
          <a:xfrm>
            <a:off x="10107370" y="1233680"/>
            <a:ext cx="25174576" cy="1349097"/>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7200"/>
              <a:buFont typeface="Arial"/>
              <a:buNone/>
            </a:pPr>
            <a:r>
              <a:rPr lang="en-US" sz="7200" b="1" i="0" u="none" strike="noStrike" cap="none" dirty="0">
                <a:solidFill>
                  <a:schemeClr val="lt1"/>
                </a:solidFill>
                <a:latin typeface="Arial"/>
                <a:ea typeface="Arial"/>
                <a:cs typeface="Arial"/>
                <a:sym typeface="Arial"/>
              </a:rPr>
              <a:t>Quick</a:t>
            </a:r>
            <a:r>
              <a:rPr lang="en-US" sz="7200" dirty="0">
                <a:latin typeface="Arial"/>
                <a:ea typeface="Arial"/>
                <a:cs typeface="Arial"/>
                <a:sym typeface="Arial"/>
              </a:rPr>
              <a:t>T</a:t>
            </a:r>
            <a:r>
              <a:rPr lang="en-US" sz="7200" b="1" i="0" u="none" strike="noStrike" cap="none" dirty="0">
                <a:solidFill>
                  <a:schemeClr val="lt1"/>
                </a:solidFill>
                <a:latin typeface="Arial"/>
                <a:ea typeface="Arial"/>
                <a:cs typeface="Arial"/>
                <a:sym typeface="Arial"/>
              </a:rPr>
              <a:t>utor: A Tutoring Application Done Better Through Python</a:t>
            </a:r>
            <a:endParaRPr dirty="0"/>
          </a:p>
        </p:txBody>
      </p:sp>
      <p:sp>
        <p:nvSpPr>
          <p:cNvPr id="46" name="Shape 46"/>
          <p:cNvSpPr txBox="1">
            <a:spLocks noGrp="1"/>
          </p:cNvSpPr>
          <p:nvPr>
            <p:ph type="body" idx="1"/>
          </p:nvPr>
        </p:nvSpPr>
        <p:spPr>
          <a:xfrm>
            <a:off x="6400800" y="2703905"/>
            <a:ext cx="31089601"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4000"/>
              <a:buFont typeface="Arial"/>
              <a:buNone/>
            </a:pPr>
            <a:r>
              <a:rPr lang="en-US" sz="4000" b="0" i="0" u="none" strike="noStrike" cap="none" dirty="0">
                <a:solidFill>
                  <a:schemeClr val="lt1"/>
                </a:solidFill>
                <a:latin typeface="Arial"/>
                <a:ea typeface="Arial"/>
                <a:cs typeface="Arial"/>
                <a:sym typeface="Arial"/>
              </a:rPr>
              <a:t>Aditya Malik; Kian Alikhani; Nathan Walls; T</a:t>
            </a:r>
            <a:r>
              <a:rPr lang="en-US" sz="4000" dirty="0">
                <a:latin typeface="Arial"/>
                <a:ea typeface="Arial"/>
                <a:cs typeface="Arial"/>
                <a:sym typeface="Arial"/>
              </a:rPr>
              <a:t>.</a:t>
            </a:r>
            <a:r>
              <a:rPr lang="en-US" sz="4000" b="0" i="0" u="none" strike="noStrike" cap="none" dirty="0">
                <a:solidFill>
                  <a:schemeClr val="lt1"/>
                </a:solidFill>
                <a:latin typeface="Arial"/>
                <a:ea typeface="Arial"/>
                <a:cs typeface="Arial"/>
                <a:sym typeface="Arial"/>
              </a:rPr>
              <a:t> Mammen Kurien</a:t>
            </a:r>
            <a:endParaRPr sz="4000" b="0" i="0" u="none" strike="noStrike" cap="none" baseline="30000"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accent2"/>
              </a:buClr>
              <a:buSzPts val="4000"/>
              <a:buFont typeface="Arial"/>
              <a:buNone/>
            </a:pPr>
            <a:r>
              <a:rPr lang="en-US" sz="4000" b="0" i="0" u="none" strike="noStrike" cap="none" dirty="0">
                <a:solidFill>
                  <a:schemeClr val="lt1"/>
                </a:solidFill>
                <a:latin typeface="Arial"/>
                <a:ea typeface="Arial"/>
                <a:cs typeface="Arial"/>
                <a:sym typeface="Arial"/>
              </a:rPr>
              <a:t>Department of Electrical Engineering and Computer Science</a:t>
            </a:r>
            <a:endParaRPr sz="4000" b="0" i="0" u="none" strike="noStrike" cap="none" dirty="0">
              <a:solidFill>
                <a:schemeClr val="lt1"/>
              </a:solidFill>
              <a:latin typeface="Arial"/>
              <a:ea typeface="Arial"/>
              <a:cs typeface="Arial"/>
              <a:sym typeface="Arial"/>
            </a:endParaRPr>
          </a:p>
        </p:txBody>
      </p:sp>
      <p:pic>
        <p:nvPicPr>
          <p:cNvPr id="47" name="Shape 47"/>
          <p:cNvPicPr preferRelativeResize="0"/>
          <p:nvPr/>
        </p:nvPicPr>
        <p:blipFill rotWithShape="1">
          <a:blip r:embed="rId4">
            <a:alphaModFix/>
          </a:blip>
          <a:srcRect/>
          <a:stretch/>
        </p:blipFill>
        <p:spPr>
          <a:xfrm>
            <a:off x="35623231" y="798275"/>
            <a:ext cx="7341332" cy="3271074"/>
          </a:xfrm>
          <a:prstGeom prst="rect">
            <a:avLst/>
          </a:prstGeom>
          <a:noFill/>
          <a:ln>
            <a:noFill/>
          </a:ln>
        </p:spPr>
      </p:pic>
      <p:sp>
        <p:nvSpPr>
          <p:cNvPr id="48" name="Shape 48"/>
          <p:cNvSpPr>
            <a:spLocks noGrp="1"/>
          </p:cNvSpPr>
          <p:nvPr>
            <p:ph type="body" idx="2"/>
          </p:nvPr>
        </p:nvSpPr>
        <p:spPr>
          <a:xfrm>
            <a:off x="335275" y="5274600"/>
            <a:ext cx="14750100" cy="1252500"/>
          </a:xfrm>
          <a:prstGeom prst="round1Rect">
            <a:avLst>
              <a:gd name="adj" fmla="val 16667"/>
            </a:avLst>
          </a:prstGeom>
          <a:solidFill>
            <a:schemeClr val="accent2"/>
          </a:solidFill>
          <a:ln w="9525" cap="flat" cmpd="sng">
            <a:solidFill>
              <a:schemeClr val="dk1"/>
            </a:solidFill>
            <a:prstDash val="solid"/>
            <a:round/>
            <a:headEnd type="none" w="sm" len="sm"/>
            <a:tailEnd type="none" w="sm" len="sm"/>
          </a:ln>
        </p:spPr>
        <p:txBody>
          <a:bodyPr spcFirstLastPara="1" wrap="square" lIns="365750" tIns="45700" rIns="91425" bIns="45700" anchor="ctr" anchorCtr="0">
            <a:noAutofit/>
          </a:bodyPr>
          <a:lstStyle/>
          <a:p>
            <a:pPr marL="0" marR="0" lvl="0" indent="0" algn="ctr" rtl="0">
              <a:lnSpc>
                <a:spcPct val="100000"/>
              </a:lnSpc>
              <a:spcBef>
                <a:spcPts val="0"/>
              </a:spcBef>
              <a:spcAft>
                <a:spcPts val="0"/>
              </a:spcAft>
              <a:buClr>
                <a:schemeClr val="accent2"/>
              </a:buClr>
              <a:buSzPts val="6000"/>
              <a:buFont typeface="Arial"/>
              <a:buNone/>
            </a:pPr>
            <a:r>
              <a:rPr lang="en-US" sz="6000" b="0" i="0" u="none" strike="noStrike" cap="none" dirty="0">
                <a:solidFill>
                  <a:schemeClr val="lt1"/>
                </a:solidFill>
                <a:latin typeface="Arial"/>
                <a:ea typeface="Arial"/>
                <a:cs typeface="Arial"/>
                <a:sym typeface="Arial"/>
              </a:rPr>
              <a:t>ABSTRACT</a:t>
            </a:r>
            <a:endParaRPr dirty="0"/>
          </a:p>
        </p:txBody>
      </p:sp>
      <p:sp>
        <p:nvSpPr>
          <p:cNvPr id="49" name="Shape 49"/>
          <p:cNvSpPr txBox="1">
            <a:spLocks noGrp="1"/>
          </p:cNvSpPr>
          <p:nvPr>
            <p:ph type="body" idx="3"/>
          </p:nvPr>
        </p:nvSpPr>
        <p:spPr>
          <a:xfrm>
            <a:off x="335275" y="6493800"/>
            <a:ext cx="14777100" cy="5953500"/>
          </a:xfrm>
          <a:prstGeom prst="rect">
            <a:avLst/>
          </a:prstGeom>
          <a:noFill/>
          <a:ln w="9525" cap="flat" cmpd="sng">
            <a:solidFill>
              <a:schemeClr val="dk1"/>
            </a:solidFill>
            <a:prstDash val="solid"/>
            <a:round/>
            <a:headEnd type="none" w="sm" len="sm"/>
            <a:tailEnd type="none" w="sm" len="sm"/>
          </a:ln>
        </p:spPr>
        <p:txBody>
          <a:bodyPr spcFirstLastPara="1" wrap="square" lIns="365750" tIns="182875" rIns="91425" bIns="45700" anchor="t" anchorCtr="0">
            <a:noAutofit/>
          </a:bodyPr>
          <a:lstStyle/>
          <a:p>
            <a:pPr marL="0" marR="0" lvl="0" indent="0" algn="l" rtl="0">
              <a:lnSpc>
                <a:spcPct val="90000"/>
              </a:lnSpc>
              <a:spcBef>
                <a:spcPts val="0"/>
              </a:spcBef>
              <a:spcAft>
                <a:spcPts val="0"/>
              </a:spcAft>
              <a:buClr>
                <a:schemeClr val="accent2"/>
              </a:buClr>
              <a:buSzPts val="3200"/>
              <a:buFont typeface="Arial"/>
              <a:buNone/>
            </a:pPr>
            <a:r>
              <a:rPr lang="en-US" i="0" u="none" strike="noStrike" cap="none" dirty="0">
                <a:solidFill>
                  <a:schemeClr val="dk1"/>
                </a:solidFill>
              </a:rPr>
              <a:t>The current tutoring application used by Case Western Reserve University doesn’t offer a quick and easy way to receive help from students. It is difficult to receive immediate help in any subject or topic, and often times there aren’t enough people on the platform to provide students with answers to their problems. QuickTutor aims to solve these issues by creating a simple request-based platform where anyone with a “case.edu” account can submit tutoring requests and receive assistance. </a:t>
            </a:r>
            <a:r>
              <a:rPr lang="en-US" dirty="0"/>
              <a:t>QuickTutor</a:t>
            </a:r>
            <a:r>
              <a:rPr lang="en-US" i="0" u="none" strike="noStrike" cap="none" dirty="0">
                <a:solidFill>
                  <a:schemeClr val="dk1"/>
                </a:solidFill>
              </a:rPr>
              <a:t> is a web-based application that is written in HTML and Python, with the help of Flask based frameworks such as Flask-SocketIO to handle messaging communications. We used Python since it would allow us to develop easily routing pages and also for simple integration with SQLite3. Users will be able to easily post a help request and other students who are logged in to the website can choose to help you right away, either through our chat communication feature or meeting up in person. The application will strictly follow the guidelines listed out by Case Western’s academic integrity policy. QuickTutor will change the way students interact with other students and provide a platform for receiving class aid to everyone.</a:t>
            </a:r>
            <a:endParaRPr dirty="0"/>
          </a:p>
        </p:txBody>
      </p:sp>
      <p:sp>
        <p:nvSpPr>
          <p:cNvPr id="50" name="Shape 50"/>
          <p:cNvSpPr>
            <a:spLocks noGrp="1"/>
          </p:cNvSpPr>
          <p:nvPr>
            <p:ph type="body" idx="4"/>
          </p:nvPr>
        </p:nvSpPr>
        <p:spPr>
          <a:xfrm>
            <a:off x="335315" y="12447241"/>
            <a:ext cx="14777100" cy="1219200"/>
          </a:xfrm>
          <a:prstGeom prst="round1Rect">
            <a:avLst>
              <a:gd name="adj" fmla="val 16667"/>
            </a:avLst>
          </a:prstGeom>
          <a:solidFill>
            <a:schemeClr val="accent3"/>
          </a:solidFill>
          <a:ln w="9525" cap="flat" cmpd="sng">
            <a:solidFill>
              <a:schemeClr val="dk1"/>
            </a:solidFill>
            <a:prstDash val="solid"/>
            <a:round/>
            <a:headEnd type="none" w="sm" len="sm"/>
            <a:tailEnd type="none" w="sm" len="sm"/>
          </a:ln>
        </p:spPr>
        <p:txBody>
          <a:bodyPr spcFirstLastPara="1" wrap="square" lIns="365750" tIns="45700" rIns="91425" bIns="45700" anchor="ctr" anchorCtr="0">
            <a:noAutofit/>
          </a:bodyPr>
          <a:lstStyle/>
          <a:p>
            <a:pPr marL="0" marR="0" lvl="0" indent="0" algn="ctr" rtl="0">
              <a:lnSpc>
                <a:spcPct val="100000"/>
              </a:lnSpc>
              <a:spcBef>
                <a:spcPts val="0"/>
              </a:spcBef>
              <a:spcAft>
                <a:spcPts val="0"/>
              </a:spcAft>
              <a:buClr>
                <a:schemeClr val="accent2"/>
              </a:buClr>
              <a:buSzPts val="6000"/>
              <a:buFont typeface="Arial"/>
              <a:buNone/>
            </a:pPr>
            <a:r>
              <a:rPr lang="en-US" dirty="0">
                <a:latin typeface="Arial"/>
                <a:ea typeface="Arial"/>
                <a:cs typeface="Arial"/>
                <a:sym typeface="Arial"/>
              </a:rPr>
              <a:t>LIBRARIES</a:t>
            </a:r>
            <a:endParaRPr dirty="0"/>
          </a:p>
        </p:txBody>
      </p:sp>
      <p:sp>
        <p:nvSpPr>
          <p:cNvPr id="51" name="Shape 51"/>
          <p:cNvSpPr txBox="1">
            <a:spLocks noGrp="1"/>
          </p:cNvSpPr>
          <p:nvPr>
            <p:ph type="body" idx="5"/>
          </p:nvPr>
        </p:nvSpPr>
        <p:spPr>
          <a:xfrm>
            <a:off x="335325" y="13692125"/>
            <a:ext cx="14777100" cy="8090700"/>
          </a:xfrm>
          <a:prstGeom prst="rect">
            <a:avLst/>
          </a:prstGeom>
          <a:noFill/>
          <a:ln w="9525" cap="flat" cmpd="sng">
            <a:solidFill>
              <a:schemeClr val="dk1"/>
            </a:solidFill>
            <a:prstDash val="solid"/>
            <a:round/>
            <a:headEnd type="none" w="sm" len="sm"/>
            <a:tailEnd type="none" w="sm" len="sm"/>
          </a:ln>
        </p:spPr>
        <p:txBody>
          <a:bodyPr spcFirstLastPara="1" wrap="square" lIns="365750" tIns="182875" rIns="91425" bIns="45700" anchor="t" anchorCtr="0">
            <a:noAutofit/>
          </a:bodyPr>
          <a:lstStyle/>
          <a:p>
            <a:pPr marL="0" lvl="0" indent="0" rtl="0">
              <a:spcBef>
                <a:spcPts val="0"/>
              </a:spcBef>
              <a:spcAft>
                <a:spcPts val="0"/>
              </a:spcAft>
              <a:buNone/>
            </a:pPr>
            <a:r>
              <a:rPr lang="en-US" b="1" dirty="0"/>
              <a:t>Bootstrap</a:t>
            </a:r>
            <a:endParaRPr b="1" dirty="0"/>
          </a:p>
          <a:p>
            <a:pPr marL="457200" lvl="0" indent="-381000" rtl="0">
              <a:spcBef>
                <a:spcPts val="0"/>
              </a:spcBef>
              <a:spcAft>
                <a:spcPts val="0"/>
              </a:spcAft>
              <a:buSzPts val="2400"/>
              <a:buChar char="•"/>
            </a:pPr>
            <a:r>
              <a:rPr lang="en-US" sz="2400" dirty="0"/>
              <a:t>Powerful HTML and JavaScript library for easily designing the user interface for QuickTutor</a:t>
            </a:r>
            <a:endParaRPr sz="2400" dirty="0"/>
          </a:p>
          <a:p>
            <a:pPr marL="0" lvl="0" indent="0" rtl="0">
              <a:spcBef>
                <a:spcPts val="0"/>
              </a:spcBef>
              <a:spcAft>
                <a:spcPts val="0"/>
              </a:spcAft>
              <a:buNone/>
            </a:pPr>
            <a:r>
              <a:rPr lang="en-US" sz="2800" b="1" dirty="0"/>
              <a:t>Flask Server</a:t>
            </a:r>
            <a:endParaRPr sz="2800" b="1" dirty="0"/>
          </a:p>
          <a:p>
            <a:pPr marL="457200" lvl="0" indent="-431800" rtl="0">
              <a:spcBef>
                <a:spcPts val="0"/>
              </a:spcBef>
              <a:spcAft>
                <a:spcPts val="0"/>
              </a:spcAft>
              <a:buSzPts val="2400"/>
              <a:buFont typeface="Calibri"/>
              <a:buChar char="•"/>
            </a:pPr>
            <a:r>
              <a:rPr lang="en-US" sz="2400" dirty="0"/>
              <a:t>HTTP Request/Response routing</a:t>
            </a:r>
            <a:endParaRPr sz="2400" dirty="0"/>
          </a:p>
          <a:p>
            <a:pPr marL="457200" lvl="0" indent="-431800" rtl="0">
              <a:spcBef>
                <a:spcPts val="0"/>
              </a:spcBef>
              <a:spcAft>
                <a:spcPts val="0"/>
              </a:spcAft>
              <a:buSzPts val="2400"/>
              <a:buFont typeface="Calibri"/>
              <a:buChar char="•"/>
            </a:pPr>
            <a:r>
              <a:rPr lang="en-US" sz="2400" dirty="0"/>
              <a:t>Developed in Python, which allows the app to leverage existing python extensions and plugins and Flask-specific extensions created by the community</a:t>
            </a:r>
            <a:endParaRPr sz="2400" dirty="0"/>
          </a:p>
          <a:p>
            <a:pPr marL="457200" lvl="0" indent="-431800" rtl="0">
              <a:spcBef>
                <a:spcPts val="0"/>
              </a:spcBef>
              <a:spcAft>
                <a:spcPts val="0"/>
              </a:spcAft>
              <a:buSzPts val="2400"/>
              <a:buFont typeface="Calibri"/>
              <a:buChar char="•"/>
            </a:pPr>
            <a:r>
              <a:rPr lang="en-US" sz="2400" dirty="0"/>
              <a:t>Handles all of the backend requests for the web application</a:t>
            </a:r>
            <a:endParaRPr sz="2400" dirty="0"/>
          </a:p>
          <a:p>
            <a:pPr marL="0" lvl="0" indent="0" rtl="0">
              <a:spcBef>
                <a:spcPts val="1000"/>
              </a:spcBef>
              <a:spcAft>
                <a:spcPts val="0"/>
              </a:spcAft>
              <a:buNone/>
            </a:pPr>
            <a:r>
              <a:rPr lang="en-US" sz="2800" b="1" dirty="0"/>
              <a:t>Flask-SocketIO</a:t>
            </a:r>
            <a:endParaRPr sz="2800" b="1" dirty="0"/>
          </a:p>
          <a:p>
            <a:pPr marL="457200" lvl="0" indent="-431800" rtl="0">
              <a:spcBef>
                <a:spcPts val="0"/>
              </a:spcBef>
              <a:spcAft>
                <a:spcPts val="0"/>
              </a:spcAft>
              <a:buSzPts val="2400"/>
              <a:buFont typeface="Calibri"/>
              <a:buChar char="•"/>
            </a:pPr>
            <a:r>
              <a:rPr lang="en-US" sz="2400" dirty="0"/>
              <a:t>Extends base Socket-IO library to utilize Flask functionality</a:t>
            </a:r>
            <a:endParaRPr sz="2400" dirty="0"/>
          </a:p>
          <a:p>
            <a:pPr marL="457200" lvl="0" indent="-431800" rtl="0">
              <a:spcBef>
                <a:spcPts val="0"/>
              </a:spcBef>
              <a:spcAft>
                <a:spcPts val="0"/>
              </a:spcAft>
              <a:buSzPts val="2400"/>
              <a:buFont typeface="Calibri"/>
              <a:buChar char="•"/>
            </a:pPr>
            <a:r>
              <a:rPr lang="en-US" sz="2400" dirty="0"/>
              <a:t>Provides secure p2p communication between clients using  the Flask server to route messages</a:t>
            </a:r>
            <a:endParaRPr sz="2400" dirty="0"/>
          </a:p>
          <a:p>
            <a:pPr marL="457200" lvl="0" indent="-431800" rtl="0">
              <a:spcBef>
                <a:spcPts val="0"/>
              </a:spcBef>
              <a:spcAft>
                <a:spcPts val="0"/>
              </a:spcAft>
              <a:buSzPts val="2400"/>
              <a:buFont typeface="Calibri"/>
              <a:buChar char="•"/>
            </a:pPr>
            <a:r>
              <a:rPr lang="en-US" sz="2400" dirty="0"/>
              <a:t>Primarily for instant messaging feature</a:t>
            </a:r>
            <a:endParaRPr sz="2400" dirty="0"/>
          </a:p>
          <a:p>
            <a:pPr marL="0" lvl="0" indent="0" rtl="0">
              <a:spcBef>
                <a:spcPts val="0"/>
              </a:spcBef>
              <a:spcAft>
                <a:spcPts val="0"/>
              </a:spcAft>
              <a:buNone/>
            </a:pPr>
            <a:r>
              <a:rPr lang="en-US" b="1" dirty="0"/>
              <a:t>Flask-Mail</a:t>
            </a:r>
            <a:endParaRPr b="1" dirty="0"/>
          </a:p>
          <a:p>
            <a:pPr marL="457200" lvl="0" indent="-431800" rtl="0">
              <a:spcBef>
                <a:spcPts val="0"/>
              </a:spcBef>
              <a:spcAft>
                <a:spcPts val="0"/>
              </a:spcAft>
              <a:buSzPts val="2400"/>
              <a:buFont typeface="Calibri"/>
              <a:buChar char="•"/>
            </a:pPr>
            <a:r>
              <a:rPr lang="en-US" sz="2400" dirty="0"/>
              <a:t>Flask library that provides a mail server to send emails from the server and verify “case.edu” accounts</a:t>
            </a:r>
            <a:endParaRPr sz="2400" dirty="0"/>
          </a:p>
          <a:p>
            <a:pPr marL="0" lvl="0" indent="0" rtl="0">
              <a:spcBef>
                <a:spcPts val="1000"/>
              </a:spcBef>
              <a:spcAft>
                <a:spcPts val="0"/>
              </a:spcAft>
              <a:buNone/>
            </a:pPr>
            <a:r>
              <a:rPr lang="en-US" sz="2800" b="1" dirty="0"/>
              <a:t>SQLite</a:t>
            </a:r>
            <a:endParaRPr sz="2800" b="1" dirty="0"/>
          </a:p>
          <a:p>
            <a:pPr marL="457200" lvl="0" indent="-431800" rtl="0">
              <a:spcBef>
                <a:spcPts val="0"/>
              </a:spcBef>
              <a:spcAft>
                <a:spcPts val="0"/>
              </a:spcAft>
              <a:buSzPts val="2400"/>
              <a:buFont typeface="Calibri"/>
              <a:buChar char="•"/>
            </a:pPr>
            <a:r>
              <a:rPr lang="en-US" sz="2400" dirty="0"/>
              <a:t>Lightweight SQL database for data storage</a:t>
            </a:r>
            <a:endParaRPr sz="2400" dirty="0"/>
          </a:p>
          <a:p>
            <a:pPr marL="457200" lvl="0" indent="-431800" rtl="0">
              <a:spcBef>
                <a:spcPts val="0"/>
              </a:spcBef>
              <a:spcAft>
                <a:spcPts val="0"/>
              </a:spcAft>
              <a:buSzPts val="2400"/>
              <a:buFont typeface="Calibri"/>
              <a:buChar char="•"/>
            </a:pPr>
            <a:r>
              <a:rPr lang="en-US" sz="2400" dirty="0"/>
              <a:t>Stores user account information, what classes users’ have taken, current tutor requests, and more</a:t>
            </a:r>
            <a:endParaRPr sz="2400" dirty="0"/>
          </a:p>
          <a:p>
            <a:pPr marL="0" lvl="0" indent="0" rtl="0">
              <a:spcBef>
                <a:spcPts val="1000"/>
              </a:spcBef>
              <a:spcAft>
                <a:spcPts val="0"/>
              </a:spcAft>
              <a:buNone/>
            </a:pPr>
            <a:r>
              <a:rPr lang="en-US" sz="2800" b="1" dirty="0"/>
              <a:t>Werkzeug</a:t>
            </a:r>
            <a:endParaRPr sz="2800" b="1" dirty="0"/>
          </a:p>
          <a:p>
            <a:pPr marL="457200" lvl="0" indent="-431800" rtl="0">
              <a:spcBef>
                <a:spcPts val="0"/>
              </a:spcBef>
              <a:spcAft>
                <a:spcPts val="0"/>
              </a:spcAft>
              <a:buSzPts val="2400"/>
              <a:buFont typeface="Calibri"/>
              <a:buChar char="•"/>
            </a:pPr>
            <a:r>
              <a:rPr lang="en-US" sz="2400" dirty="0"/>
              <a:t>Hashes sensitive information, such as passwords and authentication tokens to provide maximum security to users</a:t>
            </a:r>
            <a:endParaRPr sz="2400" b="1" dirty="0"/>
          </a:p>
          <a:p>
            <a:pPr marL="457200" marR="0" lvl="0" indent="-279400" algn="l" rtl="0">
              <a:lnSpc>
                <a:spcPct val="100000"/>
              </a:lnSpc>
              <a:spcBef>
                <a:spcPts val="1200"/>
              </a:spcBef>
              <a:spcAft>
                <a:spcPts val="0"/>
              </a:spcAft>
              <a:buClr>
                <a:schemeClr val="accent2"/>
              </a:buClr>
              <a:buSzPts val="2800"/>
              <a:buFont typeface="Arial"/>
              <a:buNone/>
            </a:pPr>
            <a:endParaRPr sz="2800" i="0" u="none" strike="noStrike" cap="none" dirty="0">
              <a:solidFill>
                <a:schemeClr val="dk1"/>
              </a:solidFill>
            </a:endParaRPr>
          </a:p>
        </p:txBody>
      </p:sp>
      <p:sp>
        <p:nvSpPr>
          <p:cNvPr id="52" name="Shape 52"/>
          <p:cNvSpPr>
            <a:spLocks noGrp="1"/>
          </p:cNvSpPr>
          <p:nvPr>
            <p:ph type="body" idx="6"/>
          </p:nvPr>
        </p:nvSpPr>
        <p:spPr>
          <a:xfrm>
            <a:off x="348777" y="21782750"/>
            <a:ext cx="14750100" cy="1604400"/>
          </a:xfrm>
          <a:prstGeom prst="round1Rect">
            <a:avLst>
              <a:gd name="adj" fmla="val 16667"/>
            </a:avLst>
          </a:prstGeom>
          <a:solidFill>
            <a:schemeClr val="accent4"/>
          </a:solidFill>
          <a:ln w="9525" cap="flat" cmpd="sng">
            <a:solidFill>
              <a:schemeClr val="dk1"/>
            </a:solidFill>
            <a:prstDash val="solid"/>
            <a:round/>
            <a:headEnd type="none" w="sm" len="sm"/>
            <a:tailEnd type="none" w="sm" len="sm"/>
          </a:ln>
        </p:spPr>
        <p:txBody>
          <a:bodyPr spcFirstLastPara="1" wrap="square" lIns="365750" tIns="45700" rIns="91425" bIns="45700" anchor="ctr" anchorCtr="0">
            <a:noAutofit/>
          </a:bodyPr>
          <a:lstStyle/>
          <a:p>
            <a:pPr marL="0" marR="0" lvl="0" indent="0" algn="ctr" rtl="0">
              <a:lnSpc>
                <a:spcPct val="100000"/>
              </a:lnSpc>
              <a:spcBef>
                <a:spcPts val="0"/>
              </a:spcBef>
              <a:spcAft>
                <a:spcPts val="0"/>
              </a:spcAft>
              <a:buClr>
                <a:schemeClr val="accent2"/>
              </a:buClr>
              <a:buSzPts val="6000"/>
              <a:buFont typeface="Arial"/>
              <a:buNone/>
            </a:pPr>
            <a:r>
              <a:rPr lang="en-US" dirty="0">
                <a:latin typeface="Arial"/>
                <a:ea typeface="Arial"/>
                <a:cs typeface="Arial"/>
                <a:sym typeface="Arial"/>
              </a:rPr>
              <a:t>METHOD AND RESPONSIBILITIES</a:t>
            </a:r>
            <a:endParaRPr dirty="0"/>
          </a:p>
        </p:txBody>
      </p:sp>
      <p:sp>
        <p:nvSpPr>
          <p:cNvPr id="53" name="Shape 53"/>
          <p:cNvSpPr txBox="1">
            <a:spLocks noGrp="1"/>
          </p:cNvSpPr>
          <p:nvPr>
            <p:ph type="body" idx="7"/>
          </p:nvPr>
        </p:nvSpPr>
        <p:spPr>
          <a:xfrm>
            <a:off x="335325" y="23387181"/>
            <a:ext cx="14777100" cy="9399600"/>
          </a:xfrm>
          <a:prstGeom prst="rect">
            <a:avLst/>
          </a:prstGeom>
          <a:noFill/>
          <a:ln w="9525" cap="flat" cmpd="sng">
            <a:solidFill>
              <a:schemeClr val="dk1"/>
            </a:solidFill>
            <a:prstDash val="solid"/>
            <a:round/>
            <a:headEnd type="none" w="sm" len="sm"/>
            <a:tailEnd type="none" w="sm" len="sm"/>
          </a:ln>
        </p:spPr>
        <p:txBody>
          <a:bodyPr spcFirstLastPara="1" wrap="square" lIns="365750" tIns="182875" rIns="91425" bIns="45700" anchor="t" anchorCtr="0">
            <a:noAutofit/>
          </a:bodyPr>
          <a:lstStyle/>
          <a:p>
            <a:pPr marL="0" marR="0" lvl="0" indent="0" algn="l" rtl="0">
              <a:lnSpc>
                <a:spcPct val="100000"/>
              </a:lnSpc>
              <a:spcBef>
                <a:spcPts val="0"/>
              </a:spcBef>
              <a:spcAft>
                <a:spcPts val="0"/>
              </a:spcAft>
              <a:buNone/>
            </a:pPr>
            <a:r>
              <a:rPr lang="en-US" b="1" dirty="0"/>
              <a:t>Method</a:t>
            </a:r>
            <a:endParaRPr dirty="0"/>
          </a:p>
          <a:p>
            <a:pPr marL="0" marR="0" lvl="0" indent="0" algn="l" rtl="0">
              <a:lnSpc>
                <a:spcPct val="100000"/>
              </a:lnSpc>
              <a:spcBef>
                <a:spcPts val="0"/>
              </a:spcBef>
              <a:spcAft>
                <a:spcPts val="0"/>
              </a:spcAft>
              <a:buNone/>
            </a:pPr>
            <a:r>
              <a:rPr lang="en-US" dirty="0"/>
              <a:t>By initially using the Flask backend system, the developers could leverage the powerful python language and many community-made extensions to facilitate development. The SQLite database was created by the backend team while frontend worked on Bootstrap code. Backend then did email verifications and java-form transferring. Finally, Socket-IO was integral in allowing users to communicate quickly and directly with one another using our integrated chat system.</a:t>
            </a:r>
            <a:endParaRPr dirty="0"/>
          </a:p>
          <a:p>
            <a:pPr marL="0" marR="0" lvl="0" indent="0" algn="l" rtl="0">
              <a:lnSpc>
                <a:spcPct val="100000"/>
              </a:lnSpc>
              <a:spcBef>
                <a:spcPts val="0"/>
              </a:spcBef>
              <a:spcAft>
                <a:spcPts val="0"/>
              </a:spcAft>
              <a:buNone/>
            </a:pPr>
            <a:r>
              <a:rPr lang="en-US" b="1" dirty="0"/>
              <a:t>Responsibilities</a:t>
            </a:r>
            <a:endParaRPr b="1" dirty="0"/>
          </a:p>
          <a:p>
            <a:pPr marL="457200" marR="0" lvl="0" indent="-406400" algn="l" rtl="0">
              <a:lnSpc>
                <a:spcPct val="100000"/>
              </a:lnSpc>
              <a:spcBef>
                <a:spcPts val="0"/>
              </a:spcBef>
              <a:spcAft>
                <a:spcPts val="0"/>
              </a:spcAft>
              <a:buSzPts val="2800"/>
              <a:buChar char="•"/>
            </a:pPr>
            <a:r>
              <a:rPr lang="en-US" dirty="0"/>
              <a:t>Kian Alikhani - Front End Development</a:t>
            </a:r>
            <a:endParaRPr dirty="0"/>
          </a:p>
          <a:p>
            <a:pPr marL="914400" marR="0" lvl="1" indent="-381000" algn="l" rtl="0">
              <a:lnSpc>
                <a:spcPct val="100000"/>
              </a:lnSpc>
              <a:spcBef>
                <a:spcPts val="0"/>
              </a:spcBef>
              <a:spcAft>
                <a:spcPts val="0"/>
              </a:spcAft>
              <a:buSzPts val="2400"/>
              <a:buChar char="•"/>
            </a:pPr>
            <a:r>
              <a:rPr lang="en-US" dirty="0"/>
              <a:t>Developed most of the JavaScript functionality so the front end could leverage backend methods</a:t>
            </a:r>
            <a:endParaRPr b="1" dirty="0"/>
          </a:p>
          <a:p>
            <a:pPr marL="914400" marR="0" lvl="1" indent="-381000" algn="l" rtl="0">
              <a:lnSpc>
                <a:spcPct val="100000"/>
              </a:lnSpc>
              <a:spcBef>
                <a:spcPts val="0"/>
              </a:spcBef>
              <a:spcAft>
                <a:spcPts val="0"/>
              </a:spcAft>
              <a:buSzPts val="2400"/>
              <a:buChar char="•"/>
            </a:pPr>
            <a:r>
              <a:rPr lang="en-US" dirty="0"/>
              <a:t>Integrated Socket-IO with chat system to allow seamless communication between users and tutors</a:t>
            </a:r>
            <a:endParaRPr dirty="0"/>
          </a:p>
          <a:p>
            <a:pPr marL="457200" lvl="0" indent="-406400" rtl="0">
              <a:spcBef>
                <a:spcPts val="0"/>
              </a:spcBef>
              <a:spcAft>
                <a:spcPts val="0"/>
              </a:spcAft>
              <a:buSzPts val="2800"/>
              <a:buChar char="•"/>
            </a:pPr>
            <a:r>
              <a:rPr lang="en-US" dirty="0"/>
              <a:t>T. Mammen Kurien - Front End Development</a:t>
            </a:r>
            <a:endParaRPr dirty="0"/>
          </a:p>
          <a:p>
            <a:pPr marL="914400" lvl="1" indent="-381000" rtl="0">
              <a:spcBef>
                <a:spcPts val="0"/>
              </a:spcBef>
              <a:spcAft>
                <a:spcPts val="0"/>
              </a:spcAft>
              <a:buSzPts val="2400"/>
              <a:buChar char="•"/>
            </a:pPr>
            <a:r>
              <a:rPr lang="en-US" dirty="0"/>
              <a:t>Developed the HTML and CSS pages for most of the front end pages, including integration with bootstrap and a few JavaScript functions</a:t>
            </a:r>
            <a:endParaRPr dirty="0"/>
          </a:p>
          <a:p>
            <a:pPr marL="914400" lvl="1" indent="-381000" rtl="0">
              <a:spcBef>
                <a:spcPts val="0"/>
              </a:spcBef>
              <a:spcAft>
                <a:spcPts val="0"/>
              </a:spcAft>
              <a:buSzPts val="2400"/>
              <a:buChar char="•"/>
            </a:pPr>
            <a:r>
              <a:rPr lang="en-US" dirty="0"/>
              <a:t>Continuously debugged the project, with regards to login errors, database errors and front end integration problems</a:t>
            </a:r>
            <a:endParaRPr dirty="0"/>
          </a:p>
          <a:p>
            <a:pPr marL="457200" marR="0" lvl="0" indent="-406400" algn="l" rtl="0">
              <a:lnSpc>
                <a:spcPct val="100000"/>
              </a:lnSpc>
              <a:spcBef>
                <a:spcPts val="0"/>
              </a:spcBef>
              <a:spcAft>
                <a:spcPts val="0"/>
              </a:spcAft>
              <a:buSzPts val="2800"/>
              <a:buChar char="•"/>
            </a:pPr>
            <a:r>
              <a:rPr lang="en-US" dirty="0"/>
              <a:t>Aditya Malik - Back End Development</a:t>
            </a:r>
            <a:endParaRPr dirty="0"/>
          </a:p>
          <a:p>
            <a:pPr marL="914400" marR="0" lvl="1" indent="-381000" algn="l" rtl="0">
              <a:lnSpc>
                <a:spcPct val="100000"/>
              </a:lnSpc>
              <a:spcBef>
                <a:spcPts val="0"/>
              </a:spcBef>
              <a:spcAft>
                <a:spcPts val="0"/>
              </a:spcAft>
              <a:buSzPts val="2400"/>
              <a:buChar char="•"/>
            </a:pPr>
            <a:r>
              <a:rPr lang="en-US" dirty="0"/>
              <a:t>Initializing SQLite database, implementing query functions, transfer java form data between front-end and backend, implement flask flash, organize group meetings and communications, and logo design</a:t>
            </a:r>
            <a:endParaRPr dirty="0"/>
          </a:p>
          <a:p>
            <a:pPr marL="457200" marR="0" lvl="0" indent="-406400" algn="l" rtl="0">
              <a:lnSpc>
                <a:spcPct val="100000"/>
              </a:lnSpc>
              <a:spcBef>
                <a:spcPts val="0"/>
              </a:spcBef>
              <a:spcAft>
                <a:spcPts val="0"/>
              </a:spcAft>
              <a:buSzPts val="2800"/>
              <a:buChar char="•"/>
            </a:pPr>
            <a:r>
              <a:rPr lang="en-US" dirty="0"/>
              <a:t>Nathan Walls - Back End Development</a:t>
            </a:r>
            <a:endParaRPr dirty="0"/>
          </a:p>
          <a:p>
            <a:pPr marL="914400" marR="0" lvl="1" indent="-381000" algn="l" rtl="0">
              <a:lnSpc>
                <a:spcPct val="100000"/>
              </a:lnSpc>
              <a:spcBef>
                <a:spcPts val="0"/>
              </a:spcBef>
              <a:spcAft>
                <a:spcPts val="0"/>
              </a:spcAft>
              <a:buSzPts val="2400"/>
              <a:buChar char="•"/>
            </a:pPr>
            <a:r>
              <a:rPr lang="en-US" dirty="0"/>
              <a:t>Collected class information from Case’s resources and formatted it for use in our SQLite database</a:t>
            </a:r>
            <a:endParaRPr dirty="0"/>
          </a:p>
          <a:p>
            <a:pPr marL="914400" marR="0" lvl="1" indent="-381000" algn="l" rtl="0">
              <a:lnSpc>
                <a:spcPct val="100000"/>
              </a:lnSpc>
              <a:spcBef>
                <a:spcPts val="0"/>
              </a:spcBef>
              <a:spcAft>
                <a:spcPts val="0"/>
              </a:spcAft>
              <a:buSzPts val="2400"/>
              <a:buChar char="•"/>
            </a:pPr>
            <a:r>
              <a:rPr lang="en-US" dirty="0"/>
              <a:t>Developed web service functions for transmitting data between front and back end, storing necessary data in the database</a:t>
            </a:r>
            <a:endParaRPr dirty="0"/>
          </a:p>
          <a:p>
            <a:pPr marL="914400" marR="0" lvl="1" indent="-381000" algn="l" rtl="0">
              <a:lnSpc>
                <a:spcPct val="100000"/>
              </a:lnSpc>
              <a:spcBef>
                <a:spcPts val="0"/>
              </a:spcBef>
              <a:spcAft>
                <a:spcPts val="0"/>
              </a:spcAft>
              <a:buSzPts val="2400"/>
              <a:buChar char="•"/>
            </a:pPr>
            <a:r>
              <a:rPr lang="en-US" dirty="0"/>
              <a:t>Used Flask-mail to implement account activation upon signup, and a password reset email</a:t>
            </a:r>
            <a:endParaRPr dirty="0"/>
          </a:p>
        </p:txBody>
      </p:sp>
      <p:sp>
        <p:nvSpPr>
          <p:cNvPr id="54" name="Shape 54"/>
          <p:cNvSpPr>
            <a:spLocks noGrp="1"/>
          </p:cNvSpPr>
          <p:nvPr>
            <p:ph type="body" idx="8"/>
          </p:nvPr>
        </p:nvSpPr>
        <p:spPr>
          <a:xfrm>
            <a:off x="15544800" y="5274610"/>
            <a:ext cx="13655100" cy="1219200"/>
          </a:xfrm>
          <a:prstGeom prst="round1Rect">
            <a:avLst>
              <a:gd name="adj" fmla="val 16667"/>
            </a:avLst>
          </a:prstGeom>
          <a:solidFill>
            <a:schemeClr val="accent5"/>
          </a:solidFill>
          <a:ln w="9525" cap="flat" cmpd="sng">
            <a:solidFill>
              <a:schemeClr val="dk1"/>
            </a:solidFill>
            <a:prstDash val="solid"/>
            <a:round/>
            <a:headEnd type="none" w="sm" len="sm"/>
            <a:tailEnd type="none" w="sm" len="sm"/>
          </a:ln>
        </p:spPr>
        <p:txBody>
          <a:bodyPr spcFirstLastPara="1" wrap="square" lIns="365750" tIns="45700" rIns="91425" bIns="45700" anchor="ctr" anchorCtr="0">
            <a:noAutofit/>
          </a:bodyPr>
          <a:lstStyle/>
          <a:p>
            <a:pPr marL="0" marR="0" lvl="0" indent="0" algn="ctr" rtl="0">
              <a:lnSpc>
                <a:spcPct val="100000"/>
              </a:lnSpc>
              <a:spcBef>
                <a:spcPts val="0"/>
              </a:spcBef>
              <a:spcAft>
                <a:spcPts val="0"/>
              </a:spcAft>
              <a:buClr>
                <a:schemeClr val="accent2"/>
              </a:buClr>
              <a:buSzPts val="6000"/>
              <a:buFont typeface="Arial"/>
              <a:buNone/>
            </a:pPr>
            <a:r>
              <a:rPr lang="en-US" dirty="0">
                <a:latin typeface="Arial"/>
                <a:ea typeface="Arial"/>
                <a:cs typeface="Arial"/>
                <a:sym typeface="Arial"/>
              </a:rPr>
              <a:t>FEATURES AND BENEFITS</a:t>
            </a:r>
            <a:endParaRPr dirty="0"/>
          </a:p>
        </p:txBody>
      </p:sp>
      <p:sp>
        <p:nvSpPr>
          <p:cNvPr id="55" name="Shape 55"/>
          <p:cNvSpPr txBox="1">
            <a:spLocks noGrp="1"/>
          </p:cNvSpPr>
          <p:nvPr>
            <p:ph type="body" idx="9"/>
          </p:nvPr>
        </p:nvSpPr>
        <p:spPr>
          <a:xfrm>
            <a:off x="15544800" y="6493800"/>
            <a:ext cx="13655100" cy="73152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365750" tIns="182875" rIns="91425" bIns="45700" anchor="t" anchorCtr="0">
            <a:noAutofit/>
          </a:bodyPr>
          <a:lstStyle/>
          <a:p>
            <a:pPr marL="0" marR="0" lvl="0" indent="0" algn="l" rtl="0">
              <a:lnSpc>
                <a:spcPct val="100000"/>
              </a:lnSpc>
              <a:spcBef>
                <a:spcPts val="1200"/>
              </a:spcBef>
              <a:spcAft>
                <a:spcPts val="0"/>
              </a:spcAft>
              <a:buNone/>
            </a:pPr>
            <a:r>
              <a:rPr lang="en-US" dirty="0"/>
              <a:t>Compared to the current Tutortrac website from Case Western, QuickTutor has the following benefits:</a:t>
            </a:r>
            <a:endParaRPr dirty="0"/>
          </a:p>
          <a:p>
            <a:pPr marL="914400" marR="0" lvl="0" indent="-406400" algn="l" rtl="0">
              <a:lnSpc>
                <a:spcPct val="100000"/>
              </a:lnSpc>
              <a:spcBef>
                <a:spcPts val="1200"/>
              </a:spcBef>
              <a:spcAft>
                <a:spcPts val="0"/>
              </a:spcAft>
              <a:buSzPts val="2800"/>
              <a:buFont typeface="Calibri"/>
              <a:buChar char="•"/>
            </a:pPr>
            <a:r>
              <a:rPr lang="en-US" dirty="0"/>
              <a:t>Wider Tutor Population</a:t>
            </a:r>
            <a:endParaRPr dirty="0"/>
          </a:p>
          <a:p>
            <a:pPr marL="1371600" marR="0" lvl="1" indent="-381000" algn="l" rtl="0">
              <a:lnSpc>
                <a:spcPct val="100000"/>
              </a:lnSpc>
              <a:spcBef>
                <a:spcPts val="0"/>
              </a:spcBef>
              <a:spcAft>
                <a:spcPts val="0"/>
              </a:spcAft>
              <a:buSzPts val="2400"/>
              <a:buFont typeface="Calibri"/>
              <a:buChar char="•"/>
            </a:pPr>
            <a:r>
              <a:rPr lang="en-US" dirty="0"/>
              <a:t>Tutortrac approves only certain students to be tutors limiting the number of tutors for numerous upper level classes</a:t>
            </a:r>
            <a:endParaRPr dirty="0"/>
          </a:p>
          <a:p>
            <a:pPr marL="1371600" marR="0" lvl="1" indent="-381000" algn="l" rtl="0">
              <a:lnSpc>
                <a:spcPct val="100000"/>
              </a:lnSpc>
              <a:spcBef>
                <a:spcPts val="0"/>
              </a:spcBef>
              <a:spcAft>
                <a:spcPts val="0"/>
              </a:spcAft>
              <a:buSzPts val="2400"/>
              <a:buFont typeface="Calibri"/>
              <a:buChar char="•"/>
            </a:pPr>
            <a:r>
              <a:rPr lang="en-US" dirty="0"/>
              <a:t>QuickTutor allows everyone who has taken a class to be a tutor</a:t>
            </a:r>
            <a:endParaRPr dirty="0"/>
          </a:p>
          <a:p>
            <a:pPr marL="1371600" marR="0" lvl="1" indent="-381000" algn="l" rtl="0">
              <a:lnSpc>
                <a:spcPct val="100000"/>
              </a:lnSpc>
              <a:spcBef>
                <a:spcPts val="0"/>
              </a:spcBef>
              <a:spcAft>
                <a:spcPts val="0"/>
              </a:spcAft>
              <a:buSzPts val="2400"/>
              <a:buFont typeface="Calibri"/>
              <a:buChar char="•"/>
            </a:pPr>
            <a:r>
              <a:rPr lang="en-US" dirty="0"/>
              <a:t>University approved tutors will be differentiated to facilitate integration with Tutortrac</a:t>
            </a:r>
            <a:endParaRPr dirty="0"/>
          </a:p>
          <a:p>
            <a:pPr marL="914400" marR="0" lvl="0" indent="-406400" algn="l" rtl="0">
              <a:lnSpc>
                <a:spcPct val="100000"/>
              </a:lnSpc>
              <a:spcBef>
                <a:spcPts val="0"/>
              </a:spcBef>
              <a:spcAft>
                <a:spcPts val="0"/>
              </a:spcAft>
              <a:buSzPts val="2800"/>
              <a:buFont typeface="Calibri"/>
              <a:buChar char="•"/>
            </a:pPr>
            <a:r>
              <a:rPr lang="en-US" dirty="0"/>
              <a:t>Real-time requests</a:t>
            </a:r>
            <a:endParaRPr dirty="0"/>
          </a:p>
          <a:p>
            <a:pPr marL="1371600" marR="0" lvl="1" indent="-381000" algn="l" rtl="0">
              <a:lnSpc>
                <a:spcPct val="100000"/>
              </a:lnSpc>
              <a:spcBef>
                <a:spcPts val="0"/>
              </a:spcBef>
              <a:spcAft>
                <a:spcPts val="0"/>
              </a:spcAft>
              <a:buSzPts val="2400"/>
              <a:buFont typeface="Calibri"/>
              <a:buChar char="•"/>
            </a:pPr>
            <a:r>
              <a:rPr lang="en-US" dirty="0"/>
              <a:t>Tutortrac schedules blocks of time (30 minutes) at the tutors convenience, limiting access to students with time conflicts</a:t>
            </a:r>
            <a:endParaRPr dirty="0"/>
          </a:p>
          <a:p>
            <a:pPr marL="1371600" marR="0" lvl="1" indent="-381000" algn="l" rtl="0">
              <a:lnSpc>
                <a:spcPct val="100000"/>
              </a:lnSpc>
              <a:spcBef>
                <a:spcPts val="0"/>
              </a:spcBef>
              <a:spcAft>
                <a:spcPts val="0"/>
              </a:spcAft>
              <a:buSzPts val="2400"/>
              <a:buFont typeface="Calibri"/>
              <a:buChar char="•"/>
            </a:pPr>
            <a:r>
              <a:rPr lang="en-US" dirty="0"/>
              <a:t>QuickTutor requests are posted in real time, allowing help during all times of the day</a:t>
            </a:r>
            <a:endParaRPr dirty="0"/>
          </a:p>
          <a:p>
            <a:pPr marL="1371600" marR="0" lvl="1" indent="-381000" algn="l" rtl="0">
              <a:lnSpc>
                <a:spcPct val="100000"/>
              </a:lnSpc>
              <a:spcBef>
                <a:spcPts val="0"/>
              </a:spcBef>
              <a:spcAft>
                <a:spcPts val="0"/>
              </a:spcAft>
              <a:buSzPts val="2400"/>
              <a:buFont typeface="Calibri"/>
              <a:buChar char="•"/>
            </a:pPr>
            <a:r>
              <a:rPr lang="en-US" dirty="0"/>
              <a:t>QuickTutor allows students with simple questions to quickly receive help without having to plan in advance and go through a full tutoring session</a:t>
            </a:r>
            <a:endParaRPr dirty="0"/>
          </a:p>
          <a:p>
            <a:pPr marL="914400" marR="0" lvl="0" indent="-406400" algn="l" rtl="0">
              <a:lnSpc>
                <a:spcPct val="100000"/>
              </a:lnSpc>
              <a:spcBef>
                <a:spcPts val="0"/>
              </a:spcBef>
              <a:spcAft>
                <a:spcPts val="0"/>
              </a:spcAft>
              <a:buSzPts val="2800"/>
              <a:buFont typeface="Calibri"/>
              <a:buChar char="•"/>
            </a:pPr>
            <a:r>
              <a:rPr lang="en-US" dirty="0"/>
              <a:t>Integrated Chat Interface</a:t>
            </a:r>
            <a:endParaRPr dirty="0"/>
          </a:p>
          <a:p>
            <a:pPr marL="1371600" marR="0" lvl="1" indent="-381000" algn="l" rtl="0">
              <a:lnSpc>
                <a:spcPct val="100000"/>
              </a:lnSpc>
              <a:spcBef>
                <a:spcPts val="0"/>
              </a:spcBef>
              <a:spcAft>
                <a:spcPts val="0"/>
              </a:spcAft>
              <a:buSzPts val="2400"/>
              <a:buFont typeface="Calibri"/>
              <a:buChar char="•"/>
            </a:pPr>
            <a:r>
              <a:rPr lang="en-US" dirty="0"/>
              <a:t>Tutortrac solely provides the tutor’s email as a mode of communication.</a:t>
            </a:r>
            <a:endParaRPr dirty="0"/>
          </a:p>
          <a:p>
            <a:pPr marL="1371600" marR="0" lvl="1" indent="-381000" algn="l" rtl="0">
              <a:lnSpc>
                <a:spcPct val="100000"/>
              </a:lnSpc>
              <a:spcBef>
                <a:spcPts val="0"/>
              </a:spcBef>
              <a:spcAft>
                <a:spcPts val="0"/>
              </a:spcAft>
              <a:buSzPts val="2400"/>
              <a:buFont typeface="Calibri"/>
              <a:buChar char="•"/>
            </a:pPr>
            <a:r>
              <a:rPr lang="en-US" dirty="0"/>
              <a:t>Once a tutoring request is accepted by both parties, QuickTutor opens a chat interface for the users to communicate</a:t>
            </a:r>
            <a:endParaRPr dirty="0"/>
          </a:p>
          <a:p>
            <a:pPr marL="0" marR="0" lvl="0" indent="0" algn="l" rtl="0">
              <a:lnSpc>
                <a:spcPct val="100000"/>
              </a:lnSpc>
              <a:spcBef>
                <a:spcPts val="1200"/>
              </a:spcBef>
              <a:spcAft>
                <a:spcPts val="0"/>
              </a:spcAft>
              <a:buNone/>
            </a:pPr>
            <a:endParaRPr dirty="0"/>
          </a:p>
        </p:txBody>
      </p:sp>
      <p:sp>
        <p:nvSpPr>
          <p:cNvPr id="56" name="Shape 56"/>
          <p:cNvSpPr>
            <a:spLocks noGrp="1"/>
          </p:cNvSpPr>
          <p:nvPr>
            <p:ph type="body" idx="17"/>
          </p:nvPr>
        </p:nvSpPr>
        <p:spPr>
          <a:xfrm>
            <a:off x="29632275" y="5274610"/>
            <a:ext cx="13923600" cy="1219200"/>
          </a:xfrm>
          <a:prstGeom prst="round1Rect">
            <a:avLst>
              <a:gd name="adj" fmla="val 16667"/>
            </a:avLst>
          </a:prstGeom>
          <a:solidFill>
            <a:schemeClr val="accent6"/>
          </a:solidFill>
          <a:ln w="9525" cap="flat" cmpd="sng">
            <a:solidFill>
              <a:schemeClr val="dk1"/>
            </a:solidFill>
            <a:prstDash val="solid"/>
            <a:round/>
            <a:headEnd type="none" w="sm" len="sm"/>
            <a:tailEnd type="none" w="sm" len="sm"/>
          </a:ln>
        </p:spPr>
        <p:txBody>
          <a:bodyPr spcFirstLastPara="1" wrap="square" lIns="365750" tIns="45700" rIns="91425" bIns="45700" anchor="ctr" anchorCtr="0">
            <a:noAutofit/>
          </a:bodyPr>
          <a:lstStyle/>
          <a:p>
            <a:pPr marL="0" marR="0" lvl="0" indent="0" algn="ctr" rtl="0">
              <a:lnSpc>
                <a:spcPct val="100000"/>
              </a:lnSpc>
              <a:spcBef>
                <a:spcPts val="0"/>
              </a:spcBef>
              <a:spcAft>
                <a:spcPts val="0"/>
              </a:spcAft>
              <a:buClr>
                <a:schemeClr val="accent2"/>
              </a:buClr>
              <a:buSzPts val="6000"/>
              <a:buFont typeface="Arial"/>
              <a:buNone/>
            </a:pPr>
            <a:r>
              <a:rPr lang="en-US" dirty="0">
                <a:latin typeface="Arial"/>
                <a:ea typeface="Arial"/>
                <a:cs typeface="Arial"/>
                <a:sym typeface="Arial"/>
              </a:rPr>
              <a:t>CHALLENGES AND CONCLUSION </a:t>
            </a:r>
            <a:endParaRPr dirty="0"/>
          </a:p>
        </p:txBody>
      </p:sp>
      <p:sp>
        <p:nvSpPr>
          <p:cNvPr id="57" name="Shape 57"/>
          <p:cNvSpPr>
            <a:spLocks noGrp="1"/>
          </p:cNvSpPr>
          <p:nvPr>
            <p:ph type="body" idx="20"/>
          </p:nvPr>
        </p:nvSpPr>
        <p:spPr>
          <a:xfrm>
            <a:off x="29632275" y="14139716"/>
            <a:ext cx="13923600" cy="1219200"/>
          </a:xfrm>
          <a:prstGeom prst="round1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365750" tIns="45700" rIns="91425" bIns="45700" anchor="ctr" anchorCtr="0">
            <a:noAutofit/>
          </a:bodyPr>
          <a:lstStyle/>
          <a:p>
            <a:pPr marL="0" marR="0" lvl="0" indent="0" algn="ctr" rtl="0">
              <a:lnSpc>
                <a:spcPct val="100000"/>
              </a:lnSpc>
              <a:spcBef>
                <a:spcPts val="0"/>
              </a:spcBef>
              <a:spcAft>
                <a:spcPts val="0"/>
              </a:spcAft>
              <a:buClr>
                <a:schemeClr val="accent2"/>
              </a:buClr>
              <a:buSzPts val="6000"/>
              <a:buFont typeface="Arial"/>
              <a:buNone/>
            </a:pPr>
            <a:r>
              <a:rPr lang="en-US" sz="6000" b="0" i="0" u="none" strike="noStrike" cap="none" dirty="0">
                <a:solidFill>
                  <a:schemeClr val="lt1"/>
                </a:solidFill>
                <a:latin typeface="Arial"/>
                <a:ea typeface="Arial"/>
                <a:cs typeface="Arial"/>
                <a:sym typeface="Arial"/>
              </a:rPr>
              <a:t>REFERENCES</a:t>
            </a:r>
            <a:endParaRPr dirty="0"/>
          </a:p>
        </p:txBody>
      </p:sp>
      <p:sp>
        <p:nvSpPr>
          <p:cNvPr id="58" name="Shape 58"/>
          <p:cNvSpPr txBox="1">
            <a:spLocks noGrp="1"/>
          </p:cNvSpPr>
          <p:nvPr>
            <p:ph type="body" idx="21"/>
          </p:nvPr>
        </p:nvSpPr>
        <p:spPr>
          <a:xfrm>
            <a:off x="29632275" y="15358924"/>
            <a:ext cx="13923600" cy="4520400"/>
          </a:xfrm>
          <a:prstGeom prst="rect">
            <a:avLst/>
          </a:prstGeom>
          <a:noFill/>
          <a:ln w="9525" cap="flat" cmpd="sng">
            <a:solidFill>
              <a:schemeClr val="dk1"/>
            </a:solidFill>
            <a:prstDash val="solid"/>
            <a:round/>
            <a:headEnd type="none" w="sm" len="sm"/>
            <a:tailEnd type="none" w="sm" len="sm"/>
          </a:ln>
        </p:spPr>
        <p:txBody>
          <a:bodyPr spcFirstLastPara="1" wrap="square" lIns="365750" tIns="182875" rIns="91425" bIns="45700" anchor="t" anchorCtr="0">
            <a:noAutofit/>
          </a:bodyPr>
          <a:lstStyle/>
          <a:p>
            <a:pPr marL="457200" marR="0" lvl="0" indent="-406400" algn="l" rtl="0">
              <a:lnSpc>
                <a:spcPct val="100000"/>
              </a:lnSpc>
              <a:spcBef>
                <a:spcPts val="1200"/>
              </a:spcBef>
              <a:spcAft>
                <a:spcPts val="0"/>
              </a:spcAft>
              <a:buSzPts val="2800"/>
              <a:buChar char="•"/>
            </a:pPr>
            <a:r>
              <a:rPr lang="en-US" b="1" dirty="0"/>
              <a:t>Bootstrap</a:t>
            </a:r>
            <a:endParaRPr b="1" dirty="0"/>
          </a:p>
          <a:p>
            <a:pPr marL="914400" marR="0" lvl="1" indent="-381000" algn="l" rtl="0">
              <a:lnSpc>
                <a:spcPct val="100000"/>
              </a:lnSpc>
              <a:spcBef>
                <a:spcPts val="0"/>
              </a:spcBef>
              <a:spcAft>
                <a:spcPts val="0"/>
              </a:spcAft>
              <a:buSzPts val="2400"/>
              <a:buChar char="•"/>
            </a:pPr>
            <a:r>
              <a:rPr lang="en-US" dirty="0"/>
              <a:t>http://getbootstrap.com/docs/3.3/</a:t>
            </a:r>
            <a:endParaRPr dirty="0"/>
          </a:p>
          <a:p>
            <a:pPr marL="457200" marR="0" lvl="0" indent="-406400" algn="l" rtl="0">
              <a:lnSpc>
                <a:spcPct val="100000"/>
              </a:lnSpc>
              <a:spcBef>
                <a:spcPts val="0"/>
              </a:spcBef>
              <a:spcAft>
                <a:spcPts val="0"/>
              </a:spcAft>
              <a:buSzPts val="2800"/>
              <a:buChar char="•"/>
            </a:pPr>
            <a:r>
              <a:rPr lang="en-US" b="1" dirty="0"/>
              <a:t>Sqlite3</a:t>
            </a:r>
            <a:endParaRPr b="1" dirty="0"/>
          </a:p>
          <a:p>
            <a:pPr marL="914400" marR="0" lvl="1" indent="-381000" algn="l" rtl="0">
              <a:lnSpc>
                <a:spcPct val="100000"/>
              </a:lnSpc>
              <a:spcBef>
                <a:spcPts val="0"/>
              </a:spcBef>
              <a:spcAft>
                <a:spcPts val="0"/>
              </a:spcAft>
              <a:buSzPts val="2400"/>
              <a:buChar char="•"/>
            </a:pPr>
            <a:r>
              <a:rPr lang="en-US" dirty="0"/>
              <a:t>https://docs.python.org/3/library/sqlite3.html</a:t>
            </a:r>
            <a:endParaRPr dirty="0"/>
          </a:p>
          <a:p>
            <a:pPr marL="457200" marR="0" lvl="0" indent="-406400" algn="l" rtl="0">
              <a:lnSpc>
                <a:spcPct val="100000"/>
              </a:lnSpc>
              <a:spcBef>
                <a:spcPts val="0"/>
              </a:spcBef>
              <a:spcAft>
                <a:spcPts val="0"/>
              </a:spcAft>
              <a:buSzPts val="2800"/>
              <a:buChar char="•"/>
            </a:pPr>
            <a:r>
              <a:rPr lang="en-US" b="1" dirty="0"/>
              <a:t>Flask [Flask-Mail, Flask-Flash]</a:t>
            </a:r>
            <a:endParaRPr b="1" dirty="0"/>
          </a:p>
          <a:p>
            <a:pPr marL="914400" marR="0" lvl="1" indent="-381000" algn="l" rtl="0">
              <a:lnSpc>
                <a:spcPct val="100000"/>
              </a:lnSpc>
              <a:spcBef>
                <a:spcPts val="0"/>
              </a:spcBef>
              <a:spcAft>
                <a:spcPts val="0"/>
              </a:spcAft>
              <a:buSzPts val="2400"/>
              <a:buChar char="•"/>
            </a:pPr>
            <a:r>
              <a:rPr lang="en-US" dirty="0"/>
              <a:t>http://flask.pocoo.org/docs/0.12/</a:t>
            </a:r>
            <a:endParaRPr dirty="0"/>
          </a:p>
          <a:p>
            <a:pPr marL="457200" marR="0" lvl="0" indent="-406400" algn="l" rtl="0">
              <a:lnSpc>
                <a:spcPct val="100000"/>
              </a:lnSpc>
              <a:spcBef>
                <a:spcPts val="0"/>
              </a:spcBef>
              <a:spcAft>
                <a:spcPts val="0"/>
              </a:spcAft>
              <a:buSzPts val="2800"/>
              <a:buChar char="•"/>
            </a:pPr>
            <a:r>
              <a:rPr lang="en-US" b="1" dirty="0"/>
              <a:t>Socket-IO</a:t>
            </a:r>
            <a:endParaRPr b="1" dirty="0"/>
          </a:p>
          <a:p>
            <a:pPr marL="914400" marR="0" lvl="1" indent="-381000" algn="l" rtl="0">
              <a:lnSpc>
                <a:spcPct val="100000"/>
              </a:lnSpc>
              <a:spcBef>
                <a:spcPts val="0"/>
              </a:spcBef>
              <a:spcAft>
                <a:spcPts val="0"/>
              </a:spcAft>
              <a:buSzPts val="2400"/>
              <a:buChar char="•"/>
            </a:pPr>
            <a:r>
              <a:rPr lang="en-US" dirty="0">
                <a:uFill>
                  <a:noFill/>
                </a:uFill>
                <a:hlinkClick r:id="rId5"/>
              </a:rPr>
              <a:t>https://socket.io/docs/</a:t>
            </a:r>
            <a:endParaRPr dirty="0"/>
          </a:p>
          <a:p>
            <a:pPr marL="457200" marR="0" lvl="0" indent="-406400" algn="l" rtl="0">
              <a:lnSpc>
                <a:spcPct val="100000"/>
              </a:lnSpc>
              <a:spcBef>
                <a:spcPts val="0"/>
              </a:spcBef>
              <a:spcAft>
                <a:spcPts val="0"/>
              </a:spcAft>
              <a:buSzPts val="2800"/>
              <a:buChar char="•"/>
            </a:pPr>
            <a:r>
              <a:rPr lang="en-US" b="1" dirty="0"/>
              <a:t>Case Western Reserve University’s Schedule of Classes</a:t>
            </a:r>
            <a:endParaRPr b="1" dirty="0"/>
          </a:p>
          <a:p>
            <a:pPr marL="914400" marR="0" lvl="1" indent="-381000" algn="l" rtl="0">
              <a:lnSpc>
                <a:spcPct val="100000"/>
              </a:lnSpc>
              <a:spcBef>
                <a:spcPts val="0"/>
              </a:spcBef>
              <a:spcAft>
                <a:spcPts val="0"/>
              </a:spcAft>
              <a:buSzPts val="2400"/>
              <a:buChar char="•"/>
            </a:pPr>
            <a:r>
              <a:rPr lang="en-US" dirty="0">
                <a:uFill>
                  <a:noFill/>
                </a:uFill>
                <a:hlinkClick r:id="rId6"/>
              </a:rPr>
              <a:t>http://www.case.edu/projects/erpextract/soc.xml</a:t>
            </a:r>
            <a:endParaRPr u="sng" dirty="0">
              <a:solidFill>
                <a:schemeClr val="hlink"/>
              </a:solidFill>
            </a:endParaRPr>
          </a:p>
        </p:txBody>
      </p:sp>
      <p:sp>
        <p:nvSpPr>
          <p:cNvPr id="59" name="Shape 59"/>
          <p:cNvSpPr txBox="1">
            <a:spLocks noGrp="1"/>
          </p:cNvSpPr>
          <p:nvPr>
            <p:ph type="body" idx="18"/>
          </p:nvPr>
        </p:nvSpPr>
        <p:spPr>
          <a:xfrm>
            <a:off x="29632275" y="6493799"/>
            <a:ext cx="13923600" cy="7645800"/>
          </a:xfrm>
          <a:prstGeom prst="rect">
            <a:avLst/>
          </a:prstGeom>
          <a:noFill/>
          <a:ln w="9525" cap="flat" cmpd="sng">
            <a:solidFill>
              <a:schemeClr val="dk1"/>
            </a:solidFill>
            <a:prstDash val="solid"/>
            <a:round/>
            <a:headEnd type="none" w="sm" len="sm"/>
            <a:tailEnd type="none" w="sm" len="sm"/>
          </a:ln>
        </p:spPr>
        <p:txBody>
          <a:bodyPr spcFirstLastPara="1" wrap="square" lIns="365750" tIns="182875" rIns="91425" bIns="45700" anchor="t" anchorCtr="0">
            <a:noAutofit/>
          </a:bodyPr>
          <a:lstStyle/>
          <a:p>
            <a:pPr marL="177800" marR="0" lvl="0" indent="0" algn="l" rtl="0">
              <a:lnSpc>
                <a:spcPct val="100000"/>
              </a:lnSpc>
              <a:spcBef>
                <a:spcPts val="0"/>
              </a:spcBef>
              <a:spcAft>
                <a:spcPts val="0"/>
              </a:spcAft>
              <a:buClr>
                <a:schemeClr val="accent2"/>
              </a:buClr>
              <a:buSzPts val="2800"/>
              <a:buFont typeface="Arial"/>
              <a:buNone/>
            </a:pPr>
            <a:r>
              <a:rPr lang="en-US" b="1" dirty="0"/>
              <a:t>Challenges</a:t>
            </a:r>
            <a:endParaRPr dirty="0"/>
          </a:p>
          <a:p>
            <a:pPr marL="457200" marR="0" lvl="0" indent="-406400" algn="l" rtl="0">
              <a:lnSpc>
                <a:spcPct val="100000"/>
              </a:lnSpc>
              <a:spcBef>
                <a:spcPts val="0"/>
              </a:spcBef>
              <a:spcAft>
                <a:spcPts val="0"/>
              </a:spcAft>
              <a:buSzPts val="2800"/>
              <a:buChar char="•"/>
            </a:pPr>
            <a:r>
              <a:rPr lang="en-US" dirty="0"/>
              <a:t>Dynamic Web Development</a:t>
            </a:r>
            <a:endParaRPr dirty="0"/>
          </a:p>
          <a:p>
            <a:pPr marL="457200" marR="0" lvl="0" indent="-406400" algn="l" rtl="0">
              <a:lnSpc>
                <a:spcPct val="100000"/>
              </a:lnSpc>
              <a:spcBef>
                <a:spcPts val="0"/>
              </a:spcBef>
              <a:spcAft>
                <a:spcPts val="0"/>
              </a:spcAft>
              <a:buSzPts val="2800"/>
              <a:buChar char="•"/>
            </a:pPr>
            <a:r>
              <a:rPr lang="en-US" dirty="0"/>
              <a:t>Seamless Responsive UI for mobile and web clients</a:t>
            </a:r>
            <a:endParaRPr dirty="0"/>
          </a:p>
          <a:p>
            <a:pPr marL="457200" marR="0" lvl="0" indent="-406400" algn="l" rtl="0">
              <a:lnSpc>
                <a:spcPct val="100000"/>
              </a:lnSpc>
              <a:spcBef>
                <a:spcPts val="0"/>
              </a:spcBef>
              <a:spcAft>
                <a:spcPts val="0"/>
              </a:spcAft>
              <a:buSzPts val="2800"/>
              <a:buChar char="•"/>
            </a:pPr>
            <a:r>
              <a:rPr lang="en-US" dirty="0"/>
              <a:t>Cohesive UI developed by multiple members</a:t>
            </a:r>
            <a:endParaRPr dirty="0"/>
          </a:p>
          <a:p>
            <a:pPr marL="457200" marR="0" lvl="0" indent="-406400" algn="l" rtl="0">
              <a:lnSpc>
                <a:spcPct val="100000"/>
              </a:lnSpc>
              <a:spcBef>
                <a:spcPts val="0"/>
              </a:spcBef>
              <a:spcAft>
                <a:spcPts val="0"/>
              </a:spcAft>
              <a:buSzPts val="2800"/>
              <a:buChar char="•"/>
            </a:pPr>
            <a:r>
              <a:rPr lang="en-US" dirty="0"/>
              <a:t>Database integration for listings with front end functionality.</a:t>
            </a:r>
            <a:endParaRPr dirty="0"/>
          </a:p>
          <a:p>
            <a:pPr marL="457200" marR="0" lvl="0" indent="-406400" algn="l" rtl="0">
              <a:lnSpc>
                <a:spcPct val="100000"/>
              </a:lnSpc>
              <a:spcBef>
                <a:spcPts val="0"/>
              </a:spcBef>
              <a:spcAft>
                <a:spcPts val="0"/>
              </a:spcAft>
              <a:buSzPts val="2800"/>
              <a:buChar char="•"/>
            </a:pPr>
            <a:r>
              <a:rPr lang="en-US" dirty="0"/>
              <a:t>Difficulties reproducing problems between machines</a:t>
            </a:r>
            <a:endParaRPr dirty="0"/>
          </a:p>
          <a:p>
            <a:pPr marL="177800" marR="0" lvl="0" indent="0" algn="l" rtl="0">
              <a:lnSpc>
                <a:spcPct val="100000"/>
              </a:lnSpc>
              <a:spcBef>
                <a:spcPts val="0"/>
              </a:spcBef>
              <a:spcAft>
                <a:spcPts val="0"/>
              </a:spcAft>
              <a:buClr>
                <a:schemeClr val="accent2"/>
              </a:buClr>
              <a:buSzPts val="2800"/>
              <a:buFont typeface="Arial"/>
              <a:buNone/>
            </a:pPr>
            <a:r>
              <a:rPr lang="en-US" b="1" dirty="0"/>
              <a:t>Conclusion</a:t>
            </a:r>
            <a:endParaRPr b="1" dirty="0"/>
          </a:p>
          <a:p>
            <a:pPr marL="177800" marR="0" lvl="0" indent="0" algn="l" rtl="0">
              <a:lnSpc>
                <a:spcPct val="100000"/>
              </a:lnSpc>
              <a:spcBef>
                <a:spcPts val="0"/>
              </a:spcBef>
              <a:spcAft>
                <a:spcPts val="0"/>
              </a:spcAft>
              <a:buClr>
                <a:schemeClr val="accent2"/>
              </a:buClr>
              <a:buSzPts val="2800"/>
              <a:buFont typeface="Arial"/>
              <a:buNone/>
            </a:pPr>
            <a:r>
              <a:rPr lang="en-US" dirty="0"/>
              <a:t>Overall, in the brief timeline of this project, we have successfully implemented the majority of what could be a usable service. This is largely thanks to the large amount of resources available today for web development, and the huge market of web development back-end technologies. The large amount of community development on products like Flask allow for seamless implementation of unique features. Using SocketIO for chat is the most extreme example of this, as managing sockets from scratch would have been too difficult to develop in this short period of time. Everyone in the group gained valuable, real-world applicable experience regarding working on a team to deliver a realistic product. We plan to continue building on this project until the end of the semester with hopes of replacing the current Tutortrac platform, or at the very least, providing insight for a better interface.</a:t>
            </a:r>
            <a:endParaRPr dirty="0"/>
          </a:p>
        </p:txBody>
      </p:sp>
      <p:sp>
        <p:nvSpPr>
          <p:cNvPr id="18" name="Shape 39">
            <a:extLst>
              <a:ext uri="{FF2B5EF4-FFF2-40B4-BE49-F238E27FC236}">
                <a16:creationId xmlns:a16="http://schemas.microsoft.com/office/drawing/2014/main" id="{A86DF9AE-E1CB-48A0-A2C8-D5B3FFDF04BD}"/>
              </a:ext>
            </a:extLst>
          </p:cNvPr>
          <p:cNvSpPr txBox="1"/>
          <p:nvPr/>
        </p:nvSpPr>
        <p:spPr>
          <a:xfrm>
            <a:off x="34944494" y="31081518"/>
            <a:ext cx="3429826" cy="519002"/>
          </a:xfrm>
          <a:prstGeom prst="rect">
            <a:avLst/>
          </a:prstGeom>
          <a:noFill/>
          <a:ln>
            <a:noFill/>
          </a:ln>
        </p:spPr>
        <p:txBody>
          <a:bodyPr spcFirstLastPara="1" wrap="square" lIns="68550" tIns="34275" rIns="68550"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b="1" u="none" dirty="0">
                <a:solidFill>
                  <a:schemeClr val="dk1"/>
                </a:solidFill>
                <a:latin typeface="Calibri"/>
                <a:ea typeface="Calibri"/>
                <a:cs typeface="Calibri"/>
                <a:sym typeface="Calibri"/>
              </a:rPr>
              <a:t>Figure 3.</a:t>
            </a:r>
            <a:r>
              <a:rPr lang="en-US" sz="2400" b="0" u="none"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Edit Profile Page</a:t>
            </a:r>
            <a:endParaRPr dirty="0"/>
          </a:p>
        </p:txBody>
      </p:sp>
      <p:sp>
        <p:nvSpPr>
          <p:cNvPr id="19" name="Shape 39">
            <a:extLst>
              <a:ext uri="{FF2B5EF4-FFF2-40B4-BE49-F238E27FC236}">
                <a16:creationId xmlns:a16="http://schemas.microsoft.com/office/drawing/2014/main" id="{7B5B55FF-D6EE-485C-ABE3-2F505F831D4B}"/>
              </a:ext>
            </a:extLst>
          </p:cNvPr>
          <p:cNvSpPr txBox="1"/>
          <p:nvPr/>
        </p:nvSpPr>
        <p:spPr>
          <a:xfrm>
            <a:off x="20770758" y="22918070"/>
            <a:ext cx="3847800" cy="438600"/>
          </a:xfrm>
          <a:prstGeom prst="rect">
            <a:avLst/>
          </a:prstGeom>
          <a:noFill/>
          <a:ln>
            <a:noFill/>
          </a:ln>
        </p:spPr>
        <p:txBody>
          <a:bodyPr spcFirstLastPara="1" wrap="square" lIns="68550" tIns="34275" rIns="68550"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b="1" u="none" dirty="0">
                <a:solidFill>
                  <a:schemeClr val="dk1"/>
                </a:solidFill>
                <a:latin typeface="Calibri"/>
                <a:ea typeface="Calibri"/>
                <a:cs typeface="Calibri"/>
                <a:sym typeface="Calibri"/>
              </a:rPr>
              <a:t>Figure 1.</a:t>
            </a:r>
            <a:r>
              <a:rPr lang="en-US" sz="2400" b="0" u="none"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Main Login Page</a:t>
            </a:r>
            <a:endParaRPr dirty="0"/>
          </a:p>
        </p:txBody>
      </p:sp>
      <p:sp>
        <p:nvSpPr>
          <p:cNvPr id="20" name="Shape 39">
            <a:extLst>
              <a:ext uri="{FF2B5EF4-FFF2-40B4-BE49-F238E27FC236}">
                <a16:creationId xmlns:a16="http://schemas.microsoft.com/office/drawing/2014/main" id="{C6E06760-7F1D-4E2D-B827-B7196B385572}"/>
              </a:ext>
            </a:extLst>
          </p:cNvPr>
          <p:cNvSpPr txBox="1"/>
          <p:nvPr/>
        </p:nvSpPr>
        <p:spPr>
          <a:xfrm>
            <a:off x="19429638" y="32419109"/>
            <a:ext cx="6600282" cy="499291"/>
          </a:xfrm>
          <a:prstGeom prst="rect">
            <a:avLst/>
          </a:prstGeom>
          <a:noFill/>
          <a:ln>
            <a:noFill/>
          </a:ln>
        </p:spPr>
        <p:txBody>
          <a:bodyPr spcFirstLastPara="1" wrap="square" lIns="68550" tIns="34275" rIns="68550"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b="1" u="none" dirty="0">
                <a:solidFill>
                  <a:schemeClr val="dk1"/>
                </a:solidFill>
                <a:latin typeface="Calibri"/>
                <a:ea typeface="Calibri"/>
                <a:cs typeface="Calibri"/>
                <a:sym typeface="Calibri"/>
              </a:rPr>
              <a:t>Figure 2.</a:t>
            </a:r>
            <a:r>
              <a:rPr lang="en-US" sz="2400" b="0" u="none"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Main Dashboard with Listings and Chat</a:t>
            </a:r>
            <a:endParaRPr dirty="0"/>
          </a:p>
        </p:txBody>
      </p:sp>
      <p:pic>
        <p:nvPicPr>
          <p:cNvPr id="5" name="Picture 4" descr="A screenshot of a cell phone&#10;&#10;Description generated with very high confidence">
            <a:extLst>
              <a:ext uri="{FF2B5EF4-FFF2-40B4-BE49-F238E27FC236}">
                <a16:creationId xmlns:a16="http://schemas.microsoft.com/office/drawing/2014/main" id="{904984B9-9D9A-4426-A382-2C3D557FF591}"/>
              </a:ext>
            </a:extLst>
          </p:cNvPr>
          <p:cNvPicPr>
            <a:picLocks noChangeAspect="1"/>
          </p:cNvPicPr>
          <p:nvPr/>
        </p:nvPicPr>
        <p:blipFill>
          <a:blip r:embed="rId7"/>
          <a:stretch>
            <a:fillRect/>
          </a:stretch>
        </p:blipFill>
        <p:spPr>
          <a:xfrm>
            <a:off x="16819365" y="14085003"/>
            <a:ext cx="11559427" cy="8784884"/>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BF24CEA6-559C-4CD4-9B7A-4D6E7150D438}"/>
              </a:ext>
            </a:extLst>
          </p:cNvPr>
          <p:cNvPicPr>
            <a:picLocks noChangeAspect="1"/>
          </p:cNvPicPr>
          <p:nvPr/>
        </p:nvPicPr>
        <p:blipFill>
          <a:blip r:embed="rId8"/>
          <a:stretch>
            <a:fillRect/>
          </a:stretch>
        </p:blipFill>
        <p:spPr>
          <a:xfrm>
            <a:off x="29571315" y="20272652"/>
            <a:ext cx="14057733" cy="10675039"/>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863B793C-3279-4D7C-A665-6FF168017BBE}"/>
              </a:ext>
            </a:extLst>
          </p:cNvPr>
          <p:cNvPicPr>
            <a:picLocks noChangeAspect="1"/>
          </p:cNvPicPr>
          <p:nvPr/>
        </p:nvPicPr>
        <p:blipFill>
          <a:blip r:embed="rId9"/>
          <a:stretch>
            <a:fillRect/>
          </a:stretch>
        </p:blipFill>
        <p:spPr>
          <a:xfrm>
            <a:off x="16819364" y="23557253"/>
            <a:ext cx="11559427" cy="8777896"/>
          </a:xfrm>
          <a:prstGeom prst="rect">
            <a:avLst/>
          </a:prstGeom>
        </p:spPr>
      </p:pic>
    </p:spTree>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1084</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Medical Poster</vt:lpstr>
      <vt:lpstr>QuickTutor: A Tutoring Application Done Better Through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QuickTutor: A Tutoring Application Done Better Through Python</dc:title>
  <cp:lastModifiedBy>Aditya Malik</cp:lastModifiedBy>
  <cp:revision>4</cp:revision>
  <dcterms:modified xsi:type="dcterms:W3CDTF">2018-04-17T05:28:36Z</dcterms:modified>
</cp:coreProperties>
</file>