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3" r:id="rId2"/>
    <p:sldId id="262" r:id="rId3"/>
    <p:sldId id="264" r:id="rId4"/>
    <p:sldId id="265" r:id="rId5"/>
    <p:sldId id="269" r:id="rId6"/>
    <p:sldId id="270" r:id="rId7"/>
    <p:sldId id="271" r:id="rId8"/>
    <p:sldId id="258" r:id="rId9"/>
    <p:sldId id="259" r:id="rId10"/>
    <p:sldId id="260" r:id="rId11"/>
    <p:sldId id="261" r:id="rId12"/>
    <p:sldId id="272" r:id="rId13"/>
  </p:sldIdLst>
  <p:sldSz cx="9144000" cy="6858000" type="screen4x3"/>
  <p:notesSz cx="6858000"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22" autoAdjust="0"/>
  </p:normalViewPr>
  <p:slideViewPr>
    <p:cSldViewPr>
      <p:cViewPr>
        <p:scale>
          <a:sx n="130" d="100"/>
          <a:sy n="130" d="100"/>
        </p:scale>
        <p:origin x="-280" y="18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83" d="100"/>
          <a:sy n="83" d="100"/>
        </p:scale>
        <p:origin x="-3904" y="-104"/>
      </p:cViewPr>
      <p:guideLst>
        <p:guide orient="horz" pos="291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20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2042"/>
          </a:xfrm>
          <a:prstGeom prst="rect">
            <a:avLst/>
          </a:prstGeom>
        </p:spPr>
        <p:txBody>
          <a:bodyPr vert="horz" lIns="91440" tIns="45720" rIns="91440" bIns="45720" rtlCol="0"/>
          <a:lstStyle>
            <a:lvl1pPr algn="r">
              <a:defRPr sz="1200"/>
            </a:lvl1pPr>
          </a:lstStyle>
          <a:p>
            <a:fld id="{AA2D0DCE-0A65-43F5-9018-B7CDE66E12A7}" type="datetimeFigureOut">
              <a:rPr lang="en-US" smtClean="0"/>
              <a:t>11/18/13</a:t>
            </a:fld>
            <a:endParaRPr lang="en-US"/>
          </a:p>
        </p:txBody>
      </p:sp>
      <p:sp>
        <p:nvSpPr>
          <p:cNvPr id="4" name="Footer Placeholder 3"/>
          <p:cNvSpPr>
            <a:spLocks noGrp="1"/>
          </p:cNvSpPr>
          <p:nvPr>
            <p:ph type="ftr" sz="quarter" idx="2"/>
          </p:nvPr>
        </p:nvSpPr>
        <p:spPr>
          <a:xfrm>
            <a:off x="0" y="8777192"/>
            <a:ext cx="2971800" cy="46204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7192"/>
            <a:ext cx="2971800" cy="462042"/>
          </a:xfrm>
          <a:prstGeom prst="rect">
            <a:avLst/>
          </a:prstGeom>
        </p:spPr>
        <p:txBody>
          <a:bodyPr vert="horz" lIns="91440" tIns="45720" rIns="91440" bIns="45720" rtlCol="0" anchor="b"/>
          <a:lstStyle>
            <a:lvl1pPr algn="r">
              <a:defRPr sz="1200"/>
            </a:lvl1pPr>
          </a:lstStyle>
          <a:p>
            <a:fld id="{EE5E66B8-37B7-4DC1-A7E9-36B839E21338}" type="slidenum">
              <a:rPr lang="en-US" smtClean="0"/>
              <a:t>‹#›</a:t>
            </a:fld>
            <a:endParaRPr lang="en-US"/>
          </a:p>
        </p:txBody>
      </p:sp>
    </p:spTree>
    <p:extLst>
      <p:ext uri="{BB962C8B-B14F-4D97-AF65-F5344CB8AC3E}">
        <p14:creationId xmlns:p14="http://schemas.microsoft.com/office/powerpoint/2010/main" val="3494357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20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2042"/>
          </a:xfrm>
          <a:prstGeom prst="rect">
            <a:avLst/>
          </a:prstGeom>
        </p:spPr>
        <p:txBody>
          <a:bodyPr vert="horz" lIns="91440" tIns="45720" rIns="91440" bIns="45720" rtlCol="0"/>
          <a:lstStyle>
            <a:lvl1pPr algn="r">
              <a:defRPr sz="1200"/>
            </a:lvl1pPr>
          </a:lstStyle>
          <a:p>
            <a:fld id="{6BE2818A-0F6A-4BA1-8B09-97D286060010}" type="datetimeFigureOut">
              <a:rPr lang="en-US" smtClean="0"/>
              <a:t>11/18/13</a:t>
            </a:fld>
            <a:endParaRPr lang="en-US"/>
          </a:p>
        </p:txBody>
      </p:sp>
      <p:sp>
        <p:nvSpPr>
          <p:cNvPr id="4" name="Slide Image Placeholder 3"/>
          <p:cNvSpPr>
            <a:spLocks noGrp="1" noRot="1" noChangeAspect="1"/>
          </p:cNvSpPr>
          <p:nvPr>
            <p:ph type="sldImg" idx="2"/>
          </p:nvPr>
        </p:nvSpPr>
        <p:spPr>
          <a:xfrm>
            <a:off x="1120775" y="693738"/>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89398"/>
            <a:ext cx="5486400" cy="415837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2971800" cy="46204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7192"/>
            <a:ext cx="2971800" cy="462042"/>
          </a:xfrm>
          <a:prstGeom prst="rect">
            <a:avLst/>
          </a:prstGeom>
        </p:spPr>
        <p:txBody>
          <a:bodyPr vert="horz" lIns="91440" tIns="45720" rIns="91440" bIns="45720" rtlCol="0" anchor="b"/>
          <a:lstStyle>
            <a:lvl1pPr algn="r">
              <a:defRPr sz="1200"/>
            </a:lvl1pPr>
          </a:lstStyle>
          <a:p>
            <a:fld id="{38B3A053-0B88-4DFA-B1D2-C4291EA3DEEA}" type="slidenum">
              <a:rPr lang="en-US" smtClean="0"/>
              <a:t>‹#›</a:t>
            </a:fld>
            <a:endParaRPr lang="en-US"/>
          </a:p>
        </p:txBody>
      </p:sp>
    </p:spTree>
    <p:extLst>
      <p:ext uri="{BB962C8B-B14F-4D97-AF65-F5344CB8AC3E}">
        <p14:creationId xmlns:p14="http://schemas.microsoft.com/office/powerpoint/2010/main" val="382347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Arithmetic</a:t>
            </a:r>
            <a:r>
              <a:rPr lang="en-US" baseline="0" dirty="0" smtClean="0"/>
              <a:t> Logic Unit</a:t>
            </a:r>
          </a:p>
          <a:p>
            <a:r>
              <a:rPr lang="en-US" baseline="0" dirty="0" smtClean="0"/>
              <a:t>Performs </a:t>
            </a:r>
            <a:r>
              <a:rPr lang="en-US" b="1" baseline="0" dirty="0" smtClean="0"/>
              <a:t>addition, subtraction, multiplication, and division</a:t>
            </a:r>
          </a:p>
          <a:p>
            <a:r>
              <a:rPr lang="en-US" baseline="0" dirty="0" smtClean="0"/>
              <a:t>Can be designed to be </a:t>
            </a:r>
            <a:r>
              <a:rPr lang="en-US" b="1" baseline="0" dirty="0" smtClean="0"/>
              <a:t>very basic</a:t>
            </a:r>
            <a:r>
              <a:rPr lang="en-US" baseline="0" dirty="0" smtClean="0"/>
              <a:t> and provide only a </a:t>
            </a:r>
            <a:r>
              <a:rPr lang="en-US" b="1" baseline="0" dirty="0" smtClean="0"/>
              <a:t>few functions </a:t>
            </a:r>
            <a:r>
              <a:rPr lang="en-US" baseline="0" dirty="0" smtClean="0"/>
              <a:t>or much </a:t>
            </a:r>
            <a:r>
              <a:rPr lang="en-US" b="1" baseline="0" dirty="0" smtClean="0"/>
              <a:t>more complex </a:t>
            </a:r>
            <a:r>
              <a:rPr lang="en-US" baseline="0" dirty="0" smtClean="0"/>
              <a:t>and provide many more complex functions like finding square roots</a:t>
            </a:r>
          </a:p>
          <a:p>
            <a:r>
              <a:rPr lang="en-US" baseline="0" dirty="0" smtClean="0"/>
              <a:t>A multiplier circuit is part of an ALU</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2</a:t>
            </a:fld>
            <a:endParaRPr lang="en-US"/>
          </a:p>
        </p:txBody>
      </p:sp>
    </p:spTree>
    <p:extLst>
      <p:ext uri="{BB962C8B-B14F-4D97-AF65-F5344CB8AC3E}">
        <p14:creationId xmlns:p14="http://schemas.microsoft.com/office/powerpoint/2010/main" val="326067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and B are</a:t>
            </a:r>
            <a:r>
              <a:rPr lang="en-US" baseline="0" dirty="0" smtClean="0"/>
              <a:t> the two numbers being added</a:t>
            </a:r>
          </a:p>
          <a:p>
            <a:r>
              <a:rPr lang="en-US" baseline="0" dirty="0" smtClean="0"/>
              <a:t>S is the sum</a:t>
            </a:r>
          </a:p>
          <a:p>
            <a:r>
              <a:rPr lang="en-US" baseline="0" dirty="0" smtClean="0"/>
              <a:t>Co is the carryout</a:t>
            </a:r>
          </a:p>
          <a:p>
            <a:r>
              <a:rPr lang="en-US" baseline="0" dirty="0" err="1" smtClean="0"/>
              <a:t>Ci</a:t>
            </a:r>
            <a:r>
              <a:rPr lang="en-US" baseline="0" dirty="0" smtClean="0"/>
              <a:t> is the </a:t>
            </a:r>
            <a:r>
              <a:rPr lang="en-US" baseline="0" dirty="0" err="1" smtClean="0"/>
              <a:t>carryin</a:t>
            </a:r>
            <a:r>
              <a:rPr lang="en-US" baseline="0" dirty="0" smtClean="0"/>
              <a:t>. We are grounding the </a:t>
            </a:r>
            <a:r>
              <a:rPr lang="en-US" baseline="0" dirty="0" err="1" smtClean="0"/>
              <a:t>carryin</a:t>
            </a:r>
            <a:r>
              <a:rPr lang="en-US" baseline="0" dirty="0" smtClean="0"/>
              <a:t> because we won’t be adding anything with a carry.</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3</a:t>
            </a:fld>
            <a:endParaRPr lang="en-US"/>
          </a:p>
        </p:txBody>
      </p:sp>
    </p:spTree>
    <p:extLst>
      <p:ext uri="{BB962C8B-B14F-4D97-AF65-F5344CB8AC3E}">
        <p14:creationId xmlns:p14="http://schemas.microsoft.com/office/powerpoint/2010/main" val="139863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multiplicand</a:t>
            </a:r>
          </a:p>
          <a:p>
            <a:r>
              <a:rPr lang="en-US" dirty="0" err="1" smtClean="0"/>
              <a:t>Bottom:multiplier</a:t>
            </a:r>
            <a:r>
              <a:rPr lang="en-US" dirty="0" smtClean="0"/>
              <a:t/>
            </a:r>
            <a:br>
              <a:rPr lang="en-US" dirty="0" smtClean="0"/>
            </a:br>
            <a:r>
              <a:rPr lang="en-US" dirty="0" smtClean="0"/>
              <a:t>D having the MSB</a:t>
            </a:r>
          </a:p>
          <a:p>
            <a:r>
              <a:rPr lang="en-US" dirty="0" smtClean="0"/>
              <a:t>S0 and s1 were set to high on both 4 bit shift registers to be loaded on the first pulse</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8</a:t>
            </a:fld>
            <a:endParaRPr lang="en-US"/>
          </a:p>
        </p:txBody>
      </p:sp>
    </p:spTree>
    <p:extLst>
      <p:ext uri="{BB962C8B-B14F-4D97-AF65-F5344CB8AC3E}">
        <p14:creationId xmlns:p14="http://schemas.microsoft.com/office/powerpoint/2010/main" val="3816701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a:t>
            </a:r>
            <a:r>
              <a:rPr lang="en-US" baseline="0" dirty="0" smtClean="0"/>
              <a:t> 2 LSB’s of the counter </a:t>
            </a:r>
            <a:r>
              <a:rPr lang="en-US" dirty="0" smtClean="0"/>
              <a:t>as  select lines for the 4:1</a:t>
            </a:r>
            <a:r>
              <a:rPr lang="en-US" baseline="0" dirty="0" smtClean="0"/>
              <a:t> MUX that was connected to the multiplier</a:t>
            </a:r>
          </a:p>
          <a:p>
            <a:r>
              <a:rPr lang="en-US" sz="1200" kern="1200" dirty="0" smtClean="0">
                <a:solidFill>
                  <a:schemeClr val="tx1"/>
                </a:solidFill>
                <a:effectLst/>
                <a:latin typeface="+mn-lt"/>
                <a:ea typeface="+mn-ea"/>
                <a:cs typeface="+mn-cs"/>
              </a:rPr>
              <a:t>The counter was cleared on the first clock pulse to being the counter operation from zero and then once the counter reached 4, the second-to-most significant bit was inverted and fed to the LOAD’ pin that would load ‘1111’ into the counter and cause the counter to go back to state 0 and count up once again.</a:t>
            </a:r>
            <a:endParaRPr lang="en-US" baseline="0" dirty="0" smtClean="0"/>
          </a:p>
          <a:p>
            <a:r>
              <a:rPr lang="en-US" baseline="0" dirty="0" smtClean="0"/>
              <a:t>This way, Each value of the multiplier was multiplied (one at a time) to each term of the multiplicand  and sent to the full adder</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9</a:t>
            </a:fld>
            <a:endParaRPr lang="en-US"/>
          </a:p>
        </p:txBody>
      </p:sp>
    </p:spTree>
    <p:extLst>
      <p:ext uri="{BB962C8B-B14F-4D97-AF65-F5344CB8AC3E}">
        <p14:creationId xmlns:p14="http://schemas.microsoft.com/office/powerpoint/2010/main" val="145873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c0 on the</a:t>
            </a:r>
            <a:r>
              <a:rPr lang="en-US" baseline="0" dirty="0" smtClean="0"/>
              <a:t> full adder is grounded because the carryout from the </a:t>
            </a:r>
            <a:r>
              <a:rPr lang="en-US" baseline="0" dirty="0" err="1" smtClean="0"/>
              <a:t>anded</a:t>
            </a:r>
            <a:r>
              <a:rPr lang="en-US" baseline="0" dirty="0" smtClean="0"/>
              <a:t> signal is always ‘0’</a:t>
            </a:r>
            <a:endParaRPr lang="en-US" dirty="0" smtClean="0"/>
          </a:p>
          <a:p>
            <a:r>
              <a:rPr lang="en-US" dirty="0" smtClean="0"/>
              <a:t>The full adder takes the value of</a:t>
            </a:r>
            <a:r>
              <a:rPr lang="en-US" baseline="0" dirty="0" smtClean="0"/>
              <a:t> the multiplicand and one digit of the multiplier and sum it with the 4 MSB’s in the shift register</a:t>
            </a:r>
            <a:endParaRPr lang="en-US" dirty="0" smtClean="0"/>
          </a:p>
          <a:p>
            <a:r>
              <a:rPr lang="en-US" baseline="0" dirty="0" smtClean="0"/>
              <a:t>The 4MSB’s of the shift register outputs holds the carryout from the previous sum as the MSB which performs the right shift necessary </a:t>
            </a:r>
            <a:br>
              <a:rPr lang="en-US" baseline="0" dirty="0" smtClean="0"/>
            </a:br>
            <a:r>
              <a:rPr lang="en-US" sz="1200" kern="1200" dirty="0" smtClean="0">
                <a:solidFill>
                  <a:schemeClr val="tx1"/>
                </a:solidFill>
                <a:effectLst/>
                <a:latin typeface="+mn-lt"/>
                <a:ea typeface="+mn-ea"/>
                <a:cs typeface="+mn-cs"/>
              </a:rPr>
              <a:t>For the 8-bit register S0 and S1 needed to be high only for the clock pulses where the shift operation needed to be done so they were taken from the inverted output of the second-to-most significant bit of the up counter. </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10</a:t>
            </a:fld>
            <a:endParaRPr lang="en-US"/>
          </a:p>
        </p:txBody>
      </p:sp>
    </p:spTree>
    <p:extLst>
      <p:ext uri="{BB962C8B-B14F-4D97-AF65-F5344CB8AC3E}">
        <p14:creationId xmlns:p14="http://schemas.microsoft.com/office/powerpoint/2010/main" val="111374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simulation was done as a waveform using </a:t>
            </a:r>
            <a:r>
              <a:rPr lang="en-US" dirty="0" err="1" smtClean="0"/>
              <a:t>quartus</a:t>
            </a:r>
            <a:r>
              <a:rPr lang="en-US" dirty="0" smtClean="0"/>
              <a:t/>
            </a:r>
            <a:br>
              <a:rPr lang="en-US" dirty="0" smtClean="0"/>
            </a:br>
            <a:r>
              <a:rPr lang="en-US" dirty="0" smtClean="0"/>
              <a:t>CLK</a:t>
            </a:r>
            <a:r>
              <a:rPr lang="en-US" baseline="0" dirty="0" smtClean="0"/>
              <a:t> pulse was set to 1 at the beginning to load the shift registers</a:t>
            </a:r>
            <a:endParaRPr lang="en-US" dirty="0"/>
          </a:p>
        </p:txBody>
      </p:sp>
      <p:sp>
        <p:nvSpPr>
          <p:cNvPr id="4" name="Slide Number Placeholder 3"/>
          <p:cNvSpPr>
            <a:spLocks noGrp="1"/>
          </p:cNvSpPr>
          <p:nvPr>
            <p:ph type="sldNum" sz="quarter" idx="10"/>
          </p:nvPr>
        </p:nvSpPr>
        <p:spPr/>
        <p:txBody>
          <a:bodyPr/>
          <a:lstStyle/>
          <a:p>
            <a:fld id="{38B3A053-0B88-4DFA-B1D2-C4291EA3DEEA}" type="slidenum">
              <a:rPr lang="en-US" smtClean="0"/>
              <a:t>11</a:t>
            </a:fld>
            <a:endParaRPr lang="en-US"/>
          </a:p>
        </p:txBody>
      </p:sp>
    </p:spTree>
    <p:extLst>
      <p:ext uri="{BB962C8B-B14F-4D97-AF65-F5344CB8AC3E}">
        <p14:creationId xmlns:p14="http://schemas.microsoft.com/office/powerpoint/2010/main" val="67063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A6684-24CF-41EA-B708-111B465E10F4}" type="datetimeFigureOut">
              <a:rPr lang="en-US" smtClean="0"/>
              <a:t>11/18/13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32650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A6684-24CF-41EA-B708-111B465E10F4}" type="datetimeFigureOut">
              <a:rPr lang="en-US" smtClean="0"/>
              <a:t>11/18/13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322564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A6684-24CF-41EA-B708-111B465E10F4}" type="datetimeFigureOut">
              <a:rPr lang="en-US" smtClean="0"/>
              <a:t>11/18/13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95604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A6684-24CF-41EA-B708-111B465E10F4}" type="datetimeFigureOut">
              <a:rPr lang="en-US" smtClean="0"/>
              <a:t>11/18/13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421274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FA6684-24CF-41EA-B708-111B465E10F4}" type="datetimeFigureOut">
              <a:rPr lang="en-US" smtClean="0"/>
              <a:t>11/18/13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428590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A6684-24CF-41EA-B708-111B465E10F4}" type="datetimeFigureOut">
              <a:rPr lang="en-US" smtClean="0"/>
              <a:t>11/18/13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288226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A6684-24CF-41EA-B708-111B465E10F4}" type="datetimeFigureOut">
              <a:rPr lang="en-US" smtClean="0"/>
              <a:t>11/18/13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34104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A6684-24CF-41EA-B708-111B465E10F4}" type="datetimeFigureOut">
              <a:rPr lang="en-US" smtClean="0"/>
              <a:t>11/18/13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34529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A6684-24CF-41EA-B708-111B465E10F4}" type="datetimeFigureOut">
              <a:rPr lang="en-US" smtClean="0"/>
              <a:t>11/18/13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314858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A6684-24CF-41EA-B708-111B465E10F4}" type="datetimeFigureOut">
              <a:rPr lang="en-US" smtClean="0"/>
              <a:t>11/18/13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298455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A6684-24CF-41EA-B708-111B465E10F4}" type="datetimeFigureOut">
              <a:rPr lang="en-US" smtClean="0"/>
              <a:t>11/18/13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6985-BB0C-420E-B72B-C5E234E6A347}" type="slidenum">
              <a:rPr lang="en-US" smtClean="0"/>
              <a:t>‹#›</a:t>
            </a:fld>
            <a:endParaRPr lang="en-US"/>
          </a:p>
        </p:txBody>
      </p:sp>
    </p:spTree>
    <p:extLst>
      <p:ext uri="{BB962C8B-B14F-4D97-AF65-F5344CB8AC3E}">
        <p14:creationId xmlns:p14="http://schemas.microsoft.com/office/powerpoint/2010/main" val="11453078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A6684-24CF-41EA-B708-111B465E10F4}" type="datetimeFigureOut">
              <a:rPr lang="en-US" smtClean="0"/>
              <a:t>11/18/13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76985-BB0C-420E-B72B-C5E234E6A347}" type="slidenum">
              <a:rPr lang="en-US" smtClean="0"/>
              <a:t>‹#›</a:t>
            </a:fld>
            <a:endParaRPr lang="en-US"/>
          </a:p>
        </p:txBody>
      </p:sp>
    </p:spTree>
    <p:extLst>
      <p:ext uri="{BB962C8B-B14F-4D97-AF65-F5344CB8AC3E}">
        <p14:creationId xmlns:p14="http://schemas.microsoft.com/office/powerpoint/2010/main" val="2677972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229600" cy="4525963"/>
          </a:xfrm>
        </p:spPr>
        <p:txBody>
          <a:bodyPr>
            <a:normAutofit/>
          </a:bodyPr>
          <a:lstStyle/>
          <a:p>
            <a:pPr marL="0" indent="0" algn="ctr">
              <a:buNone/>
            </a:pPr>
            <a:r>
              <a:rPr lang="en-US" sz="6400" dirty="0" smtClean="0"/>
              <a:t>Project 2 – Design of a 4-bit Multiplier</a:t>
            </a:r>
            <a:endParaRPr lang="en-US" sz="6400" dirty="0"/>
          </a:p>
        </p:txBody>
      </p:sp>
    </p:spTree>
    <p:extLst>
      <p:ext uri="{BB962C8B-B14F-4D97-AF65-F5344CB8AC3E}">
        <p14:creationId xmlns:p14="http://schemas.microsoft.com/office/powerpoint/2010/main" val="24123339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36282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0086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pic>
        <p:nvPicPr>
          <p:cNvPr id="4098" name="Picture 2" descr="C:\Users\mfinale1\AppData\Local\Temp\9times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61898"/>
            <a:ext cx="4462852" cy="4676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38800" y="1447800"/>
            <a:ext cx="2971800" cy="923330"/>
          </a:xfrm>
          <a:prstGeom prst="rect">
            <a:avLst/>
          </a:prstGeom>
          <a:noFill/>
        </p:spPr>
        <p:txBody>
          <a:bodyPr wrap="square" rtlCol="0">
            <a:spAutoFit/>
          </a:bodyPr>
          <a:lstStyle/>
          <a:p>
            <a:r>
              <a:rPr lang="en-US" dirty="0" smtClean="0"/>
              <a:t>10 times 9  where 10 is the multiplicand and 9 is the multiplier</a:t>
            </a:r>
            <a:endParaRPr lang="en-US" dirty="0"/>
          </a:p>
        </p:txBody>
      </p:sp>
      <p:sp>
        <p:nvSpPr>
          <p:cNvPr id="5" name="TextBox 4"/>
          <p:cNvSpPr txBox="1"/>
          <p:nvPr/>
        </p:nvSpPr>
        <p:spPr>
          <a:xfrm>
            <a:off x="5486400" y="2667000"/>
            <a:ext cx="2971800" cy="1754326"/>
          </a:xfrm>
          <a:prstGeom prst="rect">
            <a:avLst/>
          </a:prstGeom>
          <a:noFill/>
        </p:spPr>
        <p:txBody>
          <a:bodyPr wrap="square" rtlCol="0">
            <a:spAutoFit/>
          </a:bodyPr>
          <a:lstStyle/>
          <a:p>
            <a:r>
              <a:rPr lang="en-US" dirty="0" smtClean="0"/>
              <a:t>A3 A2 A1 A0= 1010 : ten</a:t>
            </a:r>
          </a:p>
          <a:p>
            <a:r>
              <a:rPr lang="en-US" dirty="0" smtClean="0"/>
              <a:t>B3 B2 B1 B0 = 1001: 9</a:t>
            </a:r>
          </a:p>
          <a:p>
            <a:r>
              <a:rPr lang="en-US" dirty="0" smtClean="0"/>
              <a:t>Result :</a:t>
            </a:r>
          </a:p>
          <a:p>
            <a:r>
              <a:rPr lang="en-US" dirty="0" smtClean="0"/>
              <a:t>QH QG QF  QE QD QC QB QA = 01011010</a:t>
            </a:r>
          </a:p>
          <a:p>
            <a:r>
              <a:rPr lang="en-US" dirty="0" smtClean="0"/>
              <a:t>= 64+16+8+2=90</a:t>
            </a:r>
            <a:endParaRPr lang="en-US" dirty="0"/>
          </a:p>
        </p:txBody>
      </p:sp>
    </p:spTree>
    <p:extLst>
      <p:ext uri="{BB962C8B-B14F-4D97-AF65-F5344CB8AC3E}">
        <p14:creationId xmlns:p14="http://schemas.microsoft.com/office/powerpoint/2010/main" val="27873883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pic>
        <p:nvPicPr>
          <p:cNvPr id="3" name="Picture 2" descr="5time13.PNG"/>
          <p:cNvPicPr>
            <a:picLocks noChangeAspect="1"/>
          </p:cNvPicPr>
          <p:nvPr/>
        </p:nvPicPr>
        <p:blipFill rotWithShape="1">
          <a:blip r:embed="rId2">
            <a:extLst>
              <a:ext uri="{28A0092B-C50C-407E-A947-70E740481C1C}">
                <a14:useLocalDpi xmlns:a14="http://schemas.microsoft.com/office/drawing/2010/main" val="0"/>
              </a:ext>
            </a:extLst>
          </a:blip>
          <a:srcRect l="-538" t="513" r="-672" b="35599"/>
          <a:stretch/>
        </p:blipFill>
        <p:spPr>
          <a:xfrm>
            <a:off x="685800" y="2438400"/>
            <a:ext cx="7354277" cy="3663461"/>
          </a:xfrm>
          <a:prstGeom prst="rect">
            <a:avLst/>
          </a:prstGeom>
        </p:spPr>
      </p:pic>
    </p:spTree>
    <p:extLst>
      <p:ext uri="{BB962C8B-B14F-4D97-AF65-F5344CB8AC3E}">
        <p14:creationId xmlns:p14="http://schemas.microsoft.com/office/powerpoint/2010/main" val="67593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b="1" dirty="0" smtClean="0"/>
              <a:t>ALU</a:t>
            </a:r>
            <a:r>
              <a:rPr lang="en-US" dirty="0" smtClean="0"/>
              <a:t> – Fundamental building block of a CPU</a:t>
            </a:r>
          </a:p>
          <a:p>
            <a:pPr lvl="1"/>
            <a:r>
              <a:rPr lang="en-US" dirty="0" smtClean="0"/>
              <a:t>Digital circuit capable of performing arithmetic and logic operations</a:t>
            </a:r>
          </a:p>
          <a:p>
            <a:pPr lvl="1"/>
            <a:r>
              <a:rPr lang="en-US" dirty="0" smtClean="0"/>
              <a:t>The multiplier in an ALU is built using adders and designed using the ‘add-and-shift’ algorithm</a:t>
            </a:r>
          </a:p>
        </p:txBody>
      </p:sp>
    </p:spTree>
    <p:extLst>
      <p:ext uri="{BB962C8B-B14F-4D97-AF65-F5344CB8AC3E}">
        <p14:creationId xmlns:p14="http://schemas.microsoft.com/office/powerpoint/2010/main" val="36396719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600200"/>
            <a:ext cx="5181600" cy="4525963"/>
          </a:xfrm>
        </p:spPr>
        <p:txBody>
          <a:bodyPr/>
          <a:lstStyle/>
          <a:p>
            <a:r>
              <a:rPr lang="en-US" b="1" dirty="0" smtClean="0"/>
              <a:t>Adder</a:t>
            </a:r>
            <a:r>
              <a:rPr lang="en-US" dirty="0" smtClean="0"/>
              <a:t> – A digital circuit that performs addition on numbers</a:t>
            </a:r>
          </a:p>
          <a:p>
            <a:r>
              <a:rPr lang="en-US" b="1" dirty="0" smtClean="0"/>
              <a:t>Full Adder</a:t>
            </a:r>
            <a:r>
              <a:rPr lang="en-US" dirty="0" smtClean="0"/>
              <a:t> – An adder that accounts for carry-in and carry out values</a:t>
            </a:r>
            <a:endParaRPr lang="en-US" b="1" dirty="0"/>
          </a:p>
        </p:txBody>
      </p:sp>
      <p:pic>
        <p:nvPicPr>
          <p:cNvPr id="4" name="Picture 3"/>
          <p:cNvPicPr>
            <a:picLocks noChangeAspect="1"/>
          </p:cNvPicPr>
          <p:nvPr/>
        </p:nvPicPr>
        <p:blipFill>
          <a:blip r:embed="rId3"/>
          <a:stretch>
            <a:fillRect/>
          </a:stretch>
        </p:blipFill>
        <p:spPr>
          <a:xfrm>
            <a:off x="5943600" y="2057400"/>
            <a:ext cx="2540000" cy="2540000"/>
          </a:xfrm>
          <a:prstGeom prst="rect">
            <a:avLst/>
          </a:prstGeom>
        </p:spPr>
      </p:pic>
    </p:spTree>
    <p:extLst>
      <p:ext uri="{BB962C8B-B14F-4D97-AF65-F5344CB8AC3E}">
        <p14:creationId xmlns:p14="http://schemas.microsoft.com/office/powerpoint/2010/main" val="16076569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Add and Shift Algorithm</a:t>
            </a:r>
          </a:p>
          <a:p>
            <a:pPr lvl="1"/>
            <a:endParaRPr lang="en-US" dirty="0"/>
          </a:p>
        </p:txBody>
      </p:sp>
      <p:pic>
        <p:nvPicPr>
          <p:cNvPr id="4" name="Picture 3" descr="Screen shot 2013-11-18 at 2.59.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19400"/>
            <a:ext cx="7696200" cy="3148445"/>
          </a:xfrm>
          <a:prstGeom prst="rect">
            <a:avLst/>
          </a:prstGeom>
        </p:spPr>
      </p:pic>
    </p:spTree>
    <p:extLst>
      <p:ext uri="{BB962C8B-B14F-4D97-AF65-F5344CB8AC3E}">
        <p14:creationId xmlns:p14="http://schemas.microsoft.com/office/powerpoint/2010/main" val="4259236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Multiplier Theory	</a:t>
            </a:r>
            <a:endParaRPr lang="en-US" dirty="0"/>
          </a:p>
        </p:txBody>
      </p:sp>
      <p:sp>
        <p:nvSpPr>
          <p:cNvPr id="3" name="Content Placeholder 2"/>
          <p:cNvSpPr>
            <a:spLocks noGrp="1"/>
          </p:cNvSpPr>
          <p:nvPr>
            <p:ph idx="1"/>
          </p:nvPr>
        </p:nvSpPr>
        <p:spPr/>
        <p:txBody>
          <a:bodyPr/>
          <a:lstStyle/>
          <a:p>
            <a:r>
              <a:rPr lang="en-US" dirty="0" smtClean="0"/>
              <a:t>Using two 74194 shift registers, we were able to set the Multiplicand and the Multiplier. </a:t>
            </a:r>
          </a:p>
          <a:p>
            <a:r>
              <a:rPr lang="en-US" dirty="0" smtClean="0"/>
              <a:t>SLSI and SRSI were kept clear. Modes of operation, S0 and S1, are were the same for both shift registers.</a:t>
            </a:r>
          </a:p>
          <a:p>
            <a:r>
              <a:rPr lang="en-US" dirty="0" smtClean="0"/>
              <a:t>The outputs of the multiplier were used as inputs for a 4:1 MUX.  </a:t>
            </a:r>
          </a:p>
          <a:p>
            <a:endParaRPr lang="en-US" dirty="0"/>
          </a:p>
        </p:txBody>
      </p:sp>
    </p:spTree>
    <p:extLst>
      <p:ext uri="{BB962C8B-B14F-4D97-AF65-F5344CB8AC3E}">
        <p14:creationId xmlns:p14="http://schemas.microsoft.com/office/powerpoint/2010/main" val="25093290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Multiplier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Purpose of the 4:1 MUX is to select which bit the multiplier is multiplying the multiplicand by. </a:t>
            </a:r>
          </a:p>
          <a:p>
            <a:r>
              <a:rPr lang="en-US" dirty="0" smtClean="0"/>
              <a:t>Accomplished via 74163 synchronous up counter. The two least significant bits were used as select lines to the 4:1 MUX. When the counter reached the fourth clock pulse, the third most significant being inverted, which was fed to the LOAD line. With all outputs ‘1111’, the counter went back to state zero and started over again.</a:t>
            </a:r>
          </a:p>
          <a:p>
            <a:r>
              <a:rPr lang="en-US" dirty="0" smtClean="0"/>
              <a:t>Counter was cleared on first clock pulse. </a:t>
            </a:r>
            <a:endParaRPr lang="en-US" dirty="0"/>
          </a:p>
        </p:txBody>
      </p:sp>
    </p:spTree>
    <p:extLst>
      <p:ext uri="{BB962C8B-B14F-4D97-AF65-F5344CB8AC3E}">
        <p14:creationId xmlns:p14="http://schemas.microsoft.com/office/powerpoint/2010/main" val="17662800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4-Bit Multiplier Theory	</a:t>
            </a:r>
            <a:endParaRPr lang="en-US" dirty="0"/>
          </a:p>
        </p:txBody>
      </p:sp>
      <p:sp>
        <p:nvSpPr>
          <p:cNvPr id="3" name="Content Placeholder 2"/>
          <p:cNvSpPr>
            <a:spLocks noGrp="1"/>
          </p:cNvSpPr>
          <p:nvPr>
            <p:ph idx="1"/>
          </p:nvPr>
        </p:nvSpPr>
        <p:spPr/>
        <p:txBody>
          <a:bodyPr/>
          <a:lstStyle/>
          <a:p>
            <a:r>
              <a:rPr lang="en-US" dirty="0" smtClean="0"/>
              <a:t>Both multiplicand and multiplier go through four AND gates to the full adder. </a:t>
            </a:r>
          </a:p>
          <a:p>
            <a:r>
              <a:rPr lang="en-US" dirty="0" err="1" smtClean="0"/>
              <a:t>CarryIn</a:t>
            </a:r>
            <a:r>
              <a:rPr lang="en-US" dirty="0" smtClean="0"/>
              <a:t> for the full adder is grounded to zero.</a:t>
            </a:r>
          </a:p>
          <a:p>
            <a:r>
              <a:rPr lang="en-US" dirty="0" smtClean="0"/>
              <a:t>The shift register is shifting right. This is caused by our </a:t>
            </a:r>
            <a:r>
              <a:rPr lang="en-US" dirty="0" err="1" smtClean="0"/>
              <a:t>carryOut</a:t>
            </a:r>
            <a:r>
              <a:rPr lang="en-US" dirty="0" smtClean="0"/>
              <a:t> value set to the most significant bit. </a:t>
            </a:r>
          </a:p>
          <a:p>
            <a:endParaRPr lang="en-US" dirty="0" smtClean="0"/>
          </a:p>
          <a:p>
            <a:endParaRPr lang="en-US" dirty="0"/>
          </a:p>
        </p:txBody>
      </p:sp>
    </p:spTree>
    <p:extLst>
      <p:ext uri="{BB962C8B-B14F-4D97-AF65-F5344CB8AC3E}">
        <p14:creationId xmlns:p14="http://schemas.microsoft.com/office/powerpoint/2010/main" val="7616807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mfinale1\AppData\Local\Temp\Project2circu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7315200" cy="416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883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Implementation</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09471"/>
            <a:ext cx="4876800" cy="480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0970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520</Words>
  <Application>Microsoft Macintosh PowerPoint</Application>
  <PresentationFormat>On-screen Show (4:3)</PresentationFormat>
  <Paragraphs>57</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Background</vt:lpstr>
      <vt:lpstr>Background</vt:lpstr>
      <vt:lpstr>Background</vt:lpstr>
      <vt:lpstr>4-Bit Multiplier Theory </vt:lpstr>
      <vt:lpstr>4-Bit Multiplier Theory</vt:lpstr>
      <vt:lpstr>4-Bit Multiplier Theory </vt:lpstr>
      <vt:lpstr>Implementation</vt:lpstr>
      <vt:lpstr>Implementation</vt:lpstr>
      <vt:lpstr>Implementation</vt:lpstr>
      <vt:lpstr>Simulation</vt:lpstr>
      <vt:lpstr>Simulation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dc:title>
  <dc:creator>Information Technology</dc:creator>
  <cp:lastModifiedBy>Nathan Paternoster</cp:lastModifiedBy>
  <cp:revision>25</cp:revision>
  <cp:lastPrinted>2013-11-18T02:08:32Z</cp:lastPrinted>
  <dcterms:created xsi:type="dcterms:W3CDTF">2013-11-18T00:35:26Z</dcterms:created>
  <dcterms:modified xsi:type="dcterms:W3CDTF">2013-11-18T20:25:08Z</dcterms:modified>
</cp:coreProperties>
</file>